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0" r:id="rId3"/>
    <p:sldId id="266" r:id="rId4"/>
    <p:sldId id="271" r:id="rId5"/>
    <p:sldId id="267" r:id="rId6"/>
    <p:sldId id="272" r:id="rId7"/>
    <p:sldId id="259" r:id="rId8"/>
    <p:sldId id="256" r:id="rId9"/>
    <p:sldId id="257" r:id="rId10"/>
    <p:sldId id="260" r:id="rId11"/>
    <p:sldId id="262" r:id="rId12"/>
    <p:sldId id="263" r:id="rId13"/>
    <p:sldId id="264" r:id="rId14"/>
    <p:sldId id="268" r:id="rId15"/>
    <p:sldId id="273" r:id="rId16"/>
    <p:sldId id="274" r:id="rId17"/>
    <p:sldId id="269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05B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674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425D4-CB7E-46FA-BA40-078709330C06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AF115-B562-45CE-BFBE-7F554E75B9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B7EDAF-4F1F-49E8-B550-79F8CA6A847D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D9A35-EA72-4946-BF91-F7D56DEC1A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40267-0A01-4A9C-9849-DF190C69F4DB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98E5B-5F9E-4CBF-9714-16A303FAEA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37E4A-3DB6-49D0-B312-63E45F91B0C5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6DC88C-C9C1-4CB8-A317-DB9521F5AE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0E149-53E3-4456-A777-32C33C416AD1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E1859-E3C6-4904-9B0D-5F026FF4EE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E063C-4EA7-40D7-80EC-5EF1E5802B06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AF037-9BF2-4FA6-B4E6-756DD10D2B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64725-9B33-4CAC-9988-D4F167440436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36352-5F1F-40D7-A8A6-CE0F6BFD81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6E728-5411-4248-869E-64ED2B156F5E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773D6-A409-470B-9E0D-B462969EF0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375AD-374F-4D00-A0F0-FDF19B8D7914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CB8F9-8184-46C2-8CC8-ECF9A37BEE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00DF3-837C-4928-A600-163C62297063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05F54-7427-493C-90C0-E57598C8BC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5FB50-8F17-41B0-B76C-9DFCA1BD782B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9EBC1-19F6-407D-95FF-F25C7FA861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06C4FB-DAC0-45DF-890D-2742C72CAEAB}" type="datetimeFigureOut">
              <a:rPr lang="ru-RU"/>
              <a:pPr>
                <a:defRPr/>
              </a:pPr>
              <a:t>20.03.2015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F3FC8F6-8E09-45D2-8614-1E1401733F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1.avi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8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4.avi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3.avi" TargetMode="External"/><Relationship Id="rId5" Type="http://schemas.openxmlformats.org/officeDocument/2006/relationships/hyperlink" Target="2.avi" TargetMode="Externa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14.xml"/><Relationship Id="rId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5" Type="http://schemas.openxmlformats.org/officeDocument/2006/relationships/slide" Target="slide11.xml"/><Relationship Id="rId4" Type="http://schemas.openxmlformats.org/officeDocument/2006/relationships/slide" Target="slide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 descr="&amp;Kcy;&amp;acy;&amp;rcy;&amp;tcy;&amp;icy;&amp;ncy;&amp;kcy;&amp;icy; &amp;pcy;&amp;ocy; &amp;zcy;&amp;acy;&amp;pcy;&amp;rcy;&amp;ocy;&amp;scy;&amp;ucy; &amp;fcy;&amp;ocy;&amp;ncy; &amp;dcy;&amp;lcy;&amp;yacy; &amp;ucy;&amp;rcy;&amp;ocy;&amp;kcy;&amp;acy; &amp;mcy;&amp;acy;&amp;tcy;&amp;iecy;&amp;mcy;&amp;acy;&amp;tcy;&amp;icy;&amp;kcy;&amp;i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91129" cy="6858000"/>
          </a:xfrm>
          <a:prstGeom prst="rect">
            <a:avLst/>
          </a:prstGeom>
          <a:noFill/>
        </p:spPr>
      </p:pic>
      <p:sp>
        <p:nvSpPr>
          <p:cNvPr id="13314" name="Rectangle 3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214282" y="500042"/>
            <a:ext cx="8785225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kk-KZ" sz="14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kk-KZ" sz="4800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kk-KZ" sz="48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Математикаға құштармын</a:t>
            </a:r>
            <a:r>
              <a:rPr lang="kk-KZ" sz="4800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»</a:t>
            </a:r>
            <a:r>
              <a:rPr lang="kk-KZ" sz="48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4800" b="1" dirty="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kk-KZ" sz="48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зерде интеллектуалды сайысы</a:t>
            </a:r>
            <a:endParaRPr lang="kk-KZ" sz="4800" b="1" dirty="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http://pedsovet.su/_ld/296/3048747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428625"/>
            <a:ext cx="8229600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Бөлменің әр бұрышында мысық отыр. Әр мысыққа қарама – қарсы </a:t>
            </a:r>
            <a:b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мысық отыр. Бөлмеде неше мысық отыр?</a:t>
            </a:r>
            <a:br>
              <a:rPr lang="kk-KZ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000125" y="2857500"/>
            <a:ext cx="81438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40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Нанды үш бөлікке бөлу үшін нанды неше рет кесу керек?</a:t>
            </a:r>
            <a:endParaRPr lang="ru-RU" sz="4000">
              <a:latin typeface="Calibri" pitchFamily="34" charset="0"/>
            </a:endParaRP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928813" y="4286250"/>
            <a:ext cx="814387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40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Торда 4 қоян бар. Төрт бала төрт қоянды әкетті, ал торда бір қоян қалды. Бұл қалай болғаны?</a:t>
            </a:r>
            <a:endParaRPr lang="ru-RU" sz="4000">
              <a:latin typeface="Calibri" pitchFamily="34" charset="0"/>
            </a:endParaRPr>
          </a:p>
        </p:txBody>
      </p:sp>
      <p:sp>
        <p:nvSpPr>
          <p:cNvPr id="6" name="Стрелка влево 5">
            <a:hlinkClick r:id="rId3" action="ppaction://hlinksldjump"/>
          </p:cNvPr>
          <p:cNvSpPr/>
          <p:nvPr/>
        </p:nvSpPr>
        <p:spPr>
          <a:xfrm>
            <a:off x="7929586" y="6000768"/>
            <a:ext cx="714375" cy="6429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6" descr="http://pedsovet.su/_ld/296/906603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88582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kk-KZ" sz="3600" b="1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Берілген фигурада неше үшбұрыш бар?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071538" y="1142984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 sz="4000" b="1" dirty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86182" y="857232"/>
            <a:ext cx="1571636" cy="1214446"/>
          </a:xfrm>
          <a:prstGeom prst="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3786182" y="857232"/>
            <a:ext cx="1571636" cy="1214446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786182" y="857232"/>
            <a:ext cx="1500198" cy="1214446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Прямоугольный треугольник 20"/>
          <p:cNvSpPr/>
          <p:nvPr/>
        </p:nvSpPr>
        <p:spPr>
          <a:xfrm>
            <a:off x="5357818" y="857232"/>
            <a:ext cx="928694" cy="1214446"/>
          </a:xfrm>
          <a:prstGeom prst="rtTriangle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ый треугольник 21"/>
          <p:cNvSpPr/>
          <p:nvPr/>
        </p:nvSpPr>
        <p:spPr>
          <a:xfrm rot="16200000">
            <a:off x="2678894" y="964388"/>
            <a:ext cx="1214448" cy="1000133"/>
          </a:xfrm>
          <a:prstGeom prst="rtTriangle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0" y="2000240"/>
            <a:ext cx="8858280" cy="1143000"/>
          </a:xfrm>
          <a:prstGeom prst="rect">
            <a:avLst/>
          </a:prstGeom>
        </p:spPr>
        <p:txBody>
          <a:bodyPr anchor="ctr">
            <a:normAutofit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kk-KZ" sz="3600" b="1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Бір таяқшаны қозғалту арқылы мәнін теңестір.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026" name="Picture 2" descr="Безымянный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071810"/>
            <a:ext cx="3500462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071810"/>
            <a:ext cx="342902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Заголовок 1"/>
          <p:cNvSpPr txBox="1">
            <a:spLocks/>
          </p:cNvSpPr>
          <p:nvPr/>
        </p:nvSpPr>
        <p:spPr>
          <a:xfrm>
            <a:off x="285720" y="3929066"/>
            <a:ext cx="88582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kk-KZ" sz="3600" b="1" dirty="0" smtClean="0">
                <a:solidFill>
                  <a:srgbClr val="0070C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Ребусты шеш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1920719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,</a:t>
            </a: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</a:t>
            </a:r>
            <a:r>
              <a:rPr kumimoji="0" lang="kk-KZ" sz="4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500034" y="5000636"/>
            <a:ext cx="88582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ru-RU" sz="3600" b="1" dirty="0">
              <a:solidFill>
                <a:srgbClr val="0070C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2357422" y="4357694"/>
            <a:ext cx="455124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,</a:t>
            </a: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</a:t>
            </a:r>
            <a:r>
              <a:rPr kumimoji="0" lang="kk-KZ" sz="6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Т  100 У   </a:t>
            </a:r>
            <a:endParaRPr kumimoji="0" lang="kk-KZ" sz="60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Стрелка влево 16">
            <a:hlinkClick r:id="rId5" action="ppaction://hlinksldjump"/>
          </p:cNvPr>
          <p:cNvSpPr/>
          <p:nvPr/>
        </p:nvSpPr>
        <p:spPr>
          <a:xfrm>
            <a:off x="571500" y="5857875"/>
            <a:ext cx="714375" cy="6429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21" grpId="0" animBg="1"/>
      <p:bldP spid="22" grpId="0" animBg="1"/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6" descr="http://pedsovet.su/_ld/296/519979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AutoShape 2" descr="&amp;Kcy;&amp;acy;&amp;rcy;&amp;tcy;&amp;icy;&amp;ncy;&amp;kcy;&amp;icy; &amp;pcy;&amp;ocy; &amp;zcy;&amp;acy;&amp;pcy;&amp;rcy;&amp;ocy;&amp;scy;&amp;ucy; &amp;Fcy;&amp;ocy;&amp;ncy; &amp;dcy;&amp;lcy;&amp;yacy; &amp;mcy;&amp;acy;&amp;tcy;&amp;iecy;&amp;mcy;&amp;acy;&amp;tcy;&amp;icy;&amp;kcy;&amp;icy;"/>
          <p:cNvSpPr>
            <a:spLocks noChangeAspect="1" noChangeArrowheads="1"/>
          </p:cNvSpPr>
          <p:nvPr/>
        </p:nvSpPr>
        <p:spPr bwMode="auto">
          <a:xfrm>
            <a:off x="155575" y="-441325"/>
            <a:ext cx="123825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1507" name="AutoShape 6" descr="&amp;Kcy;&amp;acy;&amp;rcy;&amp;tcy;&amp;icy;&amp;ncy;&amp;kcy;&amp;icy; &amp;pcy;&amp;ocy; &amp;zcy;&amp;acy;&amp;pcy;&amp;rcy;&amp;ocy;&amp;scy;&amp;ucy; &amp;Fcy;&amp;ocy;&amp;ncy; &amp;dcy;&amp;lcy;&amp;yacy; &amp;mcy;&amp;acy;&amp;tcy;&amp;iecy;&amp;mcy;&amp;acy;&amp;tcy;&amp;icy;&amp;kcy;&amp;icy;"/>
          <p:cNvSpPr>
            <a:spLocks noChangeAspect="1" noChangeArrowheads="1"/>
          </p:cNvSpPr>
          <p:nvPr/>
        </p:nvSpPr>
        <p:spPr bwMode="auto">
          <a:xfrm>
            <a:off x="155575" y="-441325"/>
            <a:ext cx="123825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1508" name="Rectangle 7"/>
          <p:cNvSpPr>
            <a:spLocks noChangeArrowheads="1"/>
          </p:cNvSpPr>
          <p:nvPr/>
        </p:nvSpPr>
        <p:spPr bwMode="auto">
          <a:xfrm>
            <a:off x="0" y="0"/>
            <a:ext cx="9144000" cy="655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kk-KZ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Ертеде байлардың есігінде жүріп күн кешкен, </a:t>
            </a:r>
            <a:endParaRPr lang="kk-KZ" sz="2800" b="1" dirty="0" smtClean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kk-KZ" sz="28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панасы </a:t>
            </a:r>
            <a:r>
              <a:rPr lang="kk-KZ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жоқ жалғыз кемпір болыпты. Жаз шығып, </a:t>
            </a:r>
            <a:endParaRPr lang="kk-KZ" sz="2800" b="1" dirty="0" smtClean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kk-KZ" sz="28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ел </a:t>
            </a:r>
            <a:r>
              <a:rPr lang="kk-KZ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жайлауға көшкенде сүйенері жоқ кемпірдің </a:t>
            </a:r>
            <a:endParaRPr lang="kk-KZ" sz="2800" b="1" dirty="0" smtClean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kk-KZ" sz="28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kk-KZ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жалғыз сиырын ұрламақ болып ұрылар келеді. Кемпір: </a:t>
            </a:r>
            <a:r>
              <a:rPr lang="kk-KZ" sz="2800" b="1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“</a:t>
            </a:r>
            <a:r>
              <a:rPr lang="kk-KZ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Бұлар менің жалғыз сиырымды </a:t>
            </a:r>
            <a:endParaRPr lang="kk-KZ" sz="2800" b="1" dirty="0" smtClean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kk-KZ" sz="28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нысанаға </a:t>
            </a:r>
            <a:r>
              <a:rPr lang="kk-KZ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алмақ болған екен. Мен де  бұларды алдайын </a:t>
            </a:r>
            <a:r>
              <a:rPr lang="kk-KZ" sz="2800" b="1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”</a:t>
            </a:r>
            <a:r>
              <a:rPr lang="kk-KZ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kk-KZ" sz="2800" b="1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kk-KZ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деп ойлайды. </a:t>
            </a:r>
            <a:br>
              <a:rPr lang="kk-KZ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kk-KZ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Жалма </a:t>
            </a:r>
            <a:r>
              <a:rPr lang="kk-KZ" sz="2800" b="1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kk-KZ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жан бір шелек суды сапырып отырып мынадай өлең айтыпты: </a:t>
            </a:r>
            <a:br>
              <a:rPr lang="kk-KZ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kk-KZ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Сапырып </a:t>
            </a:r>
            <a:r>
              <a:rPr lang="kk-KZ" sz="2800" b="1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kk-KZ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сапырып, Арманға бер,</a:t>
            </a:r>
            <a:br>
              <a:rPr lang="kk-KZ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kk-KZ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Құйып </a:t>
            </a:r>
            <a:r>
              <a:rPr lang="kk-KZ" sz="2800" b="1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–</a:t>
            </a:r>
            <a:r>
              <a:rPr lang="kk-KZ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құйып, Алмасқа бер,</a:t>
            </a:r>
            <a:br>
              <a:rPr lang="kk-KZ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kk-KZ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Есіктегі екеуге бер,</a:t>
            </a:r>
            <a:br>
              <a:rPr lang="kk-KZ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kk-KZ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Төрдегі төртеуге бер.</a:t>
            </a:r>
            <a:br>
              <a:rPr lang="kk-KZ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kk-KZ" sz="28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Өзің іш те, маған бер деген екен. Сонда кемпірдің үйінде неше адам болған?</a:t>
            </a:r>
            <a:endParaRPr lang="kk-KZ" sz="2800" dirty="0">
              <a:solidFill>
                <a:srgbClr val="0070C0"/>
              </a:solidFill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http://www.tvoyrebenok.ru/images/presentation/school/s/0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6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Әлемде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үлкен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ел </a:t>
            </a:r>
            <a:r>
              <a:rPr lang="ru-RU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болыпты.Бұл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елдің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тұрғындары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сандар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екен.Олармен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бұл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елде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цифрлар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 да </a:t>
            </a:r>
            <a:r>
              <a:rPr lang="ru-RU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өмір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сүріпті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Сандардың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көпшілігі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соншама,санасаң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сан </a:t>
            </a:r>
            <a:r>
              <a:rPr lang="ru-RU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жетпейді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екен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Ал </a:t>
            </a:r>
            <a:r>
              <a:rPr lang="ru-RU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цифрлар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болғаны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нешеу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лево 3">
            <a:hlinkClick r:id="rId3" action="ppaction://hlinksldjump"/>
          </p:cNvPr>
          <p:cNvSpPr/>
          <p:nvPr/>
        </p:nvSpPr>
        <p:spPr>
          <a:xfrm>
            <a:off x="7000875" y="6143625"/>
            <a:ext cx="1143000" cy="571500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&amp;Kcy;&amp;acy;&amp;rcy;&amp;tcy;&amp;icy;&amp;ncy;&amp;kcy;&amp;icy; &amp;pcy;&amp;ocy; &amp;zcy;&amp;acy;&amp;pcy;&amp;rcy;&amp;ocy;&amp;scy;&amp;ucy; &amp;fcy;&amp;ocy;&amp;ncy; &amp;dcy;&amp;lcy;&amp;yacy; &amp;ucy;&amp;rcy;&amp;ocy;&amp;kcy;&amp;acy; &amp;mcy;&amp;acy;&amp;tcy;&amp;iecy;&amp;mcy;&amp;acy;&amp;tcy;&amp;icy;&amp;kcy;&amp;i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3553" name="AutoShape 2" descr="&amp;Kcy;&amp;acy;&amp;rcy;&amp;tcy;&amp;icy;&amp;ncy;&amp;kcy;&amp;icy; &amp;pcy;&amp;ocy; &amp;zcy;&amp;acy;&amp;pcy;&amp;rcy;&amp;ocy;&amp;scy;&amp;ucy; &amp;Kcy;&amp;acy;&amp;rcy;&amp;tcy;&amp;icy;&amp;ncy;&amp;kcy;&amp;icy; &amp;dcy;&amp;ucy;&amp;mcy;&amp;acy;&amp;yucy;&amp;shchcy;&amp;icy;&amp;iecy; &amp;dcy;&amp;iecy;&amp;tcy;&amp;icy;"/>
          <p:cNvSpPr>
            <a:spLocks noChangeAspect="1" noChangeArrowheads="1"/>
          </p:cNvSpPr>
          <p:nvPr/>
        </p:nvSpPr>
        <p:spPr bwMode="auto">
          <a:xfrm>
            <a:off x="155575" y="-525463"/>
            <a:ext cx="923925" cy="1095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3554" name="AutoShape 4" descr="&amp;Kcy;&amp;acy;&amp;rcy;&amp;tcy;&amp;icy;&amp;ncy;&amp;kcy;&amp;icy; &amp;pcy;&amp;ocy; &amp;zcy;&amp;acy;&amp;pcy;&amp;rcy;&amp;ocy;&amp;scy;&amp;ucy; &amp;Kcy;&amp;acy;&amp;rcy;&amp;tcy;&amp;icy;&amp;ncy;&amp;kcy;&amp;icy; &amp;dcy;&amp;ucy;&amp;mcy;&amp;acy;&amp;yucy;&amp;shchcy;&amp;icy;&amp;iecy; &amp;dcy;&amp;iecy;&amp;tcy;&amp;icy;"/>
          <p:cNvSpPr>
            <a:spLocks noChangeAspect="1" noChangeArrowheads="1"/>
          </p:cNvSpPr>
          <p:nvPr/>
        </p:nvSpPr>
        <p:spPr bwMode="auto">
          <a:xfrm>
            <a:off x="155575" y="-525463"/>
            <a:ext cx="923925" cy="1095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3556" name="Rectangle 7"/>
          <p:cNvSpPr>
            <a:spLocks noChangeArrowheads="1"/>
          </p:cNvSpPr>
          <p:nvPr/>
        </p:nvSpPr>
        <p:spPr bwMode="auto">
          <a:xfrm>
            <a:off x="2214546" y="2071678"/>
            <a:ext cx="5572125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kk-KZ" sz="6000" b="1" dirty="0">
                <a:solidFill>
                  <a:srgbClr val="1B05BB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 action="ppaction://hlinkfile"/>
              </a:rPr>
              <a:t>III кезең     </a:t>
            </a:r>
          </a:p>
          <a:p>
            <a:r>
              <a:rPr lang="kk-KZ" sz="6000" b="1" dirty="0">
                <a:solidFill>
                  <a:srgbClr val="1B05BB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 action="ppaction://hlinkfile"/>
              </a:rPr>
              <a:t> </a:t>
            </a:r>
            <a:r>
              <a:rPr lang="kk-KZ" sz="6000" b="1" smtClean="0">
                <a:solidFill>
                  <a:srgbClr val="1B05BB"/>
                </a:solidFill>
                <a:latin typeface="Calibri" pitchFamily="34" charset="0"/>
                <a:ea typeface="Calibri" pitchFamily="34" charset="0"/>
                <a:cs typeface="Times New Roman" pitchFamily="18" charset="0"/>
                <a:hlinkClick r:id="rId3" action="ppaction://hlinkfile"/>
              </a:rPr>
              <a:t>«</a:t>
            </a:r>
            <a:r>
              <a:rPr lang="kk-KZ" sz="6000" b="1" smtClean="0">
                <a:solidFill>
                  <a:srgbClr val="1B05BB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 action="ppaction://hlinkfile"/>
              </a:rPr>
              <a:t>Орнын</a:t>
            </a:r>
            <a:r>
              <a:rPr lang="kk-KZ" sz="6000" b="1" smtClean="0">
                <a:solidFill>
                  <a:srgbClr val="1B05BB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 action="ppaction://hlinkfile"/>
              </a:rPr>
              <a:t> </a:t>
            </a:r>
            <a:r>
              <a:rPr lang="kk-KZ" sz="6000" b="1" dirty="0">
                <a:solidFill>
                  <a:srgbClr val="1B05BB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 action="ppaction://hlinkfile"/>
              </a:rPr>
              <a:t>тап!</a:t>
            </a:r>
            <a:r>
              <a:rPr lang="kk-KZ" sz="6000" b="1" dirty="0">
                <a:solidFill>
                  <a:srgbClr val="1B05BB"/>
                </a:solidFill>
                <a:latin typeface="Calibri" pitchFamily="34" charset="0"/>
                <a:ea typeface="Calibri" pitchFamily="34" charset="0"/>
                <a:cs typeface="Times New Roman" pitchFamily="18" charset="0"/>
                <a:hlinkClick r:id="rId3" action="ppaction://hlinkfile"/>
              </a:rPr>
              <a:t>»</a:t>
            </a:r>
            <a:endParaRPr lang="kk-KZ" sz="6000" dirty="0">
              <a:solidFill>
                <a:srgbClr val="1B05BB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6" name="Стрелка влево 5">
            <a:hlinkClick r:id="rId4" action="ppaction://hlinksldjump"/>
          </p:cNvPr>
          <p:cNvSpPr/>
          <p:nvPr/>
        </p:nvSpPr>
        <p:spPr>
          <a:xfrm>
            <a:off x="7429500" y="6143625"/>
            <a:ext cx="1143000" cy="571500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трелка вправо 6">
            <a:hlinkClick r:id="rId5" action="ppaction://hlinkfile"/>
          </p:cNvPr>
          <p:cNvSpPr/>
          <p:nvPr/>
        </p:nvSpPr>
        <p:spPr>
          <a:xfrm>
            <a:off x="500063" y="2857500"/>
            <a:ext cx="2000250" cy="1071563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1-д</a:t>
            </a:r>
            <a:r>
              <a:rPr lang="kk-KZ" dirty="0"/>
              <a:t>ұ</a:t>
            </a:r>
            <a:r>
              <a:rPr lang="ru-RU" dirty="0" err="1"/>
              <a:t>рыс</a:t>
            </a:r>
            <a:r>
              <a:rPr lang="ru-RU" dirty="0"/>
              <a:t> </a:t>
            </a:r>
            <a:r>
              <a:rPr lang="ru-RU" dirty="0" err="1"/>
              <a:t>жауабы</a:t>
            </a:r>
            <a:endParaRPr lang="ru-RU" dirty="0"/>
          </a:p>
        </p:txBody>
      </p:sp>
      <p:sp>
        <p:nvSpPr>
          <p:cNvPr id="8" name="Стрелка вправо 7">
            <a:hlinkClick r:id="rId6" action="ppaction://hlinkfile"/>
          </p:cNvPr>
          <p:cNvSpPr/>
          <p:nvPr/>
        </p:nvSpPr>
        <p:spPr>
          <a:xfrm>
            <a:off x="571500" y="4071938"/>
            <a:ext cx="2000250" cy="107156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2-д</a:t>
            </a:r>
            <a:r>
              <a:rPr lang="kk-KZ" dirty="0"/>
              <a:t>ұ</a:t>
            </a:r>
            <a:r>
              <a:rPr lang="ru-RU" dirty="0" err="1"/>
              <a:t>рыс</a:t>
            </a:r>
            <a:r>
              <a:rPr lang="ru-RU" dirty="0"/>
              <a:t> </a:t>
            </a:r>
            <a:r>
              <a:rPr lang="ru-RU" dirty="0" err="1"/>
              <a:t>жауабы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946685809466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642918"/>
            <a:ext cx="3286148" cy="2357454"/>
          </a:xfrm>
          <a:prstGeom prst="rect">
            <a:avLst/>
          </a:prstGeom>
          <a:noFill/>
        </p:spPr>
      </p:pic>
      <p:pic>
        <p:nvPicPr>
          <p:cNvPr id="3075" name="Picture 3" descr="F:\9466858097993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3429001"/>
            <a:ext cx="3152780" cy="2000264"/>
          </a:xfrm>
          <a:prstGeom prst="rect">
            <a:avLst/>
          </a:prstGeom>
          <a:noFill/>
        </p:spPr>
      </p:pic>
      <p:pic>
        <p:nvPicPr>
          <p:cNvPr id="3076" name="Picture 4" descr="F:\9466858031431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3357562"/>
            <a:ext cx="3286148" cy="2150271"/>
          </a:xfrm>
          <a:prstGeom prst="rect">
            <a:avLst/>
          </a:prstGeom>
          <a:noFill/>
        </p:spPr>
      </p:pic>
      <p:pic>
        <p:nvPicPr>
          <p:cNvPr id="3077" name="Picture 5" descr="F:\9466858040882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6" y="714356"/>
            <a:ext cx="3152780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F:\20150317_1754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3143248"/>
            <a:ext cx="4000475" cy="3000356"/>
          </a:xfrm>
          <a:prstGeom prst="rect">
            <a:avLst/>
          </a:prstGeom>
          <a:noFill/>
        </p:spPr>
      </p:pic>
      <p:pic>
        <p:nvPicPr>
          <p:cNvPr id="4101" name="Picture 5" descr="F:\20150317_1754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28"/>
            <a:ext cx="4500594" cy="33754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 descr="&amp;Kcy;&amp;acy;&amp;rcy;&amp;tcy;&amp;icy;&amp;ncy;&amp;kcy;&amp;icy; &amp;pcy;&amp;ocy; &amp;zcy;&amp;acy;&amp;pcy;&amp;rcy;&amp;ocy;&amp;scy;&amp;ucy; &amp;Fcy;&amp;ocy;&amp;ncy; &amp;dcy;&amp;lcy;&amp;yacy; &amp;mcy;&amp;acy;&amp;tcy;&amp;iecy;&amp;mcy;&amp;acy;&amp;tcy;&amp;icy;&amp;kcy;&amp;icy;"/>
          <p:cNvSpPr>
            <a:spLocks noChangeAspect="1" noChangeArrowheads="1"/>
          </p:cNvSpPr>
          <p:nvPr/>
        </p:nvSpPr>
        <p:spPr bwMode="auto">
          <a:xfrm>
            <a:off x="155575" y="-441325"/>
            <a:ext cx="1095375" cy="9239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0" name="AutoShape 4" descr="&amp;Kcy;&amp;acy;&amp;rcy;&amp;tcy;&amp;icy;&amp;ncy;&amp;kcy;&amp;icy; &amp;pcy;&amp;ocy; &amp;zcy;&amp;acy;&amp;pcy;&amp;rcy;&amp;ocy;&amp;scy;&amp;ucy; &amp;Fcy;&amp;ocy;&amp;ncy; &amp;dcy;&amp;lcy;&amp;yacy; &amp;mcy;&amp;acy;&amp;tcy;&amp;iecy;&amp;mcy;&amp;acy;&amp;tcy;&amp;icy;&amp;kcy;&amp;icy;"/>
          <p:cNvSpPr>
            <a:spLocks noChangeAspect="1" noChangeArrowheads="1"/>
          </p:cNvSpPr>
          <p:nvPr/>
        </p:nvSpPr>
        <p:spPr bwMode="auto">
          <a:xfrm>
            <a:off x="155575" y="-441325"/>
            <a:ext cx="1095375" cy="9239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2" name="AutoShape 6" descr="&amp;Kcy;&amp;acy;&amp;rcy;&amp;tcy;&amp;icy;&amp;ncy;&amp;kcy;&amp;icy; &amp;pcy;&amp;ocy; &amp;zcy;&amp;acy;&amp;pcy;&amp;rcy;&amp;ocy;&amp;scy;&amp;ucy; &amp;Fcy;&amp;ocy;&amp;ncy; &amp;dcy;&amp;lcy;&amp;yacy; &amp;mcy;&amp;acy;&amp;tcy;&amp;iecy;&amp;mcy;&amp;acy;&amp;tcy;&amp;icy;&amp;kcy;&amp;icy;"/>
          <p:cNvSpPr>
            <a:spLocks noChangeAspect="1" noChangeArrowheads="1"/>
          </p:cNvSpPr>
          <p:nvPr/>
        </p:nvSpPr>
        <p:spPr bwMode="auto">
          <a:xfrm>
            <a:off x="155575" y="-441325"/>
            <a:ext cx="1095375" cy="9239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4" name="AutoShape 8" descr="&amp;Kcy;&amp;acy;&amp;rcy;&amp;tcy;&amp;icy;&amp;ncy;&amp;kcy;&amp;icy; &amp;pcy;&amp;ocy; &amp;zcy;&amp;acy;&amp;pcy;&amp;rcy;&amp;ocy;&amp;scy;&amp;ucy; &amp;Fcy;&amp;ocy;&amp;ncy; &amp;dcy;&amp;lcy;&amp;yacy; &amp;mcy;&amp;acy;&amp;tcy;&amp;iecy;&amp;mcy;&amp;acy;&amp;tcy;&amp;icy;&amp;kcy;&amp;icy;"/>
          <p:cNvSpPr>
            <a:spLocks noChangeAspect="1" noChangeArrowheads="1"/>
          </p:cNvSpPr>
          <p:nvPr/>
        </p:nvSpPr>
        <p:spPr bwMode="auto">
          <a:xfrm>
            <a:off x="155575" y="-441325"/>
            <a:ext cx="1095375" cy="9239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6" name="AutoShape 10" descr="&amp;Kcy;&amp;acy;&amp;rcy;&amp;tcy;&amp;icy;&amp;ncy;&amp;kcy;&amp;icy; &amp;pcy;&amp;ocy; &amp;zcy;&amp;acy;&amp;pcy;&amp;rcy;&amp;ocy;&amp;scy;&amp;ucy; &amp;Fcy;&amp;ocy;&amp;ncy; &amp;dcy;&amp;lcy;&amp;yacy; &amp;mcy;&amp;acy;&amp;tcy;&amp;iecy;&amp;mcy;&amp;acy;&amp;tcy;&amp;icy;&amp;kcy;&amp;icy;"/>
          <p:cNvSpPr>
            <a:spLocks noChangeAspect="1" noChangeArrowheads="1"/>
          </p:cNvSpPr>
          <p:nvPr/>
        </p:nvSpPr>
        <p:spPr bwMode="auto">
          <a:xfrm>
            <a:off x="155575" y="-441325"/>
            <a:ext cx="1095375" cy="9239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88" name="AutoShape 12" descr="&amp;Kcy;&amp;acy;&amp;rcy;&amp;tcy;&amp;icy;&amp;ncy;&amp;kcy;&amp;icy; &amp;pcy;&amp;ocy; &amp;zcy;&amp;acy;&amp;pcy;&amp;rcy;&amp;ocy;&amp;scy;&amp;ucy; &amp;fcy;&amp;ocy;&amp;ncy; &amp;dcy;&amp;lcy;&amp;yacy; &amp;ucy;&amp;rcy;&amp;ocy;&amp;kcy;&amp;acy; &amp;mcy;&amp;acy;&amp;tcy;&amp;iecy;&amp;mcy;&amp;acy;&amp;tcy;&amp;icy;&amp;kcy;&amp;icy;"/>
          <p:cNvSpPr>
            <a:spLocks noChangeAspect="1" noChangeArrowheads="1"/>
          </p:cNvSpPr>
          <p:nvPr/>
        </p:nvSpPr>
        <p:spPr bwMode="auto">
          <a:xfrm>
            <a:off x="155575" y="-433388"/>
            <a:ext cx="1314450" cy="9048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590" name="AutoShape 14" descr="&amp;Kcy;&amp;acy;&amp;rcy;&amp;tcy;&amp;icy;&amp;ncy;&amp;kcy;&amp;icy; &amp;pcy;&amp;ocy; &amp;zcy;&amp;acy;&amp;pcy;&amp;rcy;&amp;ocy;&amp;scy;&amp;ucy; &amp;fcy;&amp;ocy;&amp;ncy; &amp;dcy;&amp;lcy;&amp;yacy; &amp;ucy;&amp;rcy;&amp;ocy;&amp;kcy;&amp;acy; &amp;mcy;&amp;acy;&amp;tcy;&amp;iecy;&amp;mcy;&amp;acy;&amp;tcy;&amp;icy;&amp;kcy;&amp;icy;"/>
          <p:cNvSpPr>
            <a:spLocks noChangeAspect="1" noChangeArrowheads="1"/>
          </p:cNvSpPr>
          <p:nvPr/>
        </p:nvSpPr>
        <p:spPr bwMode="auto">
          <a:xfrm>
            <a:off x="155575" y="-433388"/>
            <a:ext cx="1314450" cy="9048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92" name="Picture 16" descr="https://encrypted-tbn3.gstatic.com/images?q=tbn:ANd9GcRN9YWUHBK_y7HfmHahUzaThZ5oUTCuKNhO-B3GfXnUvKtv4nIWAMCxBJ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24" cy="6858000"/>
          </a:xfrm>
          <a:prstGeom prst="rect">
            <a:avLst/>
          </a:prstGeom>
          <a:noFill/>
        </p:spPr>
      </p:pic>
      <p:sp>
        <p:nvSpPr>
          <p:cNvPr id="24593" name="Rectangle 17"/>
          <p:cNvSpPr>
            <a:spLocks noChangeArrowheads="1"/>
          </p:cNvSpPr>
          <p:nvPr/>
        </p:nvSpPr>
        <p:spPr bwMode="auto">
          <a:xfrm>
            <a:off x="1214414" y="2000240"/>
            <a:ext cx="728667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7200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Назарларыңызға рақмет!</a:t>
            </a:r>
            <a:endParaRPr kumimoji="0" lang="kk-KZ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929198"/>
            <a:ext cx="8229600" cy="1143000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kk-KZ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Бастауыш сынып мұғалімі: Тусупова Г.Ж.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20150317_1754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5" y="285728"/>
            <a:ext cx="5572164" cy="41791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&amp;Kcy;&amp;acy;&amp;rcy;&amp;tcy;&amp;icy;&amp;ncy;&amp;kcy;&amp;icy; &amp;pcy;&amp;ocy; &amp;zcy;&amp;acy;&amp;pcy;&amp;rcy;&amp;ocy;&amp;scy;&amp;ucy; &amp;fcy;&amp;ocy;&amp;ncy; &amp;dcy;&amp;lcy;&amp;yacy; &amp;ucy;&amp;rcy;&amp;ocy;&amp;kcy;&amp;acy; &amp;mcy;&amp;acy;&amp;tcy;&amp;iecy;&amp;mcy;&amp;acy;&amp;tcy;&amp;icy;&amp;kcy;&amp;i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5779" cy="6858000"/>
          </a:xfrm>
          <a:prstGeom prst="rect">
            <a:avLst/>
          </a:prstGeom>
          <a:noFill/>
        </p:spPr>
      </p:pic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1714480" y="1142984"/>
            <a:ext cx="6858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 action="ppaction://hlinksldjump"/>
              </a:rPr>
              <a:t>I кезең        </a:t>
            </a:r>
            <a:endParaRPr lang="kk-KZ" sz="3600" b="1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  <a:hlinkClick r:id="rId3" action="ppaction://hlinksldjump"/>
            </a:endParaRPr>
          </a:p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 action="ppaction://hlinksldjump"/>
              </a:rPr>
              <a:t>               </a:t>
            </a:r>
            <a:r>
              <a:rPr lang="kk-KZ" sz="3600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  <a:hlinkClick r:id="rId3" action="ppaction://hlinksldjump"/>
              </a:rPr>
              <a:t>«</a:t>
            </a:r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 action="ppaction://hlinksldjump"/>
              </a:rPr>
              <a:t>Бәйге</a:t>
            </a:r>
            <a:r>
              <a:rPr lang="kk-KZ" sz="3600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  <a:hlinkClick r:id="rId3" action="ppaction://hlinksldjump"/>
              </a:rPr>
              <a:t>»</a:t>
            </a:r>
            <a:endParaRPr lang="kk-KZ" sz="3600" dirty="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4339" name="Rectangle 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1214414" y="2285992"/>
            <a:ext cx="6858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4" action="ppaction://hlinksldjump"/>
              </a:rPr>
              <a:t>II  </a:t>
            </a:r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4" action="ppaction://hlinksldjump"/>
              </a:rPr>
              <a:t>кезең      </a:t>
            </a:r>
            <a:endParaRPr lang="kk-KZ" sz="3600" b="1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  <a:hlinkClick r:id="rId4" action="ppaction://hlinksldjump"/>
            </a:endParaRPr>
          </a:p>
          <a:p>
            <a:r>
              <a:rPr lang="kk-KZ" sz="3600" b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  <a:hlinkClick r:id="rId4" action="ppaction://hlinksldjump"/>
              </a:rPr>
              <a:t>   «</a:t>
            </a:r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4" action="ppaction://hlinksldjump"/>
              </a:rPr>
              <a:t>Білгенге маржан</a:t>
            </a:r>
            <a:r>
              <a:rPr lang="kk-KZ" sz="3600" b="1" dirty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  <a:hlinkClick r:id="rId4" action="ppaction://hlinksldjump"/>
              </a:rPr>
              <a:t>»</a:t>
            </a:r>
            <a:endParaRPr lang="kk-KZ" sz="3600" dirty="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1571604" y="3786190"/>
            <a:ext cx="6858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5" action="ppaction://hlinksldjump"/>
              </a:rPr>
              <a:t> 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5" action="ppaction://hlinksldjump"/>
              </a:rPr>
              <a:t>III </a:t>
            </a:r>
            <a:r>
              <a:rPr lang="kk-KZ" sz="3600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5" action="ppaction://hlinksldjump"/>
              </a:rPr>
              <a:t>кезең      </a:t>
            </a:r>
            <a:endParaRPr lang="kk-KZ" sz="3600" b="1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  <a:hlinkClick r:id="rId5" action="ppaction://hlinksldjump"/>
            </a:endParaRPr>
          </a:p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5" action="ppaction://hlinksldjump"/>
              </a:rPr>
              <a:t>          </a:t>
            </a:r>
            <a:r>
              <a:rPr lang="kk-KZ" sz="3600" b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  <a:hlinkClick r:id="rId5" action="ppaction://hlinksldjump"/>
              </a:rPr>
              <a:t>«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5" action="ppaction://hlinksldjump"/>
              </a:rPr>
              <a:t>Орнын тап!</a:t>
            </a:r>
            <a:r>
              <a:rPr lang="kk-KZ" sz="3600" b="1" dirty="0" smtClean="0">
                <a:solidFill>
                  <a:srgbClr val="002060"/>
                </a:solidFill>
                <a:latin typeface="Calibri" pitchFamily="34" charset="0"/>
                <a:ea typeface="Calibri" pitchFamily="34" charset="0"/>
                <a:cs typeface="Times New Roman" pitchFamily="18" charset="0"/>
                <a:hlinkClick r:id="rId5" action="ppaction://hlinksldjump"/>
              </a:rPr>
              <a:t>»</a:t>
            </a:r>
            <a:endParaRPr lang="kk-KZ" sz="3600" dirty="0">
              <a:solidFill>
                <a:srgbClr val="002060"/>
              </a:solidFill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142984"/>
            <a:ext cx="5929354" cy="3943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&amp;Kcy;&amp;acy;&amp;rcy;&amp;tcy;&amp;icy;&amp;ncy;&amp;kcy;&amp;icy; &amp;pcy;&amp;ocy; &amp;zcy;&amp;acy;&amp;pcy;&amp;rcy;&amp;ocy;&amp;scy;&amp;ucy; &amp;fcy;&amp;ocy;&amp;ncy; &amp;dcy;&amp;lcy;&amp;yacy; &amp;ucy;&amp;rcy;&amp;ocy;&amp;kcy;&amp;acy; &amp;mcy;&amp;acy;&amp;tcy;&amp;iecy;&amp;mcy;&amp;acy;&amp;tcy;&amp;icy;&amp;kcy;&amp;i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49177"/>
          </a:xfrm>
          <a:prstGeom prst="rect">
            <a:avLst/>
          </a:prstGeom>
          <a:noFill/>
        </p:spPr>
      </p:pic>
      <p:sp>
        <p:nvSpPr>
          <p:cNvPr id="15362" name="Прямоугольник 4"/>
          <p:cNvSpPr>
            <a:spLocks noChangeArrowheads="1"/>
          </p:cNvSpPr>
          <p:nvPr/>
        </p:nvSpPr>
        <p:spPr bwMode="auto">
          <a:xfrm>
            <a:off x="1928794" y="2214554"/>
            <a:ext cx="4868863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kk-KZ" sz="8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кезең     </a:t>
            </a:r>
          </a:p>
          <a:p>
            <a:pPr algn="ctr"/>
            <a:r>
              <a:rPr lang="kk-KZ" sz="8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«Бәйге»</a:t>
            </a:r>
            <a:endParaRPr lang="ru-RU" sz="8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лево 3">
            <a:hlinkClick r:id="rId3" action="ppaction://hlinksldjump"/>
          </p:cNvPr>
          <p:cNvSpPr/>
          <p:nvPr/>
        </p:nvSpPr>
        <p:spPr>
          <a:xfrm>
            <a:off x="7000875" y="6143625"/>
            <a:ext cx="1143000" cy="571500"/>
          </a:xfrm>
          <a:prstGeom prst="lef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946685810208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714488"/>
            <a:ext cx="3714776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 descr="F:\9466858105453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571612"/>
            <a:ext cx="3805230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&amp;Kcy;&amp;acy;&amp;rcy;&amp;tcy;&amp;icy;&amp;ncy;&amp;kcy;&amp;icy; &amp;pcy;&amp;ocy; &amp;zcy;&amp;acy;&amp;pcy;&amp;rcy;&amp;ocy;&amp;scy;&amp;ucy; &amp;fcy;&amp;ocy;&amp;ncy; &amp;dcy;&amp;lcy;&amp;yacy; &amp;ucy;&amp;rcy;&amp;ocy;&amp;kcy;&amp;acy; &amp;mcy;&amp;acy;&amp;tcy;&amp;iecy;&amp;mcy;&amp;acy;&amp;tcy;&amp;icy;&amp;kcy;&amp;i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386" name="Прямоугольник 2"/>
          <p:cNvSpPr>
            <a:spLocks noChangeArrowheads="1"/>
          </p:cNvSpPr>
          <p:nvPr/>
        </p:nvSpPr>
        <p:spPr bwMode="auto">
          <a:xfrm>
            <a:off x="0" y="1714488"/>
            <a:ext cx="6357937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8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kk-KZ" sz="8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кезең</a:t>
            </a:r>
          </a:p>
          <a:p>
            <a:pPr algn="ctr"/>
            <a:r>
              <a:rPr lang="kk-KZ" sz="88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“Білгенге маржан”</a:t>
            </a:r>
            <a:endParaRPr lang="ru-RU" sz="8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&amp;Kcy;&amp;acy;&amp;rcy;&amp;tcy;&amp;icy;&amp;ncy;&amp;kcy;&amp;icy; &amp;pcy;&amp;ocy; &amp;zcy;&amp;acy;&amp;pcy;&amp;rcy;&amp;ocy;&amp;scy;&amp;ucy; &amp;Fcy;&amp;ocy;&amp;ncy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51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 rot="1515728">
            <a:off x="4929190" y="5357826"/>
            <a:ext cx="57419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</a:rPr>
              <a:t>2</a:t>
            </a:r>
            <a:endParaRPr lang="ru-RU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29322" y="5143512"/>
            <a:ext cx="542136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5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00079">
            <a:off x="823658" y="5382650"/>
            <a:ext cx="88678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20</a:t>
            </a:r>
            <a:endParaRPr lang="ru-RU" sz="54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5572140"/>
            <a:ext cx="886781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70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00430" y="5500702"/>
            <a:ext cx="88678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55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</p:txBody>
      </p:sp>
      <p:sp>
        <p:nvSpPr>
          <p:cNvPr id="9" name="Прямоугольник 8">
            <a:hlinkClick r:id="rId3" action="ppaction://hlinksldjump"/>
          </p:cNvPr>
          <p:cNvSpPr/>
          <p:nvPr/>
        </p:nvSpPr>
        <p:spPr>
          <a:xfrm>
            <a:off x="500063" y="357188"/>
            <a:ext cx="3214687" cy="2357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Сиқырлы сандар</a:t>
            </a:r>
            <a:endParaRPr lang="ru-RU" sz="4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00563" y="357188"/>
            <a:ext cx="3429000" cy="2357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Логикалық сұрақтар</a:t>
            </a:r>
            <a:endParaRPr lang="ru-RU" sz="4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>
            <a:hlinkClick r:id="rId5" action="ppaction://hlinksldjump"/>
          </p:cNvPr>
          <p:cNvSpPr/>
          <p:nvPr/>
        </p:nvSpPr>
        <p:spPr>
          <a:xfrm>
            <a:off x="500063" y="3000375"/>
            <a:ext cx="3214687" cy="2357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Ойлан, тап!</a:t>
            </a:r>
            <a:endParaRPr lang="ru-RU" sz="4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>
            <a:hlinkClick r:id="rId6" action="ppaction://hlinksldjump"/>
          </p:cNvPr>
          <p:cNvSpPr/>
          <p:nvPr/>
        </p:nvSpPr>
        <p:spPr>
          <a:xfrm>
            <a:off x="4500563" y="3000375"/>
            <a:ext cx="3214687" cy="2357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Ертегі есептер</a:t>
            </a:r>
            <a:endParaRPr lang="ru-RU" sz="4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6" descr="http://pedsovet.su/_ld/296/519979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75" y="428625"/>
            <a:ext cx="7772400" cy="1470025"/>
          </a:xfrm>
        </p:spPr>
        <p:txBody>
          <a:bodyPr/>
          <a:lstStyle/>
          <a:p>
            <a:r>
              <a:rPr lang="kk-KZ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86 санын еш амал қолданбай 12 – ге арттыр</a:t>
            </a:r>
            <a:endParaRPr lang="ru-RU" b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трелка влево 4">
            <a:hlinkClick r:id="rId3" action="ppaction://hlinksldjump"/>
          </p:cNvPr>
          <p:cNvSpPr/>
          <p:nvPr/>
        </p:nvSpPr>
        <p:spPr>
          <a:xfrm>
            <a:off x="571500" y="5857875"/>
            <a:ext cx="714375" cy="6429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85813" y="2500313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endParaRPr lang="ru-RU" sz="4400" b="1" dirty="0">
              <a:solidFill>
                <a:srgbClr val="C0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85813" y="2143125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kk-KZ" sz="44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 таңбалы сандардың қосындысын тап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71500" y="3857625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kk-KZ" sz="44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7 санын орысша және ағылшынша ата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207</Words>
  <PresentationFormat>Экран (4:3)</PresentationFormat>
  <Paragraphs>47</Paragraphs>
  <Slides>17</Slides>
  <Notes>0</Notes>
  <HiddenSlides>8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Бастауыш сынып мұғалімі: Тусупова Г.Ж.</vt:lpstr>
      <vt:lpstr>Слайд 3</vt:lpstr>
      <vt:lpstr>Слайд 4</vt:lpstr>
      <vt:lpstr>Слайд 5</vt:lpstr>
      <vt:lpstr>Слайд 6</vt:lpstr>
      <vt:lpstr>Слайд 7</vt:lpstr>
      <vt:lpstr>Слайд 8</vt:lpstr>
      <vt:lpstr>86 санын еш амал қолданбай 12 – ге арттыр</vt:lpstr>
      <vt:lpstr>   1. Бөлменің әр бұрышында мысық отыр. Әр мысыққа қарама – қарсы  3 мысық отыр. Бөлмеде неше мысық отыр? </vt:lpstr>
      <vt:lpstr>Слайд 11</vt:lpstr>
      <vt:lpstr>Слайд 12</vt:lpstr>
      <vt:lpstr>       Әлемде үлкен ел болыпты.Бұл елдің тұрғындары сандар екен.Олармен қатар бұл елде цифрлар  да өмір сүріпті. Сандардың көпшілігі соншама,санасаң сан жетпейді екен. Ал цифрлар бар болғаны нешеу?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Sattygulova</dc:creator>
  <cp:lastModifiedBy>Sattygulova</cp:lastModifiedBy>
  <cp:revision>29</cp:revision>
  <dcterms:modified xsi:type="dcterms:W3CDTF">2015-03-20T03:47:24Z</dcterms:modified>
</cp:coreProperties>
</file>