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9" r:id="rId4"/>
    <p:sldId id="258" r:id="rId5"/>
    <p:sldId id="260" r:id="rId6"/>
    <p:sldId id="262" r:id="rId7"/>
    <p:sldId id="261"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732"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050D8-186E-4C90-AE3D-1F9C532CBCAD}" type="datetimeFigureOut">
              <a:rPr lang="ru-RU" smtClean="0"/>
              <a:pPr/>
              <a:t>16.03.2015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F1F59-7074-43E7-8DC8-69477CE7A349}" type="slidenum">
              <a:rPr lang="ru-RU" smtClean="0"/>
              <a:pPr/>
              <a:t>‹#›</a:t>
            </a:fld>
            <a:endParaRPr lang="ru-RU"/>
          </a:p>
        </p:txBody>
      </p:sp>
    </p:spTree>
    <p:extLst>
      <p:ext uri="{BB962C8B-B14F-4D97-AF65-F5344CB8AC3E}">
        <p14:creationId xmlns:p14="http://schemas.microsoft.com/office/powerpoint/2010/main" xmlns="" val="311654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40F1F59-7074-43E7-8DC8-69477CE7A349}"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2ED206EC-68AC-4C62-A512-CDE929833B6C}" type="datetimeFigureOut">
              <a:rPr lang="ru-RU" smtClean="0"/>
              <a:pPr/>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91B74-25DB-4FD3-82ED-61FF6B4AB4F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ED206EC-68AC-4C62-A512-CDE929833B6C}" type="datetimeFigureOut">
              <a:rPr lang="ru-RU" smtClean="0"/>
              <a:pPr/>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91B74-25DB-4FD3-82ED-61FF6B4AB4F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ED206EC-68AC-4C62-A512-CDE929833B6C}" type="datetimeFigureOut">
              <a:rPr lang="ru-RU" smtClean="0"/>
              <a:pPr/>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91B74-25DB-4FD3-82ED-61FF6B4AB4F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ED206EC-68AC-4C62-A512-CDE929833B6C}" type="datetimeFigureOut">
              <a:rPr lang="ru-RU" smtClean="0"/>
              <a:pPr/>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91B74-25DB-4FD3-82ED-61FF6B4AB4F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ED206EC-68AC-4C62-A512-CDE929833B6C}" type="datetimeFigureOut">
              <a:rPr lang="ru-RU" smtClean="0"/>
              <a:pPr/>
              <a:t>16.03.2015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91B74-25DB-4FD3-82ED-61FF6B4AB4F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ED206EC-68AC-4C62-A512-CDE929833B6C}" type="datetimeFigureOut">
              <a:rPr lang="ru-RU" smtClean="0"/>
              <a:pPr/>
              <a:t>16.03.2015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F91B74-25DB-4FD3-82ED-61FF6B4AB4F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2ED206EC-68AC-4C62-A512-CDE929833B6C}" type="datetimeFigureOut">
              <a:rPr lang="ru-RU" smtClean="0"/>
              <a:pPr/>
              <a:t>16.03.2015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F91B74-25DB-4FD3-82ED-61FF6B4AB4F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ED206EC-68AC-4C62-A512-CDE929833B6C}" type="datetimeFigureOut">
              <a:rPr lang="ru-RU" smtClean="0"/>
              <a:pPr/>
              <a:t>16.03.2015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F91B74-25DB-4FD3-82ED-61FF6B4AB4F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206EC-68AC-4C62-A512-CDE929833B6C}" type="datetimeFigureOut">
              <a:rPr lang="ru-RU" smtClean="0"/>
              <a:pPr/>
              <a:t>16.03.2015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F91B74-25DB-4FD3-82ED-61FF6B4AB4F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D206EC-68AC-4C62-A512-CDE929833B6C}" type="datetimeFigureOut">
              <a:rPr lang="ru-RU" smtClean="0"/>
              <a:pPr/>
              <a:t>16.03.2015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F91B74-25DB-4FD3-82ED-61FF6B4AB4F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D206EC-68AC-4C62-A512-CDE929833B6C}" type="datetimeFigureOut">
              <a:rPr lang="ru-RU" smtClean="0"/>
              <a:pPr/>
              <a:t>16.03.2015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F91B74-25DB-4FD3-82ED-61FF6B4AB4F9}" type="slidenum">
              <a:rPr lang="ru-RU" smtClean="0"/>
              <a:pPr/>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2ED206EC-68AC-4C62-A512-CDE929833B6C}" type="datetimeFigureOut">
              <a:rPr lang="ru-RU" smtClean="0"/>
              <a:pPr/>
              <a:t>16.03.2015</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A4F91B74-25DB-4FD3-82ED-61FF6B4AB4F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1044;&#1072;&#1199;&#1083;&#1077;&#1090;&#1082;&#1077;&#1088;&#1077;&#1081;%20&#1050;&#1257;&#1088;&#1201;&#1171;&#1083;&#1099;.mp4"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1052;&#1086;&#1081;%20&#1092;&#1080;&#1083;&#1100;&#1084;.wmv"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91680" y="188641"/>
            <a:ext cx="6408712" cy="707886"/>
          </a:xfrm>
          <a:prstGeom prst="rect">
            <a:avLst/>
          </a:prstGeom>
        </p:spPr>
        <p:txBody>
          <a:bodyPr wrap="square">
            <a:spAutoFit/>
          </a:bodyPr>
          <a:lstStyle/>
          <a:p>
            <a:r>
              <a:rPr lang="kk-KZ" sz="4000" b="1" dirty="0" smtClean="0">
                <a:solidFill>
                  <a:srgbClr val="0070C0"/>
                </a:solidFill>
                <a:latin typeface="Times New Roman" pitchFamily="18" charset="0"/>
                <a:cs typeface="Times New Roman" pitchFamily="18" charset="0"/>
              </a:rPr>
              <a:t>“Жыр-дастан” үйірмесі </a:t>
            </a:r>
            <a:endParaRPr lang="ru-RU" sz="4000" b="1" dirty="0">
              <a:solidFill>
                <a:srgbClr val="0070C0"/>
              </a:solidFill>
              <a:latin typeface="Times New Roman" pitchFamily="18" charset="0"/>
              <a:cs typeface="Times New Roman" pitchFamily="18" charset="0"/>
            </a:endParaRPr>
          </a:p>
        </p:txBody>
      </p:sp>
      <p:pic>
        <p:nvPicPr>
          <p:cNvPr id="6" name="Picture 5" descr="C:\Users\User\Desktop\images (1).jpg"/>
          <p:cNvPicPr>
            <a:picLocks noChangeAspect="1" noChangeArrowheads="1"/>
          </p:cNvPicPr>
          <p:nvPr/>
        </p:nvPicPr>
        <p:blipFill>
          <a:blip r:embed="rId2" cstate="print"/>
          <a:srcRect/>
          <a:stretch>
            <a:fillRect/>
          </a:stretch>
        </p:blipFill>
        <p:spPr bwMode="auto">
          <a:xfrm>
            <a:off x="1184546" y="3645024"/>
            <a:ext cx="3744416" cy="2625488"/>
          </a:xfrm>
          <a:prstGeom prst="roundRect">
            <a:avLst/>
          </a:prstGeom>
          <a:noFill/>
        </p:spPr>
      </p:pic>
      <p:pic>
        <p:nvPicPr>
          <p:cNvPr id="7" name="Picture 4" descr="C:\Users\User\Desktop\скачанные файлы.jpg"/>
          <p:cNvPicPr>
            <a:picLocks noChangeAspect="1" noChangeArrowheads="1"/>
          </p:cNvPicPr>
          <p:nvPr/>
        </p:nvPicPr>
        <p:blipFill>
          <a:blip r:embed="rId3" cstate="print"/>
          <a:srcRect/>
          <a:stretch>
            <a:fillRect/>
          </a:stretch>
        </p:blipFill>
        <p:spPr bwMode="auto">
          <a:xfrm>
            <a:off x="4067944" y="896527"/>
            <a:ext cx="3675258" cy="2656316"/>
          </a:xfrm>
          <a:prstGeom prst="roundRect">
            <a:avLst/>
          </a:prstGeom>
          <a:noFill/>
        </p:spPr>
      </p:pic>
      <p:pic>
        <p:nvPicPr>
          <p:cNvPr id="1029" name="Picture 5" descr="http://www.17-school.com/gimn/notki.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3580816"/>
            <a:ext cx="3055631" cy="310720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Gyldana\Desktop\music-notes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28" y="1052736"/>
            <a:ext cx="3304725" cy="22207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4068" y="489021"/>
            <a:ext cx="5472608" cy="646331"/>
          </a:xfrm>
          <a:prstGeom prst="rect">
            <a:avLst/>
          </a:prstGeom>
        </p:spPr>
        <p:txBody>
          <a:bodyPr wrap="square">
            <a:spAutoFit/>
          </a:bodyPr>
          <a:lstStyle/>
          <a:p>
            <a:pPr marL="342900" lvl="0" indent="-342900" fontAlgn="base">
              <a:spcBef>
                <a:spcPct val="20000"/>
              </a:spcBef>
              <a:spcAft>
                <a:spcPct val="0"/>
              </a:spcAft>
              <a:defRPr/>
            </a:pPr>
            <a:r>
              <a:rPr lang="kk-KZ" sz="3600" b="1" kern="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“Жыршы-жыраулар”</a:t>
            </a:r>
            <a:endParaRPr lang="ru-RU" sz="3600" b="1" kern="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8" descr="C:\Documents and Settings\Admin\Рабочий стол\рисунки\image003.jpg"/>
          <p:cNvPicPr>
            <a:picLocks noChangeAspect="1" noChangeArrowheads="1"/>
          </p:cNvPicPr>
          <p:nvPr/>
        </p:nvPicPr>
        <p:blipFill>
          <a:blip r:embed="rId2" cstate="print"/>
          <a:srcRect/>
          <a:stretch>
            <a:fillRect/>
          </a:stretch>
        </p:blipFill>
        <p:spPr bwMode="auto">
          <a:xfrm>
            <a:off x="539552" y="1844824"/>
            <a:ext cx="1754188" cy="2286000"/>
          </a:xfrm>
          <a:prstGeom prst="roundRect">
            <a:avLst/>
          </a:prstGeom>
          <a:noFill/>
          <a:ln w="9525">
            <a:noFill/>
            <a:miter lim="800000"/>
            <a:headEnd/>
            <a:tailEnd/>
          </a:ln>
        </p:spPr>
      </p:pic>
      <p:pic>
        <p:nvPicPr>
          <p:cNvPr id="6" name="Picture 6" descr="C:\Documents and Settings\Admin\Рабочий стол\рисунки\image006.jpg"/>
          <p:cNvPicPr>
            <a:picLocks noChangeAspect="1" noChangeArrowheads="1"/>
          </p:cNvPicPr>
          <p:nvPr/>
        </p:nvPicPr>
        <p:blipFill>
          <a:blip r:embed="rId3" cstate="print"/>
          <a:srcRect/>
          <a:stretch>
            <a:fillRect/>
          </a:stretch>
        </p:blipFill>
        <p:spPr bwMode="auto">
          <a:xfrm>
            <a:off x="2627784" y="1916832"/>
            <a:ext cx="1652588" cy="2213992"/>
          </a:xfrm>
          <a:prstGeom prst="roundRect">
            <a:avLst/>
          </a:prstGeom>
          <a:noFill/>
          <a:ln w="9525">
            <a:noFill/>
            <a:miter lim="800000"/>
            <a:headEnd/>
            <a:tailEnd/>
          </a:ln>
        </p:spPr>
      </p:pic>
      <p:pic>
        <p:nvPicPr>
          <p:cNvPr id="7" name="Picture 5" descr="C:\Documents and Settings\Admin\Рабочий стол\рисунки\image005.jpg"/>
          <p:cNvPicPr>
            <a:picLocks noChangeAspect="1" noChangeArrowheads="1"/>
          </p:cNvPicPr>
          <p:nvPr/>
        </p:nvPicPr>
        <p:blipFill>
          <a:blip r:embed="rId4" cstate="print"/>
          <a:srcRect/>
          <a:stretch>
            <a:fillRect/>
          </a:stretch>
        </p:blipFill>
        <p:spPr bwMode="auto">
          <a:xfrm>
            <a:off x="4499992" y="1916832"/>
            <a:ext cx="1727200" cy="2239094"/>
          </a:xfrm>
          <a:prstGeom prst="roundRect">
            <a:avLst/>
          </a:prstGeom>
          <a:noFill/>
          <a:ln w="9525">
            <a:noFill/>
            <a:miter lim="800000"/>
            <a:headEnd/>
            <a:tailEnd/>
          </a:ln>
        </p:spPr>
      </p:pic>
      <p:pic>
        <p:nvPicPr>
          <p:cNvPr id="8" name="Picture 4" descr="C:\Documents and Settings\Admin\Рабочий стол\рисунки\image004.jpg"/>
          <p:cNvPicPr>
            <a:picLocks noChangeAspect="1" noChangeArrowheads="1"/>
          </p:cNvPicPr>
          <p:nvPr/>
        </p:nvPicPr>
        <p:blipFill>
          <a:blip r:embed="rId5" cstate="print"/>
          <a:srcRect/>
          <a:stretch>
            <a:fillRect/>
          </a:stretch>
        </p:blipFill>
        <p:spPr bwMode="auto">
          <a:xfrm>
            <a:off x="6804248" y="1988840"/>
            <a:ext cx="1800200" cy="2213992"/>
          </a:xfrm>
          <a:prstGeom prst="roundRect">
            <a:avLst/>
          </a:prstGeom>
          <a:noFill/>
          <a:ln w="9525">
            <a:noFill/>
            <a:miter lim="800000"/>
            <a:headEnd/>
            <a:tailEnd/>
          </a:ln>
        </p:spPr>
      </p:pic>
      <p:pic>
        <p:nvPicPr>
          <p:cNvPr id="9" name="Picture 7"/>
          <p:cNvPicPr>
            <a:picLocks noChangeAspect="1" noChangeArrowheads="1"/>
          </p:cNvPicPr>
          <p:nvPr/>
        </p:nvPicPr>
        <p:blipFill>
          <a:blip r:embed="rId6" cstate="print"/>
          <a:srcRect/>
          <a:stretch>
            <a:fillRect/>
          </a:stretch>
        </p:blipFill>
        <p:spPr bwMode="auto">
          <a:xfrm>
            <a:off x="539552" y="4365104"/>
            <a:ext cx="1788679" cy="1944216"/>
          </a:xfrm>
          <a:prstGeom prst="roundRect">
            <a:avLst/>
          </a:prstGeom>
          <a:noFill/>
          <a:ln w="9525">
            <a:noFill/>
            <a:miter lim="800000"/>
            <a:headEnd/>
            <a:tailEnd/>
          </a:ln>
        </p:spPr>
      </p:pic>
      <p:pic>
        <p:nvPicPr>
          <p:cNvPr id="10" name="Picture 7" descr="C:\Documents and Settings\Admin\Рабочий стол\рисунки\image002.jpg"/>
          <p:cNvPicPr>
            <a:picLocks noChangeAspect="1" noChangeArrowheads="1"/>
          </p:cNvPicPr>
          <p:nvPr/>
        </p:nvPicPr>
        <p:blipFill>
          <a:blip r:embed="rId7" cstate="print"/>
          <a:srcRect/>
          <a:stretch>
            <a:fillRect/>
          </a:stretch>
        </p:blipFill>
        <p:spPr bwMode="auto">
          <a:xfrm>
            <a:off x="2699792" y="4293096"/>
            <a:ext cx="1800200" cy="1944216"/>
          </a:xfrm>
          <a:prstGeom prst="roundRect">
            <a:avLst/>
          </a:prstGeom>
          <a:noFill/>
          <a:ln w="9525">
            <a:noFill/>
            <a:miter lim="800000"/>
            <a:headEnd/>
            <a:tailEnd/>
          </a:ln>
        </p:spPr>
      </p:pic>
      <p:pic>
        <p:nvPicPr>
          <p:cNvPr id="11" name="Picture 4" descr="Асан%20кайгы%201%20"/>
          <p:cNvPicPr>
            <a:picLocks noChangeAspect="1" noChangeArrowheads="1"/>
          </p:cNvPicPr>
          <p:nvPr/>
        </p:nvPicPr>
        <p:blipFill>
          <a:blip r:embed="rId8" cstate="print"/>
          <a:srcRect/>
          <a:stretch>
            <a:fillRect/>
          </a:stretch>
        </p:blipFill>
        <p:spPr bwMode="auto">
          <a:xfrm>
            <a:off x="4788024" y="4293096"/>
            <a:ext cx="1728192" cy="1944216"/>
          </a:xfrm>
          <a:prstGeom prst="roundRect">
            <a:avLst/>
          </a:prstGeom>
          <a:noFill/>
          <a:ln w="9525">
            <a:noFill/>
            <a:miter lim="800000"/>
            <a:headEnd/>
            <a:tailEnd/>
          </a:ln>
        </p:spPr>
      </p:pic>
      <p:pic>
        <p:nvPicPr>
          <p:cNvPr id="12" name="Picture 4"/>
          <p:cNvPicPr>
            <a:picLocks noChangeAspect="1" noChangeArrowheads="1"/>
          </p:cNvPicPr>
          <p:nvPr/>
        </p:nvPicPr>
        <p:blipFill>
          <a:blip r:embed="rId9" cstate="print"/>
          <a:srcRect/>
          <a:stretch>
            <a:fillRect/>
          </a:stretch>
        </p:blipFill>
        <p:spPr bwMode="auto">
          <a:xfrm>
            <a:off x="6876256" y="4221088"/>
            <a:ext cx="1800200" cy="2088232"/>
          </a:xfrm>
          <a:prstGeom prst="roundRect">
            <a:avLst/>
          </a:prstGeom>
          <a:noFill/>
          <a:ln w="9525">
            <a:noFill/>
            <a:miter lim="800000"/>
            <a:headEnd/>
            <a:tailEnd/>
          </a:ln>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mages (2).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3" name="Прямоугольник 2"/>
          <p:cNvSpPr/>
          <p:nvPr/>
        </p:nvSpPr>
        <p:spPr>
          <a:xfrm>
            <a:off x="1835696" y="1340768"/>
            <a:ext cx="5976664" cy="3693319"/>
          </a:xfrm>
          <a:prstGeom prst="rect">
            <a:avLst/>
          </a:prstGeom>
        </p:spPr>
        <p:txBody>
          <a:bodyPr wrap="square">
            <a:spAutoFit/>
          </a:bodyPr>
          <a:lstStyle/>
          <a:p>
            <a:pPr lvl="0"/>
            <a:r>
              <a:rPr lang="kk-KZ" b="1" dirty="0" smtClean="0">
                <a:solidFill>
                  <a:srgbClr val="002060"/>
                </a:solidFill>
                <a:latin typeface="Times New Roman" pitchFamily="18" charset="0"/>
                <a:cs typeface="Times New Roman" pitchFamily="18" charset="0"/>
              </a:rPr>
              <a:t>    Оқушылардың  ауызша және жазбаша функционалды  сауаттылықтарын арттыруды мақсат еткен. Үйірмеге тілге шешен, өз беттерімен шығарма жазуға, өлең шығаруға икемдері бар,  мәнерлеп оқуға ынталы, шығармадағы көркем бейнелердің ерекшеліктерін сезініп  аша білетін оқушылар тартылды. Оқушылардың жас ерекшеліктері әр түрлі.</a:t>
            </a:r>
          </a:p>
          <a:p>
            <a:pPr lvl="0"/>
            <a:r>
              <a:rPr lang="kk-KZ" b="1" dirty="0" smtClean="0">
                <a:solidFill>
                  <a:srgbClr val="002060"/>
                </a:solidFill>
                <a:latin typeface="Times New Roman" pitchFamily="18" charset="0"/>
                <a:ea typeface="Times New Roman" pitchFamily="18" charset="0"/>
                <a:cs typeface="Times New Roman" pitchFamily="18" charset="0"/>
              </a:rPr>
              <a:t>     Үйірменің оқу материалына  халық ауыз әдебиеті үлгілерін (аңыз-әңгімелер,  өлең-жыр,  аңыз толғаулар, батырлық жырлар , дастандар,  т.б.)  алған білімін толықтырып, байытып жан-жақты дамуына  ықпал етеді. </a:t>
            </a:r>
            <a:endParaRPr lang="ru-RU" b="1"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r>
              <a:rPr lang="kk-KZ" b="1" dirty="0" smtClean="0">
                <a:solidFill>
                  <a:srgbClr val="002060"/>
                </a:solidFill>
                <a:latin typeface="Times New Roman" pitchFamily="18" charset="0"/>
                <a:ea typeface="Times New Roman" pitchFamily="18" charset="0"/>
                <a:cs typeface="Times New Roman" pitchFamily="18" charset="0"/>
              </a:rPr>
              <a:t>     </a:t>
            </a:r>
            <a:endParaRPr lang="kk-KZ" b="1" dirty="0" smtClean="0">
              <a:solidFill>
                <a:srgbClr val="002060"/>
              </a:solidFill>
              <a:latin typeface="Times New Roman" pitchFamily="18" charset="0"/>
              <a:cs typeface="Times New Roman" pitchFamily="18"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ages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691680" y="1268759"/>
            <a:ext cx="6048672" cy="4093428"/>
          </a:xfrm>
          <a:prstGeom prst="rect">
            <a:avLst/>
          </a:prstGeom>
        </p:spPr>
        <p:txBody>
          <a:bodyPr wrap="square">
            <a:spAutoFit/>
          </a:bodyPr>
          <a:lstStyle/>
          <a:p>
            <a:r>
              <a:rPr lang="kk-KZ" b="1" dirty="0" smtClean="0">
                <a:latin typeface="Times New Roman" pitchFamily="18" charset="0"/>
                <a:ea typeface="Calibri" pitchFamily="34" charset="0"/>
                <a:cs typeface="Times New Roman" pitchFamily="18" charset="0"/>
              </a:rPr>
              <a:t>   </a:t>
            </a:r>
            <a:r>
              <a:rPr lang="kk-KZ" sz="2000" b="1" dirty="0" smtClean="0">
                <a:solidFill>
                  <a:srgbClr val="002060"/>
                </a:solidFill>
                <a:latin typeface="Times New Roman" pitchFamily="18" charset="0"/>
                <a:ea typeface="Calibri" pitchFamily="34" charset="0"/>
                <a:cs typeface="Times New Roman" pitchFamily="18" charset="0"/>
              </a:rPr>
              <a:t>Ертеректе жыраулар ел өмірінде ерекше рөл атқарды. Олар қанкешті соғыстарға араласып, қаһармандық ерлік көрсетті.  Ханның ақылшысына, кеңесшісіне айналды. </a:t>
            </a:r>
          </a:p>
          <a:p>
            <a:r>
              <a:rPr lang="kk-KZ" sz="2000" b="1" dirty="0" smtClean="0">
                <a:solidFill>
                  <a:srgbClr val="002060"/>
                </a:solidFill>
                <a:latin typeface="Times New Roman" pitchFamily="18" charset="0"/>
                <a:ea typeface="Calibri" pitchFamily="34" charset="0"/>
                <a:cs typeface="Times New Roman" pitchFamily="18" charset="0"/>
              </a:rPr>
              <a:t> Ал </a:t>
            </a:r>
            <a:r>
              <a:rPr lang="kk-KZ" sz="2000" b="1" dirty="0" smtClean="0">
                <a:solidFill>
                  <a:srgbClr val="002060"/>
                </a:solidFill>
                <a:latin typeface="Calibri" pitchFamily="34" charset="0"/>
                <a:ea typeface="Calibri" pitchFamily="34" charset="0"/>
                <a:cs typeface="Times New Roman" pitchFamily="18" charset="0"/>
              </a:rPr>
              <a:t>«</a:t>
            </a:r>
            <a:r>
              <a:rPr lang="kk-KZ" sz="2000" b="1" dirty="0" smtClean="0">
                <a:solidFill>
                  <a:srgbClr val="002060"/>
                </a:solidFill>
                <a:latin typeface="Times New Roman" pitchFamily="18" charset="0"/>
                <a:ea typeface="Calibri" pitchFamily="34" charset="0"/>
                <a:cs typeface="Times New Roman" pitchFamily="18" charset="0"/>
              </a:rPr>
              <a:t>Алпамыс</a:t>
            </a:r>
            <a:r>
              <a:rPr lang="kk-KZ" sz="2000" b="1" dirty="0" smtClean="0">
                <a:solidFill>
                  <a:srgbClr val="002060"/>
                </a:solidFill>
                <a:latin typeface="Calibri" pitchFamily="34" charset="0"/>
                <a:ea typeface="Calibri" pitchFamily="34" charset="0"/>
                <a:cs typeface="Times New Roman" pitchFamily="18" charset="0"/>
              </a:rPr>
              <a:t>»</a:t>
            </a:r>
            <a:r>
              <a:rPr lang="kk-KZ" sz="2000" b="1" dirty="0" smtClean="0">
                <a:solidFill>
                  <a:srgbClr val="002060"/>
                </a:solidFill>
                <a:latin typeface="Times New Roman" pitchFamily="18" charset="0"/>
                <a:ea typeface="Calibri" pitchFamily="34" charset="0"/>
                <a:cs typeface="Times New Roman" pitchFamily="18" charset="0"/>
              </a:rPr>
              <a:t>, </a:t>
            </a:r>
            <a:r>
              <a:rPr lang="kk-KZ" sz="2000" b="1" dirty="0" smtClean="0">
                <a:solidFill>
                  <a:srgbClr val="002060"/>
                </a:solidFill>
                <a:latin typeface="Calibri" pitchFamily="34" charset="0"/>
                <a:ea typeface="Calibri" pitchFamily="34" charset="0"/>
                <a:cs typeface="Times New Roman" pitchFamily="18" charset="0"/>
              </a:rPr>
              <a:t>«</a:t>
            </a:r>
            <a:r>
              <a:rPr lang="kk-KZ" sz="2000" b="1" dirty="0" smtClean="0">
                <a:solidFill>
                  <a:srgbClr val="002060"/>
                </a:solidFill>
                <a:latin typeface="Times New Roman" pitchFamily="18" charset="0"/>
                <a:ea typeface="Calibri" pitchFamily="34" charset="0"/>
                <a:cs typeface="Times New Roman" pitchFamily="18" charset="0"/>
              </a:rPr>
              <a:t>Қобыланды</a:t>
            </a:r>
            <a:r>
              <a:rPr lang="kk-KZ" sz="2000" b="1" dirty="0" smtClean="0">
                <a:solidFill>
                  <a:srgbClr val="002060"/>
                </a:solidFill>
                <a:latin typeface="Calibri" pitchFamily="34" charset="0"/>
                <a:ea typeface="Calibri" pitchFamily="34" charset="0"/>
                <a:cs typeface="Times New Roman" pitchFamily="18" charset="0"/>
              </a:rPr>
              <a:t>»</a:t>
            </a:r>
            <a:r>
              <a:rPr lang="kk-KZ" sz="2000" b="1" dirty="0" smtClean="0">
                <a:solidFill>
                  <a:srgbClr val="002060"/>
                </a:solidFill>
                <a:latin typeface="Times New Roman" pitchFamily="18" charset="0"/>
                <a:ea typeface="Calibri" pitchFamily="34" charset="0"/>
                <a:cs typeface="Times New Roman" pitchFamily="18" charset="0"/>
              </a:rPr>
              <a:t>, </a:t>
            </a:r>
            <a:r>
              <a:rPr lang="kk-KZ" sz="2000" b="1" dirty="0" smtClean="0">
                <a:solidFill>
                  <a:srgbClr val="002060"/>
                </a:solidFill>
                <a:latin typeface="Calibri" pitchFamily="34" charset="0"/>
                <a:ea typeface="Calibri" pitchFamily="34" charset="0"/>
                <a:cs typeface="Times New Roman" pitchFamily="18" charset="0"/>
              </a:rPr>
              <a:t>«</a:t>
            </a:r>
            <a:r>
              <a:rPr lang="kk-KZ" sz="2000" b="1" dirty="0" smtClean="0">
                <a:solidFill>
                  <a:srgbClr val="002060"/>
                </a:solidFill>
                <a:latin typeface="Times New Roman" pitchFamily="18" charset="0"/>
                <a:ea typeface="Calibri" pitchFamily="34" charset="0"/>
                <a:cs typeface="Times New Roman" pitchFamily="18" charset="0"/>
              </a:rPr>
              <a:t>Қамбар</a:t>
            </a:r>
            <a:r>
              <a:rPr lang="kk-KZ" sz="2000" b="1" dirty="0" smtClean="0">
                <a:solidFill>
                  <a:srgbClr val="002060"/>
                </a:solidFill>
                <a:latin typeface="Calibri" pitchFamily="34" charset="0"/>
                <a:ea typeface="Calibri" pitchFamily="34" charset="0"/>
                <a:cs typeface="Times New Roman" pitchFamily="18" charset="0"/>
              </a:rPr>
              <a:t>»</a:t>
            </a:r>
            <a:r>
              <a:rPr lang="kk-KZ" sz="2000" b="1" dirty="0" smtClean="0">
                <a:solidFill>
                  <a:srgbClr val="002060"/>
                </a:solidFill>
                <a:latin typeface="Times New Roman" pitchFamily="18" charset="0"/>
                <a:ea typeface="Calibri" pitchFamily="34" charset="0"/>
                <a:cs typeface="Times New Roman" pitchFamily="18" charset="0"/>
              </a:rPr>
              <a:t>, </a:t>
            </a:r>
            <a:r>
              <a:rPr lang="kk-KZ" sz="2000" b="1" dirty="0" smtClean="0">
                <a:solidFill>
                  <a:srgbClr val="002060"/>
                </a:solidFill>
                <a:latin typeface="Calibri" pitchFamily="34" charset="0"/>
                <a:ea typeface="Calibri" pitchFamily="34" charset="0"/>
                <a:cs typeface="Times New Roman" pitchFamily="18" charset="0"/>
              </a:rPr>
              <a:t>«</a:t>
            </a:r>
            <a:r>
              <a:rPr lang="kk-KZ" sz="2000" b="1" dirty="0" smtClean="0">
                <a:solidFill>
                  <a:srgbClr val="002060"/>
                </a:solidFill>
                <a:latin typeface="Times New Roman" pitchFamily="18" charset="0"/>
                <a:ea typeface="Calibri" pitchFamily="34" charset="0"/>
                <a:cs typeface="Times New Roman" pitchFamily="18" charset="0"/>
              </a:rPr>
              <a:t>Көрұғлы</a:t>
            </a:r>
            <a:r>
              <a:rPr lang="kk-KZ" sz="2000" b="1" dirty="0" smtClean="0">
                <a:solidFill>
                  <a:srgbClr val="002060"/>
                </a:solidFill>
                <a:latin typeface="Calibri" pitchFamily="34" charset="0"/>
                <a:ea typeface="Calibri" pitchFamily="34" charset="0"/>
                <a:cs typeface="Times New Roman" pitchFamily="18" charset="0"/>
              </a:rPr>
              <a:t>»</a:t>
            </a:r>
            <a:r>
              <a:rPr lang="kk-KZ" sz="2000" b="1" dirty="0" smtClean="0">
                <a:solidFill>
                  <a:srgbClr val="002060"/>
                </a:solidFill>
                <a:latin typeface="Times New Roman" pitchFamily="18" charset="0"/>
                <a:ea typeface="Calibri" pitchFamily="34" charset="0"/>
                <a:cs typeface="Times New Roman" pitchFamily="18" charset="0"/>
              </a:rPr>
              <a:t> секілді басқа да жыр жауһарларын орындаушы жыршылар сөз қорының сан алуандығымен, ділмар-шешендігімен, тіпті әнші, күйшілігімен ерекшеленген. Өкініштісі сол, жырау мен жыршылардың қатары күн санап азайып бара жатпаса, көбейіп келе жатқаны байқалмайды. Олай болса, өнердің осы ғажап түріне қолдау, қамқорлық көрсету </a:t>
            </a:r>
            <a:r>
              <a:rPr lang="kk-KZ" sz="2000" b="1" dirty="0" smtClean="0">
                <a:solidFill>
                  <a:srgbClr val="002060"/>
                </a:solidFill>
                <a:latin typeface="Calibri" pitchFamily="34" charset="0"/>
                <a:ea typeface="Calibri" pitchFamily="34" charset="0"/>
                <a:cs typeface="Times New Roman" pitchFamily="18" charset="0"/>
              </a:rPr>
              <a:t>–</a:t>
            </a:r>
            <a:r>
              <a:rPr lang="kk-KZ" sz="2000" b="1" dirty="0" smtClean="0">
                <a:solidFill>
                  <a:srgbClr val="002060"/>
                </a:solidFill>
                <a:latin typeface="Times New Roman" pitchFamily="18" charset="0"/>
                <a:ea typeface="Calibri" pitchFamily="34" charset="0"/>
                <a:cs typeface="Times New Roman" pitchFamily="18" charset="0"/>
              </a:rPr>
              <a:t>парыз</a:t>
            </a:r>
            <a:endParaRPr lang="ru-RU" sz="2000" dirty="0">
              <a:solidFill>
                <a:srgbClr val="002060"/>
              </a:solidFill>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фото\20150310_120325.jpg"/>
          <p:cNvPicPr>
            <a:picLocks/>
          </p:cNvPicPr>
          <p:nvPr/>
        </p:nvPicPr>
        <p:blipFill>
          <a:blip r:embed="rId2" cstate="print"/>
          <a:srcRect/>
          <a:stretch>
            <a:fillRect/>
          </a:stretch>
        </p:blipFill>
        <p:spPr bwMode="auto">
          <a:xfrm>
            <a:off x="179512" y="2276872"/>
            <a:ext cx="3096344" cy="2160240"/>
          </a:xfrm>
          <a:prstGeom prst="roundRect">
            <a:avLst/>
          </a:prstGeom>
          <a:noFill/>
          <a:ln w="9525">
            <a:noFill/>
            <a:miter lim="800000"/>
            <a:headEnd/>
            <a:tailEnd/>
          </a:ln>
        </p:spPr>
      </p:pic>
      <p:pic>
        <p:nvPicPr>
          <p:cNvPr id="2051" name="Picture 3" descr="C:\Users\User\Desktop\images (6).jpg"/>
          <p:cNvPicPr>
            <a:picLocks noChangeAspect="1" noChangeArrowheads="1"/>
          </p:cNvPicPr>
          <p:nvPr/>
        </p:nvPicPr>
        <p:blipFill>
          <a:blip r:embed="rId3" cstate="print"/>
          <a:srcRect/>
          <a:stretch>
            <a:fillRect/>
          </a:stretch>
        </p:blipFill>
        <p:spPr bwMode="auto">
          <a:xfrm>
            <a:off x="0" y="22331"/>
            <a:ext cx="9144000" cy="2204864"/>
          </a:xfrm>
          <a:prstGeom prst="rect">
            <a:avLst/>
          </a:prstGeom>
          <a:noFill/>
        </p:spPr>
      </p:pic>
      <p:sp>
        <p:nvSpPr>
          <p:cNvPr id="8" name="Блок-схема: перфолента 7"/>
          <p:cNvSpPr/>
          <p:nvPr/>
        </p:nvSpPr>
        <p:spPr>
          <a:xfrm>
            <a:off x="179512" y="0"/>
            <a:ext cx="2987824" cy="154199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002060"/>
                </a:solidFill>
                <a:latin typeface="Times New Roman" pitchFamily="18" charset="0"/>
                <a:cs typeface="Times New Roman" pitchFamily="18" charset="0"/>
              </a:rPr>
              <a:t>“</a:t>
            </a:r>
            <a:r>
              <a:rPr lang="kk-KZ" sz="2400" dirty="0" smtClean="0">
                <a:solidFill>
                  <a:srgbClr val="002060"/>
                </a:solidFill>
                <a:latin typeface="Times New Roman" pitchFamily="18" charset="0"/>
                <a:cs typeface="Times New Roman" pitchFamily="18" charset="0"/>
              </a:rPr>
              <a:t>Жыр-дастан “үйірме  мүшелері </a:t>
            </a:r>
            <a:endParaRPr lang="ru-RU" sz="2400" dirty="0">
              <a:solidFill>
                <a:srgbClr val="002060"/>
              </a:solidFill>
              <a:latin typeface="Times New Roman" pitchFamily="18" charset="0"/>
              <a:cs typeface="Times New Roman" pitchFamily="18" charset="0"/>
            </a:endParaRPr>
          </a:p>
        </p:txBody>
      </p:sp>
      <p:pic>
        <p:nvPicPr>
          <p:cNvPr id="9" name="Рисунок 8" descr="D:\фото\20150310_120824.jpg"/>
          <p:cNvPicPr/>
          <p:nvPr/>
        </p:nvPicPr>
        <p:blipFill>
          <a:blip r:embed="rId4" cstate="print"/>
          <a:srcRect/>
          <a:stretch>
            <a:fillRect/>
          </a:stretch>
        </p:blipFill>
        <p:spPr bwMode="auto">
          <a:xfrm>
            <a:off x="5786414" y="2348880"/>
            <a:ext cx="3357586" cy="2135113"/>
          </a:xfrm>
          <a:prstGeom prst="roundRect">
            <a:avLst/>
          </a:prstGeom>
          <a:noFill/>
          <a:ln w="9525">
            <a:noFill/>
            <a:miter lim="800000"/>
            <a:headEnd/>
            <a:tailEnd/>
          </a:ln>
        </p:spPr>
      </p:pic>
      <p:pic>
        <p:nvPicPr>
          <p:cNvPr id="10" name="Рисунок 9" descr="D:\фото\20150310_131122.jpg"/>
          <p:cNvPicPr/>
          <p:nvPr/>
        </p:nvPicPr>
        <p:blipFill>
          <a:blip r:embed="rId5" cstate="print"/>
          <a:srcRect/>
          <a:stretch>
            <a:fillRect/>
          </a:stretch>
        </p:blipFill>
        <p:spPr bwMode="auto">
          <a:xfrm>
            <a:off x="2843808" y="2708920"/>
            <a:ext cx="3219450" cy="2101776"/>
          </a:xfrm>
          <a:prstGeom prst="roundRect">
            <a:avLst/>
          </a:prstGeom>
          <a:noFill/>
          <a:ln w="9525">
            <a:noFill/>
            <a:miter lim="800000"/>
            <a:headEnd/>
            <a:tailEnd/>
          </a:ln>
        </p:spPr>
      </p:pic>
      <p:pic>
        <p:nvPicPr>
          <p:cNvPr id="11" name="Рисунок 10" descr="D:\фото\20150310_120355.jpg"/>
          <p:cNvPicPr/>
          <p:nvPr/>
        </p:nvPicPr>
        <p:blipFill>
          <a:blip r:embed="rId6" cstate="print"/>
          <a:srcRect/>
          <a:stretch>
            <a:fillRect/>
          </a:stretch>
        </p:blipFill>
        <p:spPr bwMode="auto">
          <a:xfrm>
            <a:off x="323528" y="4714836"/>
            <a:ext cx="3343275" cy="2143164"/>
          </a:xfrm>
          <a:prstGeom prst="roundRect">
            <a:avLst/>
          </a:prstGeom>
          <a:noFill/>
          <a:ln w="9525">
            <a:noFill/>
            <a:miter lim="800000"/>
            <a:headEnd/>
            <a:tailEnd/>
          </a:ln>
        </p:spPr>
      </p:pic>
      <p:pic>
        <p:nvPicPr>
          <p:cNvPr id="12" name="Рисунок 11" descr="D:\фото\20150310_121326.jpg"/>
          <p:cNvPicPr/>
          <p:nvPr/>
        </p:nvPicPr>
        <p:blipFill>
          <a:blip r:embed="rId7" cstate="print"/>
          <a:srcRect/>
          <a:stretch>
            <a:fillRect/>
          </a:stretch>
        </p:blipFill>
        <p:spPr bwMode="auto">
          <a:xfrm>
            <a:off x="5857852" y="4695824"/>
            <a:ext cx="3286148" cy="2162176"/>
          </a:xfrm>
          <a:prstGeom prst="roundRect">
            <a:avLst/>
          </a:prstGeom>
          <a:noFill/>
          <a:ln w="9525">
            <a:noFill/>
            <a:miter lim="800000"/>
            <a:headEnd/>
            <a:tailEnd/>
          </a:ln>
        </p:spPr>
      </p:pic>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1640" y="836712"/>
            <a:ext cx="7344816" cy="1200329"/>
          </a:xfrm>
          <a:prstGeom prst="rect">
            <a:avLst/>
          </a:prstGeom>
        </p:spPr>
        <p:txBody>
          <a:bodyPr wrap="square">
            <a:spAutoFit/>
          </a:bodyPr>
          <a:lstStyle/>
          <a:p>
            <a:r>
              <a:rPr lang="ru-RU" sz="3600" b="1" dirty="0" err="1" smtClean="0">
                <a:solidFill>
                  <a:srgbClr val="002060"/>
                </a:solidFill>
                <a:latin typeface="Times New Roman" pitchFamily="18" charset="0"/>
                <a:cs typeface="Times New Roman" pitchFamily="18" charset="0"/>
              </a:rPr>
              <a:t>Әрі ақын, әрі </a:t>
            </a:r>
            <a:r>
              <a:rPr lang="ru-RU" sz="3600" b="1" dirty="0" smtClean="0">
                <a:solidFill>
                  <a:srgbClr val="002060"/>
                </a:solidFill>
                <a:latin typeface="Times New Roman" pitchFamily="18" charset="0"/>
                <a:cs typeface="Times New Roman" pitchFamily="18" charset="0"/>
              </a:rPr>
              <a:t>батыр - </a:t>
            </a:r>
            <a:r>
              <a:rPr lang="ru-RU" sz="3600" b="1" dirty="0" err="1" smtClean="0">
                <a:solidFill>
                  <a:srgbClr val="002060"/>
                </a:solidFill>
                <a:latin typeface="Times New Roman" pitchFamily="18" charset="0"/>
                <a:cs typeface="Times New Roman" pitchFamily="18" charset="0"/>
              </a:rPr>
              <a:t>Көрұғлы</a:t>
            </a:r>
            <a:r>
              <a:rPr lang="ru-RU" sz="3600" b="1" dirty="0" smtClean="0">
                <a:solidFill>
                  <a:srgbClr val="002060"/>
                </a:solidFill>
                <a:latin typeface="Times New Roman" pitchFamily="18" charset="0"/>
                <a:cs typeface="Times New Roman" pitchFamily="18" charset="0"/>
              </a:rPr>
              <a:t>  </a:t>
            </a:r>
            <a:br>
              <a:rPr lang="ru-RU" sz="3600" b="1" dirty="0" smtClean="0">
                <a:solidFill>
                  <a:srgbClr val="002060"/>
                </a:solidFill>
                <a:latin typeface="Times New Roman" pitchFamily="18" charset="0"/>
                <a:cs typeface="Times New Roman" pitchFamily="18" charset="0"/>
              </a:rPr>
            </a:br>
            <a:endParaRPr lang="ru-RU" sz="3600" b="1" dirty="0">
              <a:solidFill>
                <a:srgbClr val="002060"/>
              </a:solidFill>
            </a:endParaRPr>
          </a:p>
        </p:txBody>
      </p:sp>
      <p:pic>
        <p:nvPicPr>
          <p:cNvPr id="4" name="Содержимое 4" descr="http://medya.todayszaman.com/kazakistan/2010/08/19/koroglu1.jpg"/>
          <p:cNvPicPr>
            <a:picLocks/>
          </p:cNvPicPr>
          <p:nvPr/>
        </p:nvPicPr>
        <p:blipFill>
          <a:blip r:embed="rId3" cstate="print"/>
          <a:srcRect/>
          <a:stretch>
            <a:fillRect/>
          </a:stretch>
        </p:blipFill>
        <p:spPr bwMode="auto">
          <a:xfrm>
            <a:off x="899592" y="1844824"/>
            <a:ext cx="7128792" cy="5013176"/>
          </a:xfrm>
          <a:prstGeom prst="rect">
            <a:avLst/>
          </a:prstGeom>
          <a:noFill/>
          <a:ln w="9525">
            <a:noFill/>
            <a:miter lim="800000"/>
            <a:headEnd/>
            <a:tailEnd/>
          </a:ln>
        </p:spPr>
      </p:pic>
      <p:pic>
        <p:nvPicPr>
          <p:cNvPr id="5123" name="Picture 3" descr="C:\Users\User\Desktop\2013-06-27_191130.png"/>
          <p:cNvPicPr>
            <a:picLocks noChangeAspect="1" noChangeArrowheads="1"/>
          </p:cNvPicPr>
          <p:nvPr/>
        </p:nvPicPr>
        <p:blipFill>
          <a:blip r:embed="rId4" cstate="print"/>
          <a:srcRect/>
          <a:stretch>
            <a:fillRect/>
          </a:stretch>
        </p:blipFill>
        <p:spPr bwMode="auto">
          <a:xfrm>
            <a:off x="0" y="0"/>
            <a:ext cx="9144000" cy="1844824"/>
          </a:xfrm>
          <a:prstGeom prst="rect">
            <a:avLst/>
          </a:prstGeom>
          <a:noFill/>
        </p:spPr>
      </p:pic>
      <p:sp>
        <p:nvSpPr>
          <p:cNvPr id="6" name="Прямоугольник 5"/>
          <p:cNvSpPr/>
          <p:nvPr/>
        </p:nvSpPr>
        <p:spPr>
          <a:xfrm>
            <a:off x="3563888" y="332656"/>
            <a:ext cx="4824536" cy="830997"/>
          </a:xfrm>
          <a:prstGeom prst="rect">
            <a:avLst/>
          </a:prstGeom>
        </p:spPr>
        <p:txBody>
          <a:bodyPr wrap="square">
            <a:spAutoFit/>
          </a:bodyPr>
          <a:lstStyle/>
          <a:p>
            <a:pPr algn="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Әрі ақын, әрі </a:t>
            </a:r>
            <a:r>
              <a:rPr lang="ru-RU" sz="2400" b="1" dirty="0" smtClean="0">
                <a:solidFill>
                  <a:srgbClr val="002060"/>
                </a:solidFill>
                <a:latin typeface="Times New Roman" pitchFamily="18" charset="0"/>
                <a:cs typeface="Times New Roman" pitchFamily="18" charset="0"/>
              </a:rPr>
              <a:t>батыр- </a:t>
            </a:r>
            <a:r>
              <a:rPr lang="ru-RU" sz="2400" b="1" dirty="0" err="1" smtClean="0">
                <a:solidFill>
                  <a:srgbClr val="002060"/>
                </a:solidFill>
                <a:latin typeface="Times New Roman" pitchFamily="18" charset="0"/>
                <a:cs typeface="Times New Roman" pitchFamily="18" charset="0"/>
              </a:rPr>
              <a:t>Көрұғлы</a:t>
            </a:r>
            <a:r>
              <a:rPr lang="ru-RU" sz="2400" b="1" dirty="0" smtClean="0">
                <a:solidFill>
                  <a:srgbClr val="002060"/>
                </a:solidFill>
                <a:latin typeface="Times New Roman" pitchFamily="18" charset="0"/>
                <a:cs typeface="Times New Roman" pitchFamily="18" charset="0"/>
              </a:rPr>
              <a:t>  </a:t>
            </a:r>
            <a:br>
              <a:rPr lang="ru-RU" sz="2400" b="1" dirty="0" smtClean="0">
                <a:solidFill>
                  <a:srgbClr val="002060"/>
                </a:solidFill>
                <a:latin typeface="Times New Roman" pitchFamily="18" charset="0"/>
                <a:cs typeface="Times New Roman" pitchFamily="18" charset="0"/>
              </a:rPr>
            </a:br>
            <a:endParaRPr lang="ru-RU" sz="2400" b="1" dirty="0">
              <a:solidFill>
                <a:srgbClr val="002060"/>
              </a:solidFill>
            </a:endParaRPr>
          </a:p>
        </p:txBody>
      </p:sp>
      <p:sp>
        <p:nvSpPr>
          <p:cNvPr id="7" name="Стрелка вниз 6">
            <a:hlinkClick r:id="rId5" action="ppaction://hlinkfile"/>
          </p:cNvPr>
          <p:cNvSpPr/>
          <p:nvPr/>
        </p:nvSpPr>
        <p:spPr>
          <a:xfrm>
            <a:off x="1619672" y="20608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images (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555776" y="1484784"/>
            <a:ext cx="5616624" cy="3970318"/>
          </a:xfrm>
          <a:prstGeom prst="rect">
            <a:avLst/>
          </a:prstGeom>
        </p:spPr>
        <p:txBody>
          <a:bodyPr wrap="square">
            <a:spAutoFit/>
          </a:bodyPr>
          <a:lstStyle/>
          <a:p>
            <a:r>
              <a:rPr lang="ru-RU" dirty="0" smtClean="0">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Көрұғлы </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түрік дүниесіне ортақ тұлға.</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«Көрұғлы» жыры</a:t>
            </a:r>
            <a:r>
              <a:rPr lang="ru-RU" sz="2800" dirty="0" smtClean="0">
                <a:solidFill>
                  <a:srgbClr val="002060"/>
                </a:solidFill>
                <a:latin typeface="Times New Roman" pitchFamily="18" charset="0"/>
                <a:cs typeface="Times New Roman" pitchFamily="18" charset="0"/>
              </a:rPr>
              <a:t> – </a:t>
            </a:r>
            <a:r>
              <a:rPr lang="ru-RU" sz="2800" dirty="0" err="1" smtClean="0">
                <a:solidFill>
                  <a:srgbClr val="002060"/>
                </a:solidFill>
                <a:latin typeface="Times New Roman" pitchFamily="18" charset="0"/>
                <a:cs typeface="Times New Roman" pitchFamily="18" charset="0"/>
              </a:rPr>
              <a:t>қазақта </a:t>
            </a:r>
            <a:r>
              <a:rPr lang="ru-RU" sz="2800" dirty="0" smtClean="0">
                <a:solidFill>
                  <a:srgbClr val="002060"/>
                </a:solidFill>
                <a:latin typeface="Times New Roman" pitchFamily="18" charset="0"/>
                <a:cs typeface="Times New Roman" pitchFamily="18" charset="0"/>
              </a:rPr>
              <a:t>да, </a:t>
            </a:r>
            <a:r>
              <a:rPr lang="ru-RU" sz="2800" dirty="0" err="1" smtClean="0">
                <a:solidFill>
                  <a:srgbClr val="002060"/>
                </a:solidFill>
                <a:latin typeface="Times New Roman" pitchFamily="18" charset="0"/>
                <a:cs typeface="Times New Roman" pitchFamily="18" charset="0"/>
              </a:rPr>
              <a:t>түрікте </a:t>
            </a:r>
            <a:r>
              <a:rPr lang="ru-RU" sz="2800" dirty="0" smtClean="0">
                <a:solidFill>
                  <a:srgbClr val="002060"/>
                </a:solidFill>
                <a:latin typeface="Times New Roman" pitchFamily="18" charset="0"/>
                <a:cs typeface="Times New Roman" pitchFamily="18" charset="0"/>
              </a:rPr>
              <a:t>де, </a:t>
            </a:r>
            <a:r>
              <a:rPr lang="ru-RU" sz="2800" dirty="0" err="1" smtClean="0">
                <a:solidFill>
                  <a:srgbClr val="002060"/>
                </a:solidFill>
                <a:latin typeface="Times New Roman" pitchFamily="18" charset="0"/>
                <a:cs typeface="Times New Roman" pitchFamily="18" charset="0"/>
              </a:rPr>
              <a:t>әзірбайжанда </a:t>
            </a:r>
            <a:r>
              <a:rPr lang="ru-RU" sz="2800" dirty="0" smtClean="0">
                <a:solidFill>
                  <a:srgbClr val="002060"/>
                </a:solidFill>
                <a:latin typeface="Times New Roman" pitchFamily="18" charset="0"/>
                <a:cs typeface="Times New Roman" pitchFamily="18" charset="0"/>
              </a:rPr>
              <a:t>да, </a:t>
            </a:r>
            <a:r>
              <a:rPr lang="ru-RU" sz="2800" dirty="0" err="1" smtClean="0">
                <a:solidFill>
                  <a:srgbClr val="002060"/>
                </a:solidFill>
                <a:latin typeface="Times New Roman" pitchFamily="18" charset="0"/>
                <a:cs typeface="Times New Roman" pitchFamily="18" charset="0"/>
              </a:rPr>
              <a:t>түр</a:t>
            </a:r>
            <a:r>
              <a:rPr lang="en-US" sz="2800" dirty="0" err="1" smtClean="0">
                <a:solidFill>
                  <a:srgbClr val="002060"/>
                </a:solidFill>
                <a:latin typeface="Times New Roman" pitchFamily="18" charset="0"/>
                <a:cs typeface="Times New Roman" pitchFamily="18" charset="0"/>
              </a:rPr>
              <a:t>i</a:t>
            </a:r>
            <a:r>
              <a:rPr lang="ru-RU" sz="2800" dirty="0" err="1" smtClean="0">
                <a:solidFill>
                  <a:srgbClr val="002060"/>
                </a:solidFill>
                <a:latin typeface="Times New Roman" pitchFamily="18" charset="0"/>
                <a:cs typeface="Times New Roman" pitchFamily="18" charset="0"/>
              </a:rPr>
              <a:t>кменде</a:t>
            </a:r>
            <a:r>
              <a:rPr lang="ru-RU" sz="2800" dirty="0" smtClean="0">
                <a:solidFill>
                  <a:srgbClr val="002060"/>
                </a:solidFill>
                <a:latin typeface="Times New Roman" pitchFamily="18" charset="0"/>
                <a:cs typeface="Times New Roman" pitchFamily="18" charset="0"/>
              </a:rPr>
              <a:t> де бар. </a:t>
            </a:r>
            <a:r>
              <a:rPr lang="ru-RU" sz="2800" dirty="0" err="1" smtClean="0">
                <a:solidFill>
                  <a:srgbClr val="002060"/>
                </a:solidFill>
                <a:latin typeface="Times New Roman" pitchFamily="18" charset="0"/>
                <a:cs typeface="Times New Roman" pitchFamily="18" charset="0"/>
              </a:rPr>
              <a:t>Бәрінің кейіпкері</a:t>
            </a:r>
            <a:r>
              <a:rPr lang="ru-RU" sz="2800" dirty="0" smtClean="0">
                <a:solidFill>
                  <a:srgbClr val="002060"/>
                </a:solidFill>
                <a:latin typeface="Times New Roman" pitchFamily="18" charset="0"/>
                <a:cs typeface="Times New Roman" pitchFamily="18" charset="0"/>
              </a:rPr>
              <a:t> – </a:t>
            </a:r>
            <a:r>
              <a:rPr lang="ru-RU" sz="2800" b="1" dirty="0" err="1" smtClean="0">
                <a:solidFill>
                  <a:srgbClr val="002060"/>
                </a:solidFill>
                <a:latin typeface="Times New Roman" pitchFamily="18" charset="0"/>
                <a:cs typeface="Times New Roman" pitchFamily="18" charset="0"/>
              </a:rPr>
              <a:t>Көрұғлы, Көроглы, Кероглы</a:t>
            </a:r>
            <a:r>
              <a:rPr lang="ru-RU" sz="2800" b="1"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деп</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бір</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нұсқада аталады</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Негізгі</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оқиға желісі</a:t>
            </a:r>
            <a:r>
              <a:rPr lang="ru-RU" sz="2800" dirty="0" smtClean="0">
                <a:solidFill>
                  <a:srgbClr val="002060"/>
                </a:solidFill>
                <a:latin typeface="Times New Roman" pitchFamily="18" charset="0"/>
                <a:cs typeface="Times New Roman" pitchFamily="18" charset="0"/>
              </a:rPr>
              <a:t> де </a:t>
            </a:r>
            <a:r>
              <a:rPr lang="ru-RU" sz="2800" dirty="0" err="1" smtClean="0">
                <a:solidFill>
                  <a:srgbClr val="002060"/>
                </a:solidFill>
                <a:latin typeface="Times New Roman" pitchFamily="18" charset="0"/>
                <a:cs typeface="Times New Roman" pitchFamily="18" charset="0"/>
              </a:rPr>
              <a:t>ортақ</a:t>
            </a:r>
            <a:r>
              <a:rPr lang="ru-RU" sz="2800" dirty="0" smtClean="0">
                <a:solidFill>
                  <a:srgbClr val="002060"/>
                </a:solidFill>
                <a:latin typeface="Times New Roman" pitchFamily="18" charset="0"/>
                <a:cs typeface="Times New Roman" pitchFamily="18" charset="0"/>
              </a:rPr>
              <a:t>.</a:t>
            </a:r>
          </a:p>
          <a:p>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Бұл </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бүкіл түркі әлемінің ортақ дастаны</a:t>
            </a:r>
            <a:r>
              <a:rPr lang="ru-RU" sz="2800" dirty="0" smtClean="0">
                <a:solidFill>
                  <a:srgbClr val="002060"/>
                </a:solidFill>
                <a:latin typeface="Times New Roman" pitchFamily="18" charset="0"/>
                <a:cs typeface="Times New Roman" pitchFamily="18" charset="0"/>
              </a:rPr>
              <a:t>. </a:t>
            </a:r>
            <a:endParaRPr lang="ru-RU" sz="2800" dirty="0">
              <a:solidFill>
                <a:srgbClr val="002060"/>
              </a:solidFill>
            </a:endParaRPr>
          </a:p>
        </p:txBody>
      </p:sp>
      <p:sp>
        <p:nvSpPr>
          <p:cNvPr id="6" name="Прямоугольник 5"/>
          <p:cNvSpPr/>
          <p:nvPr/>
        </p:nvSpPr>
        <p:spPr>
          <a:xfrm>
            <a:off x="2627784" y="548680"/>
            <a:ext cx="5400600" cy="646331"/>
          </a:xfrm>
          <a:prstGeom prst="rect">
            <a:avLst/>
          </a:prstGeom>
        </p:spPr>
        <p:txBody>
          <a:bodyPr wrap="square">
            <a:spAutoFit/>
          </a:bodyPr>
          <a:lstStyle/>
          <a:p>
            <a:r>
              <a:rPr lang="kk-KZ" sz="3600" b="1" dirty="0" smtClean="0">
                <a:solidFill>
                  <a:srgbClr val="002060"/>
                </a:solidFill>
              </a:rPr>
              <a:t>“</a:t>
            </a:r>
            <a:r>
              <a:rPr lang="kk-KZ" sz="3600" b="1" dirty="0" smtClean="0">
                <a:solidFill>
                  <a:srgbClr val="002060"/>
                </a:solidFill>
                <a:latin typeface="Times New Roman" pitchFamily="18" charset="0"/>
                <a:cs typeface="Times New Roman" pitchFamily="18" charset="0"/>
              </a:rPr>
              <a:t>Көрұғлы” дастаны</a:t>
            </a:r>
            <a:endParaRPr lang="ru-RU" sz="3600" b="1" dirty="0">
              <a:solidFill>
                <a:srgbClr val="002060"/>
              </a:solidFill>
              <a:latin typeface="Times New Roman" pitchFamily="18" charset="0"/>
              <a:cs typeface="Times New Roman" pitchFamily="18" charset="0"/>
            </a:endParaRPr>
          </a:p>
        </p:txBody>
      </p:sp>
      <p:sp>
        <p:nvSpPr>
          <p:cNvPr id="7" name="Стрелка вправо 6">
            <a:hlinkClick r:id="rId3" action="ppaction://hlinkfile"/>
          </p:cNvPr>
          <p:cNvSpPr/>
          <p:nvPr/>
        </p:nvSpPr>
        <p:spPr>
          <a:xfrm>
            <a:off x="5292080" y="53012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72</TotalTime>
  <Words>210</Words>
  <Application>Microsoft Office PowerPoint</Application>
  <PresentationFormat>Экран (4:3)</PresentationFormat>
  <Paragraphs>14</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Spring</vt:lpstr>
      <vt:lpstr>Слайд 1</vt:lpstr>
      <vt:lpstr>Слайд 2</vt:lpstr>
      <vt:lpstr>Слайд 3</vt:lpstr>
      <vt:lpstr>Слайд 4</vt:lpstr>
      <vt:lpstr>Слайд 5</vt:lpstr>
      <vt:lpstr>Слайд 6</vt:lpstr>
      <vt:lpstr>Слайд 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11</cp:revision>
  <dcterms:created xsi:type="dcterms:W3CDTF">2015-03-15T08:52:13Z</dcterms:created>
  <dcterms:modified xsi:type="dcterms:W3CDTF">2015-03-16T15:31:50Z</dcterms:modified>
</cp:coreProperties>
</file>