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3"/>
  </p:notesMasterIdLst>
  <p:sldIdLst>
    <p:sldId id="288" r:id="rId2"/>
    <p:sldId id="302" r:id="rId3"/>
    <p:sldId id="303" r:id="rId4"/>
    <p:sldId id="304" r:id="rId5"/>
    <p:sldId id="305" r:id="rId6"/>
    <p:sldId id="306" r:id="rId7"/>
    <p:sldId id="307" r:id="rId8"/>
    <p:sldId id="310" r:id="rId9"/>
    <p:sldId id="311" r:id="rId10"/>
    <p:sldId id="309" r:id="rId11"/>
    <p:sldId id="25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66" autoAdjust="0"/>
    <p:restoredTop sz="94660"/>
  </p:normalViewPr>
  <p:slideViewPr>
    <p:cSldViewPr>
      <p:cViewPr varScale="1">
        <p:scale>
          <a:sx n="116" d="100"/>
          <a:sy n="116" d="100"/>
        </p:scale>
        <p:origin x="-148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EC55A3-4D3C-45AF-A9E7-DA287137D4EA}" type="doc">
      <dgm:prSet loTypeId="urn:microsoft.com/office/officeart/2005/8/layout/hList6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C1733159-8E17-4857-B848-66B74EBA441B}">
      <dgm:prSet/>
      <dgm:spPr/>
      <dgm:t>
        <a:bodyPr/>
        <a:lstStyle/>
        <a:p>
          <a:pPr rtl="0"/>
          <a:r>
            <a:rPr lang="kk-KZ" b="1" baseline="0" dirty="0" smtClean="0">
              <a:latin typeface="Times New Roman" pitchFamily="18" charset="0"/>
              <a:cs typeface="Times New Roman" pitchFamily="18" charset="0"/>
            </a:rPr>
            <a:t>Күтілетін нәтижелер:</a:t>
          </a:r>
          <a:endParaRPr lang="ru-RU" b="1" baseline="0" dirty="0">
            <a:latin typeface="Times New Roman" pitchFamily="18" charset="0"/>
            <a:cs typeface="Times New Roman" pitchFamily="18" charset="0"/>
          </a:endParaRPr>
        </a:p>
      </dgm:t>
    </dgm:pt>
    <dgm:pt modelId="{65CC3CAB-A67C-47D8-B432-CE83A0963198}" type="parTrans" cxnId="{C3AE978F-C7CF-4857-8A40-DFDC35E68B0A}">
      <dgm:prSet/>
      <dgm:spPr/>
      <dgm:t>
        <a:bodyPr/>
        <a:lstStyle/>
        <a:p>
          <a:endParaRPr lang="ru-RU"/>
        </a:p>
      </dgm:t>
    </dgm:pt>
    <dgm:pt modelId="{AC1F162D-861C-4B14-9373-4818F9FD1FE3}" type="sibTrans" cxnId="{C3AE978F-C7CF-4857-8A40-DFDC35E68B0A}">
      <dgm:prSet/>
      <dgm:spPr/>
      <dgm:t>
        <a:bodyPr/>
        <a:lstStyle/>
        <a:p>
          <a:endParaRPr lang="ru-RU"/>
        </a:p>
      </dgm:t>
    </dgm:pt>
    <dgm:pt modelId="{8E8F7EEE-22C8-4B10-A440-342EAA05ACB0}" type="pres">
      <dgm:prSet presAssocID="{36EC55A3-4D3C-45AF-A9E7-DA287137D4E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85055AB-1869-4717-838A-70504B80966A}" type="pres">
      <dgm:prSet presAssocID="{C1733159-8E17-4857-B848-66B74EBA441B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FF9F53C-E001-47E5-8E92-517C4C76F325}" type="presOf" srcId="{C1733159-8E17-4857-B848-66B74EBA441B}" destId="{985055AB-1869-4717-838A-70504B80966A}" srcOrd="0" destOrd="0" presId="urn:microsoft.com/office/officeart/2005/8/layout/hList6"/>
    <dgm:cxn modelId="{C3AE978F-C7CF-4857-8A40-DFDC35E68B0A}" srcId="{36EC55A3-4D3C-45AF-A9E7-DA287137D4EA}" destId="{C1733159-8E17-4857-B848-66B74EBA441B}" srcOrd="0" destOrd="0" parTransId="{65CC3CAB-A67C-47D8-B432-CE83A0963198}" sibTransId="{AC1F162D-861C-4B14-9373-4818F9FD1FE3}"/>
    <dgm:cxn modelId="{A36F04D4-44DA-40AA-85E8-0770DC96A49C}" type="presOf" srcId="{36EC55A3-4D3C-45AF-A9E7-DA287137D4EA}" destId="{8E8F7EEE-22C8-4B10-A440-342EAA05ACB0}" srcOrd="0" destOrd="0" presId="urn:microsoft.com/office/officeart/2005/8/layout/hList6"/>
    <dgm:cxn modelId="{E7677E0F-1E64-45D3-8ABC-935307ECAEC6}" type="presParOf" srcId="{8E8F7EEE-22C8-4B10-A440-342EAA05ACB0}" destId="{985055AB-1869-4717-838A-70504B80966A}" srcOrd="0" destOrd="0" presId="urn:microsoft.com/office/officeart/2005/8/layout/hList6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3D6801-4459-42BC-8180-5E8595234AB2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1B1ED27-8221-4B13-BAA8-42258D6FB916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solidFill>
          <a:srgbClr val="FFFF00"/>
        </a:solidFill>
        <a:ln>
          <a:solidFill>
            <a:srgbClr val="FFFF00"/>
          </a:solidFill>
        </a:ln>
      </dgm:spPr>
      <dgm:t>
        <a:bodyPr/>
        <a:lstStyle/>
        <a:p>
          <a:pPr rtl="0"/>
          <a:r>
            <a:rPr lang="kk-KZ" sz="2400" dirty="0" smtClean="0">
              <a:latin typeface="Times New Roman" pitchFamily="18" charset="0"/>
              <a:cs typeface="Times New Roman" pitchFamily="18" charset="0"/>
            </a:rPr>
            <a:t>Мектеп түлегінің  өзін-өзі шығармашылық дамыту.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5CA85348-D9E5-4FBB-9D1A-C03ED96E4D89}" type="parTrans" cxnId="{1B836D5D-D946-4D44-B7C3-ECAD175C76BE}">
      <dgm:prSet/>
      <dgm:spPr/>
      <dgm:t>
        <a:bodyPr/>
        <a:lstStyle/>
        <a:p>
          <a:endParaRPr lang="ru-RU"/>
        </a:p>
      </dgm:t>
    </dgm:pt>
    <dgm:pt modelId="{6FE46066-71B3-4AE4-819E-5EB7C039D202}" type="sibTrans" cxnId="{1B836D5D-D946-4D44-B7C3-ECAD175C76BE}">
      <dgm:prSet/>
      <dgm:spPr/>
      <dgm:t>
        <a:bodyPr/>
        <a:lstStyle/>
        <a:p>
          <a:endParaRPr lang="ru-RU"/>
        </a:p>
      </dgm:t>
    </dgm:pt>
    <dgm:pt modelId="{26E8AB75-BDEA-484F-98BD-A088A45CB3F9}" type="pres">
      <dgm:prSet presAssocID="{533D6801-4459-42BC-8180-5E8595234AB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5469F52-8F35-47BA-8425-4816D4DF250C}" type="pres">
      <dgm:prSet presAssocID="{71B1ED27-8221-4B13-BAA8-42258D6FB916}" presName="node" presStyleLbl="node1" presStyleIdx="0" presStyleCnt="1" custLinFactNeighborX="9065" custLinFactNeighborY="10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CED0DD1-3EAA-4F1E-98C4-296618C69589}" type="presOf" srcId="{71B1ED27-8221-4B13-BAA8-42258D6FB916}" destId="{D5469F52-8F35-47BA-8425-4816D4DF250C}" srcOrd="0" destOrd="0" presId="urn:microsoft.com/office/officeart/2005/8/layout/hList6"/>
    <dgm:cxn modelId="{E8B7E76B-85BF-4874-99E1-CD8F9FE18760}" type="presOf" srcId="{533D6801-4459-42BC-8180-5E8595234AB2}" destId="{26E8AB75-BDEA-484F-98BD-A088A45CB3F9}" srcOrd="0" destOrd="0" presId="urn:microsoft.com/office/officeart/2005/8/layout/hList6"/>
    <dgm:cxn modelId="{1B836D5D-D946-4D44-B7C3-ECAD175C76BE}" srcId="{533D6801-4459-42BC-8180-5E8595234AB2}" destId="{71B1ED27-8221-4B13-BAA8-42258D6FB916}" srcOrd="0" destOrd="0" parTransId="{5CA85348-D9E5-4FBB-9D1A-C03ED96E4D89}" sibTransId="{6FE46066-71B3-4AE4-819E-5EB7C039D202}"/>
    <dgm:cxn modelId="{B92E8765-CD70-4E3A-82E3-C28102363AD9}" type="presParOf" srcId="{26E8AB75-BDEA-484F-98BD-A088A45CB3F9}" destId="{D5469F52-8F35-47BA-8425-4816D4DF250C}" srcOrd="0" destOrd="0" presId="urn:microsoft.com/office/officeart/2005/8/layout/hList6"/>
  </dgm:cxnLst>
  <dgm:bg/>
  <dgm:whole/>
  <dgm:extLst>
    <a:ext uri="http://schemas.microsoft.com/office/drawing/2008/diagram">
      <dsp:dataModelExt xmlns=""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33D6801-4459-42BC-8180-5E8595234AB2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1B1ED27-8221-4B13-BAA8-42258D6FB916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solidFill>
          <a:srgbClr val="92D050"/>
        </a:solidFill>
      </dgm:spPr>
      <dgm:t>
        <a:bodyPr/>
        <a:lstStyle/>
        <a:p>
          <a:pPr rtl="0"/>
          <a:r>
            <a:rPr lang="kk-KZ" dirty="0" smtClean="0">
              <a:latin typeface="Times New Roman" pitchFamily="18" charset="0"/>
              <a:cs typeface="Times New Roman" pitchFamily="18" charset="0"/>
            </a:rPr>
            <a:t>Дарынды оқушылармен жұмыс жасау жүйесін қалыптастыру.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5CA85348-D9E5-4FBB-9D1A-C03ED96E4D89}" type="parTrans" cxnId="{1B836D5D-D946-4D44-B7C3-ECAD175C76BE}">
      <dgm:prSet/>
      <dgm:spPr/>
      <dgm:t>
        <a:bodyPr/>
        <a:lstStyle/>
        <a:p>
          <a:endParaRPr lang="ru-RU"/>
        </a:p>
      </dgm:t>
    </dgm:pt>
    <dgm:pt modelId="{6FE46066-71B3-4AE4-819E-5EB7C039D202}" type="sibTrans" cxnId="{1B836D5D-D946-4D44-B7C3-ECAD175C76BE}">
      <dgm:prSet/>
      <dgm:spPr/>
      <dgm:t>
        <a:bodyPr/>
        <a:lstStyle/>
        <a:p>
          <a:endParaRPr lang="ru-RU"/>
        </a:p>
      </dgm:t>
    </dgm:pt>
    <dgm:pt modelId="{26E8AB75-BDEA-484F-98BD-A088A45CB3F9}" type="pres">
      <dgm:prSet presAssocID="{533D6801-4459-42BC-8180-5E8595234AB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5469F52-8F35-47BA-8425-4816D4DF250C}" type="pres">
      <dgm:prSet presAssocID="{71B1ED27-8221-4B13-BAA8-42258D6FB916}" presName="node" presStyleLbl="node1" presStyleIdx="0" presStyleCnt="1" custLinFactNeighborX="31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3AA6B84-1878-4A04-8915-930E510CA7F1}" type="presOf" srcId="{71B1ED27-8221-4B13-BAA8-42258D6FB916}" destId="{D5469F52-8F35-47BA-8425-4816D4DF250C}" srcOrd="0" destOrd="0" presId="urn:microsoft.com/office/officeart/2005/8/layout/hList6"/>
    <dgm:cxn modelId="{6DD3BCCE-3DB1-4DFC-BC62-225C7F65D00F}" type="presOf" srcId="{533D6801-4459-42BC-8180-5E8595234AB2}" destId="{26E8AB75-BDEA-484F-98BD-A088A45CB3F9}" srcOrd="0" destOrd="0" presId="urn:microsoft.com/office/officeart/2005/8/layout/hList6"/>
    <dgm:cxn modelId="{1B836D5D-D946-4D44-B7C3-ECAD175C76BE}" srcId="{533D6801-4459-42BC-8180-5E8595234AB2}" destId="{71B1ED27-8221-4B13-BAA8-42258D6FB916}" srcOrd="0" destOrd="0" parTransId="{5CA85348-D9E5-4FBB-9D1A-C03ED96E4D89}" sibTransId="{6FE46066-71B3-4AE4-819E-5EB7C039D202}"/>
    <dgm:cxn modelId="{555BFA3B-D1AF-4B10-BCD3-B6DFBBF1CD8F}" type="presParOf" srcId="{26E8AB75-BDEA-484F-98BD-A088A45CB3F9}" destId="{D5469F52-8F35-47BA-8425-4816D4DF250C}" srcOrd="0" destOrd="0" presId="urn:microsoft.com/office/officeart/2005/8/layout/hList6"/>
  </dgm:cxnLst>
  <dgm:bg/>
  <dgm:whole>
    <a:ln>
      <a:noFill/>
    </a:ln>
  </dgm:whole>
  <dgm:extLst>
    <a:ext uri="http://schemas.microsoft.com/office/drawing/2008/diagram">
      <dsp:dataModelExt xmlns="" xmlns:dsp="http://schemas.microsoft.com/office/drawing/2008/diagram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33D6801-4459-42BC-8180-5E8595234AB2}" type="doc">
      <dgm:prSet loTypeId="urn:microsoft.com/office/officeart/2005/8/layout/hList6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71B1ED27-8221-4B13-BAA8-42258D6FB916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solidFill>
          <a:srgbClr val="00B0F0"/>
        </a:solidFill>
        <a:ln>
          <a:solidFill>
            <a:srgbClr val="00B0F0"/>
          </a:solidFill>
        </a:ln>
      </dgm:spPr>
      <dgm:t>
        <a:bodyPr/>
        <a:lstStyle/>
        <a:p>
          <a:pPr rtl="0"/>
          <a:r>
            <a:rPr lang="kk-KZ" sz="2200" dirty="0" smtClean="0">
              <a:latin typeface="Times New Roman" pitchFamily="18" charset="0"/>
              <a:cs typeface="Times New Roman" pitchFamily="18" charset="0"/>
            </a:rPr>
            <a:t>Мектептің кәсіптік бағдар беру жұмысына көшу арқылы ғылыми зерттеу жұмысын жандандыру, мұғалімдердің санатын көтеру.</a:t>
          </a:r>
          <a:endParaRPr lang="ru-RU" sz="2200" dirty="0">
            <a:latin typeface="Times New Roman" pitchFamily="18" charset="0"/>
            <a:cs typeface="Times New Roman" pitchFamily="18" charset="0"/>
          </a:endParaRPr>
        </a:p>
      </dgm:t>
    </dgm:pt>
    <dgm:pt modelId="{5CA85348-D9E5-4FBB-9D1A-C03ED96E4D89}" type="parTrans" cxnId="{1B836D5D-D946-4D44-B7C3-ECAD175C76BE}">
      <dgm:prSet/>
      <dgm:spPr/>
      <dgm:t>
        <a:bodyPr/>
        <a:lstStyle/>
        <a:p>
          <a:endParaRPr lang="ru-RU"/>
        </a:p>
      </dgm:t>
    </dgm:pt>
    <dgm:pt modelId="{6FE46066-71B3-4AE4-819E-5EB7C039D202}" type="sibTrans" cxnId="{1B836D5D-D946-4D44-B7C3-ECAD175C76BE}">
      <dgm:prSet/>
      <dgm:spPr/>
      <dgm:t>
        <a:bodyPr/>
        <a:lstStyle/>
        <a:p>
          <a:endParaRPr lang="ru-RU"/>
        </a:p>
      </dgm:t>
    </dgm:pt>
    <dgm:pt modelId="{26E8AB75-BDEA-484F-98BD-A088A45CB3F9}" type="pres">
      <dgm:prSet presAssocID="{533D6801-4459-42BC-8180-5E8595234AB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5469F52-8F35-47BA-8425-4816D4DF250C}" type="pres">
      <dgm:prSet presAssocID="{71B1ED27-8221-4B13-BAA8-42258D6FB916}" presName="node" presStyleLbl="node1" presStyleIdx="0" presStyleCnt="1" custScaleX="100098" custLinFactNeighborX="26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AEB1924-C91E-48A9-85FA-16AC31FE3D0D}" type="presOf" srcId="{533D6801-4459-42BC-8180-5E8595234AB2}" destId="{26E8AB75-BDEA-484F-98BD-A088A45CB3F9}" srcOrd="0" destOrd="0" presId="urn:microsoft.com/office/officeart/2005/8/layout/hList6"/>
    <dgm:cxn modelId="{BF043B93-068A-4C7C-A866-752EAACF11FF}" type="presOf" srcId="{71B1ED27-8221-4B13-BAA8-42258D6FB916}" destId="{D5469F52-8F35-47BA-8425-4816D4DF250C}" srcOrd="0" destOrd="0" presId="urn:microsoft.com/office/officeart/2005/8/layout/hList6"/>
    <dgm:cxn modelId="{1B836D5D-D946-4D44-B7C3-ECAD175C76BE}" srcId="{533D6801-4459-42BC-8180-5E8595234AB2}" destId="{71B1ED27-8221-4B13-BAA8-42258D6FB916}" srcOrd="0" destOrd="0" parTransId="{5CA85348-D9E5-4FBB-9D1A-C03ED96E4D89}" sibTransId="{6FE46066-71B3-4AE4-819E-5EB7C039D202}"/>
    <dgm:cxn modelId="{E01F755E-FC9E-4987-AEA4-98C8285A3AA7}" type="presParOf" srcId="{26E8AB75-BDEA-484F-98BD-A088A45CB3F9}" destId="{D5469F52-8F35-47BA-8425-4816D4DF250C}" srcOrd="0" destOrd="0" presId="urn:microsoft.com/office/officeart/2005/8/layout/hList6"/>
  </dgm:cxnLst>
  <dgm:bg/>
  <dgm:whole/>
  <dgm:extLst>
    <a:ext uri="http://schemas.microsoft.com/office/drawing/2008/diagram">
      <dsp:dataModelExt xmlns="" xmlns:dsp="http://schemas.microsoft.com/office/drawing/2008/diagram" relId="rId2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1030DFD-F6DB-4BA2-A9E4-7A2551DB3E4A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69FD4B2-3C6D-43C7-B444-12A68B99CF86}">
      <dgm:prSet custT="1"/>
      <dgm:spPr/>
      <dgm:t>
        <a:bodyPr/>
        <a:lstStyle/>
        <a:p>
          <a:pPr rtl="0"/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жеке тұлғаның дамуы мүмкіндіктердің мейлінше түрлі болу принципі</a:t>
          </a:r>
          <a:endParaRPr lang="ru-RU" sz="2000" baseline="0" dirty="0">
            <a:latin typeface="Times New Roman" pitchFamily="18" charset="0"/>
            <a:cs typeface="Times New Roman" pitchFamily="18" charset="0"/>
          </a:endParaRPr>
        </a:p>
      </dgm:t>
    </dgm:pt>
    <dgm:pt modelId="{6FF005EB-A819-4F94-9172-18B1F40E3F02}" type="parTrans" cxnId="{F52F9C8E-AD0F-4CA3-B041-17C91DF29186}">
      <dgm:prSet/>
      <dgm:spPr/>
      <dgm:t>
        <a:bodyPr/>
        <a:lstStyle/>
        <a:p>
          <a:endParaRPr lang="ru-RU"/>
        </a:p>
      </dgm:t>
    </dgm:pt>
    <dgm:pt modelId="{F2AD22CE-916C-4BF6-A5D5-5923FDDF4A0C}" type="sibTrans" cxnId="{F52F9C8E-AD0F-4CA3-B041-17C91DF29186}">
      <dgm:prSet/>
      <dgm:spPr/>
      <dgm:t>
        <a:bodyPr/>
        <a:lstStyle/>
        <a:p>
          <a:endParaRPr lang="ru-RU"/>
        </a:p>
      </dgm:t>
    </dgm:pt>
    <dgm:pt modelId="{F0AE4286-9778-4872-9FC5-F1A5FE0D4E4B}">
      <dgm:prSet custT="1"/>
      <dgm:spPr/>
      <dgm:t>
        <a:bodyPr/>
        <a:lstStyle/>
        <a:p>
          <a:pPr algn="l" rtl="0"/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сабақтан тыс қызмет ролінің артуы</a:t>
          </a:r>
          <a:endParaRPr lang="ru-RU" sz="2000" baseline="0" dirty="0">
            <a:latin typeface="Times New Roman" pitchFamily="18" charset="0"/>
            <a:cs typeface="Times New Roman" pitchFamily="18" charset="0"/>
          </a:endParaRPr>
        </a:p>
      </dgm:t>
    </dgm:pt>
    <dgm:pt modelId="{3D660F05-05EF-473A-B303-AD7A37EDBF93}" type="parTrans" cxnId="{FEC0F30B-A3A9-4DCA-9553-F62530370250}">
      <dgm:prSet/>
      <dgm:spPr/>
      <dgm:t>
        <a:bodyPr/>
        <a:lstStyle/>
        <a:p>
          <a:endParaRPr lang="ru-RU"/>
        </a:p>
      </dgm:t>
    </dgm:pt>
    <dgm:pt modelId="{18CA6932-DD28-435A-98C9-419ECA4C03E1}" type="sibTrans" cxnId="{FEC0F30B-A3A9-4DCA-9553-F62530370250}">
      <dgm:prSet/>
      <dgm:spPr/>
      <dgm:t>
        <a:bodyPr/>
        <a:lstStyle/>
        <a:p>
          <a:endParaRPr lang="ru-RU"/>
        </a:p>
      </dgm:t>
    </dgm:pt>
    <dgm:pt modelId="{1CE51DCA-DD3C-43D9-9FCE-D23F7D29A8ED}">
      <dgm:prSet custT="1"/>
      <dgm:spPr/>
      <dgm:t>
        <a:bodyPr/>
        <a:lstStyle/>
        <a:p>
          <a:pPr algn="l" rtl="0"/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оқытудың жеке әдістерінің жеке принципі;</a:t>
          </a:r>
          <a:endParaRPr lang="ru-RU" sz="2000" baseline="0" dirty="0">
            <a:latin typeface="Times New Roman" pitchFamily="18" charset="0"/>
            <a:cs typeface="Times New Roman" pitchFamily="18" charset="0"/>
          </a:endParaRPr>
        </a:p>
      </dgm:t>
    </dgm:pt>
    <dgm:pt modelId="{CF17B3A0-A3CE-4143-9FA5-C91C95525E87}" type="parTrans" cxnId="{29DDF70E-929F-4346-A1AB-CEFBF7B1A8F4}">
      <dgm:prSet/>
      <dgm:spPr/>
      <dgm:t>
        <a:bodyPr/>
        <a:lstStyle/>
        <a:p>
          <a:endParaRPr lang="ru-RU"/>
        </a:p>
      </dgm:t>
    </dgm:pt>
    <dgm:pt modelId="{33BBF9ED-1323-4192-9D7A-C6B3C9890400}" type="sibTrans" cxnId="{29DDF70E-929F-4346-A1AB-CEFBF7B1A8F4}">
      <dgm:prSet/>
      <dgm:spPr/>
      <dgm:t>
        <a:bodyPr/>
        <a:lstStyle/>
        <a:p>
          <a:endParaRPr lang="ru-RU"/>
        </a:p>
      </dgm:t>
    </dgm:pt>
    <dgm:pt modelId="{A6DC097B-55CA-4A75-87E5-6852DEC56812}">
      <dgm:prSet custT="1"/>
      <dgm:spPr/>
      <dgm:t>
        <a:bodyPr/>
        <a:lstStyle/>
        <a:p>
          <a:pPr rtl="0"/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мұғалімнің оқушыларымен бірігіп жүргізілетін шағын жұмысының түрлері;</a:t>
          </a:r>
          <a:endParaRPr lang="ru-RU" sz="2000" baseline="0" dirty="0">
            <a:latin typeface="Times New Roman" pitchFamily="18" charset="0"/>
            <a:cs typeface="Times New Roman" pitchFamily="18" charset="0"/>
          </a:endParaRPr>
        </a:p>
      </dgm:t>
    </dgm:pt>
    <dgm:pt modelId="{B12A0E8C-788C-4D87-99E8-A806B7206C06}" type="parTrans" cxnId="{BF00532F-9FF9-41DC-B3B3-5F1B71DD8D0B}">
      <dgm:prSet/>
      <dgm:spPr/>
      <dgm:t>
        <a:bodyPr/>
        <a:lstStyle/>
        <a:p>
          <a:endParaRPr lang="ru-RU"/>
        </a:p>
      </dgm:t>
    </dgm:pt>
    <dgm:pt modelId="{079AA9FD-1AF1-46CD-9343-209F22CADF2F}" type="sibTrans" cxnId="{BF00532F-9FF9-41DC-B3B3-5F1B71DD8D0B}">
      <dgm:prSet/>
      <dgm:spPr/>
      <dgm:t>
        <a:bodyPr/>
        <a:lstStyle/>
        <a:p>
          <a:endParaRPr lang="ru-RU"/>
        </a:p>
      </dgm:t>
    </dgm:pt>
    <dgm:pt modelId="{7A4BBEA7-179A-4AEA-8170-8DBE9D020811}">
      <dgm:prSet custT="1"/>
      <dgm:spPr/>
      <dgm:t>
        <a:bodyPr/>
        <a:lstStyle/>
        <a:p>
          <a:pPr algn="l" rtl="0"/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оқушыларға қосымша білім беру және тәлімгерлік ету принціпі.</a:t>
          </a:r>
          <a:endParaRPr lang="ru-RU" sz="2000" baseline="0" dirty="0">
            <a:latin typeface="Times New Roman" pitchFamily="18" charset="0"/>
            <a:cs typeface="Times New Roman" pitchFamily="18" charset="0"/>
          </a:endParaRPr>
        </a:p>
      </dgm:t>
    </dgm:pt>
    <dgm:pt modelId="{1ADEB9BE-275C-475A-8A61-59B59DCCFACC}" type="parTrans" cxnId="{F028E653-F1D0-499A-8A0A-2B9FFBEE679B}">
      <dgm:prSet/>
      <dgm:spPr/>
      <dgm:t>
        <a:bodyPr/>
        <a:lstStyle/>
        <a:p>
          <a:endParaRPr lang="ru-RU"/>
        </a:p>
      </dgm:t>
    </dgm:pt>
    <dgm:pt modelId="{6E95C319-C017-4285-8F80-60EFB06513F2}" type="sibTrans" cxnId="{F028E653-F1D0-499A-8A0A-2B9FFBEE679B}">
      <dgm:prSet/>
      <dgm:spPr/>
      <dgm:t>
        <a:bodyPr/>
        <a:lstStyle/>
        <a:p>
          <a:endParaRPr lang="ru-RU"/>
        </a:p>
      </dgm:t>
    </dgm:pt>
    <dgm:pt modelId="{60C9BB84-EF46-48C7-8089-11C95FA290B0}" type="pres">
      <dgm:prSet presAssocID="{81030DFD-F6DB-4BA2-A9E4-7A2551DB3E4A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086A6FF0-1F42-4332-889B-C7124A3D0F36}" type="pres">
      <dgm:prSet presAssocID="{81030DFD-F6DB-4BA2-A9E4-7A2551DB3E4A}" presName="pyramid" presStyleLbl="node1" presStyleIdx="0" presStyleCnt="1" custScaleX="94959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prstGeom prst="chevron">
          <a:avLst/>
        </a:prstGeom>
      </dgm:spPr>
      <dgm:t>
        <a:bodyPr/>
        <a:lstStyle/>
        <a:p>
          <a:endParaRPr lang="ru-RU"/>
        </a:p>
      </dgm:t>
    </dgm:pt>
    <dgm:pt modelId="{42C93E87-56DA-4AFF-94F6-4CE890CCB99D}" type="pres">
      <dgm:prSet presAssocID="{81030DFD-F6DB-4BA2-A9E4-7A2551DB3E4A}" presName="theList" presStyleCnt="0"/>
      <dgm:spPr/>
    </dgm:pt>
    <dgm:pt modelId="{198E5A25-7A87-4649-8911-8CFD5739F725}" type="pres">
      <dgm:prSet presAssocID="{969FD4B2-3C6D-43C7-B444-12A68B99CF86}" presName="aNode" presStyleLbl="fgAcc1" presStyleIdx="0" presStyleCnt="5" custScaleX="188294" custScaleY="1504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26D68D-FF3E-450F-B2A6-3D6E5844B788}" type="pres">
      <dgm:prSet presAssocID="{969FD4B2-3C6D-43C7-B444-12A68B99CF86}" presName="aSpace" presStyleCnt="0"/>
      <dgm:spPr/>
    </dgm:pt>
    <dgm:pt modelId="{C0D9E026-61D4-4D9F-A377-2A70FCC9B4F1}" type="pres">
      <dgm:prSet presAssocID="{F0AE4286-9778-4872-9FC5-F1A5FE0D4E4B}" presName="aNode" presStyleLbl="fgAcc1" presStyleIdx="1" presStyleCnt="5" custScaleX="1854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DB462B-399F-4207-80D9-BAF6537745BB}" type="pres">
      <dgm:prSet presAssocID="{F0AE4286-9778-4872-9FC5-F1A5FE0D4E4B}" presName="aSpace" presStyleCnt="0"/>
      <dgm:spPr/>
    </dgm:pt>
    <dgm:pt modelId="{B7F5909D-318E-4BFD-9D40-43CBCD4C8BD4}" type="pres">
      <dgm:prSet presAssocID="{1CE51DCA-DD3C-43D9-9FCE-D23F7D29A8ED}" presName="aNode" presStyleLbl="fgAcc1" presStyleIdx="2" presStyleCnt="5" custScaleX="1854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0788F6-C997-42AB-9542-E9480452F809}" type="pres">
      <dgm:prSet presAssocID="{1CE51DCA-DD3C-43D9-9FCE-D23F7D29A8ED}" presName="aSpace" presStyleCnt="0"/>
      <dgm:spPr/>
    </dgm:pt>
    <dgm:pt modelId="{774FB750-B160-4481-B005-08F1C511CF5A}" type="pres">
      <dgm:prSet presAssocID="{A6DC097B-55CA-4A75-87E5-6852DEC56812}" presName="aNode" presStyleLbl="fgAcc1" presStyleIdx="3" presStyleCnt="5" custScaleX="185457" custScaleY="1549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27F565-D300-4D65-A999-6071EA7DB1D9}" type="pres">
      <dgm:prSet presAssocID="{A6DC097B-55CA-4A75-87E5-6852DEC56812}" presName="aSpace" presStyleCnt="0"/>
      <dgm:spPr/>
    </dgm:pt>
    <dgm:pt modelId="{A3632E8C-955B-49E8-B814-B74C4D9230D5}" type="pres">
      <dgm:prSet presAssocID="{7A4BBEA7-179A-4AEA-8170-8DBE9D020811}" presName="aNode" presStyleLbl="fgAcc1" presStyleIdx="4" presStyleCnt="5" custScaleX="185457" custLinFactNeighborX="-47" custLinFactNeighborY="442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513488-046B-4FDC-90D0-C77895301951}" type="pres">
      <dgm:prSet presAssocID="{7A4BBEA7-179A-4AEA-8170-8DBE9D020811}" presName="aSpace" presStyleCnt="0"/>
      <dgm:spPr/>
    </dgm:pt>
  </dgm:ptLst>
  <dgm:cxnLst>
    <dgm:cxn modelId="{F028E653-F1D0-499A-8A0A-2B9FFBEE679B}" srcId="{81030DFD-F6DB-4BA2-A9E4-7A2551DB3E4A}" destId="{7A4BBEA7-179A-4AEA-8170-8DBE9D020811}" srcOrd="4" destOrd="0" parTransId="{1ADEB9BE-275C-475A-8A61-59B59DCCFACC}" sibTransId="{6E95C319-C017-4285-8F80-60EFB06513F2}"/>
    <dgm:cxn modelId="{BF00532F-9FF9-41DC-B3B3-5F1B71DD8D0B}" srcId="{81030DFD-F6DB-4BA2-A9E4-7A2551DB3E4A}" destId="{A6DC097B-55CA-4A75-87E5-6852DEC56812}" srcOrd="3" destOrd="0" parTransId="{B12A0E8C-788C-4D87-99E8-A806B7206C06}" sibTransId="{079AA9FD-1AF1-46CD-9343-209F22CADF2F}"/>
    <dgm:cxn modelId="{CBBC44A9-8A4B-4983-A767-C446366E6B90}" type="presOf" srcId="{969FD4B2-3C6D-43C7-B444-12A68B99CF86}" destId="{198E5A25-7A87-4649-8911-8CFD5739F725}" srcOrd="0" destOrd="0" presId="urn:microsoft.com/office/officeart/2005/8/layout/pyramid2"/>
    <dgm:cxn modelId="{29DDF70E-929F-4346-A1AB-CEFBF7B1A8F4}" srcId="{81030DFD-F6DB-4BA2-A9E4-7A2551DB3E4A}" destId="{1CE51DCA-DD3C-43D9-9FCE-D23F7D29A8ED}" srcOrd="2" destOrd="0" parTransId="{CF17B3A0-A3CE-4143-9FA5-C91C95525E87}" sibTransId="{33BBF9ED-1323-4192-9D7A-C6B3C9890400}"/>
    <dgm:cxn modelId="{FCC3CAE6-9D33-469C-A44E-AC6F64911200}" type="presOf" srcId="{7A4BBEA7-179A-4AEA-8170-8DBE9D020811}" destId="{A3632E8C-955B-49E8-B814-B74C4D9230D5}" srcOrd="0" destOrd="0" presId="urn:microsoft.com/office/officeart/2005/8/layout/pyramid2"/>
    <dgm:cxn modelId="{FEC0F30B-A3A9-4DCA-9553-F62530370250}" srcId="{81030DFD-F6DB-4BA2-A9E4-7A2551DB3E4A}" destId="{F0AE4286-9778-4872-9FC5-F1A5FE0D4E4B}" srcOrd="1" destOrd="0" parTransId="{3D660F05-05EF-473A-B303-AD7A37EDBF93}" sibTransId="{18CA6932-DD28-435A-98C9-419ECA4C03E1}"/>
    <dgm:cxn modelId="{CD74DE0C-7388-46E7-B9FE-B0CD1A5D0CB3}" type="presOf" srcId="{81030DFD-F6DB-4BA2-A9E4-7A2551DB3E4A}" destId="{60C9BB84-EF46-48C7-8089-11C95FA290B0}" srcOrd="0" destOrd="0" presId="urn:microsoft.com/office/officeart/2005/8/layout/pyramid2"/>
    <dgm:cxn modelId="{F52F9C8E-AD0F-4CA3-B041-17C91DF29186}" srcId="{81030DFD-F6DB-4BA2-A9E4-7A2551DB3E4A}" destId="{969FD4B2-3C6D-43C7-B444-12A68B99CF86}" srcOrd="0" destOrd="0" parTransId="{6FF005EB-A819-4F94-9172-18B1F40E3F02}" sibTransId="{F2AD22CE-916C-4BF6-A5D5-5923FDDF4A0C}"/>
    <dgm:cxn modelId="{3B4993C7-33F5-4649-B6AD-35FC987FE67E}" type="presOf" srcId="{1CE51DCA-DD3C-43D9-9FCE-D23F7D29A8ED}" destId="{B7F5909D-318E-4BFD-9D40-43CBCD4C8BD4}" srcOrd="0" destOrd="0" presId="urn:microsoft.com/office/officeart/2005/8/layout/pyramid2"/>
    <dgm:cxn modelId="{219C10CB-E2B8-4CDA-8AF2-A2CAD3D698FC}" type="presOf" srcId="{A6DC097B-55CA-4A75-87E5-6852DEC56812}" destId="{774FB750-B160-4481-B005-08F1C511CF5A}" srcOrd="0" destOrd="0" presId="urn:microsoft.com/office/officeart/2005/8/layout/pyramid2"/>
    <dgm:cxn modelId="{E6A185F0-7398-48CD-9C22-5E5E7DBA7083}" type="presOf" srcId="{F0AE4286-9778-4872-9FC5-F1A5FE0D4E4B}" destId="{C0D9E026-61D4-4D9F-A377-2A70FCC9B4F1}" srcOrd="0" destOrd="0" presId="urn:microsoft.com/office/officeart/2005/8/layout/pyramid2"/>
    <dgm:cxn modelId="{B5E99534-65E3-4EBA-8A03-CD842DD506FD}" type="presParOf" srcId="{60C9BB84-EF46-48C7-8089-11C95FA290B0}" destId="{086A6FF0-1F42-4332-889B-C7124A3D0F36}" srcOrd="0" destOrd="0" presId="urn:microsoft.com/office/officeart/2005/8/layout/pyramid2"/>
    <dgm:cxn modelId="{5FEED1BF-F93D-4013-9C7B-E9570FE67AE2}" type="presParOf" srcId="{60C9BB84-EF46-48C7-8089-11C95FA290B0}" destId="{42C93E87-56DA-4AFF-94F6-4CE890CCB99D}" srcOrd="1" destOrd="0" presId="urn:microsoft.com/office/officeart/2005/8/layout/pyramid2"/>
    <dgm:cxn modelId="{43BC0305-6A19-438C-A33B-CE2AA8EBC2DE}" type="presParOf" srcId="{42C93E87-56DA-4AFF-94F6-4CE890CCB99D}" destId="{198E5A25-7A87-4649-8911-8CFD5739F725}" srcOrd="0" destOrd="0" presId="urn:microsoft.com/office/officeart/2005/8/layout/pyramid2"/>
    <dgm:cxn modelId="{98DFF2FD-FCF6-4F84-B6DB-4C0B7195BF73}" type="presParOf" srcId="{42C93E87-56DA-4AFF-94F6-4CE890CCB99D}" destId="{DA26D68D-FF3E-450F-B2A6-3D6E5844B788}" srcOrd="1" destOrd="0" presId="urn:microsoft.com/office/officeart/2005/8/layout/pyramid2"/>
    <dgm:cxn modelId="{715ED891-367B-47B5-A685-8ED925E89AE2}" type="presParOf" srcId="{42C93E87-56DA-4AFF-94F6-4CE890CCB99D}" destId="{C0D9E026-61D4-4D9F-A377-2A70FCC9B4F1}" srcOrd="2" destOrd="0" presId="urn:microsoft.com/office/officeart/2005/8/layout/pyramid2"/>
    <dgm:cxn modelId="{72EAA5C1-0910-42E8-9A3C-B6CD36488410}" type="presParOf" srcId="{42C93E87-56DA-4AFF-94F6-4CE890CCB99D}" destId="{20DB462B-399F-4207-80D9-BAF6537745BB}" srcOrd="3" destOrd="0" presId="urn:microsoft.com/office/officeart/2005/8/layout/pyramid2"/>
    <dgm:cxn modelId="{F050A487-B330-48E8-81B1-6F495322EDAC}" type="presParOf" srcId="{42C93E87-56DA-4AFF-94F6-4CE890CCB99D}" destId="{B7F5909D-318E-4BFD-9D40-43CBCD4C8BD4}" srcOrd="4" destOrd="0" presId="urn:microsoft.com/office/officeart/2005/8/layout/pyramid2"/>
    <dgm:cxn modelId="{44504184-2143-4B1D-8CDA-1B11F61B448A}" type="presParOf" srcId="{42C93E87-56DA-4AFF-94F6-4CE890CCB99D}" destId="{E60788F6-C997-42AB-9542-E9480452F809}" srcOrd="5" destOrd="0" presId="urn:microsoft.com/office/officeart/2005/8/layout/pyramid2"/>
    <dgm:cxn modelId="{D1A56BB1-E71A-4053-8B2B-D4AE178736D2}" type="presParOf" srcId="{42C93E87-56DA-4AFF-94F6-4CE890CCB99D}" destId="{774FB750-B160-4481-B005-08F1C511CF5A}" srcOrd="6" destOrd="0" presId="urn:microsoft.com/office/officeart/2005/8/layout/pyramid2"/>
    <dgm:cxn modelId="{B07846AE-9902-4D3A-BA8A-E3592365A77E}" type="presParOf" srcId="{42C93E87-56DA-4AFF-94F6-4CE890CCB99D}" destId="{1F27F565-D300-4D65-A999-6071EA7DB1D9}" srcOrd="7" destOrd="0" presId="urn:microsoft.com/office/officeart/2005/8/layout/pyramid2"/>
    <dgm:cxn modelId="{4C8B7645-2852-42C9-AB4B-06A72AA98D7A}" type="presParOf" srcId="{42C93E87-56DA-4AFF-94F6-4CE890CCB99D}" destId="{A3632E8C-955B-49E8-B814-B74C4D9230D5}" srcOrd="8" destOrd="0" presId="urn:microsoft.com/office/officeart/2005/8/layout/pyramid2"/>
    <dgm:cxn modelId="{6C74B21D-C343-42F6-A3A3-95ED8441CAEC}" type="presParOf" srcId="{42C93E87-56DA-4AFF-94F6-4CE890CCB99D}" destId="{0C513488-046B-4FDC-90D0-C77895301951}" srcOrd="9" destOrd="0" presId="urn:microsoft.com/office/officeart/2005/8/layout/pyramid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85055AB-1869-4717-838A-70504B80966A}">
      <dsp:nvSpPr>
        <dsp:cNvPr id="0" name=""/>
        <dsp:cNvSpPr/>
      </dsp:nvSpPr>
      <dsp:spPr>
        <a:xfrm rot="16200000">
          <a:off x="3137520" y="-3137520"/>
          <a:ext cx="1152128" cy="7427168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1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1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1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1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0200" tIns="0" rIns="329406" bIns="0" numCol="1" spcCol="1270" anchor="ctr" anchorCtr="0">
          <a:noAutofit/>
        </a:bodyPr>
        <a:lstStyle/>
        <a:p>
          <a:pPr lvl="0" algn="ctr" defTabSz="2311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5200" b="1" kern="1200" baseline="0" dirty="0" smtClean="0">
              <a:latin typeface="Times New Roman" pitchFamily="18" charset="0"/>
              <a:cs typeface="Times New Roman" pitchFamily="18" charset="0"/>
            </a:rPr>
            <a:t>Күтілетін нәтижелер:</a:t>
          </a:r>
          <a:endParaRPr lang="ru-RU" sz="5200" b="1" kern="1200" baseline="0" dirty="0">
            <a:latin typeface="Times New Roman" pitchFamily="18" charset="0"/>
            <a:cs typeface="Times New Roman" pitchFamily="18" charset="0"/>
          </a:endParaRPr>
        </a:p>
      </dsp:txBody>
      <dsp:txXfrm rot="16200000">
        <a:off x="3137520" y="-3137520"/>
        <a:ext cx="1152128" cy="742716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5469F52-8F35-47BA-8425-4816D4DF250C}">
      <dsp:nvSpPr>
        <dsp:cNvPr id="0" name=""/>
        <dsp:cNvSpPr/>
      </dsp:nvSpPr>
      <dsp:spPr>
        <a:xfrm rot="16200000">
          <a:off x="-1046109" y="1048354"/>
          <a:ext cx="4392488" cy="2295779"/>
        </a:xfrm>
        <a:prstGeom prst="flowChartManualOperation">
          <a:avLst/>
        </a:prstGeom>
        <a:solidFill>
          <a:srgbClr val="FFFF00"/>
        </a:solidFill>
        <a:ln w="11430" cap="flat" cmpd="sng" algn="ctr">
          <a:solidFill>
            <a:srgbClr val="FFFF00"/>
          </a:solidFill>
          <a:prstDash val="solid"/>
        </a:ln>
        <a:effectLst>
          <a:outerShdw blurRad="50800" dist="25000" dir="5400000" rotWithShape="0">
            <a:schemeClr val="accent4">
              <a:shade val="30000"/>
              <a:satMod val="150000"/>
              <a:alpha val="38000"/>
            </a:scheme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Мектеп түлегінің  өзін-өзі шығармашылық көрсете білуі.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 rot="16200000">
        <a:off x="-1046109" y="1048354"/>
        <a:ext cx="4392488" cy="2295779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5469F52-8F35-47BA-8425-4816D4DF250C}">
      <dsp:nvSpPr>
        <dsp:cNvPr id="0" name=""/>
        <dsp:cNvSpPr/>
      </dsp:nvSpPr>
      <dsp:spPr>
        <a:xfrm rot="16200000">
          <a:off x="-792087" y="792087"/>
          <a:ext cx="3888432" cy="2304256"/>
        </a:xfrm>
        <a:prstGeom prst="flowChartManualOperation">
          <a:avLst/>
        </a:prstGeom>
        <a:solidFill>
          <a:srgbClr val="92D050"/>
        </a:solidFill>
        <a:ln w="11430" cap="flat" cmpd="sng" algn="ctr">
          <a:solidFill>
            <a:schemeClr val="accent2"/>
          </a:solidFill>
          <a:prstDash val="solid"/>
        </a:ln>
        <a:effectLst>
          <a:outerShdw blurRad="50800" dist="25000" dir="5400000" rotWithShape="0">
            <a:schemeClr val="accent2">
              <a:shade val="30000"/>
              <a:satMod val="150000"/>
              <a:alpha val="38000"/>
            </a:scheme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58750" tIns="0" rIns="156766" bIns="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500" kern="1200" dirty="0" smtClean="0">
              <a:latin typeface="Times New Roman" pitchFamily="18" charset="0"/>
              <a:cs typeface="Times New Roman" pitchFamily="18" charset="0"/>
            </a:rPr>
            <a:t>Дарынды балалармен жұмыс жасау жүйесін қалыптастыру.</a:t>
          </a:r>
          <a:endParaRPr lang="ru-RU" sz="2500" kern="1200" dirty="0">
            <a:latin typeface="Times New Roman" pitchFamily="18" charset="0"/>
            <a:cs typeface="Times New Roman" pitchFamily="18" charset="0"/>
          </a:endParaRPr>
        </a:p>
      </dsp:txBody>
      <dsp:txXfrm rot="16200000">
        <a:off x="-792087" y="792087"/>
        <a:ext cx="3888432" cy="2304256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5469F52-8F35-47BA-8425-4816D4DF250C}">
      <dsp:nvSpPr>
        <dsp:cNvPr id="0" name=""/>
        <dsp:cNvSpPr/>
      </dsp:nvSpPr>
      <dsp:spPr>
        <a:xfrm rot="16200000">
          <a:off x="-826757" y="829426"/>
          <a:ext cx="4392488" cy="2733635"/>
        </a:xfrm>
        <a:prstGeom prst="flowChartManualOperation">
          <a:avLst/>
        </a:prstGeom>
        <a:solidFill>
          <a:srgbClr val="00B0F0"/>
        </a:solidFill>
        <a:ln w="11430" cap="flat" cmpd="sng" algn="ctr">
          <a:solidFill>
            <a:srgbClr val="00B0F0"/>
          </a:solidFill>
          <a:prstDash val="solid"/>
        </a:ln>
        <a:effectLst>
          <a:outerShdw blurRad="50800" dist="25000" dir="5400000" rotWithShape="0">
            <a:schemeClr val="accent4">
              <a:shade val="30000"/>
              <a:satMod val="150000"/>
              <a:alpha val="38000"/>
            </a:scheme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39700" tIns="0" rIns="139700" bIns="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kk-KZ" sz="2200" b="0" i="0" u="none" strike="noStrike" kern="1200" cap="none" spc="0" normalizeH="0" baseline="0" noProof="0" dirty="0" smtClean="0">
              <a:ln/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rPr>
            <a:t>Мектептің кәсіптік білім беруге көшуіне</a:t>
          </a:r>
          <a:r>
            <a:rPr kumimoji="0" lang="kk-KZ" sz="2200" b="0" i="0" u="none" strike="noStrike" kern="1200" cap="none" spc="0" normalizeH="0" noProof="0" dirty="0" smtClean="0">
              <a:ln/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kumimoji="0" lang="kk-KZ" sz="2200" b="0" i="0" u="none" strike="noStrike" kern="1200" cap="none" spc="0" normalizeH="0" baseline="0" noProof="0" dirty="0" smtClean="0">
              <a:ln/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rPr>
            <a:t>байланысты ұстаздардың мамандық дәрежесін, ғылыми-зерттеу жұмыстарындағы машығын арттыру.</a:t>
          </a:r>
          <a:endParaRPr lang="ru-RU" sz="2200" kern="1200" dirty="0">
            <a:latin typeface="Times New Roman" pitchFamily="18" charset="0"/>
            <a:cs typeface="Times New Roman" pitchFamily="18" charset="0"/>
          </a:endParaRPr>
        </a:p>
      </dsp:txBody>
      <dsp:txXfrm rot="16200000">
        <a:off x="-826757" y="829426"/>
        <a:ext cx="4392488" cy="2733635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86A6FF0-1F42-4332-889B-C7124A3D0F36}">
      <dsp:nvSpPr>
        <dsp:cNvPr id="0" name=""/>
        <dsp:cNvSpPr/>
      </dsp:nvSpPr>
      <dsp:spPr>
        <a:xfrm>
          <a:off x="198602" y="0"/>
          <a:ext cx="4602017" cy="4846320"/>
        </a:xfrm>
        <a:prstGeom prst="teardrop">
          <a:avLst/>
        </a:prstGeom>
        <a:gradFill rotWithShape="1">
          <a:gsLst>
            <a:gs pos="0">
              <a:schemeClr val="accent3">
                <a:tint val="15000"/>
                <a:satMod val="250000"/>
              </a:schemeClr>
            </a:gs>
            <a:gs pos="49000">
              <a:schemeClr val="accent3">
                <a:tint val="50000"/>
                <a:satMod val="200000"/>
              </a:schemeClr>
            </a:gs>
            <a:gs pos="49100">
              <a:schemeClr val="accent3">
                <a:tint val="64000"/>
                <a:satMod val="160000"/>
              </a:schemeClr>
            </a:gs>
            <a:gs pos="92000">
              <a:schemeClr val="accent3">
                <a:tint val="50000"/>
                <a:satMod val="200000"/>
              </a:schemeClr>
            </a:gs>
            <a:gs pos="100000">
              <a:schemeClr val="accent3">
                <a:tint val="43000"/>
                <a:satMod val="190000"/>
              </a:schemeClr>
            </a:gs>
          </a:gsLst>
          <a:lin ang="5400000" scaled="1"/>
        </a:gradFill>
        <a:ln w="11430" cap="flat" cmpd="sng" algn="ctr">
          <a:solidFill>
            <a:schemeClr val="accent3"/>
          </a:solidFill>
          <a:prstDash val="solid"/>
        </a:ln>
        <a:effectLst>
          <a:outerShdw blurRad="50800" dist="25000" dir="5400000" rotWithShape="0">
            <a:schemeClr val="accent3">
              <a:shade val="30000"/>
              <a:satMod val="150000"/>
              <a:alpha val="38000"/>
            </a:scheme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198E5A25-7A87-4649-8911-8CFD5739F725}">
      <dsp:nvSpPr>
        <dsp:cNvPr id="0" name=""/>
        <dsp:cNvSpPr/>
      </dsp:nvSpPr>
      <dsp:spPr>
        <a:xfrm>
          <a:off x="1108932" y="485395"/>
          <a:ext cx="5931464" cy="87303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baseline="0" dirty="0" smtClean="0">
              <a:latin typeface="Times New Roman" pitchFamily="18" charset="0"/>
              <a:cs typeface="Times New Roman" pitchFamily="18" charset="0"/>
            </a:rPr>
            <a:t>жеке тұлғаның дамуы үшін берілген мүмкіндіктердің мейлінше түрлі болуының принципі;</a:t>
          </a:r>
          <a:endParaRPr lang="ru-RU" sz="2000" kern="1200" baseline="0" dirty="0">
            <a:latin typeface="Times New Roman" pitchFamily="18" charset="0"/>
            <a:cs typeface="Times New Roman" pitchFamily="18" charset="0"/>
          </a:endParaRPr>
        </a:p>
      </dsp:txBody>
      <dsp:txXfrm>
        <a:off x="1108932" y="485395"/>
        <a:ext cx="5931464" cy="873030"/>
      </dsp:txXfrm>
    </dsp:sp>
    <dsp:sp modelId="{C0D9E026-61D4-4D9F-A377-2A70FCC9B4F1}">
      <dsp:nvSpPr>
        <dsp:cNvPr id="0" name=""/>
        <dsp:cNvSpPr/>
      </dsp:nvSpPr>
      <dsp:spPr>
        <a:xfrm>
          <a:off x="1153617" y="1430955"/>
          <a:ext cx="5842095" cy="58023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baseline="0" dirty="0" smtClean="0">
              <a:latin typeface="Times New Roman" pitchFamily="18" charset="0"/>
              <a:cs typeface="Times New Roman" pitchFamily="18" charset="0"/>
            </a:rPr>
            <a:t>сабақтан тыс қызмет ролінің арту принципі;</a:t>
          </a:r>
          <a:endParaRPr lang="ru-RU" sz="2000" kern="1200" baseline="0" dirty="0">
            <a:latin typeface="Times New Roman" pitchFamily="18" charset="0"/>
            <a:cs typeface="Times New Roman" pitchFamily="18" charset="0"/>
          </a:endParaRPr>
        </a:p>
      </dsp:txBody>
      <dsp:txXfrm>
        <a:off x="1153617" y="1430955"/>
        <a:ext cx="5842095" cy="580233"/>
      </dsp:txXfrm>
    </dsp:sp>
    <dsp:sp modelId="{B7F5909D-318E-4BFD-9D40-43CBCD4C8BD4}">
      <dsp:nvSpPr>
        <dsp:cNvPr id="0" name=""/>
        <dsp:cNvSpPr/>
      </dsp:nvSpPr>
      <dsp:spPr>
        <a:xfrm>
          <a:off x="1153617" y="2083717"/>
          <a:ext cx="5842095" cy="58023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baseline="0" dirty="0" smtClean="0">
              <a:latin typeface="Times New Roman" pitchFamily="18" charset="0"/>
              <a:cs typeface="Times New Roman" pitchFamily="18" charset="0"/>
            </a:rPr>
            <a:t>оқытуды жекелеу мен дифференциялаудыңпринципі;</a:t>
          </a:r>
          <a:endParaRPr lang="ru-RU" sz="2000" kern="1200" baseline="0" dirty="0">
            <a:latin typeface="Times New Roman" pitchFamily="18" charset="0"/>
            <a:cs typeface="Times New Roman" pitchFamily="18" charset="0"/>
          </a:endParaRPr>
        </a:p>
      </dsp:txBody>
      <dsp:txXfrm>
        <a:off x="1153617" y="2083717"/>
        <a:ext cx="5842095" cy="580233"/>
      </dsp:txXfrm>
    </dsp:sp>
    <dsp:sp modelId="{774FB750-B160-4481-B005-08F1C511CF5A}">
      <dsp:nvSpPr>
        <dsp:cNvPr id="0" name=""/>
        <dsp:cNvSpPr/>
      </dsp:nvSpPr>
      <dsp:spPr>
        <a:xfrm>
          <a:off x="1153617" y="2736480"/>
          <a:ext cx="5842095" cy="89915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baseline="0" dirty="0" smtClean="0">
              <a:latin typeface="Times New Roman" pitchFamily="18" charset="0"/>
              <a:cs typeface="Times New Roman" pitchFamily="18" charset="0"/>
            </a:rPr>
            <a:t>мұғалімнің неғұрлым аз қатысуымен оқушылармен бірігіп жұмыс істеу үшін жағдай жасаудың принципі;</a:t>
          </a:r>
          <a:endParaRPr lang="ru-RU" sz="2000" kern="1200" baseline="0" dirty="0">
            <a:latin typeface="Times New Roman" pitchFamily="18" charset="0"/>
            <a:cs typeface="Times New Roman" pitchFamily="18" charset="0"/>
          </a:endParaRPr>
        </a:p>
      </dsp:txBody>
      <dsp:txXfrm>
        <a:off x="1153617" y="2736480"/>
        <a:ext cx="5842095" cy="899152"/>
      </dsp:txXfrm>
    </dsp:sp>
    <dsp:sp modelId="{A3632E8C-955B-49E8-B814-B74C4D9230D5}">
      <dsp:nvSpPr>
        <dsp:cNvPr id="0" name=""/>
        <dsp:cNvSpPr/>
      </dsp:nvSpPr>
      <dsp:spPr>
        <a:xfrm>
          <a:off x="1152136" y="3740247"/>
          <a:ext cx="5842095" cy="58023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baseline="0" dirty="0" smtClean="0">
              <a:latin typeface="Times New Roman" pitchFamily="18" charset="0"/>
              <a:cs typeface="Times New Roman" pitchFamily="18" charset="0"/>
            </a:rPr>
            <a:t>оқушылардың қосымша білім беру қызметін, көмекті, тәлімгерлікті таңдап алу принципі.</a:t>
          </a:r>
          <a:endParaRPr lang="ru-RU" sz="2000" kern="1200" baseline="0" dirty="0">
            <a:latin typeface="Times New Roman" pitchFamily="18" charset="0"/>
            <a:cs typeface="Times New Roman" pitchFamily="18" charset="0"/>
          </a:endParaRPr>
        </a:p>
      </dsp:txBody>
      <dsp:txXfrm>
        <a:off x="1152136" y="3740247"/>
        <a:ext cx="5842095" cy="5802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57A47-488E-46C0-A5A1-467CE79BA7EB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14219F-FFB5-46EE-ACAA-8FC075E72B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06410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7F4CC07-695B-4C14-8F89-E490076BB920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DD5D030-D4C6-4653-BEE7-2A2C28211B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F4CC07-695B-4C14-8F89-E490076BB920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D5D030-D4C6-4653-BEE7-2A2C28211B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47F4CC07-695B-4C14-8F89-E490076BB920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DD5D030-D4C6-4653-BEE7-2A2C28211B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F4CC07-695B-4C14-8F89-E490076BB920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D5D030-D4C6-4653-BEE7-2A2C28211B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7F4CC07-695B-4C14-8F89-E490076BB920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ADD5D030-D4C6-4653-BEE7-2A2C28211B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F4CC07-695B-4C14-8F89-E490076BB920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D5D030-D4C6-4653-BEE7-2A2C28211B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F4CC07-695B-4C14-8F89-E490076BB920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D5D030-D4C6-4653-BEE7-2A2C28211B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F4CC07-695B-4C14-8F89-E490076BB920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D5D030-D4C6-4653-BEE7-2A2C28211B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7F4CC07-695B-4C14-8F89-E490076BB920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D5D030-D4C6-4653-BEE7-2A2C28211B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F4CC07-695B-4C14-8F89-E490076BB920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D5D030-D4C6-4653-BEE7-2A2C28211B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F4CC07-695B-4C14-8F89-E490076BB920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D5D030-D4C6-4653-BEE7-2A2C28211B2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47F4CC07-695B-4C14-8F89-E490076BB920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DD5D030-D4C6-4653-BEE7-2A2C28211B2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/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QuickStyle" Target="../diagrams/quickStyle3.xml"/><Relationship Id="rId18" Type="http://schemas.openxmlformats.org/officeDocument/2006/relationships/diagramColors" Target="../diagrams/colors4.xml"/><Relationship Id="rId3" Type="http://schemas.openxmlformats.org/officeDocument/2006/relationships/diagramData" Target="../diagrams/data1.xml"/><Relationship Id="rId21" Type="http://schemas.microsoft.com/office/2007/relationships/diagramDrawing" Target="../diagrams/drawing3.xml"/><Relationship Id="rId7" Type="http://schemas.openxmlformats.org/officeDocument/2006/relationships/diagramData" Target="../diagrams/data2.xml"/><Relationship Id="rId12" Type="http://schemas.openxmlformats.org/officeDocument/2006/relationships/diagramLayout" Target="../diagrams/layout3.xml"/><Relationship Id="rId17" Type="http://schemas.openxmlformats.org/officeDocument/2006/relationships/diagramQuickStyle" Target="../diagrams/quickStyle4.xml"/><Relationship Id="rId2" Type="http://schemas.openxmlformats.org/officeDocument/2006/relationships/image" Target="../media/image5.jpeg"/><Relationship Id="rId16" Type="http://schemas.openxmlformats.org/officeDocument/2006/relationships/diagramLayout" Target="../diagrams/layout4.xml"/><Relationship Id="rId20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Data" Target="../diagrams/data3.xml"/><Relationship Id="rId5" Type="http://schemas.openxmlformats.org/officeDocument/2006/relationships/diagramQuickStyle" Target="../diagrams/quickStyle1.xml"/><Relationship Id="rId15" Type="http://schemas.openxmlformats.org/officeDocument/2006/relationships/diagramData" Target="../diagrams/data4.xml"/><Relationship Id="rId10" Type="http://schemas.openxmlformats.org/officeDocument/2006/relationships/diagramColors" Target="../diagrams/colors2.xml"/><Relationship Id="rId19" Type="http://schemas.microsoft.com/office/2007/relationships/diagramDrawing" Target="../diagrams/drawing1.xml"/><Relationship Id="rId4" Type="http://schemas.openxmlformats.org/officeDocument/2006/relationships/diagramLayout" Target="../diagrams/layout1.xml"/><Relationship Id="rId9" Type="http://schemas.openxmlformats.org/officeDocument/2006/relationships/diagramQuickStyle" Target="../diagrams/quickStyle2.xml"/><Relationship Id="rId14" Type="http://schemas.openxmlformats.org/officeDocument/2006/relationships/diagramColors" Target="../diagrams/colors3.xml"/><Relationship Id="rId22" Type="http://schemas.microsoft.com/office/2007/relationships/diagramDrawing" Target="../diagrams/drawing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Мои документы\Downloads\00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" t="3415" r="19512"/>
          <a:stretch/>
        </p:blipFill>
        <p:spPr bwMode="auto">
          <a:xfrm>
            <a:off x="-36512" y="0"/>
            <a:ext cx="9180337" cy="68853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0" name="WordArt 4"/>
          <p:cNvSpPr>
            <a:spLocks noChangeArrowheads="1" noChangeShapeType="1" noTextEdit="1"/>
          </p:cNvSpPr>
          <p:nvPr/>
        </p:nvSpPr>
        <p:spPr bwMode="auto">
          <a:xfrm>
            <a:off x="914400" y="1676400"/>
            <a:ext cx="7391400" cy="2819400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5977"/>
              </a:avLst>
            </a:prstTxWarp>
          </a:bodyPr>
          <a:lstStyle/>
          <a:p>
            <a:pPr algn="ctr"/>
            <a:endParaRPr lang="ru-RU" sz="3600" b="1" i="1" kern="1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34364" y="449377"/>
            <a:ext cx="58579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Жалпы білім беретін №5 орта мектеп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543" y="147507"/>
            <a:ext cx="2113558" cy="2113558"/>
          </a:xfrm>
          <a:prstGeom prst="rect">
            <a:avLst/>
          </a:prstGeom>
        </p:spPr>
      </p:pic>
      <p:pic>
        <p:nvPicPr>
          <p:cNvPr id="1026" name="Picture 2" descr="H:\ЖББ 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2335356"/>
            <a:ext cx="9143826" cy="41147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7671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kk-KZ" sz="2800" dirty="0" smtClean="0">
                <a:ln w="500">
                  <a:noFill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Ұстаздың дарынды балалармен жұмысының принциптері:</a:t>
            </a:r>
            <a:endParaRPr lang="ru-RU" sz="2800" dirty="0">
              <a:ln w="500">
                <a:noFill/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39552" y="1412776"/>
          <a:ext cx="7239000" cy="4846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D:\Мои документы\Downloads\00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505" r="17172"/>
          <a:stretch/>
        </p:blipFill>
        <p:spPr bwMode="auto">
          <a:xfrm>
            <a:off x="-108519" y="-99392"/>
            <a:ext cx="9336022" cy="70020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0" name="WordArt 4"/>
          <p:cNvSpPr>
            <a:spLocks noChangeArrowheads="1" noChangeShapeType="1" noTextEdit="1"/>
          </p:cNvSpPr>
          <p:nvPr/>
        </p:nvSpPr>
        <p:spPr bwMode="auto">
          <a:xfrm>
            <a:off x="914400" y="1676400"/>
            <a:ext cx="7391400" cy="2819400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5977"/>
              </a:avLst>
            </a:prstTxWarp>
          </a:bodyPr>
          <a:lstStyle/>
          <a:p>
            <a:pPr algn="ctr"/>
            <a:endParaRPr lang="ru-RU" sz="3600" b="1" i="1" kern="1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491880" y="2524453"/>
            <a:ext cx="544661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i="1" kern="10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Назарларыңызға </a:t>
            </a:r>
          </a:p>
          <a:p>
            <a:pPr algn="ctr"/>
            <a:r>
              <a:rPr lang="kk-KZ" sz="5400" b="1" i="1" kern="10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рахмет !!!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Администратор\Desktop\70\list2.JPG"/>
          <p:cNvPicPr>
            <a:picLocks noChangeAspect="1" noChangeArrowheads="1"/>
          </p:cNvPicPr>
          <p:nvPr/>
        </p:nvPicPr>
        <p:blipFill>
          <a:blip r:embed="rId2" cstate="print"/>
          <a:srcRect r="23351"/>
          <a:stretch>
            <a:fillRect/>
          </a:stretch>
        </p:blipFill>
        <p:spPr bwMode="auto">
          <a:xfrm>
            <a:off x="-1" y="0"/>
            <a:ext cx="8172401" cy="6858000"/>
          </a:xfrm>
          <a:prstGeom prst="rect">
            <a:avLst/>
          </a:prstGeom>
          <a:noFill/>
        </p:spPr>
      </p:pic>
      <p:pic>
        <p:nvPicPr>
          <p:cNvPr id="17409" name="Picture 1" descr="C:\Users\Администратор\Desktop\70\0682538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3818359"/>
            <a:ext cx="5003524" cy="3039641"/>
          </a:xfrm>
          <a:prstGeom prst="rect">
            <a:avLst/>
          </a:prstGeom>
          <a:noFill/>
        </p:spPr>
      </p:pic>
      <p:sp>
        <p:nvSpPr>
          <p:cNvPr id="3" name="Лента лицом вниз 2"/>
          <p:cNvSpPr/>
          <p:nvPr/>
        </p:nvSpPr>
        <p:spPr>
          <a:xfrm>
            <a:off x="179512" y="1340768"/>
            <a:ext cx="7776864" cy="2088232"/>
          </a:xfrm>
          <a:prstGeom prst="ribbon">
            <a:avLst>
              <a:gd name="adj1" fmla="val 11193"/>
              <a:gd name="adj2" fmla="val 750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Білім сапасын арттыру  құралы ретінде мұғалімдер мен  оқушылардың ғылыми – зерттеу жұмыстарын ұйымдастыру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Users\Администратор\Desktop\70\list2.JPG"/>
          <p:cNvPicPr>
            <a:picLocks noChangeAspect="1" noChangeArrowheads="1"/>
          </p:cNvPicPr>
          <p:nvPr/>
        </p:nvPicPr>
        <p:blipFill>
          <a:blip r:embed="rId2" cstate="print"/>
          <a:srcRect r="23351"/>
          <a:stretch>
            <a:fillRect/>
          </a:stretch>
        </p:blipFill>
        <p:spPr bwMode="auto">
          <a:xfrm>
            <a:off x="-1" y="0"/>
            <a:ext cx="8172401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68760"/>
            <a:ext cx="7632848" cy="108012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kk-KZ" sz="1800" dirty="0" smtClean="0">
                <a:latin typeface="Times New Roman" pitchFamily="18" charset="0"/>
                <a:cs typeface="Times New Roman" pitchFamily="18" charset="0"/>
              </a:rPr>
              <a:t>Дарынды ,талантты оқушыларға  психологиялық – педагогикалық қолдау  көрсету,  зияткерлік, шығармашылық мотивацияларын,   дарындылықтарын  ерте кезден  анықтау және диагностика жасау.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467544" y="260648"/>
            <a:ext cx="3384376" cy="792088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Мақсаты: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467544" y="2564904"/>
            <a:ext cx="3384376" cy="792088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Міндеті: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одержимое 2"/>
          <p:cNvSpPr txBox="1">
            <a:spLocks/>
          </p:cNvSpPr>
          <p:nvPr/>
        </p:nvSpPr>
        <p:spPr>
          <a:xfrm>
            <a:off x="467544" y="4653136"/>
            <a:ext cx="7632848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>
            <a:noAutofit/>
          </a:bodyPr>
          <a:lstStyle/>
          <a:p>
            <a:pPr lvl="0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Оқушылар мен мұғалімдердің жаңа ақпаратқа деген қажеттілігі мен талабын қанағаттандыру.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одержимое 2"/>
          <p:cNvSpPr txBox="1">
            <a:spLocks/>
          </p:cNvSpPr>
          <p:nvPr/>
        </p:nvSpPr>
        <p:spPr>
          <a:xfrm>
            <a:off x="467544" y="3501008"/>
            <a:ext cx="7632848" cy="100811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>
            <a:noAutofit/>
          </a:bodyPr>
          <a:lstStyle/>
          <a:p>
            <a:pPr lvl="0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Дарынды оқушылармен әдістемелік және дәстүрлі емес ақпараттық технологияларды қолдана отырып, жеке қабілеттерін анықтау.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одержимое 2"/>
          <p:cNvSpPr txBox="1">
            <a:spLocks/>
          </p:cNvSpPr>
          <p:nvPr/>
        </p:nvSpPr>
        <p:spPr>
          <a:xfrm>
            <a:off x="467544" y="5517232"/>
            <a:ext cx="7632848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>
            <a:noAutofit/>
          </a:bodyPr>
          <a:lstStyle/>
          <a:p>
            <a:pPr lvl="0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Дарынды оқушыларға психологиялық көмек көрсету, психологиялық  кеңес беру қызметін құру.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C:\Users\Администратор\Desktop\70\list2.JPG"/>
          <p:cNvPicPr>
            <a:picLocks noChangeAspect="1" noChangeArrowheads="1"/>
          </p:cNvPicPr>
          <p:nvPr/>
        </p:nvPicPr>
        <p:blipFill>
          <a:blip r:embed="rId2" cstate="print"/>
          <a:srcRect r="23351"/>
          <a:stretch>
            <a:fillRect/>
          </a:stretch>
        </p:blipFill>
        <p:spPr bwMode="auto">
          <a:xfrm>
            <a:off x="-1" y="0"/>
            <a:ext cx="8172401" cy="6858000"/>
          </a:xfrm>
          <a:prstGeom prst="rect">
            <a:avLst/>
          </a:prstGeom>
          <a:noFill/>
        </p:spPr>
      </p:pic>
      <p:graphicFrame>
        <p:nvGraphicFramePr>
          <p:cNvPr id="10" name="Схема 9"/>
          <p:cNvGraphicFramePr/>
          <p:nvPr/>
        </p:nvGraphicFramePr>
        <p:xfrm>
          <a:off x="251520" y="188640"/>
          <a:ext cx="7427168" cy="1152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1" name="Схема 10"/>
          <p:cNvGraphicFramePr/>
          <p:nvPr/>
        </p:nvGraphicFramePr>
        <p:xfrm>
          <a:off x="2778032" y="1340768"/>
          <a:ext cx="2298024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2" name="Схема 11"/>
          <p:cNvGraphicFramePr/>
          <p:nvPr/>
        </p:nvGraphicFramePr>
        <p:xfrm>
          <a:off x="323528" y="1772816"/>
          <a:ext cx="2304256" cy="388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graphicFrame>
        <p:nvGraphicFramePr>
          <p:cNvPr id="13" name="Схема 12"/>
          <p:cNvGraphicFramePr/>
          <p:nvPr/>
        </p:nvGraphicFramePr>
        <p:xfrm>
          <a:off x="5220072" y="1268760"/>
          <a:ext cx="2736304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7239000" cy="114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kk-KZ" sz="3600" cap="none" dirty="0" smtClean="0">
                <a:ln w="12700">
                  <a:noFill/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Ғылыми-зерттеу жұмыстарын ұйымдастыру ережелері</a:t>
            </a:r>
            <a:r>
              <a:rPr lang="ru-RU" sz="3600" cap="none" dirty="0" smtClean="0">
                <a:ln w="12700">
                  <a:noFill/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sz="3600" cap="none" dirty="0">
              <a:ln w="12700">
                <a:noFill/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1475656" y="1916832"/>
            <a:ext cx="6696744" cy="4000510"/>
            <a:chOff x="1475656" y="1916832"/>
            <a:chExt cx="6696744" cy="4000510"/>
          </a:xfrm>
        </p:grpSpPr>
        <p:grpSp>
          <p:nvGrpSpPr>
            <p:cNvPr id="28" name="Группа 27"/>
            <p:cNvGrpSpPr/>
            <p:nvPr/>
          </p:nvGrpSpPr>
          <p:grpSpPr>
            <a:xfrm>
              <a:off x="1475656" y="1916832"/>
              <a:ext cx="6696744" cy="3516198"/>
              <a:chOff x="1475656" y="1916832"/>
              <a:chExt cx="6696744" cy="3516198"/>
            </a:xfrm>
          </p:grpSpPr>
          <p:sp>
            <p:nvSpPr>
              <p:cNvPr id="4" name="Прямоугольник 3"/>
              <p:cNvSpPr/>
              <p:nvPr/>
            </p:nvSpPr>
            <p:spPr>
              <a:xfrm>
                <a:off x="1475656" y="1916832"/>
                <a:ext cx="6696744" cy="40011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r>
                  <a:rPr lang="kk-KZ" sz="2000" dirty="0" smtClean="0">
                    <a:latin typeface="Times New Roman" pitchFamily="18" charset="0"/>
                    <a:cs typeface="Times New Roman" pitchFamily="18" charset="0"/>
                  </a:rPr>
                  <a:t>ғылыми қызметті дамыту мотивін арттыру;</a:t>
                </a:r>
                <a:endParaRPr lang="ru-RU" sz="20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" name="Прямоугольник 4"/>
              <p:cNvSpPr/>
              <p:nvPr/>
            </p:nvSpPr>
            <p:spPr>
              <a:xfrm>
                <a:off x="1475656" y="2420888"/>
                <a:ext cx="6696744" cy="40011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r>
                  <a:rPr lang="kk-KZ" sz="2000" dirty="0" smtClean="0">
                    <a:latin typeface="Times New Roman" pitchFamily="18" charset="0"/>
                    <a:cs typeface="Times New Roman" pitchFamily="18" charset="0"/>
                  </a:rPr>
                  <a:t>оқу-тәрбие </a:t>
                </a:r>
                <a:r>
                  <a:rPr lang="kk-KZ" sz="2000" dirty="0" smtClean="0">
                    <a:latin typeface="Times New Roman" pitchFamily="18" charset="0"/>
                    <a:cs typeface="Times New Roman" pitchFamily="18" charset="0"/>
                  </a:rPr>
                  <a:t>үрдісіне қызығушылықтарын арттыру;</a:t>
                </a:r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Прямоугольник 5"/>
              <p:cNvSpPr/>
              <p:nvPr/>
            </p:nvSpPr>
            <p:spPr>
              <a:xfrm>
                <a:off x="1475656" y="2924944"/>
                <a:ext cx="6696744" cy="40011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r>
                  <a:rPr lang="kk-KZ" sz="2000" dirty="0" smtClean="0">
                    <a:latin typeface="Times New Roman" pitchFamily="18" charset="0"/>
                    <a:cs typeface="Times New Roman" pitchFamily="18" charset="0"/>
                  </a:rPr>
                  <a:t>терминологиялық құралдар мен ақпараттарды түсіндіру;</a:t>
                </a:r>
                <a:endParaRPr lang="ru-RU" sz="20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" name="Прямоугольник 6"/>
              <p:cNvSpPr/>
              <p:nvPr/>
            </p:nvSpPr>
            <p:spPr>
              <a:xfrm>
                <a:off x="1475656" y="3429000"/>
                <a:ext cx="6696743" cy="40011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r>
                  <a:rPr lang="kk-KZ" sz="2000" dirty="0" smtClean="0">
                    <a:latin typeface="Times New Roman" pitchFamily="18" charset="0"/>
                    <a:cs typeface="Times New Roman" pitchFamily="18" charset="0"/>
                  </a:rPr>
                  <a:t>ғылыми мәтіндерді құрастыра білу;</a:t>
                </a:r>
                <a:endParaRPr lang="ru-RU" sz="20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Прямоугольник 7"/>
              <p:cNvSpPr/>
              <p:nvPr/>
            </p:nvSpPr>
            <p:spPr>
              <a:xfrm>
                <a:off x="1475656" y="3933056"/>
                <a:ext cx="6696744" cy="707886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r>
                  <a:rPr lang="kk-KZ" sz="2000" dirty="0" smtClean="0">
                    <a:latin typeface="Times New Roman" pitchFamily="18" charset="0"/>
                    <a:cs typeface="Times New Roman" pitchFamily="18" charset="0"/>
                  </a:rPr>
                  <a:t>оқу пәнінің мазмұнын игеру арқылы, ғылымды терең меңгеру</a:t>
                </a:r>
                <a:endParaRPr lang="ru-RU" sz="20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" name="Прямоугольник 8"/>
              <p:cNvSpPr/>
              <p:nvPr/>
            </p:nvSpPr>
            <p:spPr>
              <a:xfrm>
                <a:off x="1475656" y="4725144"/>
                <a:ext cx="6696744" cy="707886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r>
                  <a:rPr lang="kk-KZ" sz="2000" dirty="0" smtClean="0">
                    <a:latin typeface="Times New Roman" pitchFamily="18" charset="0"/>
                    <a:cs typeface="Times New Roman" pitchFamily="18" charset="0"/>
                  </a:rPr>
                  <a:t>психологияның жеке дидактикасын және педагогикалық білімді терең меңгеру</a:t>
                </a:r>
                <a:endParaRPr lang="ru-RU" sz="20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" name="Прямоугольник 10"/>
            <p:cNvSpPr/>
            <p:nvPr/>
          </p:nvSpPr>
          <p:spPr>
            <a:xfrm>
              <a:off x="1475656" y="5517232"/>
              <a:ext cx="6696744" cy="40011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kk-KZ" sz="2000" dirty="0" smtClean="0">
                  <a:latin typeface="Times New Roman" pitchFamily="18" charset="0"/>
                  <a:cs typeface="Times New Roman" pitchFamily="18" charset="0"/>
                </a:rPr>
                <a:t>ғылыми-зерттеулер әдістемесін игеру және т.б. </a:t>
              </a:r>
              <a:endParaRPr lang="ru-RU" sz="20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467544" y="976163"/>
            <a:ext cx="1008112" cy="4741123"/>
            <a:chOff x="467544" y="976163"/>
            <a:chExt cx="1008112" cy="4741123"/>
          </a:xfrm>
        </p:grpSpPr>
        <p:cxnSp>
          <p:nvCxnSpPr>
            <p:cNvPr id="15" name="Соединительная линия уступом 14"/>
            <p:cNvCxnSpPr>
              <a:stCxn id="2" idx="1"/>
              <a:endCxn id="11" idx="1"/>
            </p:cNvCxnSpPr>
            <p:nvPr/>
          </p:nvCxnSpPr>
          <p:spPr>
            <a:xfrm rot="10800000" flipH="1" flipV="1">
              <a:off x="467544" y="976163"/>
              <a:ext cx="1008112" cy="4741123"/>
            </a:xfrm>
            <a:prstGeom prst="bentConnector3">
              <a:avLst>
                <a:gd name="adj1" fmla="val -22676"/>
              </a:avLst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 стрелкой 17"/>
            <p:cNvCxnSpPr>
              <a:endCxn id="9" idx="1"/>
            </p:cNvCxnSpPr>
            <p:nvPr/>
          </p:nvCxnSpPr>
          <p:spPr>
            <a:xfrm flipV="1">
              <a:off x="467544" y="5079087"/>
              <a:ext cx="1008112" cy="6099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 стрелкой 21"/>
            <p:cNvCxnSpPr/>
            <p:nvPr/>
          </p:nvCxnSpPr>
          <p:spPr>
            <a:xfrm flipV="1">
              <a:off x="467544" y="4286998"/>
              <a:ext cx="1008112" cy="609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 стрелкой 22"/>
            <p:cNvCxnSpPr/>
            <p:nvPr/>
          </p:nvCxnSpPr>
          <p:spPr>
            <a:xfrm flipV="1">
              <a:off x="467544" y="3645024"/>
              <a:ext cx="1008112" cy="609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 стрелкой 23"/>
            <p:cNvCxnSpPr/>
            <p:nvPr/>
          </p:nvCxnSpPr>
          <p:spPr>
            <a:xfrm flipV="1">
              <a:off x="467544" y="3140968"/>
              <a:ext cx="1008112" cy="609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 стрелкой 24"/>
            <p:cNvCxnSpPr/>
            <p:nvPr/>
          </p:nvCxnSpPr>
          <p:spPr>
            <a:xfrm flipV="1">
              <a:off x="467544" y="2564904"/>
              <a:ext cx="1008112" cy="609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 стрелкой 25"/>
            <p:cNvCxnSpPr/>
            <p:nvPr/>
          </p:nvCxnSpPr>
          <p:spPr>
            <a:xfrm flipV="1">
              <a:off x="467544" y="2132856"/>
              <a:ext cx="1008112" cy="609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7239000" cy="114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kk-KZ" dirty="0" smtClean="0">
                <a:ln w="500">
                  <a:noFill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Дарынды балалармен жұмыс жасау стратегиясы.</a:t>
            </a:r>
            <a:endParaRPr lang="ru-RU" dirty="0">
              <a:ln w="500">
                <a:noFill/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2060848"/>
            <a:ext cx="2699792" cy="424847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>
              <a:spcBef>
                <a:spcPts val="0"/>
              </a:spcBef>
              <a:buNone/>
            </a:pPr>
            <a:r>
              <a:rPr lang="kk-KZ" sz="1800" b="1" dirty="0" smtClean="0"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kk-KZ" sz="1800" b="1" dirty="0" smtClean="0">
                <a:latin typeface="Times New Roman" pitchFamily="18" charset="0"/>
                <a:cs typeface="Times New Roman" pitchFamily="18" charset="0"/>
              </a:rPr>
              <a:t>кезең - аналитикалық </a:t>
            </a:r>
            <a:r>
              <a:rPr lang="kk-KZ" sz="1800" dirty="0" smtClean="0">
                <a:latin typeface="Times New Roman" pitchFamily="18" charset="0"/>
                <a:cs typeface="Times New Roman" pitchFamily="18" charset="0"/>
              </a:rPr>
              <a:t>дарынды балаларды анықтау барысында олардың қайсы бір қызметтегі жетістіктері есепке алынады. Баланың шығармашылық қабілеті білім берудің түрлі саласында жалғасын табуы мүмкін.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15816" y="2060848"/>
            <a:ext cx="3528392" cy="424731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ІІ кезең – диагностикалық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баланың танымдық, шығармашылық мүмкіндіктері мен қабілеттілігін жеке түрде бағалау.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	Бұл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кезеңде жұмыстың топтық формасы:конкурстар, рөлдік тренингтер, шығармашылық есеп, жобалық тапсырмалар, зияткерлік, танымдық олимпиадаларға, марафондарға, жобаларға,   үйірмелерге оқушылардың қызығушылығына қарай  ұйымдастырылады.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16216" y="2060848"/>
            <a:ext cx="2304256" cy="39703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ІІІ кезең –оқушылардың даму қабілетінің қалыптасу кезеңдері.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1457400" y="1331640"/>
            <a:ext cx="6210944" cy="729208"/>
            <a:chOff x="1457400" y="1331640"/>
            <a:chExt cx="6210944" cy="729208"/>
          </a:xfrm>
        </p:grpSpPr>
        <p:cxnSp>
          <p:nvCxnSpPr>
            <p:cNvPr id="10" name="Прямая со стрелкой 9"/>
            <p:cNvCxnSpPr>
              <a:stCxn id="2" idx="2"/>
              <a:endCxn id="3" idx="0"/>
            </p:cNvCxnSpPr>
            <p:nvPr/>
          </p:nvCxnSpPr>
          <p:spPr>
            <a:xfrm flipH="1">
              <a:off x="1457400" y="1331640"/>
              <a:ext cx="2557636" cy="729208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 стрелкой 11"/>
            <p:cNvCxnSpPr>
              <a:stCxn id="2" idx="2"/>
              <a:endCxn id="4" idx="0"/>
            </p:cNvCxnSpPr>
            <p:nvPr/>
          </p:nvCxnSpPr>
          <p:spPr>
            <a:xfrm rot="16200000" flipH="1">
              <a:off x="3982920" y="1363756"/>
              <a:ext cx="729208" cy="664976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 стрелкой 13"/>
            <p:cNvCxnSpPr>
              <a:stCxn id="2" idx="2"/>
              <a:endCxn id="5" idx="0"/>
            </p:cNvCxnSpPr>
            <p:nvPr/>
          </p:nvCxnSpPr>
          <p:spPr>
            <a:xfrm rot="16200000" flipH="1">
              <a:off x="5477086" y="-130410"/>
              <a:ext cx="729208" cy="3653308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kk-KZ" dirty="0" smtClean="0">
                <a:ln w="500">
                  <a:noFill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Дарынды оқушылармен жұмыстың үлгілері</a:t>
            </a:r>
            <a:endParaRPr lang="ru-RU" dirty="0">
              <a:ln w="500">
                <a:noFill/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2299712"/>
            <a:ext cx="7239000" cy="91326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факультативтер; таңдауы бойынша курстар,үйірмелер;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899592" y="1700808"/>
            <a:ext cx="7239000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kk-KZ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оқушылармен жекелеген жаттығулар өткізу;</a:t>
            </a:r>
            <a:endParaRPr kumimoji="0" lang="ru-RU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899592" y="3284984"/>
            <a:ext cx="7239000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kk-KZ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түрлі конкурстар; Интернет-конкурстар;</a:t>
            </a: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899592" y="3861048"/>
            <a:ext cx="7239000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kk-KZ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зияткерлік марафон; зияткерлік ойындар;</a:t>
            </a: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899592" y="5373216"/>
            <a:ext cx="7239000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kk-KZ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жеке жоспар бойынша жұмыс;</a:t>
            </a: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899592" y="4437112"/>
            <a:ext cx="7239000" cy="85571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>
            <a:normAutofit lnSpcReduction="1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kk-KZ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олимпиадаларға, Интернет-олимпиадаларға қатысу;</a:t>
            </a: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643050"/>
            <a:ext cx="7239000" cy="246252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жеке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әдебиеттер, кітапханалық қор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АКТ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Интернет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- ресурстары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басқа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оқу орындарымен, оқу-әдістемелік орталықтарымен әлеуметтік әріптестік.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28596" y="428604"/>
            <a:ext cx="7858180" cy="7143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45720" tIns="0" rIns="45720" bIns="0" anchor="b" anchorCtr="0">
            <a:normAutofit fontScale="97500"/>
          </a:bodyPr>
          <a:lstStyle/>
          <a:p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Аймақтық бағдарламамен қамту: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ҚР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"Білім туралы" Заңына сәйкес мемлекеттік принциптерді жүзеге асыру.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Қолдағы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бар нормативтік-құқықтық базаны саралау, дарынды балаларды әлеуметтік қорғау мен қолдауға бағытталған қорытындылар.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Қабілетті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оқушылардың ата-аналары арасында қажетті психологиялық-педагогикалық жұмысты ұйымдастыру.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Дарынды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балалармен жұмыс жүргізетін ұстаз мамандардың  білім  дәрежесін арттыру бойынша қажетті щарлардың жүйесін жасап шығару.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Дарынды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балалармен жұмыс жүргізетін мұғалімдердің шығармашылық бірлестігін құру.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Пән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мұғалімдері мен психологтың бірлескен коррекциялық-әдістемелік жұмысы.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Мұғалімдердің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талантты балалармен жүргізілген жұмысының жайы мен нәтижелерінің жыл сайынғы сараптамасы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Дарынды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балалармен жұмыс жасайтын ұстаздардың тәжірибесін кеңейту және тарату.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Дарынды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балалармен жұмыс бойынша педагогикалық ақпарат банксін құру.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42910" y="285728"/>
            <a:ext cx="7239000" cy="1143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45720" tIns="0" rIns="45720" bIns="0" anchor="b" anchorCtr="0">
            <a:normAutofit fontScale="75000" lnSpcReduction="20000"/>
          </a:bodyPr>
          <a:lstStyle/>
          <a:p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"Дарынды балалар" бағдарламасын ұйымдастыру және практикада жүзеге асырудағы әдістемелік талаптар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680</TotalTime>
  <Words>440</Words>
  <Application>Microsoft Office PowerPoint</Application>
  <PresentationFormat>Экран (4:3)</PresentationFormat>
  <Paragraphs>62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Изящная</vt:lpstr>
      <vt:lpstr>Слайд 1</vt:lpstr>
      <vt:lpstr>Слайд 2</vt:lpstr>
      <vt:lpstr>Слайд 3</vt:lpstr>
      <vt:lpstr>Слайд 4</vt:lpstr>
      <vt:lpstr>Ғылыми-зерттеу жұмыстарын ұйымдастыру ережелері:</vt:lpstr>
      <vt:lpstr>Дарынды балалармен жұмыс жасау стратегиясы.</vt:lpstr>
      <vt:lpstr>Дарынды оқушылармен жұмыстың үлгілері</vt:lpstr>
      <vt:lpstr>Слайд 8</vt:lpstr>
      <vt:lpstr>Слайд 9</vt:lpstr>
      <vt:lpstr>Ұстаздың дарынды балалармен жұмысының принциптері:</vt:lpstr>
      <vt:lpstr>Слайд 11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Customer</dc:creator>
  <cp:lastModifiedBy>Алмас</cp:lastModifiedBy>
  <cp:revision>101</cp:revision>
  <dcterms:created xsi:type="dcterms:W3CDTF">2011-06-26T05:18:43Z</dcterms:created>
  <dcterms:modified xsi:type="dcterms:W3CDTF">2015-03-16T20:34:36Z</dcterms:modified>
</cp:coreProperties>
</file>