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F701-81E9-4F67-95DF-AF86D42955F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69BA-8755-4E55-8B77-84865C5A0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F701-81E9-4F67-95DF-AF86D42955F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69BA-8755-4E55-8B77-84865C5A0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F701-81E9-4F67-95DF-AF86D42955F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69BA-8755-4E55-8B77-84865C5A0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F701-81E9-4F67-95DF-AF86D42955F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69BA-8755-4E55-8B77-84865C5A0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F701-81E9-4F67-95DF-AF86D42955F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69BA-8755-4E55-8B77-84865C5A0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F701-81E9-4F67-95DF-AF86D42955F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69BA-8755-4E55-8B77-84865C5A0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F701-81E9-4F67-95DF-AF86D42955F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69BA-8755-4E55-8B77-84865C5A0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F701-81E9-4F67-95DF-AF86D42955F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69BA-8755-4E55-8B77-84865C5A0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F701-81E9-4F67-95DF-AF86D42955F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69BA-8755-4E55-8B77-84865C5A0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F701-81E9-4F67-95DF-AF86D42955F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69BA-8755-4E55-8B77-84865C5A0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F701-81E9-4F67-95DF-AF86D42955F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B9269BA-8755-4E55-8B77-84865C5A0F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3D7F701-81E9-4F67-95DF-AF86D42955F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B9269BA-8755-4E55-8B77-84865C5A0FA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Презентация на тему:&quot;Подросток и закон&quot; (8 класс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57227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282" y="357166"/>
            <a:ext cx="816556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/>
              <a:t>КГУ</a:t>
            </a:r>
            <a:r>
              <a:rPr lang="kk-KZ" sz="3200" b="1" dirty="0" smtClean="0"/>
              <a:t> “Общеобразовательная школа  № 1 </a:t>
            </a:r>
          </a:p>
          <a:p>
            <a:pPr algn="ctr"/>
            <a:r>
              <a:rPr lang="kk-KZ" sz="3200" b="1" dirty="0" smtClean="0"/>
              <a:t>г.Балхаш</a:t>
            </a:r>
            <a:endParaRPr lang="ru-RU" sz="32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63982"/>
            <a:ext cx="942978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Статья 442. ч1.ч2 Нахождение в ночное время несовершеннолетних в развлекательных заведениях или вне жилища без сопровождения законных представителей</a:t>
            </a:r>
          </a:p>
          <a:p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    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Нахождение несовершеннолетних 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развлекательных заведениях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ночное время без сопровождения законных представителей с 22 до 6 часов утра –  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влечет штраф на законных представителей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размере 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трех месячных расчетных показателей. </a:t>
            </a:r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2.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Нахождение несовершеннолетних без сопровождения законных представителей 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вне жилища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23 до 6 часов утра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 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влечет предупреждение на законных представителей. 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3. 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Действия, предусмотренные частями первой и второй настоящей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статьи, совершенные повторно  в течение года после наложения административного взыскания, – 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влекут штраф на законных представителей в размере семи месячных расчетных показателей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4" name="Picture 2" descr="Юридическая ответственность родителей за воспитание и образование своих  дете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00042"/>
            <a:ext cx="8001024" cy="60007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785794"/>
            <a:ext cx="800105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        Статья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127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Неисполнение </a:t>
            </a: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обязанностей по воспитанию и (или) образованию, защите прав и интересов несовершеннолетнего </a:t>
            </a:r>
            <a:r>
              <a:rPr lang="ru-RU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влечет штраф в размере десяти месячных расчетных </a:t>
            </a: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показателей  </a:t>
            </a: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либо </a:t>
            </a:r>
            <a:r>
              <a:rPr lang="ru-RU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административный арест на срок до пяти суток.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Незнание закона не освобождает от ответственности | Жамбылский областной су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214546" y="9286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42844" y="357166"/>
            <a:ext cx="850112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</a:t>
            </a:r>
            <a:r>
              <a:rPr lang="ru-RU" sz="3600" b="1" dirty="0" smtClean="0">
                <a:solidFill>
                  <a:schemeClr val="bg1"/>
                </a:solidFill>
              </a:rPr>
              <a:t>Незнание закона не</a:t>
            </a:r>
          </a:p>
          <a:p>
            <a:r>
              <a:rPr lang="ru-RU" sz="3600" b="1" dirty="0" smtClean="0">
                <a:solidFill>
                  <a:schemeClr val="bg1"/>
                </a:solidFill>
              </a:rPr>
              <a:t> освобождает от </a:t>
            </a:r>
          </a:p>
          <a:p>
            <a:r>
              <a:rPr lang="ru-RU" sz="3600" b="1" dirty="0" smtClean="0">
                <a:solidFill>
                  <a:schemeClr val="bg1"/>
                </a:solidFill>
              </a:rPr>
              <a:t>ответственности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15364" name="Picture 4" descr="Кодекс РК об административных правонарушениях — Купить за 2 985 тг. — Книг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074933">
            <a:off x="4643438" y="4000504"/>
            <a:ext cx="1714512" cy="2411718"/>
          </a:xfrm>
          <a:prstGeom prst="rect">
            <a:avLst/>
          </a:prstGeom>
          <a:noFill/>
        </p:spPr>
      </p:pic>
      <p:pic>
        <p:nvPicPr>
          <p:cNvPr id="15366" name="Picture 6" descr="Уголовно-процессуальный кодекс РК - ТОО &quot;Стиль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12" y="2571744"/>
            <a:ext cx="1565479" cy="21431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14752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-71462"/>
            <a:ext cx="785818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" indent="0" algn="ctr">
              <a:buNone/>
            </a:pPr>
            <a:r>
              <a:rPr lang="kk-KZ" sz="4000" b="1" u="sng" dirty="0" smtClean="0">
                <a:latin typeface="Times New Roman" pitchFamily="18" charset="0"/>
                <a:cs typeface="Times New Roman" pitchFamily="18" charset="0"/>
              </a:rPr>
              <a:t>ст. 434-435 Мелкое хулиганство.</a:t>
            </a:r>
          </a:p>
          <a:p>
            <a:pPr marL="36512" indent="0">
              <a:buNone/>
            </a:pPr>
            <a:r>
              <a:rPr lang="kk-KZ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Это нецензурная брань в общественных местах, оскорбительное приставание к физическим лицам, осквернение жилых помещений,мест общего пользования и другие подобные действия, выражающие неуважение к окружающим, нарушающие общественный порядок и спокойствие физических лиц.</a:t>
            </a:r>
          </a:p>
          <a:p>
            <a:pPr marL="36512"/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влечет штраф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размере </a:t>
            </a:r>
            <a:r>
              <a:rPr lang="ru-RU" sz="32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пяти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месячных расчетных показателей либо административный арест на срок до десяти суток.</a:t>
            </a:r>
          </a:p>
          <a:p>
            <a:pPr marL="36512" indent="0"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Выбросил мусор из машины на дорогу — жди сурового наказан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8604"/>
            <a:ext cx="4834113" cy="3214686"/>
          </a:xfrm>
          <a:prstGeom prst="rect">
            <a:avLst/>
          </a:prstGeom>
          <a:noFill/>
        </p:spPr>
      </p:pic>
      <p:pic>
        <p:nvPicPr>
          <p:cNvPr id="6" name="Picture 2" descr="Пощелкать семечки на улице стоит 12 тыс. тенге - 365info.kz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3643314"/>
            <a:ext cx="3233934" cy="3000372"/>
          </a:xfrm>
          <a:prstGeom prst="rect">
            <a:avLst/>
          </a:prstGeom>
          <a:noFill/>
        </p:spPr>
      </p:pic>
      <p:pic>
        <p:nvPicPr>
          <p:cNvPr id="18434" name="Picture 2" descr="Какие семечки попали в черный список?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0" y="5072074"/>
            <a:ext cx="2678890" cy="1785926"/>
          </a:xfrm>
          <a:prstGeom prst="rect">
            <a:avLst/>
          </a:prstGeom>
          <a:noFill/>
        </p:spPr>
      </p:pic>
      <p:sp>
        <p:nvSpPr>
          <p:cNvPr id="18436" name="AutoShape 4" descr="Любителей громко слушать музыку забрали в полицию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8" name="AutoShape 6" descr="Любителей громко слушать музыку забрали в полицию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9" name="Picture 7" descr="C:\Users\Зере\Desktop\img_3424-16-08-19-03-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9692" y="714356"/>
            <a:ext cx="3994308" cy="2184387"/>
          </a:xfrm>
          <a:prstGeom prst="rect">
            <a:avLst/>
          </a:prstGeom>
          <a:noFill/>
        </p:spPr>
      </p:pic>
      <p:pic>
        <p:nvPicPr>
          <p:cNvPr id="18441" name="Picture 9" descr="дети ссорятся с другом иллюстрация вектора. иллюстрации насчитывающей злят  - 15802329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86446" y="3000372"/>
            <a:ext cx="3000396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91708" y="214290"/>
            <a:ext cx="666644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4400" b="1" dirty="0" smtClean="0">
                <a:latin typeface="Times New Roman" pitchFamily="18" charset="0"/>
                <a:cs typeface="Times New Roman" pitchFamily="18" charset="0"/>
              </a:rPr>
              <a:t>УК РК ст. 258 Вандализм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5"/>
          <p:cNvSpPr txBox="1">
            <a:spLocks/>
          </p:cNvSpPr>
          <p:nvPr/>
        </p:nvSpPr>
        <p:spPr>
          <a:xfrm>
            <a:off x="4751544" y="1142984"/>
            <a:ext cx="4392488" cy="5286412"/>
          </a:xfrm>
          <a:prstGeom prst="rect">
            <a:avLst/>
          </a:prstGeom>
        </p:spPr>
        <p:txBody>
          <a:bodyPr>
            <a:noAutofit/>
          </a:bodyPr>
          <a:lstStyle/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kk-KZ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Осквернение зданий или иных сооружений надписями или рисунками, или иными действиями, оскорбляющими общественную нравственность, а равно умышленная порча имущества на транспорте или в иных общественных местах.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2338" name="AutoShape 2" descr="Обыкновенный вандализм: кто уродует родной город? | События | ОБЩЕСТВО |  АиФ Нижний Новгоро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2339" name="Picture 3" descr="C:\Users\Зере\Desktop\29d5802ad6189b783b3945f063cb24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0108"/>
            <a:ext cx="3162904" cy="2071702"/>
          </a:xfrm>
          <a:prstGeom prst="rect">
            <a:avLst/>
          </a:prstGeom>
          <a:noFill/>
        </p:spPr>
      </p:pic>
      <p:pic>
        <p:nvPicPr>
          <p:cNvPr id="142340" name="Picture 4" descr="C:\Users\Зере\Desktop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1928802"/>
            <a:ext cx="2019300" cy="2257425"/>
          </a:xfrm>
          <a:prstGeom prst="rect">
            <a:avLst/>
          </a:prstGeom>
          <a:noFill/>
        </p:spPr>
      </p:pic>
      <p:pic>
        <p:nvPicPr>
          <p:cNvPr id="142343" name="Picture 7" descr="Света и Богдан ДОИГРАЛИСЬ в футбол - РАЗБИЛИ окно - YouTub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143380"/>
            <a:ext cx="3810028" cy="21431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5"/>
          <p:cNvSpPr txBox="1">
            <a:spLocks/>
          </p:cNvSpPr>
          <p:nvPr/>
        </p:nvSpPr>
        <p:spPr>
          <a:xfrm>
            <a:off x="428596" y="-24"/>
            <a:ext cx="8358246" cy="635795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kk-KZ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УК РК ст. 188 Кража</a:t>
            </a:r>
          </a:p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kk-KZ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Тайное хищение </a:t>
            </a:r>
          </a:p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kk-KZ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чужого имущества.</a:t>
            </a:r>
          </a:p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kk-KZ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lang="kk-KZ" sz="2400" dirty="0"/>
          </a:p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kk-KZ" sz="4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kk-KZ" sz="4000" b="1" dirty="0"/>
              <a:t> </a:t>
            </a:r>
            <a:r>
              <a:rPr lang="kk-KZ" sz="4000" b="1" dirty="0" smtClean="0"/>
              <a:t>                       </a:t>
            </a:r>
            <a:r>
              <a:rPr kumimoji="0" lang="kk-KZ" sz="4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УК РК ст. 191 Грабеж</a:t>
            </a:r>
          </a:p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kk-KZ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Открытое хищение </a:t>
            </a:r>
          </a:p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kk-KZ" sz="3900" b="1" dirty="0">
                <a:solidFill>
                  <a:schemeClr val="bg1"/>
                </a:solidFill>
              </a:rPr>
              <a:t> </a:t>
            </a:r>
            <a:r>
              <a:rPr lang="kk-KZ" sz="3900" b="1" dirty="0" smtClean="0">
                <a:solidFill>
                  <a:schemeClr val="bg1"/>
                </a:solidFill>
              </a:rPr>
              <a:t>       </a:t>
            </a:r>
            <a:r>
              <a:rPr kumimoji="0" lang="kk-KZ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чужого имущества.</a:t>
            </a:r>
          </a:p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3362" name="Picture 2" descr="C:\Users\Зере\Desktop\Fenomen-detskogo-vorovstva-1024x7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0"/>
            <a:ext cx="3070226" cy="2191734"/>
          </a:xfrm>
          <a:prstGeom prst="rect">
            <a:avLst/>
          </a:prstGeom>
          <a:noFill/>
        </p:spPr>
      </p:pic>
      <p:pic>
        <p:nvPicPr>
          <p:cNvPr id="143363" name="Picture 3" descr="C:\Users\Зере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2143115"/>
            <a:ext cx="3000376" cy="1680211"/>
          </a:xfrm>
          <a:prstGeom prst="rect">
            <a:avLst/>
          </a:prstGeom>
          <a:noFill/>
        </p:spPr>
      </p:pic>
      <p:pic>
        <p:nvPicPr>
          <p:cNvPr id="143364" name="Picture 4" descr="C:\Users\Зере\Desktop\587799890-350x26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1928802"/>
            <a:ext cx="2786082" cy="2093542"/>
          </a:xfrm>
          <a:prstGeom prst="rect">
            <a:avLst/>
          </a:prstGeom>
          <a:noFill/>
        </p:spPr>
      </p:pic>
      <p:pic>
        <p:nvPicPr>
          <p:cNvPr id="143365" name="Picture 5" descr="C:\Users\Зере\Desktop\10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4071942"/>
            <a:ext cx="3071834" cy="2303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5"/>
          <p:cNvSpPr txBox="1">
            <a:spLocks/>
          </p:cNvSpPr>
          <p:nvPr/>
        </p:nvSpPr>
        <p:spPr>
          <a:xfrm>
            <a:off x="285720" y="428604"/>
            <a:ext cx="8858280" cy="54292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36512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kk-KZ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ст. 441 Нарушение запрета курения </a:t>
            </a:r>
          </a:p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kk-KZ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влечет штраф </a:t>
            </a:r>
            <a:r>
              <a:rPr kumimoji="0" lang="kk-K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 размере одного МРП. Действие, совершенное повторно после наложения административного взыскания – влечет штраф в размере </a:t>
            </a:r>
            <a:r>
              <a:rPr kumimoji="0" lang="kk-KZ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от двух до пяти МРП.</a:t>
            </a:r>
          </a:p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kk-KZ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4386" name="Picture 2" descr="Курить не значит быть взрослым! Курение убивает не только подростков, но и  взрослых! - Yvision.k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714752"/>
            <a:ext cx="4714908" cy="2357454"/>
          </a:xfrm>
          <a:prstGeom prst="rect">
            <a:avLst/>
          </a:prstGeom>
          <a:noFill/>
        </p:spPr>
      </p:pic>
      <p:pic>
        <p:nvPicPr>
          <p:cNvPr id="144388" name="Picture 4" descr="Нижегородские школьницы устроили перекур прямо во время урока - РосИнформ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4714876" y="3643314"/>
            <a:ext cx="4151264" cy="24907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5"/>
          <p:cNvSpPr txBox="1">
            <a:spLocks/>
          </p:cNvSpPr>
          <p:nvPr/>
        </p:nvSpPr>
        <p:spPr>
          <a:xfrm>
            <a:off x="3779912" y="0"/>
            <a:ext cx="5184576" cy="6858000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kk-KZ" sz="3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КоАП ст. 440  Распитие алкогольных напитков или появление в общественных местах в пьяном виде</a:t>
            </a:r>
          </a:p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kk-KZ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влечет штраф в </a:t>
            </a:r>
            <a:r>
              <a:rPr kumimoji="0" lang="kk-KZ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размере до пяти МРП. </a:t>
            </a:r>
            <a:r>
              <a:rPr kumimoji="0" lang="kk-KZ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Действие, совершенное повторно после наложения административного взыскания – </a:t>
            </a:r>
            <a:r>
              <a:rPr kumimoji="0" lang="kk-KZ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влечет штраф в размере от одного до десяти  МРП.</a:t>
            </a:r>
          </a:p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kk-KZ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Действие, совершенное лицом, которое дважды подвергалось административному взысканию за распитие алкогольных напитков – влечет штраф в размере от двух до пяти МРП, если по обстоятельствам дела и с учетом личности нарушителя эти меры недостаточны, административный арест на срок до 15 суток.</a:t>
            </a:r>
          </a:p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kk-KZ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5410" name="Picture 2" descr="Зависимости © Начальная школа № 29 г.Минс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571480"/>
            <a:ext cx="3333773" cy="2500330"/>
          </a:xfrm>
          <a:prstGeom prst="rect">
            <a:avLst/>
          </a:prstGeom>
          <a:noFill/>
        </p:spPr>
      </p:pic>
      <p:pic>
        <p:nvPicPr>
          <p:cNvPr id="145412" name="Picture 4" descr="Подросток и алкоголь."/>
          <p:cNvPicPr>
            <a:picLocks noChangeAspect="1" noChangeArrowheads="1"/>
          </p:cNvPicPr>
          <p:nvPr/>
        </p:nvPicPr>
        <p:blipFill>
          <a:blip r:embed="rId3"/>
          <a:srcRect l="10096" t="7692" r="9134" b="1923"/>
          <a:stretch>
            <a:fillRect/>
          </a:stretch>
        </p:blipFill>
        <p:spPr bwMode="auto">
          <a:xfrm>
            <a:off x="285720" y="3286124"/>
            <a:ext cx="3574940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803" b="27415"/>
          <a:stretch/>
        </p:blipFill>
        <p:spPr>
          <a:xfrm>
            <a:off x="611560" y="260648"/>
            <a:ext cx="8064896" cy="6264696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76</TotalTime>
  <Words>333</Words>
  <Application>Microsoft Office PowerPoint</Application>
  <PresentationFormat>Экран (4:3)</PresentationFormat>
  <Paragraphs>31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Зере</dc:creator>
  <cp:lastModifiedBy>admin</cp:lastModifiedBy>
  <cp:revision>11</cp:revision>
  <dcterms:created xsi:type="dcterms:W3CDTF">2021-05-21T06:28:03Z</dcterms:created>
  <dcterms:modified xsi:type="dcterms:W3CDTF">2021-09-10T12:19:01Z</dcterms:modified>
</cp:coreProperties>
</file>