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60" r:id="rId3"/>
    <p:sldId id="259" r:id="rId4"/>
    <p:sldId id="263" r:id="rId5"/>
    <p:sldId id="268" r:id="rId6"/>
    <p:sldId id="269" r:id="rId7"/>
    <p:sldId id="270" r:id="rId8"/>
    <p:sldId id="284" r:id="rId9"/>
    <p:sldId id="271" r:id="rId10"/>
    <p:sldId id="272" r:id="rId11"/>
    <p:sldId id="273" r:id="rId12"/>
    <p:sldId id="275" r:id="rId13"/>
    <p:sldId id="276" r:id="rId14"/>
    <p:sldId id="277" r:id="rId15"/>
    <p:sldId id="278" r:id="rId16"/>
    <p:sldId id="279" r:id="rId17"/>
    <p:sldId id="256" r:id="rId18"/>
    <p:sldId id="267" r:id="rId19"/>
    <p:sldId id="285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2DFE5-C952-43D1-8DED-B30D4D78ABDC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4176B8-12CF-4B98-B9DC-8DCAB7CE94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824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ru-RU" dirty="0">
                <a:solidFill>
                  <a:srgbClr val="000000"/>
                </a:solidFill>
                <a:latin typeface="Oswald" panose="020B0604020202020204" charset="-52"/>
              </a:rPr>
              <a:t>1 543</a:t>
            </a:r>
            <a:endParaRPr lang="ru-RU" dirty="0">
              <a:latin typeface="Arial" panose="020B060402020202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</a:rPr>
              <a:t>1 - сменных</a:t>
            </a:r>
            <a:endParaRPr lang="ru-RU" dirty="0">
              <a:latin typeface="Arial" panose="020B0604020202020204" pitchFamily="34" charset="0"/>
            </a:endParaRPr>
          </a:p>
          <a:p>
            <a:pPr algn="r"/>
            <a:r>
              <a:rPr lang="ru-RU" dirty="0">
                <a:solidFill>
                  <a:srgbClr val="000000"/>
                </a:solidFill>
                <a:latin typeface="Oswald" panose="020B0604020202020204" charset="-52"/>
              </a:rPr>
              <a:t>3 647</a:t>
            </a:r>
            <a:endParaRPr lang="ru-RU" dirty="0">
              <a:latin typeface="Arial" panose="020B0604020202020204" pitchFamily="34" charset="0"/>
            </a:endParaRPr>
          </a:p>
          <a:p>
            <a:r>
              <a:rPr lang="kk-KZ" dirty="0">
                <a:solidFill>
                  <a:srgbClr val="000000"/>
                </a:solidFill>
                <a:latin typeface="Arial Narrow" panose="020B0606020202030204" pitchFamily="34" charset="0"/>
              </a:rPr>
              <a:t>2-сменных</a:t>
            </a:r>
            <a:endParaRPr lang="ru-RU" dirty="0">
              <a:latin typeface="Arial" panose="020B0604020202020204" pitchFamily="34" charset="0"/>
            </a:endParaRPr>
          </a:p>
          <a:p>
            <a:pPr algn="r"/>
            <a:r>
              <a:rPr lang="ru-RU" dirty="0">
                <a:solidFill>
                  <a:srgbClr val="000000"/>
                </a:solidFill>
                <a:latin typeface="Oswald" panose="020B0604020202020204" charset="-52"/>
              </a:rPr>
              <a:t>78 </a:t>
            </a:r>
            <a:endParaRPr lang="ru-RU" dirty="0">
              <a:latin typeface="Arial" panose="020B060402020202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latin typeface="Arial Narrow" panose="020B0606020202030204" pitchFamily="34" charset="0"/>
              </a:rPr>
              <a:t> 3-сменных</a:t>
            </a:r>
            <a:endParaRPr lang="ru-RU" dirty="0">
              <a:latin typeface="Arial" panose="020B0604020202020204" pitchFamily="34" charset="0"/>
            </a:endParaRPr>
          </a:p>
          <a:p>
            <a:pPr algn="r"/>
            <a:r>
              <a:rPr lang="ru-RU" dirty="0">
                <a:solidFill>
                  <a:srgbClr val="000000"/>
                </a:solidFill>
                <a:latin typeface="Oswald" panose="020B0604020202020204" charset="-52"/>
              </a:rPr>
              <a:t>28 </a:t>
            </a:r>
            <a:endParaRPr lang="ru-RU" dirty="0">
              <a:latin typeface="Arial" panose="020B0604020202020204" pitchFamily="34" charset="0"/>
            </a:endParaRPr>
          </a:p>
          <a:p>
            <a:r>
              <a:rPr lang="kk-KZ" dirty="0">
                <a:solidFill>
                  <a:srgbClr val="000000"/>
                </a:solidFill>
                <a:latin typeface="Arial Narrow" panose="020B0606020202030204" pitchFamily="34" charset="0"/>
              </a:rPr>
              <a:t>аварийных</a:t>
            </a:r>
            <a:endParaRPr lang="ru-RU" dirty="0">
              <a:latin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CE8F37-10E8-4BB2-A8EA-38FDA1DEF54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790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176B8-12CF-4B98-B9DC-8DCAB7CE945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444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47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779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981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02" y="1897348"/>
            <a:ext cx="2764183" cy="2764183"/>
          </a:xfrm>
          <a:prstGeom prst="rect">
            <a:avLst/>
          </a:prstGeom>
        </p:spPr>
      </p:pic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2E6D333-94D4-4DFF-A2C9-5A28CA425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509E-1279-4B28-B8E3-788C9F949424}" type="datetime1">
              <a:rPr lang="ru-RU" smtClean="0"/>
              <a:t>04.05.2021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05C69C6-7264-415A-A810-6F12FA8C2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4884F77-E7ED-4A05-B85D-77BED68C7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A2303270-6F4B-45D4-8577-7E1F9EBA5F9E}"/>
              </a:ext>
            </a:extLst>
          </p:cNvPr>
          <p:cNvSpPr/>
          <p:nvPr userDrawn="1"/>
        </p:nvSpPr>
        <p:spPr>
          <a:xfrm>
            <a:off x="3027285" y="0"/>
            <a:ext cx="916471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</a:endParaRPr>
          </a:p>
        </p:txBody>
      </p:sp>
      <p:sp>
        <p:nvSpPr>
          <p:cNvPr id="9" name="Google Shape;92;p13"/>
          <p:cNvSpPr/>
          <p:nvPr userDrawn="1"/>
        </p:nvSpPr>
        <p:spPr>
          <a:xfrm>
            <a:off x="303681" y="4578786"/>
            <a:ext cx="2595162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МИНИСТЕРСТВО </a:t>
            </a:r>
            <a:endParaRPr dirty="0">
              <a:latin typeface="Segoe UI" panose="020B0502040204020203" pitchFamily="34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ОБРАЗОВАНИЯ И НАУКИ </a:t>
            </a:r>
            <a:endParaRPr dirty="0">
              <a:latin typeface="Segoe UI" panose="020B0502040204020203" pitchFamily="34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РЕСПУБЛИКИ КАЗАХСТАН</a:t>
            </a:r>
            <a:endParaRPr sz="1600" b="0" i="0" u="none" strike="noStrike" cap="none" dirty="0">
              <a:solidFill>
                <a:srgbClr val="A5A5A5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0" name="Google Shape;93;p13"/>
          <p:cNvSpPr/>
          <p:nvPr userDrawn="1"/>
        </p:nvSpPr>
        <p:spPr>
          <a:xfrm>
            <a:off x="303681" y="1048940"/>
            <a:ext cx="2595162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ҚАЗАҚСТАН РЕСПУБЛИКАСЫНЫҢ </a:t>
            </a:r>
            <a:b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БІЛІМ ЖӘНЕ ҒЫЛЫМ МИНИСТРЛІГІ</a:t>
            </a:r>
            <a:endParaRPr sz="1600" b="0" i="0" u="none" strike="noStrike" cap="none" dirty="0">
              <a:solidFill>
                <a:srgbClr val="A5A5A5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  <p:extLst>
      <p:ext uri="{BB962C8B-B14F-4D97-AF65-F5344CB8AC3E}">
        <p14:creationId xmlns:p14="http://schemas.microsoft.com/office/powerpoint/2010/main" val="4006163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118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453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881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474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748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978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4768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575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5D90F-CA4E-448E-A163-82027E289FCA}" type="datetimeFigureOut">
              <a:rPr lang="ru-RU" smtClean="0"/>
              <a:t>04.05.2021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5E09D-677C-49C0-B069-2AB2E5AD0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582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microsoft.com/office/2007/relationships/hdphoto" Target="../media/hdphoto3.wdp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/>
              <a:t>1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59E2387-1766-4C44-9023-EA6EC95F2CB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422819" y="2251769"/>
            <a:ext cx="8428101" cy="207327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ru-RU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 ОРГАНИЗАЦИИ ЛЕТНЕЙ ШКОЛЫ</a:t>
            </a:r>
            <a:br>
              <a:rPr lang="ru-RU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2020-2021 УЧЕБНОМ ГОДУ</a:t>
            </a:r>
            <a:endParaRPr lang="ru-RU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00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0" y="-38553"/>
            <a:ext cx="12191999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РУССКИЙ ЯЗЫК (5-11 КЛАССЫ)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300C1D6-9D93-4A7F-BA55-490193CA36C6}"/>
              </a:ext>
            </a:extLst>
          </p:cNvPr>
          <p:cNvSpPr txBox="1"/>
          <p:nvPr/>
        </p:nvSpPr>
        <p:spPr>
          <a:xfrm>
            <a:off x="338769" y="3382061"/>
            <a:ext cx="5364480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 класс  </a:t>
            </a:r>
          </a:p>
          <a:p>
            <a:r>
              <a:rPr lang="ru-RU" sz="14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слушание и говорение </a:t>
            </a:r>
          </a:p>
          <a:p>
            <a:pPr marL="182563"/>
            <a:r>
              <a:rPr lang="ru-RU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определение главной информации; прямое и переносное значение слов чтение;</a:t>
            </a:r>
            <a:endParaRPr lang="aa-ET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indent="-182563"/>
            <a:r>
              <a:rPr lang="ru-RU" sz="14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чтение </a:t>
            </a:r>
          </a:p>
          <a:p>
            <a:pPr marL="182563"/>
            <a:r>
              <a:rPr lang="ru-RU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омонимы, многозначные слова;</a:t>
            </a:r>
            <a:endParaRPr lang="aa-ET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indent="-182563"/>
            <a:r>
              <a:rPr lang="ru-RU" sz="14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письмо </a:t>
            </a:r>
          </a:p>
          <a:p>
            <a:pPr marL="182563"/>
            <a:r>
              <a:rPr lang="ru-RU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исправление орфографических ошибок с помощью словаря, редактирование предложений; рассуждение</a:t>
            </a:r>
            <a:endParaRPr lang="aa-ET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indent="-182563"/>
            <a:r>
              <a:rPr lang="ru-RU" sz="14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соблюдение речевых норм </a:t>
            </a:r>
          </a:p>
          <a:p>
            <a:pPr marL="182563"/>
            <a:r>
              <a:rPr lang="ru-RU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омонимы и многозначные слова; эмоционально-окрашенные слова, гиперболы, эпитеты, сравнения, согласование именных частей речи в </a:t>
            </a:r>
            <a:r>
              <a:rPr lang="ru-RU" sz="1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роде.</a:t>
            </a:r>
            <a:endParaRPr lang="aa-ET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03FB4221-2DCB-45EA-9864-7E1958DD40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159163"/>
              </p:ext>
            </p:extLst>
          </p:nvPr>
        </p:nvGraphicFramePr>
        <p:xfrm>
          <a:off x="385138" y="1154938"/>
          <a:ext cx="5163102" cy="198691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6670">
                  <a:extLst>
                    <a:ext uri="{9D8B030D-6E8A-4147-A177-3AD203B41FA5}">
                      <a16:colId xmlns="" xmlns:a16="http://schemas.microsoft.com/office/drawing/2014/main" val="3426835484"/>
                    </a:ext>
                  </a:extLst>
                </a:gridCol>
                <a:gridCol w="1335022">
                  <a:extLst>
                    <a:ext uri="{9D8B030D-6E8A-4147-A177-3AD203B41FA5}">
                      <a16:colId xmlns="" xmlns:a16="http://schemas.microsoft.com/office/drawing/2014/main" val="2863953992"/>
                    </a:ext>
                  </a:extLst>
                </a:gridCol>
                <a:gridCol w="1088136">
                  <a:extLst>
                    <a:ext uri="{9D8B030D-6E8A-4147-A177-3AD203B41FA5}">
                      <a16:colId xmlns="" xmlns:a16="http://schemas.microsoft.com/office/drawing/2014/main" val="3024989351"/>
                    </a:ext>
                  </a:extLst>
                </a:gridCol>
                <a:gridCol w="1033274">
                  <a:extLst>
                    <a:ext uri="{9D8B030D-6E8A-4147-A177-3AD203B41FA5}">
                      <a16:colId xmlns="" xmlns:a16="http://schemas.microsoft.com/office/drawing/2014/main" val="3689481485"/>
                    </a:ext>
                  </a:extLst>
                </a:gridCol>
              </a:tblGrid>
              <a:tr h="3937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Учебный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предмет</a:t>
                      </a:r>
                      <a:endParaRPr lang="aa-ET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aa-ET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Всего тем </a:t>
                      </a:r>
                      <a:endParaRPr lang="aa-ET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учебной программе</a:t>
                      </a:r>
                      <a:endParaRPr lang="aa-ET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 них</a:t>
                      </a:r>
                      <a:endParaRPr lang="aa-ET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сложные темы</a:t>
                      </a:r>
                      <a:endParaRPr lang="aa-ET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70092568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aa-ET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33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aa-ET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7887118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aa-ET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53</a:t>
                      </a:r>
                      <a:endParaRPr lang="aa-ET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aa-ET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04342523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49</a:t>
                      </a:r>
                      <a:endParaRPr lang="aa-ET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aa-ET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10937143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32</a:t>
                      </a:r>
                      <a:endParaRPr lang="aa-ET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aa-ET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614384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aa-ET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98593881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64</a:t>
                      </a:r>
                      <a:endParaRPr lang="aa-ET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aa-ET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52354914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9B4DACD3-E95B-485B-B540-EB509857BEE5}"/>
              </a:ext>
            </a:extLst>
          </p:cNvPr>
          <p:cNvSpPr txBox="1"/>
          <p:nvPr/>
        </p:nvSpPr>
        <p:spPr>
          <a:xfrm>
            <a:off x="5912357" y="563969"/>
            <a:ext cx="5837683" cy="6294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 класс </a:t>
            </a:r>
          </a:p>
          <a:p>
            <a:pPr marL="182563" indent="-182563"/>
            <a:r>
              <a:rPr lang="ru-RU" sz="13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слушание и говорение </a:t>
            </a: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оценивание прослушанного материала с точки зрения содержания, структуры, логики высказывания;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indent="-182563"/>
            <a:r>
              <a:rPr lang="ru-RU" sz="13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чтение </a:t>
            </a: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оценивание прослушанного материала с точки зрения содержания, структуры, логики высказывания; </a:t>
            </a:r>
          </a:p>
          <a:p>
            <a:pPr marL="182563" indent="-182563"/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выявление структурных частей и объяснение смысла построения текста, фразеологизмы; сравнение стилистических особенностей различных текстов с учетом их композиционных особенностей (стихотворение, сказка, рассказ, заметка, репортаж, интервью);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indent="-182563"/>
            <a:r>
              <a:rPr lang="ru-RU" sz="13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письмо </a:t>
            </a: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редактирование текста с учетом его типа;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indent="-182563"/>
            <a:r>
              <a:rPr lang="ru-RU" sz="13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соблюдение речевых норм </a:t>
            </a: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правописание суффиксов –Н-, -НН- в именах прилагательных; знаки препинания в предложениях с вводными конструкциями.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 класс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13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слушание и говорение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65113" lvl="0" algn="just"/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оценивание прослушанного материала с точки зрения содержания, структуры, логики высказывания; использования языковых средств для привлечения внимания; аргументированный монолог;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13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чтение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lvl="0"/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ознакомительное и комментированное чтение;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lvl="0"/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значение отдельных слов и выражений в тексте, паронимы, вводные слова, повторы, прямой и обратный порядок слов в предложении;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13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письмо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lvl="0" algn="just"/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исправление смысловых, фактических, логических недочетов, редактирование  текста, изменение структуры  отдельных предложений или фрагментов текста;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13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соблюдение речевых норм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lvl="0"/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НЕ с разными частями речи;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lvl="0" algn="just"/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знаки препинания в простых, осложненных обособленным определением и обстоятельством предложениях</a:t>
            </a:r>
            <a:r>
              <a:rPr lang="ru-RU" sz="13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kk-KZ" sz="13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423950"/>
      </p:ext>
    </p:extLst>
  </p:cSld>
  <p:clrMapOvr>
    <a:masterClrMapping/>
  </p:clrMapOvr>
  <p:transition spd="slow">
    <p:cov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0" y="-38553"/>
            <a:ext cx="12191999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РУССКИЙ ЯЗЫК (5-11 КЛАССЫ)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A603F5B3-278A-4D87-9AF2-2CD433DC998C}"/>
              </a:ext>
            </a:extLst>
          </p:cNvPr>
          <p:cNvSpPr txBox="1"/>
          <p:nvPr/>
        </p:nvSpPr>
        <p:spPr>
          <a:xfrm>
            <a:off x="364547" y="260678"/>
            <a:ext cx="4930587" cy="67249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kk-KZ" sz="13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 класс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слушание и говорение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участие в дискуссии, аргументация, выводы;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чтение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характерные черты, языковые и жанровые особенности публицистического, разговорного, научного, официально-делового стилей;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разграничение факта и мнения,  разные виды чтения, в том числе изучающее;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письмо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исправление смысловых, фактических, логических, стилистических недочетов, редактирование текста, изменение структуры текста;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соблюдение речевых норм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обособленные члены предложения, знаки препинания при уточняющих членах предложения.</a:t>
            </a:r>
            <a:r>
              <a:rPr lang="ru-RU" sz="14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ru-RU" sz="1400" b="1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 класс</a:t>
            </a:r>
            <a:endParaRPr lang="aa-ET" sz="1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слушание и говорение</a:t>
            </a:r>
            <a:endParaRPr lang="aa-ET" sz="1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использование модели речевого поведения в соответствии с речевыми нормами в конкретной ситуации;</a:t>
            </a:r>
            <a:endParaRPr lang="aa-ET" sz="1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чтение</a:t>
            </a:r>
            <a:endParaRPr lang="aa-ET" sz="1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выявление особенностей и роли структуры текста в передаче основной мысли,  аббревиация, парцелляция, ирония, намёк, преуменьшение, преувеличение и другие приемы;</a:t>
            </a:r>
            <a:endParaRPr lang="aa-ET" sz="1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письмо</a:t>
            </a:r>
            <a:endParaRPr lang="aa-ET" sz="1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разные виды плана, в том числе цитатный, тезисный;</a:t>
            </a:r>
            <a:endParaRPr lang="aa-ET" sz="1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соблюдение речевых норм</a:t>
            </a:r>
            <a:endParaRPr lang="aa-ET" sz="1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орфографические нормы.</a:t>
            </a:r>
            <a:endParaRPr lang="aa-ET" sz="1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aa-ET" sz="12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E94E7963-462E-4F7B-A3AE-E67220D6B2D7}"/>
              </a:ext>
            </a:extLst>
          </p:cNvPr>
          <p:cNvSpPr txBox="1"/>
          <p:nvPr/>
        </p:nvSpPr>
        <p:spPr>
          <a:xfrm>
            <a:off x="5732109" y="423112"/>
            <a:ext cx="6318959" cy="6340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3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класс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слушание и говорение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определение основной мысли с учетом невербальных средств общения;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участие в дебатах, аргументация собственной позиции;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чтение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понимание применения  специальной лексики, аббревиации, перифразы,  аллюзии, эвфемизмов и других средств выразительности в   тексте;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сравнение стилистических особенностей  текстов с учетом темы, основной мысли, проблемы, цели,  целевой аудитории, позиции автора;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письмо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корректировка и редактирование всех имеющихся недочетов в тексте с учетом целей, целевой аудитории,  ситуации общения и воздействия на читателя;.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соблюдение речевых норм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использование знаков препинания в простых, простых осложненных и сложных предложениях; использование лексики официально-делового стиля, публицистического и научного стилей, стилистических фигур в соответствии с целью и ситуацией общения.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 класс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слушание и говорение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участие в деловой беседе, решение проблемы и достижение договоренности;   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чтение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понимание применения изобразительно-выразительных средств, стилистических фигур и других приемов в тексте; формулирование вопросов для исследования и гипотезы по прочитанному тексту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письмо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написание текстов-описаний и текстов-повествований в различных жанрах с использованием приемов, отражающих убеждения, взгляды и чувства автора; корректировка и редактирование всех имеющихся недочетов в тексте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i="1" u="sng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соблюдение речевых </a:t>
            </a:r>
            <a:r>
              <a:rPr lang="ru-RU" sz="1400" i="1" u="sng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норм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841153"/>
      </p:ext>
    </p:extLst>
  </p:cSld>
  <p:clrMapOvr>
    <a:masterClrMapping/>
  </p:clrMapOvr>
  <p:transition spd="slow">
    <p:cov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-1" y="0"/>
            <a:ext cx="12191999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НЕМЕЦКИЙ ЯЗЫК (1-11 КЛАССЫ)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7D12EB1E-EA6C-4444-AC38-64394C179F23}"/>
              </a:ext>
            </a:extLst>
          </p:cNvPr>
          <p:cNvSpPr txBox="1"/>
          <p:nvPr/>
        </p:nvSpPr>
        <p:spPr>
          <a:xfrm>
            <a:off x="6165614" y="767122"/>
            <a:ext cx="5474970" cy="5842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/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1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Темы учебной программы для повторения и </a:t>
            </a:r>
            <a:r>
              <a:rPr lang="ru-RU" sz="1600" b="1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закрепления</a:t>
            </a:r>
            <a:endParaRPr lang="ru-RU" sz="16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endParaRPr lang="kk-KZ" sz="13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1 классе «Heißes und Kaltes», «In Kasachstan», «Weg zur Schule», «Kopfzeugen  und Masken», «Heißes und Kaltes», </a:t>
            </a:r>
            <a:r>
              <a:rPr lang="de-DE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Fertigung von der Puppe», «Ungewöhnlicher Tanz».</a:t>
            </a:r>
            <a:endParaRPr lang="aa-ET" sz="13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 2-м классе  «Den Rücken stärken», «Schulfotos», «Wegemarke und Schilder», «Mein Flugzeug», «Und jetzt zusammen»;</a:t>
            </a:r>
            <a:endParaRPr lang="aa-ET" sz="13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3-м классе  «Kreatives Projekt», «Tag und Nacht», «Lichtquellen», «Schattenspiel», «Goethe»;</a:t>
            </a:r>
            <a:endParaRPr lang="aa-ET" sz="13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4-м классе  «Äsop-Fabel», «Folklore», «Drachen und Wunderwesen», «Auf der Suche nach Sсhätzen», «Schätze unseres Planets», «Planeten des Sonnensystems», «Langsame Autos».</a:t>
            </a:r>
            <a:endParaRPr lang="aa-ET" sz="13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5-м классе «Unsere Heimat - Kasachstan. Reise durch Kasachstan», «Traditionen und Folklore», «Ökologie und Lebenssicherheit»; </a:t>
            </a:r>
            <a:endParaRPr lang="aa-ET" sz="13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6-м классе  «Die Erde – unser Haus»,  «Kasachische und deutsche Kultur», «Gesunde Lebensweise», </a:t>
            </a:r>
            <a:r>
              <a:rPr lang="de-DE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Gesunde Lebensweise»;</a:t>
            </a:r>
            <a:endParaRPr lang="aa-ET" sz="13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7-м классе  «Hervorragende Persönlichkeiten meiner Region», «Musik und Literatur», «Beruf der Zukunft», «Schüleraustauschprogramm in aller Welt»;</a:t>
            </a:r>
            <a:endParaRPr lang="aa-ET" sz="13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8-м классе  «Innovationen in der Welt Erfindungen, die die Welt  verändert haben»,  «Zeit der Friedenstiftung», «Der Mensch und sein Können»;</a:t>
            </a:r>
            <a:endParaRPr lang="aa-ET" sz="13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9-м классе  «Alternative Energiequellen», «Berufsauswahl», «Persönlichkeitsentwicklung»;</a:t>
            </a:r>
            <a:endParaRPr lang="aa-ET" sz="13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10-м классе  «Soziale Sicherheit – Staatsfortschritt», «Wie sind Führereigenschaften zu entfalten», «Wissenschaft und Technik»; </a:t>
            </a: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3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11-м классе  «Soziale Sicherheit – Staatsfortschritt», « IT-Technoligien», «Wie sind  Führereigenschaften zu entfalten», «Wirtschaft und Konkurrenzfähigkeit des Landes».</a:t>
            </a:r>
            <a:endParaRPr lang="aa-ET" sz="13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="" xmlns:a16="http://schemas.microsoft.com/office/drawing/2014/main" id="{49A8654B-5A74-4B0D-9F00-0DB6F9F4B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596745"/>
              </p:ext>
            </p:extLst>
          </p:nvPr>
        </p:nvGraphicFramePr>
        <p:xfrm>
          <a:off x="341586" y="1651116"/>
          <a:ext cx="5163102" cy="299645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6670">
                  <a:extLst>
                    <a:ext uri="{9D8B030D-6E8A-4147-A177-3AD203B41FA5}">
                      <a16:colId xmlns="" xmlns:a16="http://schemas.microsoft.com/office/drawing/2014/main" val="506926750"/>
                    </a:ext>
                  </a:extLst>
                </a:gridCol>
                <a:gridCol w="1335022">
                  <a:extLst>
                    <a:ext uri="{9D8B030D-6E8A-4147-A177-3AD203B41FA5}">
                      <a16:colId xmlns="" xmlns:a16="http://schemas.microsoft.com/office/drawing/2014/main" val="2224137773"/>
                    </a:ext>
                  </a:extLst>
                </a:gridCol>
                <a:gridCol w="1088136">
                  <a:extLst>
                    <a:ext uri="{9D8B030D-6E8A-4147-A177-3AD203B41FA5}">
                      <a16:colId xmlns="" xmlns:a16="http://schemas.microsoft.com/office/drawing/2014/main" val="2925865684"/>
                    </a:ext>
                  </a:extLst>
                </a:gridCol>
                <a:gridCol w="1033274">
                  <a:extLst>
                    <a:ext uri="{9D8B030D-6E8A-4147-A177-3AD203B41FA5}">
                      <a16:colId xmlns="" xmlns:a16="http://schemas.microsoft.com/office/drawing/2014/main" val="3694658957"/>
                    </a:ext>
                  </a:extLst>
                </a:gridCol>
              </a:tblGrid>
              <a:tr h="3937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Учебный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Всего тем 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по учебной программе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Из них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сложные темы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6558881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Немецкий язык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30883940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Немецкий язык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988223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Немецкий язык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63260927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Немецкий язык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7842719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Немецкий язык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83850472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Немецкий язык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8600490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Немецкий язык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068312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Немецкий язык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63395623"/>
                  </a:ext>
                </a:extLst>
              </a:tr>
              <a:tr h="2061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Немецкий язык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71850272"/>
                  </a:ext>
                </a:extLst>
              </a:tr>
              <a:tr h="209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Немецкий язык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89906712"/>
                  </a:ext>
                </a:extLst>
              </a:tr>
              <a:tr h="2475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Немецкий язык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68893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5614951"/>
      </p:ext>
    </p:extLst>
  </p:cSld>
  <p:clrMapOvr>
    <a:masterClrMapping/>
  </p:clrMapOvr>
  <p:transition spd="slow">
    <p:cov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-1" y="0"/>
            <a:ext cx="12191999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МАТЕМАТИКА, АЛГЕБРА, ГЕОМЕТРИЯ, АЛГЕБРА И НАЧАЛА АНАЛИЗА (5-11 КЛАССЫ) 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7D12EB1E-EA6C-4444-AC38-64394C179F23}"/>
              </a:ext>
            </a:extLst>
          </p:cNvPr>
          <p:cNvSpPr txBox="1"/>
          <p:nvPr/>
        </p:nvSpPr>
        <p:spPr>
          <a:xfrm>
            <a:off x="5698998" y="626837"/>
            <a:ext cx="6224568" cy="61138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Темы учебной программы для повторения и закрепления</a:t>
            </a:r>
          </a:p>
          <a:p>
            <a:pPr lvl="0" algn="just"/>
            <a:endParaRPr lang="kk-KZ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математике в 5 классе «Действия над обыкновенными и десятичными дробями», «Проценты», «Решение текстовых задач»;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математике в 6 классе «Действия над рациональными числами», «Линейные уравнения с одной переменной», «Линейные неравенства с одной переменной и их системы»;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алгебре в 7 классе «Преобразование выражений, содержащих степени», «Разложение на множители и тождественные преобразования выражений», «Формулы сокращенного умножения», «Алгебраические дроби и действия над ними»;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алгебре в 8 классе «Квадратные уравнения», «Квадратичная функция», «Рациональные неравенства», «Решение текстовых задач»;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алгебре в 9 классе «Формулы тригонометрии», «Решение текстовых задач на прогрессии»;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алгебре и началам анализа в 10 классе «Тригометрические уравнения», «Тригонометрические неравенства», «Применение производной»; «Функция, ее свойства и график»;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алгебре и началам анализа в 11 классе «Нахождение площади фигур и объема тел», «Преобразование рациональных и иррациональных выражений», «Логарифм числа», «Показательные и логарифмические уравнения и неравенства». 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геометрии в 7-9 классах основная часть тем является сложной, поэтому</a:t>
            </a:r>
            <a:r>
              <a:rPr lang="kk-KZ" sz="1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рекомендуется повторение всех сложных тем;</a:t>
            </a:r>
            <a:endParaRPr lang="kk-KZ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геометрии в 10 классе «Векторы в пространстве»; 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геометрии в 11 классе «Нахождение площади и объема многогранников и тел вращения»; «</a:t>
            </a:r>
            <a:r>
              <a:rPr lang="kk-KZ" sz="1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Сечения многогранников и тел вращения». 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="" xmlns:a16="http://schemas.microsoft.com/office/drawing/2014/main" id="{49A8654B-5A74-4B0D-9F00-0DB6F9F4B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19056"/>
              </p:ext>
            </p:extLst>
          </p:nvPr>
        </p:nvGraphicFramePr>
        <p:xfrm>
          <a:off x="195282" y="983604"/>
          <a:ext cx="5163102" cy="500049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6670">
                  <a:extLst>
                    <a:ext uri="{9D8B030D-6E8A-4147-A177-3AD203B41FA5}">
                      <a16:colId xmlns="" xmlns:a16="http://schemas.microsoft.com/office/drawing/2014/main" val="506926750"/>
                    </a:ext>
                  </a:extLst>
                </a:gridCol>
                <a:gridCol w="1335022">
                  <a:extLst>
                    <a:ext uri="{9D8B030D-6E8A-4147-A177-3AD203B41FA5}">
                      <a16:colId xmlns="" xmlns:a16="http://schemas.microsoft.com/office/drawing/2014/main" val="2224137773"/>
                    </a:ext>
                  </a:extLst>
                </a:gridCol>
                <a:gridCol w="1088136">
                  <a:extLst>
                    <a:ext uri="{9D8B030D-6E8A-4147-A177-3AD203B41FA5}">
                      <a16:colId xmlns="" xmlns:a16="http://schemas.microsoft.com/office/drawing/2014/main" val="2925865684"/>
                    </a:ext>
                  </a:extLst>
                </a:gridCol>
                <a:gridCol w="1033274">
                  <a:extLst>
                    <a:ext uri="{9D8B030D-6E8A-4147-A177-3AD203B41FA5}">
                      <a16:colId xmlns="" xmlns:a16="http://schemas.microsoft.com/office/drawing/2014/main" val="3694658957"/>
                    </a:ext>
                  </a:extLst>
                </a:gridCol>
              </a:tblGrid>
              <a:tr h="3937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Учебный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kk-KZ" sz="13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Всего тем 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по учебной программе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Из них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сложные темы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6558881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56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30883940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988223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Алгебра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63260927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Геометрия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7842719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Алгебра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83850472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Геометрия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8600490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Алгебра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068312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Геометрия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63395623"/>
                  </a:ext>
                </a:extLst>
              </a:tr>
              <a:tr h="4961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Алгебра и начала анализа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(ЕМН)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71850272"/>
                  </a:ext>
                </a:extLst>
              </a:tr>
              <a:tr h="2091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Геометрия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10 (ЕМН)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89906712"/>
                  </a:ext>
                </a:extLst>
              </a:tr>
              <a:tr h="4961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Алгебра и начала анализа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(ОГН)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68893262"/>
                  </a:ext>
                </a:extLst>
              </a:tr>
              <a:tr h="2091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Геометрия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10 (ОГН)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00114137"/>
                  </a:ext>
                </a:extLst>
              </a:tr>
              <a:tr h="4961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Алгебра и начала анализа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(ЕМН)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02397513"/>
                  </a:ext>
                </a:extLst>
              </a:tr>
              <a:tr h="2091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Геометрия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11 (ЕМН)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81966625"/>
                  </a:ext>
                </a:extLst>
              </a:tr>
              <a:tr h="4961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Алгебра и начала анализа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11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(ОГН)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93587100"/>
                  </a:ext>
                </a:extLst>
              </a:tr>
              <a:tr h="2091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Геометрия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11 (ОГН)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7552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4480502"/>
      </p:ext>
    </p:extLst>
  </p:cSld>
  <p:clrMapOvr>
    <a:masterClrMapping/>
  </p:clrMapOvr>
  <p:transition spd="slow">
    <p:cov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-1" y="0"/>
            <a:ext cx="12191999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ИКТ (3-4 КЛАССЫ), ИНФОРМАТИКА (5-10 КЛАССЫ)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7D12EB1E-EA6C-4444-AC38-64394C179F23}"/>
              </a:ext>
            </a:extLst>
          </p:cNvPr>
          <p:cNvSpPr txBox="1"/>
          <p:nvPr/>
        </p:nvSpPr>
        <p:spPr>
          <a:xfrm>
            <a:off x="6205175" y="682592"/>
            <a:ext cx="5908361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600" b="1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</a:t>
            </a:r>
            <a:r>
              <a:rPr lang="kk-KZ" sz="1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</a:t>
            </a:r>
            <a:endParaRPr lang="aa-ET" sz="16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Программирование 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линейных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алгоритмов на языке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Python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пайтон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Программирование вложенных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условий;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Программирование составных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условий;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Программирование 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алгоритмов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выбор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а.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6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 класс</a:t>
            </a:r>
            <a:endParaRPr lang="aa-ET" sz="16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Программирование 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линейных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алгоритмов на языке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Python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пайтон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Программирование алгоритмов 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ветвления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языке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Python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пайтон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Программирование 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циулических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алгоритмов на языке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Python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пайтон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6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 класс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Программирование на языке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Python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пайтон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Одномерный массив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Поиск элемента с заданными свойствами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П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ерестановка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элементов;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Двумерный массив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Сортировка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Удаление и вставка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элемента;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2D игры на языке программирования 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Python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пайтон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класс  (ЕМН)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Системы счисления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Логические основы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компьютера</a:t>
            </a:r>
            <a:r>
              <a:rPr lang="kk-KZ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Пользовательские функции и процедуры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Работа со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строками;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Работа с файлами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Методы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сортировки;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Алгоритмы на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графах.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="" xmlns:a16="http://schemas.microsoft.com/office/drawing/2014/main" id="{49A8654B-5A74-4B0D-9F00-0DB6F9F4B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427697"/>
              </p:ext>
            </p:extLst>
          </p:nvPr>
        </p:nvGraphicFramePr>
        <p:xfrm>
          <a:off x="640712" y="757745"/>
          <a:ext cx="5163102" cy="23469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6670">
                  <a:extLst>
                    <a:ext uri="{9D8B030D-6E8A-4147-A177-3AD203B41FA5}">
                      <a16:colId xmlns="" xmlns:a16="http://schemas.microsoft.com/office/drawing/2014/main" val="506926750"/>
                    </a:ext>
                  </a:extLst>
                </a:gridCol>
                <a:gridCol w="1335022">
                  <a:extLst>
                    <a:ext uri="{9D8B030D-6E8A-4147-A177-3AD203B41FA5}">
                      <a16:colId xmlns="" xmlns:a16="http://schemas.microsoft.com/office/drawing/2014/main" val="2224137773"/>
                    </a:ext>
                  </a:extLst>
                </a:gridCol>
                <a:gridCol w="1088136">
                  <a:extLst>
                    <a:ext uri="{9D8B030D-6E8A-4147-A177-3AD203B41FA5}">
                      <a16:colId xmlns="" xmlns:a16="http://schemas.microsoft.com/office/drawing/2014/main" val="2925865684"/>
                    </a:ext>
                  </a:extLst>
                </a:gridCol>
                <a:gridCol w="1033274">
                  <a:extLst>
                    <a:ext uri="{9D8B030D-6E8A-4147-A177-3AD203B41FA5}">
                      <a16:colId xmlns="" xmlns:a16="http://schemas.microsoft.com/office/drawing/2014/main" val="3694658957"/>
                    </a:ext>
                  </a:extLst>
                </a:gridCol>
              </a:tblGrid>
              <a:tr h="3937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Предмет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</a:rPr>
                        <a:t>Класс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Всего тем 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по учебной программе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Из них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сложные темы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6558881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ИКТ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30883940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ИКТ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988223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63260927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7842719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83850472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8600490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068312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(ЕМН)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aa-ET" sz="14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633956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73A16F83-E16C-412F-986F-793204A1B707}"/>
              </a:ext>
            </a:extLst>
          </p:cNvPr>
          <p:cNvSpPr txBox="1"/>
          <p:nvPr/>
        </p:nvSpPr>
        <p:spPr>
          <a:xfrm>
            <a:off x="172016" y="3259110"/>
            <a:ext cx="591191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3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Темы учебной программы для повторения и </a:t>
            </a:r>
            <a:r>
              <a:rPr lang="ru-RU" sz="1600" b="1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закрепления</a:t>
            </a:r>
            <a:r>
              <a:rPr lang="kk-KZ" sz="1600" b="1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kk-KZ" sz="16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класс 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Гироскопический датчик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Повороты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/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Движение робота по линии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kk-KZ" sz="1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1600" b="1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</a:t>
            </a:r>
            <a:endParaRPr lang="ru-RU" sz="16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1. Программирование </a:t>
            </a:r>
            <a:r>
              <a:rPr lang="kk-KZ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линейных </a:t>
            </a:r>
            <a:r>
              <a:rPr lang="ru-RU" sz="16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алгоритмов на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языке </a:t>
            </a:r>
            <a:r>
              <a:rPr lang="ru-RU" sz="1600" dirty="0" err="1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Python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пайтон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kk-KZ" sz="16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kk-KZ" sz="16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1600" dirty="0" smtClean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В </a:t>
            </a:r>
            <a:r>
              <a:rPr lang="kk-KZ" sz="16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2021-2022 учебном году 8, 9 классы будут изучать я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зык  </a:t>
            </a:r>
            <a:r>
              <a:rPr lang="kk-KZ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рограммировани</a:t>
            </a:r>
            <a:r>
              <a:rPr lang="kk-KZ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 </a:t>
            </a:r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Python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пайтон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kk-KZ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впервые, поэтому в </a:t>
            </a:r>
            <a:r>
              <a:rPr lang="kk-KZ" sz="16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летней школе </a:t>
            </a:r>
            <a:r>
              <a:rPr lang="kk-KZ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рекомендуется ознакомить с синтаксисом я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зык</a:t>
            </a:r>
            <a:r>
              <a:rPr lang="kk-KZ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  п</a:t>
            </a:r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рограммировани</a:t>
            </a:r>
            <a:r>
              <a:rPr lang="kk-KZ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 </a:t>
            </a:r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Python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пайтон</a:t>
            </a:r>
            <a:r>
              <a:rPr lang="ru-RU" sz="16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kk-KZ" sz="1600" dirty="0" smtClean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aa-ET" sz="16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758663"/>
      </p:ext>
    </p:extLst>
  </p:cSld>
  <p:clrMapOvr>
    <a:masterClrMapping/>
  </p:clrMapOvr>
  <p:transition spd="slow">
    <p:cov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1" y="0"/>
            <a:ext cx="12191999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ИСТОРИЯ КАЗАХСТАНА (5-11 КЛАССЫ)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9BDBABF7-E0DC-4547-8EC1-A3AF52BBB0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65584"/>
              </p:ext>
            </p:extLst>
          </p:nvPr>
        </p:nvGraphicFramePr>
        <p:xfrm>
          <a:off x="375728" y="542872"/>
          <a:ext cx="5163102" cy="16611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6670">
                  <a:extLst>
                    <a:ext uri="{9D8B030D-6E8A-4147-A177-3AD203B41FA5}">
                      <a16:colId xmlns="" xmlns:a16="http://schemas.microsoft.com/office/drawing/2014/main" val="506926750"/>
                    </a:ext>
                  </a:extLst>
                </a:gridCol>
                <a:gridCol w="1335022">
                  <a:extLst>
                    <a:ext uri="{9D8B030D-6E8A-4147-A177-3AD203B41FA5}">
                      <a16:colId xmlns="" xmlns:a16="http://schemas.microsoft.com/office/drawing/2014/main" val="2224137773"/>
                    </a:ext>
                  </a:extLst>
                </a:gridCol>
                <a:gridCol w="1088136">
                  <a:extLst>
                    <a:ext uri="{9D8B030D-6E8A-4147-A177-3AD203B41FA5}">
                      <a16:colId xmlns="" xmlns:a16="http://schemas.microsoft.com/office/drawing/2014/main" val="2925865684"/>
                    </a:ext>
                  </a:extLst>
                </a:gridCol>
                <a:gridCol w="1033274">
                  <a:extLst>
                    <a:ext uri="{9D8B030D-6E8A-4147-A177-3AD203B41FA5}">
                      <a16:colId xmlns="" xmlns:a16="http://schemas.microsoft.com/office/drawing/2014/main" val="3694658957"/>
                    </a:ext>
                  </a:extLst>
                </a:gridCol>
              </a:tblGrid>
              <a:tr h="3937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Всего тем 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по учебной программе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Из них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сложные темы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6558881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Казахстана</a:t>
                      </a:r>
                      <a:endParaRPr lang="aa-ET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30883940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Казахстана</a:t>
                      </a:r>
                      <a:endParaRPr lang="aa-ET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988223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Казахстана</a:t>
                      </a:r>
                      <a:endParaRPr lang="aa-ET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63260927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Казахстана</a:t>
                      </a:r>
                      <a:endParaRPr lang="aa-ET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7842719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Казахстана</a:t>
                      </a:r>
                      <a:endParaRPr lang="aa-ET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83850472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AC1FDB6-48BA-4A84-A6FD-06024FF36822}"/>
              </a:ext>
            </a:extLst>
          </p:cNvPr>
          <p:cNvSpPr txBox="1"/>
          <p:nvPr/>
        </p:nvSpPr>
        <p:spPr>
          <a:xfrm>
            <a:off x="177017" y="2722645"/>
            <a:ext cx="5361813" cy="42121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tabLst>
                <a:tab pos="270510" algn="l"/>
              </a:tabLst>
            </a:pPr>
            <a:r>
              <a:rPr lang="ru-RU" sz="16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Темы учебной программы для повторения и закрепления</a:t>
            </a:r>
          </a:p>
          <a:p>
            <a:pPr lvl="0" algn="just">
              <a:tabLst>
                <a:tab pos="270510" algn="l"/>
              </a:tabLst>
            </a:pPr>
            <a:endParaRPr lang="kk-KZ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  <a:tabLst>
                <a:tab pos="270510" algn="l"/>
              </a:tabLst>
            </a:pP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5 классе: 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Стоянки эпохи камня на территории Казахстана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Андроновская и </a:t>
            </a:r>
            <a:r>
              <a:rPr lang="ru-RU" sz="1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бегазы-дандыбаевская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культуры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Исторические сведения о саках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Письменные источники об </a:t>
            </a:r>
            <a:r>
              <a:rPr lang="ru-RU" sz="1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усунях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Материальная и духовная культура </a:t>
            </a:r>
            <a:r>
              <a:rPr lang="ru-RU" sz="1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усунов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1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кангюев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Объединение гуннских племен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Переселение гуннов на Запад»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  <a:tabLst>
                <a:tab pos="270510" algn="l"/>
              </a:tabLst>
            </a:pP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6 классе: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Раннесредневековые государства на территории Казахстана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Начало формирование тюркского мира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Политические процессы на территории Казахстана в X – нач. XІІІ вв.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Кыпчакское ханство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Последствия монгольского завоевания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Образование улусов на территории Казахстана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Образование Казахского ханства», «Духовная культура казахов в XVI – XVII веках»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в 7 классе: «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Начало присоединения Казахского ханства к Российской империи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Национально-освободительное движение </a:t>
            </a:r>
            <a:r>
              <a:rPr lang="ru-RU" sz="12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Срыма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Датулы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«Н</a:t>
            </a:r>
            <a:r>
              <a:rPr lang="ru-RU" sz="12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ационально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-освободительное движение под руководством </a:t>
            </a:r>
            <a:r>
              <a:rPr lang="ru-RU" sz="12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Кенесары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Касымулы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 «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Взаимоотношения казахов со среднеазиатскими государствами в 40-е – в 60-е годы </a:t>
            </a:r>
            <a:r>
              <a:rPr lang="en-GB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XIX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века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«А</a:t>
            </a:r>
            <a:r>
              <a:rPr lang="ru-RU" sz="12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дминистративно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-территориальные реформы в Казахстане во второй половине Х</a:t>
            </a:r>
            <a:r>
              <a:rPr lang="en-GB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 века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«О</a:t>
            </a:r>
            <a:r>
              <a:rPr lang="ru-RU" sz="12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свободительная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борьба казахов в 1860-1870-х годах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 «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Казахское общество во второй половине 19 века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устной исторической традиции казахов в конце </a:t>
            </a:r>
            <a:r>
              <a:rPr lang="en-US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XIX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начале </a:t>
            </a:r>
            <a:r>
              <a:rPr lang="en-US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XX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вв.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</a:t>
            </a:r>
            <a:endParaRPr lang="aa-ET" sz="12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4858CB4-B766-4709-BA21-6912A4ACA190}"/>
              </a:ext>
            </a:extLst>
          </p:cNvPr>
          <p:cNvSpPr txBox="1"/>
          <p:nvPr/>
        </p:nvSpPr>
        <p:spPr>
          <a:xfrm>
            <a:off x="5871211" y="696826"/>
            <a:ext cx="609447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/>
            <a:endParaRPr lang="aa-ET" sz="12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"/>
            </a:pP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8 классе: «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Социально-экономическая ситуация в Казахстане в начале ХХ века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Казахстан в годы гражданского противостояния (1917-1920 гг.)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«Н</a:t>
            </a:r>
            <a:r>
              <a:rPr lang="ru-RU" sz="12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ациональные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автономии в Казахстане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 «И</a:t>
            </a:r>
            <a:r>
              <a:rPr lang="ru-RU" sz="12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ндустриализация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Казахстане в 1920-1930-е годы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Коллективизация в Казахстане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latin typeface="Arial Narrow" panose="020B0606020202030204" pitchFamily="34" charset="0"/>
                <a:ea typeface="MS Minngs"/>
                <a:cs typeface="Times New Roman" panose="02020603050405020304" pitchFamily="18" charset="0"/>
              </a:rPr>
              <a:t>Политические репрессии 1920-30-х годов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 «У</a:t>
            </a:r>
            <a:r>
              <a:rPr lang="ru-RU" sz="12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частие</a:t>
            </a:r>
            <a:r>
              <a:rPr lang="ru-RU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казахстанцев в сражениях Великой Отечественной войны</a:t>
            </a:r>
            <a:r>
              <a:rPr lang="kk-KZ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</a:t>
            </a:r>
          </a:p>
          <a:p>
            <a:pPr algn="just"/>
            <a:endParaRPr lang="aa-ET" sz="12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9 классе: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Социально-экономическая ситуация в Казахстане в начале ХХ века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Казахстан в годы гражданского противостояния (1917-1920 гг.)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MS Minngs"/>
                <a:cs typeface="Times New Roman" panose="02020603050405020304" pitchFamily="18" charset="0"/>
              </a:rPr>
              <a:t>Политические репрессии 1920-30-х годов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 «У</a:t>
            </a:r>
            <a:r>
              <a:rPr lang="ru-RU" sz="1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частие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казахстанцев в сражениях Великой Отечественной войны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 «С</a:t>
            </a:r>
            <a:r>
              <a:rPr lang="ru-RU" sz="1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оциально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-экономическое развитие Казахской ССР в послевоенные годы», «Общественно-политическое развитие </a:t>
            </a:r>
            <a:r>
              <a:rPr lang="ru-RU" sz="1200" dirty="0">
                <a:effectLst/>
                <a:latin typeface="Arial Narrow" panose="020B0606020202030204" pitchFamily="34" charset="0"/>
                <a:ea typeface="MS Minngs"/>
                <a:cs typeface="Times New Roman" panose="02020603050405020304" pitchFamily="18" charset="0"/>
              </a:rPr>
              <a:t>Казахстана в период «хрущевской оттепели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1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оциально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-экономическое развитие Казахстана в 1965-1985 гг.», «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Противоречия в общественно-политическом развитии Казахстана в 60-80-е годы ХХ века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MS Minngs"/>
                <a:cs typeface="Times New Roman" panose="02020603050405020304" pitchFamily="18" charset="0"/>
              </a:rPr>
              <a:t>Казахстан на начальном этапе «перестройки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MS Minngs"/>
                <a:cs typeface="Times New Roman" panose="02020603050405020304" pitchFamily="18" charset="0"/>
              </a:rPr>
              <a:t>Экономическое развитие Казахстана в первые годы Независимости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</a:t>
            </a:r>
            <a:endParaRPr lang="aa-ET" sz="12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2ECE949-18E3-4EBE-B476-0C535A9396A8}"/>
              </a:ext>
            </a:extLst>
          </p:cNvPr>
          <p:cNvSpPr txBox="1"/>
          <p:nvPr/>
        </p:nvSpPr>
        <p:spPr>
          <a:xfrm>
            <a:off x="5871211" y="3345580"/>
            <a:ext cx="6051042" cy="319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</a:pPr>
            <a:r>
              <a:rPr lang="kk-KZ" sz="20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aa-ET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истории Казахствна в 10 классе (ОГН):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Древние очаги центрально-азиатских цивилизаций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Истоки и особенности возникновения цивилизации Великой Степи (энеолит, эпоха бронзы)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Этногенез и этнические процессы на территории Казахстана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Политическая организация ранних государств на территории Казахстана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Тюркская империя - классический образец государственности кочевников. Преемники Тюркской империи», «Борьба казахского народа за восстановление государственного  суверенитета», «Советская форма казахской государственности», «Достижения и противоречия в области культуры советского периода»;</a:t>
            </a:r>
            <a:endParaRPr lang="aa-ET" sz="12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/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  <a:endParaRPr lang="aa-ET" sz="12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 истории Казахствна в 11 классе (ОГН):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экономики Казахстана в ХХ веке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экономики Республики Казахстан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полиэтнического общества в советский период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», 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Движение "</a:t>
            </a:r>
            <a:r>
              <a:rPr lang="ru-RU" sz="1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Алаш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 и политические взгляды казахских революционеров-демократов</a:t>
            </a:r>
            <a:r>
              <a:rPr lang="kk-KZ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 «</a:t>
            </a:r>
            <a:r>
              <a:rPr lang="ru-RU" sz="1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Исследование Казахстана в XVIII - начале XX века», «Достижения и противоречия советской системы образования», «Проблемы и перспективы развития образования и науки Республики Казахстан».</a:t>
            </a:r>
            <a:endParaRPr lang="aa-ET" sz="12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="" xmlns:a16="http://schemas.microsoft.com/office/drawing/2014/main" id="{871163C6-2226-44E7-892F-6B22497649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031832"/>
              </p:ext>
            </p:extLst>
          </p:nvPr>
        </p:nvGraphicFramePr>
        <p:xfrm>
          <a:off x="375728" y="2204032"/>
          <a:ext cx="5163102" cy="4267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6670">
                  <a:extLst>
                    <a:ext uri="{9D8B030D-6E8A-4147-A177-3AD203B41FA5}">
                      <a16:colId xmlns="" xmlns:a16="http://schemas.microsoft.com/office/drawing/2014/main" val="2205721146"/>
                    </a:ext>
                  </a:extLst>
                </a:gridCol>
                <a:gridCol w="1335022">
                  <a:extLst>
                    <a:ext uri="{9D8B030D-6E8A-4147-A177-3AD203B41FA5}">
                      <a16:colId xmlns="" xmlns:a16="http://schemas.microsoft.com/office/drawing/2014/main" val="3817174177"/>
                    </a:ext>
                  </a:extLst>
                </a:gridCol>
                <a:gridCol w="1088136">
                  <a:extLst>
                    <a:ext uri="{9D8B030D-6E8A-4147-A177-3AD203B41FA5}">
                      <a16:colId xmlns="" xmlns:a16="http://schemas.microsoft.com/office/drawing/2014/main" val="2153094618"/>
                    </a:ext>
                  </a:extLst>
                </a:gridCol>
                <a:gridCol w="1033274">
                  <a:extLst>
                    <a:ext uri="{9D8B030D-6E8A-4147-A177-3AD203B41FA5}">
                      <a16:colId xmlns="" xmlns:a16="http://schemas.microsoft.com/office/drawing/2014/main" val="3929342038"/>
                    </a:ext>
                  </a:extLst>
                </a:gridCol>
              </a:tblGrid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Казахстана</a:t>
                      </a:r>
                      <a:endParaRPr lang="aa-ET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37576768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Казахстана</a:t>
                      </a:r>
                      <a:endParaRPr lang="aa-ET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57031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8006122"/>
      </p:ext>
    </p:extLst>
  </p:cSld>
  <p:clrMapOvr>
    <a:masterClrMapping/>
  </p:clrMapOvr>
  <p:transition spd="slow">
    <p:cov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-1" y="0"/>
            <a:ext cx="12191999" cy="6924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600" b="1" dirty="0" smtClean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ВСЕМИРНАЯ ИСТОРИЯ (5-1</a:t>
            </a:r>
            <a:r>
              <a:rPr lang="en-US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1</a:t>
            </a:r>
            <a:r>
              <a:rPr lang="kk-KZ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КЛАССЫ)</a:t>
            </a:r>
          </a:p>
          <a:p>
            <a:pPr algn="ctr"/>
            <a:endParaRPr lang="ru-RU" sz="9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9BDBABF7-E0DC-4547-8EC1-A3AF52BBB0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105937"/>
              </p:ext>
            </p:extLst>
          </p:nvPr>
        </p:nvGraphicFramePr>
        <p:xfrm>
          <a:off x="596803" y="875706"/>
          <a:ext cx="5163102" cy="251472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6670">
                  <a:extLst>
                    <a:ext uri="{9D8B030D-6E8A-4147-A177-3AD203B41FA5}">
                      <a16:colId xmlns="" xmlns:a16="http://schemas.microsoft.com/office/drawing/2014/main" val="506926750"/>
                    </a:ext>
                  </a:extLst>
                </a:gridCol>
                <a:gridCol w="1335022">
                  <a:extLst>
                    <a:ext uri="{9D8B030D-6E8A-4147-A177-3AD203B41FA5}">
                      <a16:colId xmlns="" xmlns:a16="http://schemas.microsoft.com/office/drawing/2014/main" val="2224137773"/>
                    </a:ext>
                  </a:extLst>
                </a:gridCol>
                <a:gridCol w="1088136">
                  <a:extLst>
                    <a:ext uri="{9D8B030D-6E8A-4147-A177-3AD203B41FA5}">
                      <a16:colId xmlns="" xmlns:a16="http://schemas.microsoft.com/office/drawing/2014/main" val="2925865684"/>
                    </a:ext>
                  </a:extLst>
                </a:gridCol>
                <a:gridCol w="1033274">
                  <a:extLst>
                    <a:ext uri="{9D8B030D-6E8A-4147-A177-3AD203B41FA5}">
                      <a16:colId xmlns="" xmlns:a16="http://schemas.microsoft.com/office/drawing/2014/main" val="3694658957"/>
                    </a:ext>
                  </a:extLst>
                </a:gridCol>
              </a:tblGrid>
              <a:tr h="3937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Всего тем 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по учебной программе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Из них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сложные темы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extLst>
                  <a:ext uri="{0D108BD9-81ED-4DB2-BD59-A6C34878D82A}">
                    <a16:rowId xmlns="" xmlns:a16="http://schemas.microsoft.com/office/drawing/2014/main" val="176558881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Всемирная история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30883940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Всемирная история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988223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Всемирная история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63260927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Всемирная история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7842719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Всемирная история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83850472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Всемирная история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(ЕМН)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8600490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Всемирная история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(ОГН)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068312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Всемирная история</a:t>
                      </a:r>
                      <a:endParaRPr lang="aa-ET" sz="13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 (ЕМН)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63395623"/>
                  </a:ext>
                </a:extLst>
              </a:tr>
              <a:tr h="2246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Всемирная история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 (ОГН)</a:t>
                      </a:r>
                      <a:endParaRPr lang="aa-ET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3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7185027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BB7953C7-EFF5-4D39-A927-1AE09AAF4AD3}"/>
              </a:ext>
            </a:extLst>
          </p:cNvPr>
          <p:cNvSpPr txBox="1"/>
          <p:nvPr/>
        </p:nvSpPr>
        <p:spPr>
          <a:xfrm>
            <a:off x="6177920" y="692497"/>
            <a:ext cx="5482943" cy="62710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 класс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 изменилось искусство в конце XIX - начале ХХ веков?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 страны мира преодолевали Великую депрессию?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Каковы особенности развития культуры в первой половине ХХ века?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9 класс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Почему во второй половине  ХХ века усилился процесс деколонизации?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Каковы особенности событий холодной войны в 1946-1963 гг.?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Почему стал возможен «азиатский прорыв»?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класс ЕМН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Традиционные цивилизации Африки, Америки, Австралии и 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Океании;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Военно-политический аспект взаимодействия 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цивилизаций;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Направления и стили искусства в контексте исторических 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процессов.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 класс ЕМН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Дифференциация стран мира по уровню экономического 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развития;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Исторический опыт реализации принципов правового 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государства;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Современные вызовы и угрозы международной 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безопасности.   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класс ОГН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Цивилизации Древнего 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мира;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Мировые религии и развитие  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цивилизаций;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Тенденции развития современного  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искусства.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 класс ОГН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Исторический опыт реализации принципов правового 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государства;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Совместные усилия государств по сохранению мира и 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безопасности;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Ли </a:t>
            </a:r>
            <a:r>
              <a:rPr lang="ru-RU" sz="14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Куан</a:t>
            </a: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Ю и </a:t>
            </a:r>
            <a:r>
              <a:rPr lang="ru-RU" sz="14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Махатхир</a:t>
            </a: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Мухаммад: «из третьего мира в первый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082707FC-71A0-417B-8307-7D0478C4FB67}"/>
              </a:ext>
            </a:extLst>
          </p:cNvPr>
          <p:cNvSpPr txBox="1"/>
          <p:nvPr/>
        </p:nvSpPr>
        <p:spPr>
          <a:xfrm>
            <a:off x="186138" y="3327636"/>
            <a:ext cx="5821470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класс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Почему древние империи на Ближнем и Среднем Востоке были могущественными?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Насколько были могущественными древние империи Средней Азии? 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Каково культурное наследие древнего мира?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класс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Почему VIII-XII века называют «золотым веком» исламской культуры?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 образовались централизованные государства в Европе?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 обогатил мировую культуру Восточный Ренессанс?  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класс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 промышленная революция изменила мир?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Какие политические идеи сформировали революции 1848 года в Европе?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Насколько были не схожи пути объединения Италии и Германии?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 искусство и литература XIX века отображали  социальную несправедливость</a:t>
            </a:r>
            <a:r>
              <a:rPr lang="ru-RU" sz="14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aa-ET" sz="1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12622"/>
      </p:ext>
    </p:extLst>
  </p:cSld>
  <p:clrMapOvr>
    <a:masterClrMapping/>
  </p:clrMapOvr>
  <p:transition spd="slow">
    <p:cov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903A36-7EF6-4908-A470-4BBF26857038}"/>
              </a:ext>
            </a:extLst>
          </p:cNvPr>
          <p:cNvSpPr txBox="1"/>
          <p:nvPr/>
        </p:nvSpPr>
        <p:spPr>
          <a:xfrm>
            <a:off x="0" y="0"/>
            <a:ext cx="12192000" cy="61555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500" b="1" dirty="0" smtClean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РЕКОМЕНДАЦИИ ПО ОРГАНИЗАЦИИ ЛЕТНЕЙ ШКОЛЫ</a:t>
            </a:r>
          </a:p>
          <a:p>
            <a:pPr algn="ctr"/>
            <a:endParaRPr lang="ru-RU" sz="5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6047" y="615553"/>
            <a:ext cx="1133379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4437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 Narrow" panose="020B0606020202030204" pitchFamily="34" charset="0"/>
                <a:cs typeface="Arial" panose="020B0604020202020204" pitchFamily="34" charset="0"/>
              </a:rPr>
              <a:t>ОБСУЖДЕНИЕ на методических объединениях выбора наиболее сложных тем по предметам и их количества</a:t>
            </a:r>
          </a:p>
          <a:p>
            <a:pPr marL="28687" algn="just"/>
            <a:endParaRPr lang="ru-RU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14437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 Narrow" panose="020B0606020202030204" pitchFamily="34" charset="0"/>
                <a:cs typeface="Arial" panose="020B0604020202020204" pitchFamily="34" charset="0"/>
              </a:rPr>
              <a:t>ВЫБОР ОПТИМАЛЬНЫХ методов и приемов обучения (для закрепления учебного материала)</a:t>
            </a:r>
          </a:p>
          <a:p>
            <a:pPr marL="28687" algn="just"/>
            <a:endParaRPr lang="ru-RU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14437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 Narrow" panose="020B0606020202030204" pitchFamily="34" charset="0"/>
                <a:cs typeface="Arial" panose="020B0604020202020204" pitchFamily="34" charset="0"/>
              </a:rPr>
              <a:t>СОСТАВЛЕНИЕ совместных краткосрочных планов занятий</a:t>
            </a:r>
          </a:p>
          <a:p>
            <a:pPr marL="28687" algn="just"/>
            <a:endParaRPr lang="ru-RU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kk-KZ" dirty="0" smtClean="0">
                <a:latin typeface="Arial Narrow" panose="020B0606020202030204" pitchFamily="34" charset="0"/>
                <a:cs typeface="Arial" panose="020B0604020202020204" pitchFamily="34" charset="0"/>
              </a:rPr>
              <a:t>ИНДИВИДУАЛЬНЫЕ КОНСУЛЬТАЦИИ для обучающихся</a:t>
            </a:r>
          </a:p>
          <a:p>
            <a:pPr marL="243000" indent="-214313" algn="just">
              <a:buFont typeface="Wingdings" panose="05000000000000000000" pitchFamily="2" charset="2"/>
              <a:buChar char="ü"/>
            </a:pPr>
            <a:endParaRPr lang="ru-RU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kk-KZ" dirty="0" smtClean="0">
                <a:latin typeface="Arial Narrow" panose="020B0606020202030204" pitchFamily="34" charset="0"/>
                <a:cs typeface="Arial" panose="020B0604020202020204" pitchFamily="34" charset="0"/>
              </a:rPr>
              <a:t>КОНСУЛЬТАЦИИ ПО ОСНОВНЫМ ПРЕДМЕТАМ, в том числе с привлечением студентов педагогических вузов,колледжей </a:t>
            </a:r>
          </a:p>
          <a:p>
            <a:pPr marL="28687" algn="just"/>
            <a:endParaRPr lang="kk-KZ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 Narrow" panose="020B0606020202030204" pitchFamily="34" charset="0"/>
                <a:ea typeface="+mn-lt"/>
                <a:cs typeface="Arial" panose="020B0604020202020204" pitchFamily="34" charset="0"/>
              </a:rPr>
              <a:t>АКТИВНОЕ ПРИМЕНЕНИЕ на занятиях заданий PISA, вышедших из режима конфиденциальности</a:t>
            </a:r>
          </a:p>
          <a:p>
            <a:pPr marL="28687" algn="just"/>
            <a:endParaRPr lang="ru-RU" dirty="0" smtClean="0">
              <a:latin typeface="Arial Narrow" panose="020B0606020202030204" pitchFamily="34" charset="0"/>
              <a:ea typeface="+mn-lt"/>
              <a:cs typeface="Arial" panose="020B0604020202020204" pitchFamily="34" charset="0"/>
            </a:endParaRP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 Narrow" panose="020B0606020202030204" pitchFamily="34" charset="0"/>
                <a:ea typeface="+mn-lt"/>
                <a:cs typeface="Arial" panose="020B0604020202020204" pitchFamily="34" charset="0"/>
              </a:rPr>
              <a:t>РАЗВИТИЕ НАВЫКОВ читательской грамотности («Читающая школа»)</a:t>
            </a:r>
          </a:p>
          <a:p>
            <a:pPr marL="28687" algn="just"/>
            <a:endParaRPr lang="ru-RU" dirty="0" smtClean="0">
              <a:latin typeface="Arial Narrow" panose="020B0606020202030204" pitchFamily="34" charset="0"/>
              <a:ea typeface="+mn-lt"/>
              <a:cs typeface="Arial" panose="020B0604020202020204" pitchFamily="34" charset="0"/>
            </a:endParaRP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 Narrow" panose="020B0606020202030204" pitchFamily="34" charset="0"/>
                <a:ea typeface="+mn-lt"/>
                <a:cs typeface="Arial" panose="020B0604020202020204" pitchFamily="34" charset="0"/>
              </a:rPr>
              <a:t>РАЗВИТИЕ НАВЫКОВ работы с электронной информацией</a:t>
            </a:r>
          </a:p>
          <a:p>
            <a:pPr marL="243000" indent="-214313" algn="just">
              <a:buFont typeface="Wingdings" panose="05000000000000000000" pitchFamily="2" charset="2"/>
              <a:buChar char="ü"/>
            </a:pPr>
            <a:endParaRPr lang="ru-RU" dirty="0" smtClean="0">
              <a:latin typeface="Arial Narrow" panose="020B0606020202030204" pitchFamily="34" charset="0"/>
              <a:ea typeface="+mn-lt"/>
              <a:cs typeface="Arial" panose="020B0604020202020204" pitchFamily="34" charset="0"/>
            </a:endParaRP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 Narrow" panose="020B0606020202030204" pitchFamily="34" charset="0"/>
                <a:ea typeface="+mn-lt"/>
                <a:cs typeface="Arial" panose="020B0604020202020204" pitchFamily="34" charset="0"/>
              </a:rPr>
              <a:t>ПРИМЕНЕНИЕ МЕТОДОВ решения сложных задач по математике с поиском неординарных практико-ориентированных подходов вместо применения шаблонных алгоритмов</a:t>
            </a:r>
          </a:p>
          <a:p>
            <a:pPr marL="28687" algn="just"/>
            <a:endParaRPr lang="ru-RU" dirty="0" smtClean="0">
              <a:latin typeface="Arial Narrow" panose="020B0606020202030204" pitchFamily="34" charset="0"/>
              <a:ea typeface="+mn-lt"/>
              <a:cs typeface="Arial" panose="020B0604020202020204" pitchFamily="34" charset="0"/>
            </a:endParaRP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 Narrow" panose="020B0606020202030204" pitchFamily="34" charset="0"/>
                <a:ea typeface="+mn-lt"/>
                <a:cs typeface="Arial" panose="020B0604020202020204" pitchFamily="34" charset="0"/>
              </a:rPr>
              <a:t>РАБОТА С ТЕКСТОМ, выполнение заданий по тексту (</a:t>
            </a:r>
            <a:r>
              <a:rPr lang="ru-RU" dirty="0" err="1" smtClean="0">
                <a:latin typeface="Arial Narrow" panose="020B0606020202030204" pitchFamily="34" charset="0"/>
                <a:ea typeface="+mn-lt"/>
                <a:cs typeface="Arial" panose="020B0604020202020204" pitchFamily="34" charset="0"/>
              </a:rPr>
              <a:t>аудирование</a:t>
            </a:r>
            <a:r>
              <a:rPr lang="ru-RU" dirty="0" smtClean="0">
                <a:latin typeface="Arial Narrow" panose="020B0606020202030204" pitchFamily="34" charset="0"/>
                <a:ea typeface="+mn-lt"/>
                <a:cs typeface="Arial" panose="020B0604020202020204" pitchFamily="34" charset="0"/>
              </a:rPr>
              <a:t>, говорение, чтение, письмо)</a:t>
            </a:r>
          </a:p>
          <a:p>
            <a:pPr marL="243000" indent="-214313" algn="just">
              <a:buFont typeface="Wingdings" panose="05000000000000000000" pitchFamily="2" charset="2"/>
              <a:buChar char="ü"/>
            </a:pPr>
            <a:endParaRPr lang="ru-RU" dirty="0" smtClean="0">
              <a:latin typeface="Arial Narrow" panose="020B0606020202030204" pitchFamily="34" charset="0"/>
              <a:ea typeface="+mn-lt"/>
              <a:cs typeface="Arial" panose="020B0604020202020204" pitchFamily="34" charset="0"/>
            </a:endParaRP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Arial Narrow" panose="020B0606020202030204" pitchFamily="34" charset="0"/>
                <a:ea typeface="+mn-lt"/>
                <a:cs typeface="Arial" panose="020B0604020202020204" pitchFamily="34" charset="0"/>
              </a:rPr>
              <a:t>ВЫПОЛНЕНИЕ практических заданий</a:t>
            </a:r>
          </a:p>
        </p:txBody>
      </p:sp>
    </p:spTree>
    <p:extLst>
      <p:ext uri="{BB962C8B-B14F-4D97-AF65-F5344CB8AC3E}">
        <p14:creationId xmlns:p14="http://schemas.microsoft.com/office/powerpoint/2010/main" val="37205016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1" y="-727"/>
            <a:ext cx="12191999" cy="7848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9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ОЖИДАЕМЫЕ РЕЗУЛЬТАТЫ</a:t>
            </a:r>
          </a:p>
          <a:p>
            <a:pPr algn="ctr"/>
            <a:endParaRPr lang="ru-RU" sz="1200" i="1" dirty="0">
              <a:solidFill>
                <a:schemeClr val="bg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47049" y="1636836"/>
            <a:ext cx="5695825" cy="255454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Восполнение потерь в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знаниях;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Определение области затруднений по предметам и получение индивидуального образовательного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маршрута;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Приобретение навыков командного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обучения;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Повышение мотивации к обучению (коммуникация, креативность, критическое мышление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);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Формирование навыков исследовательской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деятельности;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Персональный познавательный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опыт;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Формирование навыка  решения практических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задач;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Качественное усвоение пройденного учебного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материала. 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4587" y="1006158"/>
            <a:ext cx="5468288" cy="40862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Arial Narrow" panose="020B0606020202030204" pitchFamily="34" charset="0"/>
              </a:rPr>
              <a:t>ОБУЧАЮЩИЕСЯ</a:t>
            </a:r>
            <a:endParaRPr lang="ru-RU" sz="1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89693" y="956264"/>
            <a:ext cx="5468285" cy="40862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Arial Narrow" panose="020B0606020202030204" pitchFamily="34" charset="0"/>
              </a:rPr>
              <a:t>ПЕДАГОГИ</a:t>
            </a:r>
            <a:endParaRPr lang="ru-RU" sz="1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552978" y="4383138"/>
            <a:ext cx="3110753" cy="40862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Arial Narrow" panose="020B0606020202030204" pitchFamily="34" charset="0"/>
              </a:rPr>
              <a:t>РОДИТЕЛИ</a:t>
            </a:r>
            <a:endParaRPr lang="ru-RU" sz="1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589690" y="1592920"/>
            <a:ext cx="5468288" cy="280076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Анализ учебных достижений обучающихся и построение образовательных, развивающих и воспитательных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задач;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Создание условий для выравнивания качества знаний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обучающихся;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Индивидуальная/командная работа с обучающимися на основе определения области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затруднений;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Проявление собственных профессиональных инициатив и поддержка детских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инициатив;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Использование инновационных программ и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проектов;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Качественная обратная связь и сопровождение обучающихся в соответствии с их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потребностями.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85353" y="4873080"/>
            <a:ext cx="5657521" cy="181588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Получение образовательных услуг обучающимися и  обучение в соответствии с потребностями детей по итогам предыдущего учебного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года;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Вовлеченность родителей в процесс обеспечения и сопровождения развития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ребенка;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Обеспечение занятости  детей и организация досуга в летний </a:t>
            </a:r>
            <a:r>
              <a:rPr 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период.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391753" y="4463299"/>
            <a:ext cx="5468288" cy="40862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Arial Narrow" panose="020B0606020202030204" pitchFamily="34" charset="0"/>
              </a:rPr>
              <a:t>ШКОЛЫ</a:t>
            </a:r>
            <a:endParaRPr lang="ru-RU" sz="1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487919" y="5191096"/>
            <a:ext cx="5498870" cy="1200329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>
                <a:latin typeface="Arial Narrow" panose="020B0606020202030204" pitchFamily="34" charset="0"/>
                <a:cs typeface="Arial" panose="020B0604020202020204" pitchFamily="34" charset="0"/>
              </a:rPr>
              <a:t>Корректируют рабочие учебные планы, среднесрочные учебные планы по предметам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Arial Narrow" panose="020B0606020202030204" pitchFamily="34" charset="0"/>
                <a:cs typeface="Arial" panose="020B0604020202020204" pitchFamily="34" charset="0"/>
              </a:rPr>
              <a:t>Предоставляют педагогам возможность корректировать краткосрочные планы (персонализация)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21327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591169"/>
            <a:ext cx="12192000" cy="15028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21320" y="2679824"/>
            <a:ext cx="6277824" cy="1325563"/>
          </a:xfrm>
        </p:spPr>
        <p:txBody>
          <a:bodyPr/>
          <a:lstStyle/>
          <a:p>
            <a:r>
              <a:rPr lang="kk-KZ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СПАСИБО ЗА ВНИМАНИЕ!</a:t>
            </a:r>
            <a:endParaRPr lang="ru-RU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672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3">
            <a:extLst>
              <a:ext uri="{FF2B5EF4-FFF2-40B4-BE49-F238E27FC236}">
                <a16:creationId xmlns="" xmlns:a16="http://schemas.microsoft.com/office/drawing/2014/main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1140030" y="109028"/>
            <a:ext cx="11051969" cy="58832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b="1" dirty="0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  ИТОГОВАЯ АТТЕСТАЦИЯ </a:t>
            </a:r>
            <a:r>
              <a:rPr lang="ru-RU" b="1" dirty="0">
                <a:solidFill>
                  <a:schemeClr val="bg1"/>
                </a:solidFill>
                <a:latin typeface="Arial Narrow" pitchFamily="34" charset="0"/>
                <a:cs typeface="Arial" panose="020B0604020202020204" pitchFamily="34" charset="0"/>
              </a:rPr>
              <a:t>2020 – 2021 УЧЕБНОГО </a:t>
            </a:r>
            <a:r>
              <a:rPr lang="ru-RU" b="1" dirty="0" smtClean="0">
                <a:solidFill>
                  <a:schemeClr val="bg1"/>
                </a:solidFill>
                <a:latin typeface="Arial Narrow" pitchFamily="34" charset="0"/>
                <a:cs typeface="Arial" panose="020B0604020202020204" pitchFamily="34" charset="0"/>
              </a:rPr>
              <a:t>ГОДА</a:t>
            </a:r>
            <a:endParaRPr lang="ru-RU" b="1" dirty="0">
              <a:solidFill>
                <a:schemeClr val="bg1"/>
              </a:solidFill>
              <a:latin typeface="Arial Narrow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6092043" y="1211282"/>
            <a:ext cx="59376" cy="4647053"/>
          </a:xfrm>
          <a:prstGeom prst="line">
            <a:avLst/>
          </a:prstGeom>
          <a:ln>
            <a:solidFill>
              <a:srgbClr val="25437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472538" y="1211283"/>
            <a:ext cx="3337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Для обучающихся 9 (10) классов </a:t>
            </a:r>
            <a:endParaRPr lang="ru-RU" dirty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414741" y="1211283"/>
            <a:ext cx="34331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Для обучающихся 11 (12) классов</a:t>
            </a:r>
            <a:r>
              <a:rPr lang="ru-RU" dirty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1026" name="Picture 2" descr="C:\Users\CRMSH_02\Desktop\Нуржауган\students-classroom-icon-260nw-236108038.jp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90"/>
          <a:stretch/>
        </p:blipFill>
        <p:spPr bwMode="auto">
          <a:xfrm>
            <a:off x="6380555" y="1033708"/>
            <a:ext cx="922770" cy="724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CRMSH_02\Desktop\Нуржауган\185578.pn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73" r="23532"/>
          <a:stretch/>
        </p:blipFill>
        <p:spPr bwMode="auto">
          <a:xfrm>
            <a:off x="570875" y="983132"/>
            <a:ext cx="836560" cy="825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643096" y="4374436"/>
            <a:ext cx="402043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Arial Narrow" pitchFamily="34" charset="0"/>
                <a:cs typeface="Arial" pitchFamily="34" charset="0"/>
              </a:rPr>
              <a:t>П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исьменный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экзамен </a:t>
            </a:r>
            <a:r>
              <a:rPr lang="ru-RU" sz="1600" b="1" dirty="0">
                <a:latin typeface="Arial Narrow" pitchFamily="34" charset="0"/>
                <a:cs typeface="Arial" pitchFamily="34" charset="0"/>
              </a:rPr>
              <a:t>по казахскому языку и литературе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 в классах 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с русским/узбекским/уйгурским/таджикским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языком обучения и письменного экзамена по русскому языку и литературе в классах с казахским языком 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обучения</a:t>
            </a:r>
            <a:endParaRPr lang="ru-RU" sz="20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71695" y="2062686"/>
            <a:ext cx="920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28 </a:t>
            </a: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мая -</a:t>
            </a:r>
            <a:endParaRPr lang="ru-RU" dirty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4091" y="3808557"/>
            <a:ext cx="962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3 </a:t>
            </a: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июня -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61061" y="4891303"/>
            <a:ext cx="1015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7 </a:t>
            </a: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июня - 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24511" y="1850246"/>
            <a:ext cx="405760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Arial Narrow" pitchFamily="34" charset="0"/>
                <a:cs typeface="Arial" pitchFamily="34" charset="0"/>
              </a:rPr>
              <a:t>П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исьменный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экзамен </a:t>
            </a:r>
            <a:r>
              <a:rPr lang="ru-RU" sz="1600" b="1" dirty="0">
                <a:latin typeface="Arial Narrow" pitchFamily="34" charset="0"/>
                <a:cs typeface="Arial" pitchFamily="34" charset="0"/>
              </a:rPr>
              <a:t>по казахскому языку/русскому языку и родному языку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для школ с уйгурским/таджикским/узбекским языком обучения (язык обучения) в форме эссе, для обучающихся школ с углубленным изучением предметов гуманитарного цикла – письменной работы (статья, рассказ, эссе)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643096" y="3863205"/>
            <a:ext cx="39853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Письменный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экзамен по </a:t>
            </a:r>
            <a:r>
              <a:rPr lang="ru-RU" sz="1600" b="1" dirty="0">
                <a:latin typeface="Arial Narrow" pitchFamily="34" charset="0"/>
                <a:cs typeface="Arial" pitchFamily="34" charset="0"/>
              </a:rPr>
              <a:t>математике (алгебре) </a:t>
            </a:r>
            <a:endParaRPr lang="ru-RU" sz="1600" b="1" dirty="0">
              <a:latin typeface="Arial Narrow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438684" y="4650280"/>
            <a:ext cx="399564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Arial Narrow" pitchFamily="34" charset="0"/>
                <a:cs typeface="Arial" pitchFamily="34" charset="0"/>
              </a:rPr>
              <a:t>Т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естирование </a:t>
            </a:r>
            <a:r>
              <a:rPr lang="ru-RU" sz="1600" b="1" dirty="0">
                <a:latin typeface="Arial Narrow" pitchFamily="34" charset="0"/>
                <a:cs typeface="Arial" pitchFamily="34" charset="0"/>
              </a:rPr>
              <a:t>по казахскому языку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в школах с русским/ узбекским/ уйгурским/таджикским языком обучения и тестирования по русскому языку в школах с казахским языком обучения </a:t>
            </a:r>
            <a:endParaRPr lang="ru-RU" sz="20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325907" y="2086326"/>
            <a:ext cx="962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1 июня -</a:t>
            </a:r>
            <a:endParaRPr lang="ru-RU" dirty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380554" y="4104009"/>
            <a:ext cx="962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7 июня -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325907" y="4973355"/>
            <a:ext cx="1120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10 июня - 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387224" y="2097190"/>
            <a:ext cx="40576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Arial Narrow" pitchFamily="34" charset="0"/>
                <a:cs typeface="Arial" pitchFamily="34" charset="0"/>
              </a:rPr>
              <a:t>П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исьменный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экзамен </a:t>
            </a:r>
            <a:r>
              <a:rPr lang="ru-RU" sz="1600" b="1" dirty="0">
                <a:latin typeface="Arial Narrow" pitchFamily="34" charset="0"/>
                <a:cs typeface="Arial" pitchFamily="34" charset="0"/>
              </a:rPr>
              <a:t>по казахскому языку/русскому языку и родному языку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для школ с уйгурским/таджикским/узбекским языком обучения (язык обучения) в форме эссе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380555" y="3428202"/>
            <a:ext cx="962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4 июня -</a:t>
            </a:r>
            <a:endParaRPr lang="ru-RU" dirty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428840" y="3428202"/>
            <a:ext cx="42728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Arial Narrow" pitchFamily="34" charset="0"/>
                <a:cs typeface="Arial" pitchFamily="34" charset="0"/>
              </a:rPr>
              <a:t>П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исьменный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экзамен </a:t>
            </a:r>
            <a:r>
              <a:rPr lang="ru-RU" sz="1600" b="1" dirty="0">
                <a:latin typeface="Arial Narrow" pitchFamily="34" charset="0"/>
                <a:cs typeface="Arial" pitchFamily="34" charset="0"/>
              </a:rPr>
              <a:t>по алгебре и началам анализа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7420624" y="4134786"/>
            <a:ext cx="327525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latin typeface="Arial Narrow" pitchFamily="34" charset="0"/>
                <a:cs typeface="Arial" pitchFamily="34" charset="0"/>
              </a:rPr>
              <a:t>Т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естирование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по </a:t>
            </a:r>
            <a:r>
              <a:rPr lang="ru-RU" sz="1600" b="1" dirty="0">
                <a:latin typeface="Arial Narrow" pitchFamily="34" charset="0"/>
                <a:cs typeface="Arial" pitchFamily="34" charset="0"/>
              </a:rPr>
              <a:t>истории Казахстана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199128" y="6340406"/>
            <a:ext cx="108872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latin typeface="Arial Narrow" pitchFamily="34" charset="0"/>
                <a:cs typeface="Arial" pitchFamily="34" charset="0"/>
              </a:rPr>
              <a:t>Повторная </a:t>
            </a:r>
            <a:r>
              <a:rPr lang="ru-RU" sz="1200" b="1" dirty="0">
                <a:latin typeface="Arial Narrow" pitchFamily="34" charset="0"/>
                <a:cs typeface="Arial" pitchFamily="34" charset="0"/>
              </a:rPr>
              <a:t>итоговая аттестация</a:t>
            </a:r>
            <a:r>
              <a:rPr lang="ru-RU" sz="1200" dirty="0">
                <a:latin typeface="Arial Narrow" pitchFamily="34" charset="0"/>
                <a:cs typeface="Arial" pitchFamily="34" charset="0"/>
              </a:rPr>
              <a:t> </a:t>
            </a:r>
            <a:r>
              <a:rPr lang="ru-RU" sz="1200" b="1" dirty="0">
                <a:latin typeface="Arial Narrow" pitchFamily="34" charset="0"/>
                <a:cs typeface="Arial" pitchFamily="34" charset="0"/>
              </a:rPr>
              <a:t>обучающихся 9 (10), 11 </a:t>
            </a:r>
            <a:r>
              <a:rPr lang="kk-KZ" sz="1200" b="1" dirty="0">
                <a:latin typeface="Arial Narrow" pitchFamily="34" charset="0"/>
                <a:cs typeface="Arial" pitchFamily="34" charset="0"/>
              </a:rPr>
              <a:t>(12)</a:t>
            </a:r>
            <a:r>
              <a:rPr lang="ru-RU" sz="1200" b="1" dirty="0">
                <a:latin typeface="Arial Narrow" pitchFamily="34" charset="0"/>
                <a:cs typeface="Arial" pitchFamily="34" charset="0"/>
              </a:rPr>
              <a:t>  классов </a:t>
            </a:r>
            <a:r>
              <a:rPr lang="ru-RU" sz="1200" dirty="0" smtClean="0">
                <a:latin typeface="Arial Narrow" pitchFamily="34" charset="0"/>
                <a:cs typeface="Arial" pitchFamily="34" charset="0"/>
              </a:rPr>
              <a:t>(при необходимости) с </a:t>
            </a:r>
            <a:r>
              <a:rPr lang="ru-RU" sz="1200" dirty="0">
                <a:latin typeface="Arial Narrow" pitchFamily="34" charset="0"/>
                <a:cs typeface="Arial" pitchFamily="34" charset="0"/>
              </a:rPr>
              <a:t>соблюдением санитарных требований проводится </a:t>
            </a:r>
            <a:r>
              <a:rPr lang="ru-RU" sz="1200" b="1" dirty="0">
                <a:latin typeface="Arial Narrow" pitchFamily="34" charset="0"/>
                <a:cs typeface="Arial" pitchFamily="34" charset="0"/>
              </a:rPr>
              <a:t>с 11 по </a:t>
            </a:r>
            <a:r>
              <a:rPr lang="kk-KZ" sz="1200" b="1" dirty="0">
                <a:latin typeface="Arial Narrow" pitchFamily="34" charset="0"/>
                <a:cs typeface="Arial" pitchFamily="34" charset="0"/>
              </a:rPr>
              <a:t>20</a:t>
            </a:r>
            <a:r>
              <a:rPr lang="ru-RU" sz="1200" b="1" dirty="0">
                <a:latin typeface="Arial Narrow" pitchFamily="34" charset="0"/>
                <a:cs typeface="Arial" pitchFamily="34" charset="0"/>
              </a:rPr>
              <a:t> июня 2021 </a:t>
            </a:r>
            <a:r>
              <a:rPr lang="ru-RU" sz="1200" b="1" dirty="0" smtClean="0">
                <a:latin typeface="Arial Narrow" pitchFamily="34" charset="0"/>
                <a:cs typeface="Arial" pitchFamily="34" charset="0"/>
              </a:rPr>
              <a:t>года</a:t>
            </a:r>
            <a:endParaRPr lang="ru-RU" sz="1200" dirty="0">
              <a:latin typeface="Arial Narrow" pitchFamily="34" charset="0"/>
              <a:cs typeface="Arial" pitchFamily="34" charset="0"/>
            </a:endParaRPr>
          </a:p>
        </p:txBody>
      </p:sp>
      <p:pic>
        <p:nvPicPr>
          <p:cNvPr id="1028" name="Picture 4" descr="C:\Users\CRMSH_02\Desktop\Нуржауган\content_photo_2020-03-25_09-43-39.jp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20" y="5925914"/>
            <a:ext cx="740457" cy="740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FE903A36-7EF6-4908-A470-4BBF26857038}"/>
              </a:ext>
            </a:extLst>
          </p:cNvPr>
          <p:cNvSpPr txBox="1"/>
          <p:nvPr/>
        </p:nvSpPr>
        <p:spPr>
          <a:xfrm>
            <a:off x="0" y="-20367"/>
            <a:ext cx="12192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ИТОГОВАЯ АТТЕСТАЦИЯ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52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FE903A36-7EF6-4908-A470-4BBF26857038}"/>
              </a:ext>
            </a:extLst>
          </p:cNvPr>
          <p:cNvSpPr txBox="1"/>
          <p:nvPr/>
        </p:nvSpPr>
        <p:spPr>
          <a:xfrm>
            <a:off x="0" y="0"/>
            <a:ext cx="12192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ПЕРИОД ЛЕТНЕЙ ШКОЛЫ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xmlns="" id="{61486CF7-D922-4736-A3B6-C4D4405C772C}"/>
              </a:ext>
            </a:extLst>
          </p:cNvPr>
          <p:cNvSpPr/>
          <p:nvPr/>
        </p:nvSpPr>
        <p:spPr>
          <a:xfrm>
            <a:off x="6717018" y="1621732"/>
            <a:ext cx="4889525" cy="3000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kk-KZ" b="1" dirty="0" smtClean="0">
                <a:solidFill>
                  <a:schemeClr val="tx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ОРГАНИЗАЦИЯ ПО ЖЕЛАНИЮ РОДИТЕЛЕЙ</a:t>
            </a:r>
            <a:endParaRPr lang="kk-KZ" b="1" dirty="0" smtClean="0">
              <a:solidFill>
                <a:schemeClr val="tx1"/>
              </a:solidFill>
              <a:latin typeface="Arial Narrow" panose="020B060602020203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  <a:p>
            <a:pPr>
              <a:defRPr/>
            </a:pPr>
            <a:endParaRPr lang="kk-KZ" sz="1200" dirty="0" smtClean="0">
              <a:solidFill>
                <a:schemeClr val="tx1"/>
              </a:solidFill>
              <a:latin typeface="Arial Narrow" panose="020B060602020203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FCF0061D-5746-4A6E-B0CD-699EBDF3BACB}"/>
              </a:ext>
            </a:extLst>
          </p:cNvPr>
          <p:cNvSpPr/>
          <p:nvPr/>
        </p:nvSpPr>
        <p:spPr>
          <a:xfrm>
            <a:off x="8759992" y="1461719"/>
            <a:ext cx="1731050" cy="3000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 b="1" dirty="0">
              <a:solidFill>
                <a:schemeClr val="tx1"/>
              </a:solidFill>
              <a:latin typeface="Arial Narrow" panose="020B060602020203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9" name="Таблица 18">
            <a:extLst>
              <a:ext uri="{FF2B5EF4-FFF2-40B4-BE49-F238E27FC236}">
                <a16:creationId xmlns:a16="http://schemas.microsoft.com/office/drawing/2014/main" xmlns="" id="{2D610D43-AC73-40A6-9104-C79624E3DE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819707"/>
              </p:ext>
            </p:extLst>
          </p:nvPr>
        </p:nvGraphicFramePr>
        <p:xfrm>
          <a:off x="488887" y="2214664"/>
          <a:ext cx="5125142" cy="29066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93328">
                  <a:extLst>
                    <a:ext uri="{9D8B030D-6E8A-4147-A177-3AD203B41FA5}">
                      <a16:colId xmlns:a16="http://schemas.microsoft.com/office/drawing/2014/main" xmlns="" val="68135185"/>
                    </a:ext>
                  </a:extLst>
                </a:gridCol>
                <a:gridCol w="2331814">
                  <a:extLst>
                    <a:ext uri="{9D8B030D-6E8A-4147-A177-3AD203B41FA5}">
                      <a16:colId xmlns:a16="http://schemas.microsoft.com/office/drawing/2014/main" xmlns="" val="4154738998"/>
                    </a:ext>
                  </a:extLst>
                </a:gridCol>
              </a:tblGrid>
              <a:tr h="8492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ШКОЛЫ</a:t>
                      </a:r>
                      <a:r>
                        <a:rPr lang="ru-RU" sz="1800" b="0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В РЕЖИМЕ ДИСТАНЦИОННОГО/КОМБИНИРОВАННОГО ОБУЧЕНИЯ</a:t>
                      </a:r>
                      <a:endParaRPr lang="ru-RU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  <a:sym typeface="Quattrocento Sans"/>
                        </a:rPr>
                        <a:t>УЧАЩИЕСЯ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6,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7, 8, 10 КЛАССОВ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56446260"/>
                  </a:ext>
                </a:extLst>
              </a:tr>
              <a:tr h="8492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ШКОЛЫ</a:t>
                      </a:r>
                      <a:r>
                        <a:rPr lang="ru-RU" sz="1800" b="0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В РЕЖИМЕ КОМБИНИРОВАННОГО ОБУЧЕНИЯ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1-5 КЛАССЫ, ОБУЧАВШИЕСЯ ДИСТАНЦИОННО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586104120"/>
                  </a:ext>
                </a:extLst>
              </a:tr>
              <a:tr h="8492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ВСЕ ШКОЛЫ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ВЫПУСКНИКИ 9 КЛАССОВ</a:t>
                      </a:r>
                      <a:r>
                        <a:rPr lang="ru-RU" sz="1600" b="0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               </a:t>
                      </a:r>
                      <a:r>
                        <a:rPr lang="ru-RU" sz="1200" b="0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ПО ЖЕЛАНИЮ</a:t>
                      </a:r>
                      <a:endParaRPr lang="ru-RU" sz="1200" b="0" kern="12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60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20" name="Таблица 19">
            <a:extLst>
              <a:ext uri="{FF2B5EF4-FFF2-40B4-BE49-F238E27FC236}">
                <a16:creationId xmlns:a16="http://schemas.microsoft.com/office/drawing/2014/main" xmlns="" id="{2D610D43-AC73-40A6-9104-C79624E3DE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990597"/>
              </p:ext>
            </p:extLst>
          </p:nvPr>
        </p:nvGraphicFramePr>
        <p:xfrm>
          <a:off x="6544893" y="2094920"/>
          <a:ext cx="5296755" cy="30565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23911">
                  <a:extLst>
                    <a:ext uri="{9D8B030D-6E8A-4147-A177-3AD203B41FA5}">
                      <a16:colId xmlns:a16="http://schemas.microsoft.com/office/drawing/2014/main" xmlns="" val="68135185"/>
                    </a:ext>
                  </a:extLst>
                </a:gridCol>
                <a:gridCol w="3072844">
                  <a:extLst>
                    <a:ext uri="{9D8B030D-6E8A-4147-A177-3AD203B41FA5}">
                      <a16:colId xmlns:a16="http://schemas.microsoft.com/office/drawing/2014/main" xmlns="" val="4154738998"/>
                    </a:ext>
                  </a:extLst>
                </a:gridCol>
              </a:tblGrid>
              <a:tr h="10253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ШКОЛЫ</a:t>
                      </a:r>
                      <a:r>
                        <a:rPr lang="ru-RU" sz="1800" b="0" kern="120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ДО 300 УЧАЩИХСЯ</a:t>
                      </a:r>
                    </a:p>
                  </a:txBody>
                  <a:tcPr marL="68580" marR="68580" marT="34290" marB="3429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ВЕСЬ УЧЕБНЫЙ ГОД ОБУЧАВШИЕСЯ ТРАДИЦИОННО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805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ДЕЖУРНЫЕ 1-5 КЛАССЫ</a:t>
                      </a:r>
                    </a:p>
                  </a:txBody>
                  <a:tcPr marL="68580" marR="68580" marT="34290" marB="3429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ВЕСЬ УЧЕБНЫЙ ГОД ОБУЧАВШИЕСЯ ТРАДИЦИОННО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506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ВЫПУСКНИКИ 9,11 КЛАССОВ</a:t>
                      </a:r>
                    </a:p>
                  </a:txBody>
                  <a:tcPr marL="68580" marR="68580" marT="34290" marB="3429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ВСЕ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97656" y="1511097"/>
            <a:ext cx="54296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РЕКОМЕНДАЦИИ ДЛЯ</a:t>
            </a:r>
            <a:r>
              <a:rPr lang="ru-RU" b="1" dirty="0" smtClean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smtClean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ОРГАНИЗАЦИИ</a:t>
            </a:r>
            <a:r>
              <a:rPr lang="ru-RU" b="1" dirty="0" smtClean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ЛЕТНЕЙ </a:t>
            </a:r>
            <a:r>
              <a:rPr lang="ru-RU" b="1" dirty="0" smtClean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ШКОЛЫ</a:t>
            </a:r>
            <a:endParaRPr lang="ru-RU" b="1" dirty="0">
              <a:latin typeface="Arial Narrow" panose="020B060602020203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7656" y="655618"/>
            <a:ext cx="11343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12644438" algn="l"/>
                <a:tab pos="12912725" algn="l"/>
              </a:tabLst>
            </a:pPr>
            <a:r>
              <a:rPr lang="ru-RU" b="1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ЛЕТНЯЯ ШКОЛА – С 26 </a:t>
            </a:r>
            <a:r>
              <a:rPr lang="ru-RU" b="1" dirty="0" smtClean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МАЯ - </a:t>
            </a:r>
            <a:r>
              <a:rPr lang="ru-RU" b="1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 </a:t>
            </a:r>
            <a:r>
              <a:rPr lang="ru-RU" b="1" dirty="0" smtClean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ИЮНЯ </a:t>
            </a:r>
            <a:r>
              <a:rPr lang="ru-RU" dirty="0" smtClean="0">
                <a:latin typeface="Arial Narrow" panose="020B0606020202030204" pitchFamily="34" charset="0"/>
                <a:cs typeface="Arial" panose="020B0604020202020204" pitchFamily="34" charset="0"/>
              </a:rPr>
              <a:t>для всех желающих </a:t>
            </a:r>
            <a:r>
              <a:rPr lang="kk-KZ" dirty="0" smtClean="0">
                <a:latin typeface="Arial Narrow" panose="020B0606020202030204" pitchFamily="34" charset="0"/>
                <a:cs typeface="Arial" panose="020B0604020202020204" pitchFamily="34" charset="0"/>
              </a:rPr>
              <a:t>обучающихся</a:t>
            </a:r>
            <a:r>
              <a:rPr lang="ru-RU" dirty="0" smtClean="0">
                <a:latin typeface="Arial Narrow" panose="020B0606020202030204" pitchFamily="34" charset="0"/>
                <a:cs typeface="Arial" panose="020B0604020202020204" pitchFamily="34" charset="0"/>
              </a:rPr>
              <a:t> по заявлению родителей </a:t>
            </a:r>
          </a:p>
          <a:p>
            <a:pPr algn="ctr">
              <a:tabLst>
                <a:tab pos="12644438" algn="l"/>
                <a:tab pos="12912725" algn="l"/>
              </a:tabLst>
            </a:pPr>
            <a:r>
              <a:rPr lang="ru-RU" dirty="0" smtClean="0">
                <a:latin typeface="Arial Narrow" panose="020B0606020202030204" pitchFamily="34" charset="0"/>
                <a:cs typeface="Arial" panose="020B0604020202020204" pitchFamily="34" charset="0"/>
              </a:rPr>
              <a:t>с целью повышения качества </a:t>
            </a:r>
            <a:r>
              <a:rPr lang="kk-KZ" dirty="0" smtClean="0">
                <a:latin typeface="Arial Narrow" panose="020B0606020202030204" pitchFamily="34" charset="0"/>
                <a:cs typeface="Arial" panose="020B0604020202020204" pitchFamily="34" charset="0"/>
              </a:rPr>
              <a:t>обучения </a:t>
            </a:r>
            <a:r>
              <a:rPr lang="ru-RU" dirty="0" smtClean="0">
                <a:latin typeface="Arial Narrow" panose="020B0606020202030204" pitchFamily="34" charset="0"/>
                <a:cs typeface="Arial" panose="020B0604020202020204" pitchFamily="34" charset="0"/>
              </a:rPr>
              <a:t>и восполнения пробелов в знаниях, допущенных в период </a:t>
            </a:r>
            <a:r>
              <a:rPr lang="kk-KZ" dirty="0" smtClean="0">
                <a:latin typeface="Arial Narrow" panose="020B0606020202030204" pitchFamily="34" charset="0"/>
                <a:cs typeface="Arial" panose="020B0604020202020204" pitchFamily="34" charset="0"/>
              </a:rPr>
              <a:t>ограничительных мер</a:t>
            </a:r>
            <a:endParaRPr lang="ru-RU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15661" y="5602885"/>
            <a:ext cx="91614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ПРЕДМЕТЫ ВЕДУТСЯ ПЕДАГОГАМИ СОГЛАСНО РАСПРЕДЕЛЕНИЯ ЧАСОВ ПО </a:t>
            </a:r>
            <a:r>
              <a:rPr lang="ru-RU" b="1" dirty="0" smtClean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ТАРИФИКАЦИИ</a:t>
            </a:r>
          </a:p>
          <a:p>
            <a:r>
              <a:rPr lang="ru-RU" b="1" dirty="0" smtClean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ЦИФРОВОЙ РЕПЕТИТОР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200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6596083" y="1275158"/>
            <a:ext cx="5146809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КАДРОВОЕ ОБЕСПЕЧЕНИЕ</a:t>
            </a:r>
            <a:endParaRPr lang="ru-RU" sz="12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349073" y="1644490"/>
            <a:ext cx="5842927" cy="1323439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Не потребуется дополнительное финансирование педагогам за ведение уроков;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Педагоги работают в рамках утвержденной нагрузки на текущий учебный год.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Очередной трудовой отпуск предоставляется после 19 июня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76335" y="1275158"/>
            <a:ext cx="530345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ПРИЕМ В ЛЕТНЮЮ ШКОЛУ</a:t>
            </a:r>
            <a:endParaRPr lang="ru-RU" sz="12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84" y="1368379"/>
            <a:ext cx="514105" cy="385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84" y="3127867"/>
            <a:ext cx="570841" cy="34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154" t="19102" r="19155" b="12658"/>
          <a:stretch/>
        </p:blipFill>
        <p:spPr bwMode="auto">
          <a:xfrm>
            <a:off x="5711788" y="4532442"/>
            <a:ext cx="433892" cy="338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0" y="5524"/>
            <a:ext cx="12015665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buNone/>
              <a:defRPr/>
            </a:pPr>
            <a:endParaRPr lang="ru-RU" sz="1200" b="1" dirty="0" smtClean="0">
              <a:solidFill>
                <a:schemeClr val="bg1"/>
              </a:solidFill>
            </a:endParaRPr>
          </a:p>
          <a:p>
            <a:pPr algn="ctr">
              <a:buNone/>
              <a:defRPr/>
            </a:pP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ОРГАНИЗАЦИЯ ЛЕТНЕЙ </a:t>
            </a:r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ШКОЛЫ</a:t>
            </a:r>
          </a:p>
          <a:p>
            <a:pPr algn="ctr">
              <a:buNone/>
              <a:defRPr/>
            </a:pPr>
            <a:endParaRPr lang="ru-RU" sz="12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596082" y="3085382"/>
            <a:ext cx="5146809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СОБЛЮДЕНИЕ МЕР БЕЗОПАСНОСТИ</a:t>
            </a:r>
            <a:endParaRPr lang="ru-RU" sz="12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374858" y="3748738"/>
            <a:ext cx="558925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Инструктирование всех участников Летней школы о соблюдении 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мер санитарной безопасности</a:t>
            </a:r>
            <a:endParaRPr lang="ru-RU" sz="1600" dirty="0">
              <a:latin typeface="Arial Narrow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 Ежедневный замер температуры у входа, 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маски </a:t>
            </a:r>
            <a:endParaRPr lang="ru-RU" sz="1600" dirty="0">
              <a:latin typeface="Arial Narrow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Частое мытье рук после </a:t>
            </a:r>
            <a:endParaRPr lang="ru-RU" sz="1600" dirty="0" smtClean="0">
              <a:latin typeface="Arial Narrow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Влажная уборка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помещений, 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проветривание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, </a:t>
            </a:r>
            <a:r>
              <a:rPr lang="ru-RU" sz="1600" dirty="0" err="1">
                <a:latin typeface="Arial Narrow" pitchFamily="34" charset="0"/>
                <a:cs typeface="Arial" pitchFamily="34" charset="0"/>
              </a:rPr>
              <a:t>кварцевание</a:t>
            </a:r>
            <a:endParaRPr lang="ru-RU" sz="1600" dirty="0">
              <a:latin typeface="Arial Narrow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Массовые мероприятия не проводятся</a:t>
            </a:r>
            <a:endParaRPr lang="ru-RU" sz="16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0711" y="1766141"/>
            <a:ext cx="56091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Заявление родителей или законных представителей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Обучение в летней школе на бесплатной 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основе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Организация занятий с упором на слабоуспевающих </a:t>
            </a:r>
            <a:endParaRPr lang="ru-RU" sz="1600" dirty="0" smtClean="0">
              <a:latin typeface="Arial Narrow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Посещение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занятий в свободной 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форме</a:t>
            </a:r>
            <a:endParaRPr lang="ru-RU" sz="16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32982" y="2991977"/>
            <a:ext cx="5146809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ВЕДЕНИЕ ДОКУМЕНТАЦИИ</a:t>
            </a:r>
            <a:endParaRPr lang="ru-RU" sz="12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3261" y="3526440"/>
            <a:ext cx="486960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Приказ </a:t>
            </a: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директора школы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о работе Летней школы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За 2 недели до завершения учебного года утвердить План Летней школы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Список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обучающихся и класс-комплектов 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Перечень учебных предметов </a:t>
            </a:r>
            <a:endParaRPr lang="ru-RU" sz="1600" dirty="0" smtClean="0">
              <a:latin typeface="Arial Narrow" pitchFamily="34" charset="0"/>
              <a:cs typeface="Arial" pitchFamily="34" charset="0"/>
            </a:endParaRP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dirty="0" smtClean="0">
                <a:latin typeface="Arial Narrow" pitchFamily="34" charset="0"/>
                <a:cs typeface="Arial" pitchFamily="34" charset="0"/>
              </a:rPr>
              <a:t>Среднесрочные </a:t>
            </a:r>
            <a:r>
              <a:rPr lang="ru-RU" sz="1600" dirty="0">
                <a:latin typeface="Arial Narrow" pitchFamily="34" charset="0"/>
                <a:cs typeface="Arial" pitchFamily="34" charset="0"/>
              </a:rPr>
              <a:t>и краткосрочные планы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dirty="0">
                <a:latin typeface="Arial Narrow" pitchFamily="34" charset="0"/>
                <a:cs typeface="Arial" pitchFamily="34" charset="0"/>
              </a:rPr>
              <a:t>Временные классные журналы  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D6584186-E321-4860-87D3-3CB23548FE7F}"/>
              </a:ext>
            </a:extLst>
          </p:cNvPr>
          <p:cNvSpPr/>
          <p:nvPr/>
        </p:nvSpPr>
        <p:spPr>
          <a:xfrm>
            <a:off x="477837" y="6051228"/>
            <a:ext cx="101871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sz="1600" dirty="0">
                <a:latin typeface="Arial Narrow" panose="020B0606020202030204" pitchFamily="34" charset="0"/>
              </a:rPr>
              <a:t>учебные </a:t>
            </a:r>
            <a:r>
              <a:rPr lang="ru-RU" sz="1600" dirty="0" smtClean="0">
                <a:latin typeface="Arial Narrow" panose="020B0606020202030204" pitchFamily="34" charset="0"/>
              </a:rPr>
              <a:t>занятия, </a:t>
            </a:r>
            <a:r>
              <a:rPr lang="ru-RU" sz="1600" dirty="0">
                <a:latin typeface="Arial Narrow" panose="020B0606020202030204" pitchFamily="34" charset="0"/>
              </a:rPr>
              <a:t>проектная деятельность, </a:t>
            </a:r>
            <a:r>
              <a:rPr lang="ru-RU" sz="1600" dirty="0" smtClean="0">
                <a:latin typeface="Arial Narrow" panose="020B0606020202030204" pitchFamily="34" charset="0"/>
              </a:rPr>
              <a:t>исследования, </a:t>
            </a:r>
            <a:r>
              <a:rPr lang="ru-RU" sz="1600" dirty="0">
                <a:latin typeface="Arial Narrow" panose="020B0606020202030204" pitchFamily="34" charset="0"/>
              </a:rPr>
              <a:t>лабораторные работы, </a:t>
            </a:r>
            <a:r>
              <a:rPr lang="ru-RU" sz="1600" dirty="0" smtClean="0">
                <a:latin typeface="Arial Narrow" panose="020B0606020202030204" pitchFamily="34" charset="0"/>
              </a:rPr>
              <a:t>занятия </a:t>
            </a:r>
            <a:r>
              <a:rPr lang="ru-RU" sz="1600" dirty="0">
                <a:latin typeface="Arial Narrow" panose="020B0606020202030204" pitchFamily="34" charset="0"/>
              </a:rPr>
              <a:t>на свежем воздухе и др</a:t>
            </a:r>
            <a:r>
              <a:rPr lang="ru-RU" sz="1600" dirty="0" smtClean="0">
                <a:latin typeface="Arial Narrow" panose="020B0606020202030204" pitchFamily="34" charset="0"/>
              </a:rPr>
              <a:t>.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sz="1600" dirty="0" smtClean="0">
                <a:latin typeface="Arial Narrow" panose="020B0606020202030204" pitchFamily="34" charset="0"/>
              </a:rPr>
              <a:t>Задания на дом не задаются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32982" y="5481841"/>
            <a:ext cx="3644124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ФОРМЫ РАБОТЫ</a:t>
            </a:r>
            <a:endParaRPr lang="ru-RU" sz="12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47684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1" y="0"/>
            <a:ext cx="12191999" cy="8002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1100" b="1" dirty="0" smtClean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ОБУЧЕНИЕ ГРАМОТЕ (1 КЛАСС), РУССКИЙ ЯЗЫК (2-4 КЛАССЫ)</a:t>
            </a:r>
          </a:p>
          <a:p>
            <a:pPr algn="ctr"/>
            <a:endParaRPr lang="ru-RU" sz="11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="" xmlns:a16="http://schemas.microsoft.com/office/drawing/2014/main" id="{49A8654B-5A74-4B0D-9F00-0DB6F9F4B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284866"/>
              </p:ext>
            </p:extLst>
          </p:nvPr>
        </p:nvGraphicFramePr>
        <p:xfrm>
          <a:off x="402555" y="1213041"/>
          <a:ext cx="5163102" cy="171107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6670">
                  <a:extLst>
                    <a:ext uri="{9D8B030D-6E8A-4147-A177-3AD203B41FA5}">
                      <a16:colId xmlns="" xmlns:a16="http://schemas.microsoft.com/office/drawing/2014/main" val="506926750"/>
                    </a:ext>
                  </a:extLst>
                </a:gridCol>
                <a:gridCol w="1335022">
                  <a:extLst>
                    <a:ext uri="{9D8B030D-6E8A-4147-A177-3AD203B41FA5}">
                      <a16:colId xmlns="" xmlns:a16="http://schemas.microsoft.com/office/drawing/2014/main" val="2224137773"/>
                    </a:ext>
                  </a:extLst>
                </a:gridCol>
                <a:gridCol w="1088136">
                  <a:extLst>
                    <a:ext uri="{9D8B030D-6E8A-4147-A177-3AD203B41FA5}">
                      <a16:colId xmlns="" xmlns:a16="http://schemas.microsoft.com/office/drawing/2014/main" val="2925865684"/>
                    </a:ext>
                  </a:extLst>
                </a:gridCol>
                <a:gridCol w="1033274">
                  <a:extLst>
                    <a:ext uri="{9D8B030D-6E8A-4147-A177-3AD203B41FA5}">
                      <a16:colId xmlns="" xmlns:a16="http://schemas.microsoft.com/office/drawing/2014/main" val="3694658957"/>
                    </a:ext>
                  </a:extLst>
                </a:gridCol>
              </a:tblGrid>
              <a:tr h="393741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Учебный </a:t>
                      </a: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предмет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kk-KZ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Класс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Всего тем 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по учебной программе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Из них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сложные темы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5924" marR="35924" marT="0" marB="0"/>
                </a:tc>
                <a:extLst>
                  <a:ext uri="{0D108BD9-81ED-4DB2-BD59-A6C34878D82A}">
                    <a16:rowId xmlns="" xmlns:a16="http://schemas.microsoft.com/office/drawing/2014/main" val="176558881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Обучение грамоте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39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15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30883940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Русский язык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71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15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988223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Русский язык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3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74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20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63260927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Русский язык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80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15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7842719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300C1D6-9D93-4A7F-BA55-490193CA36C6}"/>
              </a:ext>
            </a:extLst>
          </p:cNvPr>
          <p:cNvSpPr txBox="1"/>
          <p:nvPr/>
        </p:nvSpPr>
        <p:spPr>
          <a:xfrm>
            <a:off x="482808" y="3095112"/>
            <a:ext cx="5002596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Arial Narrow" pitchFamily="34" charset="0"/>
                <a:cs typeface="Arial" pitchFamily="34" charset="0"/>
              </a:rPr>
              <a:t>Обучение </a:t>
            </a:r>
            <a:r>
              <a:rPr lang="ru-RU" sz="1400" b="1" dirty="0">
                <a:latin typeface="Arial Narrow" pitchFamily="34" charset="0"/>
                <a:cs typeface="Arial" pitchFamily="34" charset="0"/>
              </a:rPr>
              <a:t>грамоте – 1 класс</a:t>
            </a:r>
            <a:endParaRPr lang="aa-ET" sz="1400" b="1" dirty="0">
              <a:latin typeface="Arial Narrow" pitchFamily="34" charset="0"/>
              <a:cs typeface="Arial" pitchFamily="34" charset="0"/>
            </a:endParaRPr>
          </a:p>
          <a:p>
            <a:pPr marL="182563" lvl="0" algn="just"/>
            <a:r>
              <a:rPr lang="ru-RU" sz="1400" dirty="0">
                <a:latin typeface="Arial Narrow" pitchFamily="34" charset="0"/>
                <a:cs typeface="Arial" pitchFamily="34" charset="0"/>
              </a:rPr>
              <a:t>речь, текст, предложение, слово;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 algn="just"/>
            <a:r>
              <a:rPr lang="ru-RU" sz="1400" dirty="0">
                <a:latin typeface="Arial Narrow" pitchFamily="34" charset="0"/>
                <a:cs typeface="Arial" pitchFamily="34" charset="0"/>
              </a:rPr>
              <a:t>использовать в речи слова-описания/сравнения, невербальные средства общения (мимика, жесты), соблюдать интонацию для передачи смысла высказывания;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 algn="just"/>
            <a:r>
              <a:rPr lang="ru-RU" sz="1400" dirty="0">
                <a:latin typeface="Arial Narrow" pitchFamily="34" charset="0"/>
                <a:cs typeface="Arial" pitchFamily="34" charset="0"/>
              </a:rPr>
              <a:t>выделять звуки в словах и различать их признаки (гласные ударные/безударные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, 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согласные твердые/мягкие, глухие/звонкие);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 algn="just"/>
            <a:r>
              <a:rPr lang="ru-RU" sz="1400" dirty="0">
                <a:latin typeface="Arial Narrow" pitchFamily="34" charset="0"/>
                <a:cs typeface="Arial" pitchFamily="34" charset="0"/>
              </a:rPr>
              <a:t>понимать смыслоразличительную роль звука  и ударения в слове;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 algn="just"/>
            <a:r>
              <a:rPr lang="ru-RU" sz="1400" dirty="0">
                <a:latin typeface="Arial Narrow" pitchFamily="34" charset="0"/>
                <a:cs typeface="Arial" pitchFamily="34" charset="0"/>
              </a:rPr>
              <a:t>понимать лексическое значение и смысл слов 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   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с учетом обобщенности их значений (слова-предметы/слова-признаки/слова-действия)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, 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близкие/ противоположные по значению/многозначные слова; 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                   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 algn="just"/>
            <a:r>
              <a:rPr lang="ru-RU" sz="1400" dirty="0">
                <a:latin typeface="Arial Narrow" pitchFamily="34" charset="0"/>
                <a:cs typeface="Arial" pitchFamily="34" charset="0"/>
              </a:rPr>
              <a:t>сравнивать тексты разных жанров (сказка, рассказ, стихотворение) и стилей (художественные и нехудожественные) 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63CA0951-B6F1-4346-8D0E-E34BDD653376}"/>
              </a:ext>
            </a:extLst>
          </p:cNvPr>
          <p:cNvSpPr txBox="1"/>
          <p:nvPr/>
        </p:nvSpPr>
        <p:spPr>
          <a:xfrm>
            <a:off x="6173028" y="809450"/>
            <a:ext cx="563575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latin typeface="Arial Narrow" pitchFamily="34" charset="0"/>
                <a:cs typeface="Arial" pitchFamily="34" charset="0"/>
              </a:rPr>
              <a:t>Русский язык – 2 класс </a:t>
            </a:r>
            <a:endParaRPr lang="aa-ET" sz="1400" b="1" dirty="0">
              <a:latin typeface="Arial Narrow" pitchFamily="34" charset="0"/>
              <a:cs typeface="Arial" pitchFamily="34" charset="0"/>
            </a:endParaRPr>
          </a:p>
          <a:p>
            <a:pPr marL="182563"/>
            <a:r>
              <a:rPr lang="kk-KZ" sz="1400" dirty="0">
                <a:latin typeface="Arial Narrow" pitchFamily="34" charset="0"/>
                <a:cs typeface="Arial" pitchFamily="34" charset="0"/>
              </a:rPr>
              <a:t>п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ередача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эмоциональных переживаний, оценки содержания читаемого с помощью средств выразительного чтения (интонация, темп, громкость);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/>
            <a:r>
              <a:rPr lang="kk-KZ" sz="1400" dirty="0">
                <a:latin typeface="Arial Narrow" pitchFamily="34" charset="0"/>
                <a:cs typeface="Arial" pitchFamily="34" charset="0"/>
              </a:rPr>
              <a:t>п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редставление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о языке как средстве человеческого общения и речи как самом общении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,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о речевой деятельности и продукте этой деятельности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;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/>
            <a:r>
              <a:rPr lang="kk-KZ" sz="1400" dirty="0">
                <a:latin typeface="Arial Narrow" pitchFamily="34" charset="0"/>
                <a:cs typeface="Arial" pitchFamily="34" charset="0"/>
              </a:rPr>
              <a:t>п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онятие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о тексте, предложении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, т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екст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-описание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, п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онимание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содержания предложения;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endParaRPr lang="ru-RU" sz="1400" dirty="0">
              <a:latin typeface="Arial Narrow" pitchFamily="34" charset="0"/>
              <a:cs typeface="Arial" pitchFamily="34" charset="0"/>
            </a:endParaRPr>
          </a:p>
          <a:p>
            <a:r>
              <a:rPr lang="ru-RU" sz="1400" b="1" dirty="0">
                <a:latin typeface="Arial Narrow" pitchFamily="34" charset="0"/>
                <a:cs typeface="Arial" pitchFamily="34" charset="0"/>
              </a:rPr>
              <a:t>Русский язык – 3 класс</a:t>
            </a:r>
            <a:endParaRPr lang="aa-ET" sz="1400" b="1" dirty="0">
              <a:latin typeface="Arial Narrow" pitchFamily="34" charset="0"/>
              <a:cs typeface="Arial" pitchFamily="34" charset="0"/>
            </a:endParaRPr>
          </a:p>
          <a:p>
            <a:pPr marL="182563"/>
            <a:r>
              <a:rPr lang="ru-RU" sz="1400" dirty="0">
                <a:latin typeface="Arial Narrow" pitchFamily="34" charset="0"/>
                <a:cs typeface="Arial" pitchFamily="34" charset="0"/>
              </a:rPr>
              <a:t>создавать 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нехудожественные тексты 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на основе их особенностей; 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 fontAlgn="base"/>
            <a:r>
              <a:rPr lang="ru-RU" sz="1400" dirty="0">
                <a:latin typeface="Arial Narrow" pitchFamily="34" charset="0"/>
                <a:cs typeface="Arial" pitchFamily="34" charset="0"/>
              </a:rPr>
              <a:t>различать синонимы, антонимы, омонимы (без термина), однозначные и многозначные слова, устойчивые сочетания слов и использовать их в речи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,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понимать прямое и переносное значение слов из контекста; 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/>
            <a:r>
              <a:rPr lang="kk-KZ" sz="1400" dirty="0">
                <a:latin typeface="Arial Narrow" pitchFamily="34" charset="0"/>
                <a:cs typeface="Arial" pitchFamily="34" charset="0"/>
              </a:rPr>
              <a:t>определять основу и окончание слова, определять части основы;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/>
            <a:r>
              <a:rPr lang="ru-RU" sz="1400" dirty="0">
                <a:latin typeface="Arial Narrow" pitchFamily="34" charset="0"/>
                <a:cs typeface="Arial" pitchFamily="34" charset="0"/>
              </a:rPr>
              <a:t>сравнивать тексты описательного и повествовательного характера; 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endParaRPr lang="ru-RU" sz="1400" dirty="0">
              <a:latin typeface="Arial Narrow" pitchFamily="34" charset="0"/>
              <a:cs typeface="Arial" pitchFamily="34" charset="0"/>
            </a:endParaRPr>
          </a:p>
          <a:p>
            <a:r>
              <a:rPr lang="ru-RU" sz="1400" b="1" dirty="0">
                <a:latin typeface="Arial Narrow" pitchFamily="34" charset="0"/>
                <a:cs typeface="Arial" pitchFamily="34" charset="0"/>
              </a:rPr>
              <a:t>Русский язык – 4 класс</a:t>
            </a:r>
            <a:endParaRPr lang="aa-ET" sz="1400" b="1" dirty="0">
              <a:latin typeface="Arial Narrow" pitchFamily="34" charset="0"/>
              <a:cs typeface="Arial" pitchFamily="34" charset="0"/>
            </a:endParaRPr>
          </a:p>
          <a:p>
            <a:pPr marL="182563" lvl="0" fontAlgn="base"/>
            <a:r>
              <a:rPr lang="ru-RU" sz="1400" dirty="0">
                <a:latin typeface="Arial Narrow" pitchFamily="34" charset="0"/>
                <a:cs typeface="Arial" pitchFamily="34" charset="0"/>
              </a:rPr>
              <a:t>исправлять лексические, стилистические, орфографические и пунктуационные ошибки;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 fontAlgn="base"/>
            <a:r>
              <a:rPr lang="ru-RU" sz="1400" dirty="0">
                <a:latin typeface="Arial Narrow" pitchFamily="34" charset="0"/>
                <a:cs typeface="Arial" pitchFamily="34" charset="0"/>
              </a:rPr>
              <a:t>определять в тексте синонимы, антонимы, омонимы, однозначные и 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многозначные слова, 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фразеологизмы, понимать их роль в тексте и 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использова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ть в речи, 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понимать прямое и переносное значение слов, опираясь на контекст;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182563" lvl="0" fontAlgn="base"/>
            <a:r>
              <a:rPr lang="ru-RU" sz="1400" dirty="0">
                <a:latin typeface="Arial Narrow" pitchFamily="34" charset="0"/>
                <a:cs typeface="Arial" pitchFamily="34" charset="0"/>
              </a:rPr>
              <a:t>писать глаголы на -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тся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,-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ться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, безударные личные окончания глаголов в настоящем и будущем времени, определяя тип спряжения, писать  ь после шипящих в глаголах 2 лица 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ед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инственного числа;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700690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1" y="0"/>
            <a:ext cx="12191999" cy="73866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900" b="1" dirty="0" smtClean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ПОЗНАНИЕ МИРА (1-4 КЛАССЫ)</a:t>
            </a:r>
          </a:p>
          <a:p>
            <a:pPr algn="ctr"/>
            <a:endParaRPr lang="ru-RU" sz="9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="" xmlns:a16="http://schemas.microsoft.com/office/drawing/2014/main" id="{49A8654B-5A74-4B0D-9F00-0DB6F9F4B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525958"/>
              </p:ext>
            </p:extLst>
          </p:nvPr>
        </p:nvGraphicFramePr>
        <p:xfrm>
          <a:off x="479718" y="1243708"/>
          <a:ext cx="5163102" cy="170243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6670">
                  <a:extLst>
                    <a:ext uri="{9D8B030D-6E8A-4147-A177-3AD203B41FA5}">
                      <a16:colId xmlns="" xmlns:a16="http://schemas.microsoft.com/office/drawing/2014/main" val="506926750"/>
                    </a:ext>
                  </a:extLst>
                </a:gridCol>
                <a:gridCol w="1335022">
                  <a:extLst>
                    <a:ext uri="{9D8B030D-6E8A-4147-A177-3AD203B41FA5}">
                      <a16:colId xmlns="" xmlns:a16="http://schemas.microsoft.com/office/drawing/2014/main" val="2224137773"/>
                    </a:ext>
                  </a:extLst>
                </a:gridCol>
                <a:gridCol w="1088136">
                  <a:extLst>
                    <a:ext uri="{9D8B030D-6E8A-4147-A177-3AD203B41FA5}">
                      <a16:colId xmlns="" xmlns:a16="http://schemas.microsoft.com/office/drawing/2014/main" val="2925865684"/>
                    </a:ext>
                  </a:extLst>
                </a:gridCol>
                <a:gridCol w="1033274">
                  <a:extLst>
                    <a:ext uri="{9D8B030D-6E8A-4147-A177-3AD203B41FA5}">
                      <a16:colId xmlns="" xmlns:a16="http://schemas.microsoft.com/office/drawing/2014/main" val="3694658957"/>
                    </a:ext>
                  </a:extLst>
                </a:gridCol>
              </a:tblGrid>
              <a:tr h="393741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Учебный </a:t>
                      </a: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предмет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kk-KZ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Класс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Всего тем 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по учебной программе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Из них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сложные темы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6558881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Познание мира 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34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12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30883940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Познание мира 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34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10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988223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Познание мира 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3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34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10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63260927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Познание мира 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34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8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7842719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300C1D6-9D93-4A7F-BA55-490193CA36C6}"/>
              </a:ext>
            </a:extLst>
          </p:cNvPr>
          <p:cNvSpPr txBox="1"/>
          <p:nvPr/>
        </p:nvSpPr>
        <p:spPr>
          <a:xfrm>
            <a:off x="286722" y="3612511"/>
            <a:ext cx="5356098" cy="1626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Темы рекомендуемые для летней школы по «Познанию мира»: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400" dirty="0">
                <a:latin typeface="Arial Narrow" pitchFamily="34" charset="0"/>
                <a:cs typeface="Arial" pitchFamily="34" charset="0"/>
              </a:rPr>
              <a:t>1 класс – темы из 2 разделов «В потоке истории»: древние культуры и цивилизации: первоначальные знания о жизни древних людей, о саках, Томирис, о древней письменности на территории Казахстана»;  Природа моей страны»: ориентирование на местности; определение сторон горизонта по местным признакам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6E5BD066-8AE1-4CFF-BC9A-08EA55F2FB89}"/>
              </a:ext>
            </a:extLst>
          </p:cNvPr>
          <p:cNvSpPr txBox="1"/>
          <p:nvPr/>
        </p:nvSpPr>
        <p:spPr>
          <a:xfrm>
            <a:off x="6301133" y="789929"/>
            <a:ext cx="5739975" cy="6068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400" dirty="0">
                <a:latin typeface="Arial Narrow" pitchFamily="34" charset="0"/>
                <a:cs typeface="Arial" pitchFamily="34" charset="0"/>
              </a:rPr>
              <a:t>2 класс – темы из 3 разделов «Я и общество»: структура потребностей в предметах потребления и источники их поступления», «Значимость служения обществу», «Природа моей страны»: ориентирование на местности; определение сторон горизонта по компасу; хозяйственное значение крупных природных объектов (гор, равнин, озер и рек); «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В потоке истории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»: з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накомство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с понятиями «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скотоводст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и «земледелие»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; первоначальные знания об о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браз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е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жизни гуннов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; о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собенности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Ботайской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культуры»</a:t>
            </a: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kk-KZ" sz="1400" dirty="0">
                <a:latin typeface="Arial Narrow" pitchFamily="34" charset="0"/>
                <a:cs typeface="Arial" pitchFamily="34" charset="0"/>
              </a:rPr>
              <a:t>3 класс – темы из 2 разделов «Я и общество»: планирование собственных расходов; пути оптимизации собственных расходов; школа и школьное сообщество; правила самоуправления в классе; пути принятия коллективных решений в классе в условиях существования различных точек зрения»; «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Природа моей страны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»: о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риентирование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на местности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; о</a:t>
            </a:r>
            <a:r>
              <a:rPr lang="ru-RU" sz="1400" dirty="0" err="1">
                <a:latin typeface="Arial Narrow" pitchFamily="34" charset="0"/>
                <a:cs typeface="Arial" pitchFamily="34" charset="0"/>
              </a:rPr>
              <a:t>пределение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 сторон горизонта по астрономическим признакам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; с</a:t>
            </a:r>
            <a:r>
              <a:rPr lang="ru-RU" sz="1400" dirty="0">
                <a:latin typeface="Arial Narrow" pitchFamily="34" charset="0"/>
                <a:cs typeface="Arial" pitchFamily="34" charset="0"/>
              </a:rPr>
              <a:t>оставление плана местности с соблюдением масштаба и использованием условных знаков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»</a:t>
            </a: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"/>
            </a:pPr>
            <a:endParaRPr lang="kk-KZ" sz="1400" dirty="0">
              <a:latin typeface="Arial Narrow" pitchFamily="34" charset="0"/>
              <a:cs typeface="Arial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kk-KZ" sz="1400" dirty="0">
                <a:latin typeface="Arial Narrow" pitchFamily="34" charset="0"/>
                <a:cs typeface="Arial" pitchFamily="34" charset="0"/>
              </a:rPr>
              <a:t>4 класс – темы из 3 разделов «Я и общество»: административно-территориальные единицы различного ранга (округ, район, область); описание   субъектов экономической деятельности своего края»; «Природа  моей страны»: ориентирование на местности; определение местоположения объекта по отношению к другим; объяснение назначения глобуса и карт; параллели, меридианы, экватор»; «В потоке истории»: знакомство с определением «технологический прогресс».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786382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-1" y="0"/>
            <a:ext cx="12191999" cy="738664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endParaRPr lang="ru-RU" sz="900" b="1" dirty="0" smtClean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ЕСТЕСТВОЗНАНИЕ (1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КЛАССЫ)</a:t>
            </a:r>
          </a:p>
          <a:p>
            <a:pPr algn="ctr"/>
            <a:endParaRPr lang="ru-RU" sz="9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="" xmlns:a16="http://schemas.microsoft.com/office/drawing/2014/main" id="{49A8654B-5A74-4B0D-9F00-0DB6F9F4B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710790"/>
              </p:ext>
            </p:extLst>
          </p:nvPr>
        </p:nvGraphicFramePr>
        <p:xfrm>
          <a:off x="451314" y="1242558"/>
          <a:ext cx="5163102" cy="155321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6670">
                  <a:extLst>
                    <a:ext uri="{9D8B030D-6E8A-4147-A177-3AD203B41FA5}">
                      <a16:colId xmlns="" xmlns:a16="http://schemas.microsoft.com/office/drawing/2014/main" val="506926750"/>
                    </a:ext>
                  </a:extLst>
                </a:gridCol>
                <a:gridCol w="1335022">
                  <a:extLst>
                    <a:ext uri="{9D8B030D-6E8A-4147-A177-3AD203B41FA5}">
                      <a16:colId xmlns="" xmlns:a16="http://schemas.microsoft.com/office/drawing/2014/main" val="2224137773"/>
                    </a:ext>
                  </a:extLst>
                </a:gridCol>
                <a:gridCol w="1088136">
                  <a:extLst>
                    <a:ext uri="{9D8B030D-6E8A-4147-A177-3AD203B41FA5}">
                      <a16:colId xmlns="" xmlns:a16="http://schemas.microsoft.com/office/drawing/2014/main" val="2925865684"/>
                    </a:ext>
                  </a:extLst>
                </a:gridCol>
                <a:gridCol w="1033274">
                  <a:extLst>
                    <a:ext uri="{9D8B030D-6E8A-4147-A177-3AD203B41FA5}">
                      <a16:colId xmlns="" xmlns:a16="http://schemas.microsoft.com/office/drawing/2014/main" val="3694658957"/>
                    </a:ext>
                  </a:extLst>
                </a:gridCol>
              </a:tblGrid>
              <a:tr h="3937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Учебный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предмет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Класс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Всего тем 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по учебной программе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Из них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</a:rPr>
                        <a:t>сложные темы</a:t>
                      </a:r>
                      <a:endParaRPr lang="aa-ET" sz="1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24" marR="35924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6558881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Естествознание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aa-ET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30883940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Естествознание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aa-ET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988223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Естествознание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aa-ET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63260927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Естествознание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1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aa-ET" sz="11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7842719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EC62B5C-3364-4F4A-B9E9-6CDFB6E20F46}"/>
              </a:ext>
            </a:extLst>
          </p:cNvPr>
          <p:cNvSpPr txBox="1"/>
          <p:nvPr/>
        </p:nvSpPr>
        <p:spPr>
          <a:xfrm>
            <a:off x="249659" y="3153358"/>
            <a:ext cx="5562665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Arial Narrow" pitchFamily="34" charset="0"/>
                <a:cs typeface="Arial" pitchFamily="34" charset="0"/>
              </a:rPr>
              <a:t>Темы учебной программы для повторения и   закрепления</a:t>
            </a:r>
            <a:r>
              <a:rPr lang="kk-KZ" sz="1400" dirty="0">
                <a:latin typeface="Arial Narrow" pitchFamily="34" charset="0"/>
                <a:cs typeface="Arial" pitchFamily="34" charset="0"/>
              </a:rPr>
              <a:t> </a:t>
            </a:r>
          </a:p>
          <a:p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latin typeface="Arial Narrow" pitchFamily="34" charset="0"/>
                <a:cs typeface="Arial" pitchFamily="34" charset="0"/>
              </a:rPr>
              <a:t>1 класс – темы из 2 разделов «Земля и космос»: форма Земли, глобус – модель Земли, первоначальные знания о космосе, космических телах, астрономии; ракеты, телескопы, время, средства измерения времени, часы, календарь; «Физика природы»: движения различных тел, движение в природе, движение людей, траектория движений, обозначение траектории движения  в виде рисунка, свет и темнота, естественные и искусственные источники света, освещение, звук и особенности его распространения, естественные и искусственные источники звука, приборы для получения тепла, электричество в повседневной жизни, свойства магнитов, предметы, обладающие магнитными свойствами».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62D4C525-5EAF-43D4-B3E9-722C7C6D1630}"/>
              </a:ext>
            </a:extLst>
          </p:cNvPr>
          <p:cNvSpPr txBox="1"/>
          <p:nvPr/>
        </p:nvSpPr>
        <p:spPr>
          <a:xfrm>
            <a:off x="5964845" y="798318"/>
            <a:ext cx="5986548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latin typeface="Arial Narrow" pitchFamily="34" charset="0"/>
                <a:cs typeface="Arial" pitchFamily="34" charset="0"/>
              </a:rPr>
              <a:t>2 класс – темы из 2 разделов «Я – исследователь»: признаки наблюдения; признаки эксперимента; проведение эксперимента и фиксирование результатов; «Земля и космос»: роль Солнца для планеты Земля, Луна, планеты Солнечной системы, их расположение и характеристики; особенности расстояния и времени в космосе»;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latin typeface="Arial Narrow" pitchFamily="34" charset="0"/>
                <a:cs typeface="Arial" pitchFamily="34" charset="0"/>
              </a:rPr>
              <a:t>3 класс – темы из 3 разделов «Я – исследователь»: планирование и проведение эксперимента, фиксирование результатов эксперимента в виде диаграмм, формулирование выводов»; «Вещества и их свойства»: вещества и тела, классификация веществ по происхождению, естественные и искусственные вещества, классификация веществ по агрегатному состоянию (твердое, жидкое и газообразное)»; «Земля и космос»: первоначальные понятия о сферах Земли (литосфера, гидросфера, атмосфера, биосфера),  графическое изображение сфер Земли, значимые события в освоении космоса, запуск первого искусственного спутника Земли;</a:t>
            </a:r>
          </a:p>
          <a:p>
            <a:pPr lvl="0" algn="just"/>
            <a:endParaRPr lang="aa-ET" sz="1400" dirty="0">
              <a:latin typeface="Arial Narrow" pitchFamily="34" charset="0"/>
              <a:cs typeface="Arial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kk-KZ" sz="1400" dirty="0">
                <a:latin typeface="Arial Narrow" pitchFamily="34" charset="0"/>
                <a:cs typeface="Arial" pitchFamily="34" charset="0"/>
              </a:rPr>
              <a:t>4 класс – темы из 3 разделов «Вещества и их свойства»: свойства веществ, применение веществ согласно их свойствам, получение нового вещества согласно плану эксперимента»; «Земля и космос»: крупные элементы земной поверхности, космические тела, влияние космоса на жизнь на Земле, движение Земли по орбите, смена времен года, характеристика сезонов года»; «Физика природы»: сила Архимеда, примеры ее проявления, прогнозирование силы Архимеда, действие силы Архимеда на предметы в воде, зависимость тени от размера преграды и расстояния от источника до преграды, свойства света, отражение, поглощение, влияние преград на громкость и распространение звука, теплопроводность различных материалов, электропроводность различных материалов.</a:t>
            </a:r>
            <a:endParaRPr lang="aa-ET" sz="1400" dirty="0">
              <a:latin typeface="Arial Narrow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368400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-1" y="0"/>
            <a:ext cx="12191999" cy="73866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900" b="1" dirty="0" smtClean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 ТІЛІ МЕН ӘДЕБИЕТІ (5-10 СЫНЫПТАР)</a:t>
            </a:r>
          </a:p>
          <a:p>
            <a:pPr algn="ctr"/>
            <a:endParaRPr lang="ru-RU" sz="9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7D12EB1E-EA6C-4444-AC38-64394C179F23}"/>
              </a:ext>
            </a:extLst>
          </p:cNvPr>
          <p:cNvSpPr txBox="1"/>
          <p:nvPr/>
        </p:nvSpPr>
        <p:spPr>
          <a:xfrm>
            <a:off x="6229350" y="1235006"/>
            <a:ext cx="5474970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/>
            <a:r>
              <a:rPr lang="ru-RU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Қайталау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пысықтауға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тақырыптар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kk-K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5-сынып: грамматикалық тақырыптар: етістік шақтары</a:t>
            </a:r>
          </a:p>
          <a:p>
            <a:pPr algn="just"/>
            <a:endParaRPr lang="kk-K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6-сынып: Оралхан Бөкей «Апамның астауы», Қазақ халқының зергерлік өнері, Абай шығармашылығы бойынша, үстеу</a:t>
            </a:r>
          </a:p>
          <a:p>
            <a:pPr algn="just"/>
            <a:endParaRPr lang="aa-ET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7-сынып: Құрмалас сөйлемдер, М.Жұмабаев "Мен жастарға сенемін"өлеңі модулі, оқшау сөздер, Б.Ұзақов «Жантаза»</a:t>
            </a:r>
          </a:p>
          <a:p>
            <a:pPr algn="just"/>
            <a:endParaRPr lang="aa-ET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8-сынып: Ш.Айтматов «Кассандра таңбасы», грамматикалық тақырыптар: Сан есімдер, еліктеу сөздер, етістік райлары, стиль түрлері, үстеу, шылаулар. салалас құрмалас сөйлем түрлері</a:t>
            </a:r>
          </a:p>
          <a:p>
            <a:pPr algn="just"/>
            <a:endParaRPr lang="aa-ET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9-сынып: Алашордалықтар, туризм, биотехнология, І.Жансүгіров шығармашылығы</a:t>
            </a:r>
          </a:p>
          <a:p>
            <a:pPr algn="just"/>
            <a:endParaRPr lang="aa-ET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10-сынып: М.Шаханов «Компьютербасты жарты адамдар», Шешендік сөздер; грамматикалық тақырыптар: құрмалас сөйлемдердің (сабақтас құрмалас сөйлем, аралас құрмалас сөйлем) жасалу жолдары.</a:t>
            </a:r>
            <a:endParaRPr lang="aa-ET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="" xmlns:a16="http://schemas.microsoft.com/office/drawing/2014/main" id="{49A8654B-5A74-4B0D-9F00-0DB6F9F4B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281560"/>
              </p:ext>
            </p:extLst>
          </p:nvPr>
        </p:nvGraphicFramePr>
        <p:xfrm>
          <a:off x="397144" y="1482089"/>
          <a:ext cx="5614357" cy="402241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813995">
                  <a:extLst>
                    <a:ext uri="{9D8B030D-6E8A-4147-A177-3AD203B41FA5}">
                      <a16:colId xmlns="" xmlns:a16="http://schemas.microsoft.com/office/drawing/2014/main" val="506926750"/>
                    </a:ext>
                  </a:extLst>
                </a:gridCol>
                <a:gridCol w="1418976">
                  <a:extLst>
                    <a:ext uri="{9D8B030D-6E8A-4147-A177-3AD203B41FA5}">
                      <a16:colId xmlns="" xmlns:a16="http://schemas.microsoft.com/office/drawing/2014/main" val="2224137773"/>
                    </a:ext>
                  </a:extLst>
                </a:gridCol>
                <a:gridCol w="1253979">
                  <a:extLst>
                    <a:ext uri="{9D8B030D-6E8A-4147-A177-3AD203B41FA5}">
                      <a16:colId xmlns="" xmlns:a16="http://schemas.microsoft.com/office/drawing/2014/main" val="2925865684"/>
                    </a:ext>
                  </a:extLst>
                </a:gridCol>
                <a:gridCol w="1127407">
                  <a:extLst>
                    <a:ext uri="{9D8B030D-6E8A-4147-A177-3AD203B41FA5}">
                      <a16:colId xmlns="" xmlns:a16="http://schemas.microsoft.com/office/drawing/2014/main" val="3694658957"/>
                    </a:ext>
                  </a:extLst>
                </a:gridCol>
              </a:tblGrid>
              <a:tr h="11274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</a:t>
                      </a: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ән 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Сынып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Оқу бағдарламасы бойынша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тақырыптар саны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kk-KZ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Оның ішінде күрделі тақырыптар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65588816"/>
                  </a:ext>
                </a:extLst>
              </a:tr>
              <a:tr h="4825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Қазақ тілі мен әдебиеті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30883940"/>
                  </a:ext>
                </a:extLst>
              </a:tr>
              <a:tr h="4825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Қазақ тілі мен әдебиеті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62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98822366"/>
                  </a:ext>
                </a:extLst>
              </a:tr>
              <a:tr h="4825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Қазақ тілі мен әдебиеті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68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63260927"/>
                  </a:ext>
                </a:extLst>
              </a:tr>
              <a:tr h="4825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Қазақ тілі мен әдебиеті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76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78427195"/>
                  </a:ext>
                </a:extLst>
              </a:tr>
              <a:tr h="4825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Қазақ тілі мен әдебиеті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85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83850472"/>
                  </a:ext>
                </a:extLst>
              </a:tr>
              <a:tr h="4825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Қазақ тілі мен әдебиеті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66</a:t>
                      </a:r>
                      <a:endParaRPr lang="aa-E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  <a:endParaRPr lang="aa-ET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860049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5634460"/>
      </p:ext>
    </p:extLst>
  </p:cSld>
  <p:clrMapOvr>
    <a:masterClrMapping/>
  </p:clrMapOvr>
  <p:transition spd="slow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0" y="-38553"/>
            <a:ext cx="12191999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 ӘДЕБИЕТІ (5-10 СЫНЫПТАР)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="" xmlns:a16="http://schemas.microsoft.com/office/drawing/2014/main" id="{3A69DE93-AD7D-45CF-A654-0F9A33F70A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036494"/>
              </p:ext>
            </p:extLst>
          </p:nvPr>
        </p:nvGraphicFramePr>
        <p:xfrm>
          <a:off x="417922" y="479164"/>
          <a:ext cx="5101262" cy="18440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17982">
                  <a:extLst>
                    <a:ext uri="{9D8B030D-6E8A-4147-A177-3AD203B41FA5}">
                      <a16:colId xmlns="" xmlns:a16="http://schemas.microsoft.com/office/drawing/2014/main" val="506926750"/>
                    </a:ext>
                  </a:extLst>
                </a:gridCol>
                <a:gridCol w="704088">
                  <a:extLst>
                    <a:ext uri="{9D8B030D-6E8A-4147-A177-3AD203B41FA5}">
                      <a16:colId xmlns="" xmlns:a16="http://schemas.microsoft.com/office/drawing/2014/main" val="2224137773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925865684"/>
                    </a:ext>
                  </a:extLst>
                </a:gridCol>
                <a:gridCol w="1307592">
                  <a:extLst>
                    <a:ext uri="{9D8B030D-6E8A-4147-A177-3AD203B41FA5}">
                      <a16:colId xmlns="" xmlns:a16="http://schemas.microsoft.com/office/drawing/2014/main" val="3694658957"/>
                    </a:ext>
                  </a:extLst>
                </a:gridCol>
              </a:tblGrid>
              <a:tr h="3937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kk-KZ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ән </a:t>
                      </a:r>
                      <a:endParaRPr lang="aa-E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aa-E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 бағдарламасы бойынша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сағат саны</a:t>
                      </a:r>
                      <a:endParaRPr lang="aa-E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Күрделі тақырыптар</a:t>
                      </a:r>
                      <a:endParaRPr lang="aa-E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6558881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Қазақ әдебиеті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30883940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Қазақ әдебиеті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aa-E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98822366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Қазақ әдебиеті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aa-E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63260927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Қазақ әдебиеті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aa-E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7842719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Қазақ әдебиеті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aa-E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83850472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Қазақ әдебиеті (ЖМБ)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aa-E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86004905"/>
                  </a:ext>
                </a:extLst>
              </a:tr>
              <a:tr h="1019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Қазақ әдебиеті (ҚГБ)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  <a:endParaRPr lang="aa-ET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aa-ET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0683126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6C88914-D387-4A53-A6C9-5C7BD9D7F8EC}"/>
              </a:ext>
            </a:extLst>
          </p:cNvPr>
          <p:cNvSpPr txBox="1"/>
          <p:nvPr/>
        </p:nvSpPr>
        <p:spPr>
          <a:xfrm>
            <a:off x="276190" y="2379256"/>
            <a:ext cx="5384726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3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Қайталау</a:t>
            </a:r>
            <a:r>
              <a:rPr lang="ru-RU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мен </a:t>
            </a:r>
            <a:r>
              <a:rPr lang="ru-RU" sz="13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пысықтауға</a:t>
            </a:r>
            <a:r>
              <a:rPr lang="ru-RU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арналған</a:t>
            </a:r>
            <a:r>
              <a:rPr lang="ru-RU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тақырыптар</a:t>
            </a:r>
            <a:r>
              <a:rPr lang="ru-RU" sz="1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indent="182563"/>
            <a:r>
              <a:rPr lang="kk-KZ" sz="125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5-сынып</a:t>
            </a:r>
          </a:p>
          <a:p>
            <a:pPr indent="357188"/>
            <a:r>
              <a:rPr lang="kk-KZ" sz="125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«Қобыланды батыр» жыры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357188"/>
            <a:r>
              <a:rPr lang="kk-KZ" sz="125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Тынымбай Нұрмағамбетов «Анасын сағынған бала» әңгімесі;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357188"/>
            <a:r>
              <a:rPr lang="kk-KZ" sz="125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3. А.Байтұрсынұлы «Егіннің бастары» мысалы; 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357188"/>
            <a:r>
              <a:rPr lang="kk-KZ" sz="125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</a:t>
            </a:r>
            <a:r>
              <a:rPr lang="kk-KZ" sz="125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Б.Соқпақбаев «Менің атым Қожа» хикаяты;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357188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</a:t>
            </a:r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М.Қабанбай «Бауыр» әңгімесі. 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182563" algn="just"/>
            <a:r>
              <a:rPr lang="kk-KZ" sz="125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6-сынып</a:t>
            </a: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1. </a:t>
            </a:r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«Алып Ер Тұңға» жыры;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</a:t>
            </a:r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Абай Құнанбайұлы «Бірінші сөз», «Жетінші сөз», «Отыз бірінші сөз»; 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3. С.Мұратбеков «Жусан иісі» әңгімесі;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</a:t>
            </a:r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О.Бөкей «Тортай мінер ақбоз ат».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</a:t>
            </a:r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Қалқаман Әбдіқадыров «Қажымұқан» әңгімесі.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4. А.Алтай «Прописка» әңгімесі.</a:t>
            </a:r>
          </a:p>
          <a:p>
            <a:pPr indent="182563" algn="just"/>
            <a:r>
              <a:rPr lang="kk-KZ" sz="125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7-сынып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Орхон-Енисей ескерткіштері «Күлтегін» жыры;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«Қыз Жібек» жыры;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</a:t>
            </a:r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С.Аронұлы «Сүйінбай мен Қатағанның айтысы»;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4. М.Жұмабаев «Батыр Баян»;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5. М.Әуезов «Көксерек»;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6. М.Шаханов «Нарынқұм зауалы»;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7. Т.Әбдіков «Қонақтар».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aa-ET" sz="13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72DBC5B-58B3-4540-A7D8-FAE39B061722}"/>
              </a:ext>
            </a:extLst>
          </p:cNvPr>
          <p:cNvSpPr txBox="1"/>
          <p:nvPr/>
        </p:nvSpPr>
        <p:spPr>
          <a:xfrm>
            <a:off x="6786806" y="563905"/>
            <a:ext cx="4460314" cy="1892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kk-KZ" sz="125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8-сынып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</a:t>
            </a:r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Ахмет Йассауи «Даналық кітабы»;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Ш.Құдайбердіұлы «Еңлік-Кебек» дастаны;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</a:t>
            </a:r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М.Дулатов «Бақытсыз Жамал» романы;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4. Б.Момышұлы «Ұшқан ұя» әңгімесі;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5. Д.Исабеков «Әпке» драмасы;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6. М.Мақатаев «Аққулар ұйықтағанда» поэмасы;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7. </a:t>
            </a:r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Т.Ахтанов «Күй аңызы» әңгімесі;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8. Р.Мұқанова «Мәңгілік бала бейне» әңгімесі.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74825FDA-7282-499C-B0E0-5E04531B0DF1}"/>
              </a:ext>
            </a:extLst>
          </p:cNvPr>
          <p:cNvSpPr txBox="1"/>
          <p:nvPr/>
        </p:nvSpPr>
        <p:spPr>
          <a:xfrm>
            <a:off x="6786806" y="2371990"/>
            <a:ext cx="4917514" cy="42934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25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9-сынып</a:t>
            </a:r>
          </a:p>
          <a:p>
            <a:pPr marL="182563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Сырым Датұлы «Балаби мен Сырым»;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Нысанбай жырау «Кенесары – Наурызбай»;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І.Жансүгіров «Құлагер» поэмасы;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Б.Майлин «Шұғаның белгісі» хикаяты;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Ғ.Мүсірепов «Ұлпан» романы;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 </a:t>
            </a:r>
            <a:r>
              <a:rPr lang="kk-KZ" sz="1250" dirty="0">
                <a:effectLst/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Қажығали Мұхамбетқалиев «Тар кезең» романы.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25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10-сынып (ЖМБ) </a:t>
            </a: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Абайдың Он жетінші қарасөз, Отыз екінші қарасөздері;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М. Сәрсеке «Қаныш Сәтбаев» роман-эссе;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Ш. Мұртаза «Бесеудің хаты» драмасы;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Ж. Бөдеш «Жалғыз» поэмасы.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25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10-сынып (ҚГБ) </a:t>
            </a:r>
          </a:p>
          <a:p>
            <a:pPr marL="182563" algn="just"/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Абайдың Он жетінші қарасөзі, Отыз екінші қарасөзі, Отыз үшінші қарасөзі, «Ескендір» поэмасы;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>
              <a:tabLst>
                <a:tab pos="180340" algn="l"/>
                <a:tab pos="457200" algn="l"/>
              </a:tabLst>
            </a:pPr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Жүсіпбек Аймауытов «Ақбілек» романы;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>
              <a:tabLst>
                <a:tab pos="180340" algn="l"/>
                <a:tab pos="457200" algn="l"/>
              </a:tabLst>
            </a:pPr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Ә. Кекілбаев «Аңыздың ақыры» повесі;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>
              <a:tabLst>
                <a:tab pos="180340" algn="l"/>
                <a:tab pos="457200" algn="l"/>
              </a:tabLst>
            </a:pPr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М. Мағауин «Шақан - шері» романы;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>
              <a:tabLst>
                <a:tab pos="180340" algn="l"/>
                <a:tab pos="457200" algn="l"/>
              </a:tabLst>
            </a:pPr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Ш. Айтматов «Алғашқы ұстаз» повесі;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>
              <a:tabLst>
                <a:tab pos="180340" algn="l"/>
                <a:tab pos="457200" algn="l"/>
              </a:tabLst>
            </a:pPr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 Қ. Жұмаділов «Тағдыр» романы; 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563" algn="just">
              <a:tabLst>
                <a:tab pos="180340" algn="l"/>
                <a:tab pos="457200" algn="l"/>
              </a:tabLst>
            </a:pPr>
            <a:r>
              <a:rPr lang="kk-KZ" sz="125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7. Шахимардан Құсайынов «Томирис» драмасы.</a:t>
            </a:r>
            <a:endParaRPr lang="aa-ET" sz="125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272890"/>
      </p:ext>
    </p:extLst>
  </p:cSld>
  <p:clrMapOvr>
    <a:masterClrMapping/>
  </p:clrMapOvr>
  <p:transition spd="slow">
    <p:cover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829</TotalTime>
  <Words>4172</Words>
  <Application>Microsoft Office PowerPoint</Application>
  <PresentationFormat>Широкоэкранный</PresentationFormat>
  <Paragraphs>830</Paragraphs>
  <Slides>19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33" baseType="lpstr">
      <vt:lpstr>Arial</vt:lpstr>
      <vt:lpstr>Arial Narrow</vt:lpstr>
      <vt:lpstr>Calibri</vt:lpstr>
      <vt:lpstr>Calibri Light</vt:lpstr>
      <vt:lpstr>Consolas</vt:lpstr>
      <vt:lpstr>MS Minngs</vt:lpstr>
      <vt:lpstr>Oswald</vt:lpstr>
      <vt:lpstr>Quattrocento Sans</vt:lpstr>
      <vt:lpstr>Segoe UI</vt:lpstr>
      <vt:lpstr>Symbol</vt:lpstr>
      <vt:lpstr>Tahoma</vt:lpstr>
      <vt:lpstr>Times New Roman</vt:lpstr>
      <vt:lpstr>Wingdings</vt:lpstr>
      <vt:lpstr>Тема Office</vt:lpstr>
      <vt:lpstr>ОБ ОРГАНИЗАЦИИ ЛЕТНЕЙ ШКОЛЫ В 2020-2021 УЧЕБНОМ ГОДУ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ОРГАНИЗАЦИИ ЛЕТНЕЙ ШКОЛЫ</dc:title>
  <dc:creator>Каринова Шолпан Танатовна</dc:creator>
  <cp:lastModifiedBy>Каринова Шолпан Танатовна</cp:lastModifiedBy>
  <cp:revision>73</cp:revision>
  <dcterms:created xsi:type="dcterms:W3CDTF">2021-05-03T10:34:52Z</dcterms:created>
  <dcterms:modified xsi:type="dcterms:W3CDTF">2021-05-04T04:57:02Z</dcterms:modified>
</cp:coreProperties>
</file>