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04"/>
          <c:y val="0.1215889934937954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1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49"/>
          <c:y val="0.12158899349379523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13</c:v>
                </c:pt>
                <c:pt idx="2">
                  <c:v>13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49"/>
          <c:y val="0.12158899349379523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57"/>
          <c:y val="0.12158899349379519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</c:v>
                </c:pt>
                <c:pt idx="1">
                  <c:v>2</c:v>
                </c:pt>
                <c:pt idx="2">
                  <c:v>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57"/>
          <c:y val="0.12158899349379519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68"/>
          <c:y val="0.12158899349379514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8</c:v>
                </c:pt>
                <c:pt idx="2">
                  <c:v>13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13"/>
          <c:y val="0.12158899349379537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1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</c:v>
                </c:pt>
                <c:pt idx="1">
                  <c:v>12</c:v>
                </c:pt>
                <c:pt idx="2">
                  <c:v>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13"/>
          <c:y val="0.12158899349379537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16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24"/>
          <c:y val="0.12158899349379534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24"/>
          <c:y val="0.12158899349379534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</c:v>
                </c:pt>
                <c:pt idx="1">
                  <c:v>5</c:v>
                </c:pt>
                <c:pt idx="2">
                  <c:v>13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32"/>
          <c:y val="0.12158899349379532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32"/>
          <c:y val="0.12158899349379532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Девочки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3623387089248343"/>
          <c:y val="0.12158899349379529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Девочки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0.23623387089248343"/>
          <c:y val="0.12158899349379529"/>
          <c:w val="0.59471164860001924"/>
          <c:h val="0.8380070432273625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Юноши</c:v>
                </c:pt>
              </c:strCache>
            </c:strRef>
          </c:tx>
          <c:dPt>
            <c:idx val="2"/>
            <c:spPr>
              <a:gradFill rotWithShape="1">
                <a:gsLst>
                  <a:gs pos="0">
                    <a:schemeClr val="accent3">
                      <a:tint val="30000"/>
                      <a:satMod val="250000"/>
                    </a:schemeClr>
                  </a:gs>
                  <a:gs pos="72000">
                    <a:schemeClr val="accent3">
                      <a:tint val="75000"/>
                      <a:satMod val="210000"/>
                    </a:schemeClr>
                  </a:gs>
                  <a:gs pos="100000">
                    <a:schemeClr val="accent3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10000" cap="flat" cmpd="sng" algn="ctr">
                <a:solidFill>
                  <a:schemeClr val="accent3"/>
                </a:solidFill>
                <a:prstDash val="solid"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</c:dPt>
          <c:cat>
            <c:numRef>
              <c:f>Лист1!$A$2:$A$4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2</c:v>
                </c:pt>
                <c:pt idx="2">
                  <c:v>14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00240"/>
            <a:ext cx="9144000" cy="250033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Учебные нормативы по освоению навыков, умений, развитию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dirty="0" smtClean="0"/>
              <a:t>двигательных качеств </a:t>
            </a:r>
            <a:endParaRPr lang="ru-RU" sz="4000" dirty="0"/>
          </a:p>
        </p:txBody>
      </p:sp>
      <p:pic>
        <p:nvPicPr>
          <p:cNvPr id="23558" name="Picture 6" descr="C:\Users\User\Desktop\88505_html_4c9974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20199"/>
            <a:ext cx="9144000" cy="203780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9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3" y="1285860"/>
          <a:ext cx="8429684" cy="5357850"/>
        </p:xfrm>
        <a:graphic>
          <a:graphicData uri="http://schemas.openxmlformats.org/drawingml/2006/table">
            <a:tbl>
              <a:tblPr/>
              <a:tblGrid>
                <a:gridCol w="845525"/>
                <a:gridCol w="2656756"/>
                <a:gridCol w="848935"/>
                <a:gridCol w="848935"/>
                <a:gridCol w="808875"/>
                <a:gridCol w="806318"/>
                <a:gridCol w="807170"/>
                <a:gridCol w="807170"/>
              </a:tblGrid>
              <a:tr h="35719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b="0" spc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юноши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дев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уш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длину, см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217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186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187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spc="100" dirty="0">
                        <a:solidFill>
                          <a:schemeClr val="tx1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solidFill>
                          <a:schemeClr val="tx1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spc="100" dirty="0">
                        <a:solidFill>
                          <a:schemeClr val="tx1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Поднимание  туловища из положения лёжа на спине, руки за головой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569" marR="66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714412" y="214291"/>
          <a:ext cx="550072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214290"/>
          <a:ext cx="5214942" cy="6286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10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5" y="1214423"/>
          <a:ext cx="8572562" cy="5549133"/>
        </p:xfrm>
        <a:graphic>
          <a:graphicData uri="http://schemas.openxmlformats.org/drawingml/2006/table">
            <a:tbl>
              <a:tblPr/>
              <a:tblGrid>
                <a:gridCol w="739014"/>
                <a:gridCol w="3399464"/>
                <a:gridCol w="739014"/>
                <a:gridCol w="739014"/>
                <a:gridCol w="739014"/>
                <a:gridCol w="739014"/>
                <a:gridCol w="739014"/>
                <a:gridCol w="739014"/>
              </a:tblGrid>
              <a:tr h="3878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юноши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девушки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80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3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7,7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3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235</a:t>
                      </a:r>
                      <a:endParaRPr lang="ru-RU" sz="2400" b="0" spc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224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225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191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6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Поднимание туловища из положения лёжа на спине,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руки за головой 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0" spc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0" spc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214346" y="214290"/>
          <a:ext cx="5000660" cy="6643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214290"/>
          <a:ext cx="5000660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11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6" y="1214420"/>
          <a:ext cx="8643999" cy="5357852"/>
        </p:xfrm>
        <a:graphic>
          <a:graphicData uri="http://schemas.openxmlformats.org/drawingml/2006/table">
            <a:tbl>
              <a:tblPr/>
              <a:tblGrid>
                <a:gridCol w="771480"/>
                <a:gridCol w="3240213"/>
                <a:gridCol w="771480"/>
                <a:gridCol w="771480"/>
                <a:gridCol w="771480"/>
                <a:gridCol w="771480"/>
                <a:gridCol w="773193"/>
                <a:gridCol w="773193"/>
              </a:tblGrid>
              <a:tr h="3571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юноши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девушки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k-KZ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244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231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232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kk-KZ" sz="2800" b="0" spc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Поднимание туловища из положения лёжа на спине,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руки за головой 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214346" y="214290"/>
          <a:ext cx="5000660" cy="6643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214290"/>
          <a:ext cx="5000660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5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3" y="1071546"/>
          <a:ext cx="8572559" cy="4357718"/>
        </p:xfrm>
        <a:graphic>
          <a:graphicData uri="http://schemas.openxmlformats.org/drawingml/2006/table">
            <a:tbl>
              <a:tblPr/>
              <a:tblGrid>
                <a:gridCol w="673803"/>
                <a:gridCol w="3149558"/>
                <a:gridCol w="728668"/>
                <a:gridCol w="811822"/>
                <a:gridCol w="811822"/>
                <a:gridCol w="774960"/>
                <a:gridCol w="810963"/>
                <a:gridCol w="810963"/>
              </a:tblGrid>
              <a:tr h="3352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3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 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spc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 3х10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3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3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spc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 из виса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spc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низкой перекладине из виса лёжа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5429264"/>
          <a:ext cx="8572561" cy="1143008"/>
        </p:xfrm>
        <a:graphic>
          <a:graphicData uri="http://schemas.openxmlformats.org/drawingml/2006/table">
            <a:tbl>
              <a:tblPr/>
              <a:tblGrid>
                <a:gridCol w="1691496"/>
                <a:gridCol w="852095"/>
                <a:gridCol w="1302044"/>
                <a:gridCol w="721057"/>
                <a:gridCol w="801174"/>
                <a:gridCol w="801174"/>
                <a:gridCol w="801174"/>
                <a:gridCol w="801174"/>
                <a:gridCol w="801173"/>
              </a:tblGrid>
              <a:tr h="1143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spc="0" dirty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 с места</a:t>
                      </a:r>
                      <a:endParaRPr lang="ru-RU" sz="18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163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142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164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143  </a:t>
                      </a:r>
                      <a:r>
                        <a:rPr lang="en-US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marL="552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133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4985" marR="64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-714412" y="142852"/>
          <a:ext cx="5572164" cy="671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Содержимое 7"/>
          <p:cNvGraphicFramePr>
            <a:graphicFrameLocks/>
          </p:cNvGraphicFramePr>
          <p:nvPr/>
        </p:nvGraphicFramePr>
        <p:xfrm>
          <a:off x="3929058" y="214290"/>
          <a:ext cx="5214942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6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5" y="1428735"/>
          <a:ext cx="8286807" cy="4981650"/>
        </p:xfrm>
        <a:graphic>
          <a:graphicData uri="http://schemas.openxmlformats.org/drawingml/2006/table">
            <a:tbl>
              <a:tblPr/>
              <a:tblGrid>
                <a:gridCol w="819103"/>
                <a:gridCol w="2573732"/>
                <a:gridCol w="819103"/>
                <a:gridCol w="819103"/>
                <a:gridCol w="819103"/>
                <a:gridCol w="827359"/>
                <a:gridCol w="827359"/>
                <a:gridCol w="781945"/>
              </a:tblGrid>
              <a:tr h="34698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300" b="0" spc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3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3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мальчики 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 3Х10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192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низкой перекладине из виса лёжа</a:t>
                      </a:r>
                      <a:r>
                        <a:rPr lang="kk-KZ" sz="13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3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3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5601" marR="65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714412" y="214290"/>
          <a:ext cx="5572164" cy="6643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142852"/>
          <a:ext cx="5214942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7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357300"/>
          <a:ext cx="8143931" cy="5214970"/>
        </p:xfrm>
        <a:graphic>
          <a:graphicData uri="http://schemas.openxmlformats.org/drawingml/2006/table">
            <a:tbl>
              <a:tblPr/>
              <a:tblGrid>
                <a:gridCol w="815873"/>
                <a:gridCol w="2563587"/>
                <a:gridCol w="815873"/>
                <a:gridCol w="800247"/>
                <a:gridCol w="800247"/>
                <a:gridCol w="788732"/>
                <a:gridCol w="779686"/>
                <a:gridCol w="779686"/>
              </a:tblGrid>
              <a:tr h="3476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b="0" spc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b="0" spc="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7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Челночный бег3х10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   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8,2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2400" b="0" spc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198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186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187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162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0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(кво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низкой перекладине из виса лёжа</a:t>
                      </a:r>
                      <a:r>
                        <a:rPr lang="kk-KZ" sz="1400" b="0" spc="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kk-KZ" sz="2800" b="0" spc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488" marR="66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714412" y="142852"/>
          <a:ext cx="5429288" cy="671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214290"/>
          <a:ext cx="5214942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8 класс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09" y="1214421"/>
          <a:ext cx="8286808" cy="5357850"/>
        </p:xfrm>
        <a:graphic>
          <a:graphicData uri="http://schemas.openxmlformats.org/drawingml/2006/table">
            <a:tbl>
              <a:tblPr/>
              <a:tblGrid>
                <a:gridCol w="803962"/>
                <a:gridCol w="2759568"/>
                <a:gridCol w="803962"/>
                <a:gridCol w="803962"/>
                <a:gridCol w="803962"/>
                <a:gridCol w="771544"/>
                <a:gridCol w="769924"/>
                <a:gridCol w="769924"/>
              </a:tblGrid>
              <a:tr h="3348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b="0" spc="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Челночный бег 3х10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7,9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8,2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9,2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8,1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spc="100"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9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Прыжок в длину</a:t>
                      </a:r>
                      <a:r>
                        <a:rPr lang="kk-KZ" sz="1400" b="0" spc="10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kk-KZ" sz="1400" b="0" spc="1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185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0" spc="1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172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 smtClean="0">
                          <a:latin typeface="Times New Roman"/>
                          <a:ea typeface="Times New Roman"/>
                          <a:cs typeface="Times New Roman"/>
                        </a:rPr>
                        <a:t>147</a:t>
                      </a:r>
                      <a:endParaRPr lang="ru-RU" sz="2400" b="0" spc="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173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148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spc="100" dirty="0" smtClean="0"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2400" b="0" spc="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9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Подтягивание на высокой перекладине</a:t>
                      </a:r>
                      <a:r>
                        <a:rPr lang="kk-KZ" sz="1400" b="0" spc="100">
                          <a:latin typeface="Times New Roman"/>
                          <a:ea typeface="Times New Roman"/>
                          <a:cs typeface="Times New Roman"/>
                        </a:rPr>
                        <a:t> (к-во </a:t>
                      </a: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раз</a:t>
                      </a:r>
                      <a:r>
                        <a:rPr lang="kk-KZ" sz="1400" b="0" spc="1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4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Поднимание туловища из положения лёжа на спине руки за головой</a:t>
                      </a:r>
                      <a:r>
                        <a:rPr lang="kk-KZ" sz="1400" b="0" spc="100">
                          <a:latin typeface="Times New Roman"/>
                          <a:ea typeface="Times New Roman"/>
                          <a:cs typeface="Times New Roman"/>
                        </a:rPr>
                        <a:t> (к-во раз)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pc="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b="1" spc="10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800" b="1" spc="100" dirty="0">
                        <a:solidFill>
                          <a:srgbClr val="FF0000"/>
                        </a:solidFill>
                        <a:latin typeface="Times New Roman KZ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b="0" spc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0" spc="1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spc="1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spc="100" dirty="0">
                        <a:latin typeface="Times New Roman KZ"/>
                        <a:ea typeface="Times New Roman"/>
                        <a:cs typeface="Times New Roman"/>
                      </a:endParaRPr>
                    </a:p>
                  </a:txBody>
                  <a:tcPr marL="66301" marR="66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-571536" y="214290"/>
          <a:ext cx="5286412" cy="6500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7"/>
          <p:cNvGraphicFramePr>
            <a:graphicFrameLocks/>
          </p:cNvGraphicFramePr>
          <p:nvPr/>
        </p:nvGraphicFramePr>
        <p:xfrm>
          <a:off x="3929058" y="285728"/>
          <a:ext cx="5214942" cy="6572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</TotalTime>
  <Words>791</Words>
  <PresentationFormat>Экран (4:3)</PresentationFormat>
  <Paragraphs>497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Учебные нормативы по освоению навыков, умений, развитию  двигательных качеств </vt:lpstr>
      <vt:lpstr>                            5 класс</vt:lpstr>
      <vt:lpstr>Слайд 3</vt:lpstr>
      <vt:lpstr>                           6 класс</vt:lpstr>
      <vt:lpstr>Слайд 5</vt:lpstr>
      <vt:lpstr>                               7 класс</vt:lpstr>
      <vt:lpstr>Слайд 7</vt:lpstr>
      <vt:lpstr>                               8 класс</vt:lpstr>
      <vt:lpstr>Слайд 9</vt:lpstr>
      <vt:lpstr>                             9 класс</vt:lpstr>
      <vt:lpstr>Слайд 11</vt:lpstr>
      <vt:lpstr>                           10 класс</vt:lpstr>
      <vt:lpstr>Слайд 13</vt:lpstr>
      <vt:lpstr>                           11 класс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Учебные нормативы по освоению навыков, умений, развитию  двигательных качеств </dc:title>
  <dc:creator>User</dc:creator>
  <cp:lastModifiedBy>User</cp:lastModifiedBy>
  <cp:revision>10</cp:revision>
  <dcterms:created xsi:type="dcterms:W3CDTF">2015-01-16T07:09:35Z</dcterms:created>
  <dcterms:modified xsi:type="dcterms:W3CDTF">2015-01-16T08:41:01Z</dcterms:modified>
</cp:coreProperties>
</file>