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D7F701-81E9-4F67-95DF-AF86D42955FD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езентация на тему:&quot;Подросток и закон&quot; (8 класс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165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КГУ</a:t>
            </a:r>
            <a:r>
              <a:rPr lang="kk-KZ" sz="3200" b="1" dirty="0" smtClean="0"/>
              <a:t> “Общеобразовательная школа  № 1 </a:t>
            </a:r>
            <a:endParaRPr lang="kk-KZ" sz="3200" b="1" dirty="0" smtClean="0"/>
          </a:p>
          <a:p>
            <a:pPr algn="ctr"/>
            <a:r>
              <a:rPr lang="kk-KZ" sz="3200" b="1" dirty="0" smtClean="0"/>
              <a:t>г.Балхаш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128586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ЛЕТО-2021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3982"/>
            <a:ext cx="9429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442. ч1.ч2 Нахождение в ночное время несовершеннолетних в развлекательных заведениях или вне жилища без сопровождения законных представителей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Нахождение несовершеннолетних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развлекательных заведениях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ночное время без сопровождения законных представителей с 22 до 6 часов утра – 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влечет штраф на законных представителей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трех месячных расчетных показателей. 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Нахождение несовершеннолетних без сопровождения законных представителей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 жилища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23 до 6 часов утра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влечет предупреждение на законных представителей. 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Действия, предусмотренные частями первой и второй настоящей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статьи, совершенные повторно  в течение года после наложения административного взыскания, –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влекут штраф на законных представителей в размере семи месячных расчетных показателей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Юридическая ответственность родителей за воспитание и образование своих 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24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0010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Статья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Неисполнение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обязанностей по воспитанию и (или) образованию, защите прав и интересов несовершеннолетнего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влечет штраф в размере десяти месячных расчетных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показателей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административный арест на срок до пяти суток.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езнание закона не освобождает от ответственности | Жамбылский областной су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57166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Незнан</a:t>
            </a:r>
            <a:r>
              <a:rPr lang="ru-RU" sz="3600" b="1" dirty="0" smtClean="0">
                <a:solidFill>
                  <a:schemeClr val="bg1"/>
                </a:solidFill>
              </a:rPr>
              <a:t>ие </a:t>
            </a:r>
            <a:r>
              <a:rPr lang="ru-RU" sz="3600" b="1" dirty="0" smtClean="0">
                <a:solidFill>
                  <a:schemeClr val="bg1"/>
                </a:solidFill>
              </a:rPr>
              <a:t>закона </a:t>
            </a:r>
            <a:r>
              <a:rPr lang="ru-RU" sz="3600" b="1" dirty="0" smtClean="0">
                <a:solidFill>
                  <a:schemeClr val="bg1"/>
                </a:solidFill>
              </a:rPr>
              <a:t>не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освобождает от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ответственности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5364" name="Picture 4" descr="Кодекс РК об административных правонарушениях — Купить за 2 985 тг. —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4933">
            <a:off x="4643438" y="4000504"/>
            <a:ext cx="1714512" cy="2411718"/>
          </a:xfrm>
          <a:prstGeom prst="rect">
            <a:avLst/>
          </a:prstGeom>
          <a:noFill/>
        </p:spPr>
      </p:pic>
      <p:pic>
        <p:nvPicPr>
          <p:cNvPr id="15366" name="Picture 6" descr="Уголовно-процессуальный кодекс РК - ТОО &quot;Стиль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71744"/>
            <a:ext cx="1565479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47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-71462"/>
            <a:ext cx="78581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 indent="0" algn="ctr">
              <a:buNone/>
            </a:pPr>
            <a:r>
              <a:rPr lang="kk-KZ" sz="4000" b="1" u="sng" dirty="0" smtClean="0">
                <a:latin typeface="Times New Roman" pitchFamily="18" charset="0"/>
                <a:cs typeface="Times New Roman" pitchFamily="18" charset="0"/>
              </a:rPr>
              <a:t>ст. 434-435 Мелкое хулиганство.</a:t>
            </a:r>
          </a:p>
          <a:p>
            <a:pPr marL="36512" indent="0">
              <a:buNone/>
            </a:pPr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нецензурная брань в общественных местах, оскорбительное приставание к физическим лицам, осквернение жилых помещений,мест общего пользования и другие подобные действия, выражающие неуважение к окружающим, нарушающие общественный порядок и спокойствие физических лиц.</a:t>
            </a:r>
          </a:p>
          <a:p>
            <a:pPr marL="36512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влечет штраф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пяти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месячных расчетных показателей либо административный арест на срок до десяти суток.</a:t>
            </a:r>
          </a:p>
          <a:p>
            <a:pPr marL="36512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ыбросил мусор из машины на дорогу — жди сурового наказ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834113" cy="3214686"/>
          </a:xfrm>
          <a:prstGeom prst="rect">
            <a:avLst/>
          </a:prstGeom>
          <a:noFill/>
        </p:spPr>
      </p:pic>
      <p:pic>
        <p:nvPicPr>
          <p:cNvPr id="6" name="Picture 2" descr="Пощелкать семечки на улице стоит 12 тыс. тенге - 365info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643314"/>
            <a:ext cx="3233934" cy="3000372"/>
          </a:xfrm>
          <a:prstGeom prst="rect">
            <a:avLst/>
          </a:prstGeom>
          <a:noFill/>
        </p:spPr>
      </p:pic>
      <p:pic>
        <p:nvPicPr>
          <p:cNvPr id="18434" name="Picture 2" descr="Какие семечки попали в черный список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72074"/>
            <a:ext cx="2678890" cy="1785926"/>
          </a:xfrm>
          <a:prstGeom prst="rect">
            <a:avLst/>
          </a:prstGeom>
          <a:noFill/>
        </p:spPr>
      </p:pic>
      <p:sp>
        <p:nvSpPr>
          <p:cNvPr id="18436" name="AutoShape 4" descr="Любителей громко слушать музыку забрали в полиц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Любителей громко слушать музыку забрали в полиц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Зере\Desktop\img_3424-16-08-19-03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692" y="714356"/>
            <a:ext cx="3994308" cy="2184387"/>
          </a:xfrm>
          <a:prstGeom prst="rect">
            <a:avLst/>
          </a:prstGeom>
          <a:noFill/>
        </p:spPr>
      </p:pic>
      <p:pic>
        <p:nvPicPr>
          <p:cNvPr id="18441" name="Picture 9" descr="дети ссорятся с другом иллюстрация вектора. иллюстрации насчитывающей злят  - 1580232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00037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708" y="214290"/>
            <a:ext cx="6666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УК РК ст. 258 Вандализм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4751544" y="1142984"/>
            <a:ext cx="4392488" cy="5286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Осквернение зданий или иных сооружений надписями или рисунками, или иными действиями, оскорбляющими общественную нравственность, а равно умышленная порча имущества на транспорте или в иных общественных местах.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338" name="AutoShape 2" descr="Обыкновенный вандализм: кто уродует родной город? | События | ОБЩЕСТВО |  АиФ Нижний Нов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2339" name="Picture 3" descr="C:\Users\Зере\Desktop\29d5802ad6189b783b3945f063cb2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162904" cy="2071702"/>
          </a:xfrm>
          <a:prstGeom prst="rect">
            <a:avLst/>
          </a:prstGeom>
          <a:noFill/>
        </p:spPr>
      </p:pic>
      <p:pic>
        <p:nvPicPr>
          <p:cNvPr id="142340" name="Picture 4" descr="C:\Users\Зере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2019300" cy="2257425"/>
          </a:xfrm>
          <a:prstGeom prst="rect">
            <a:avLst/>
          </a:prstGeom>
          <a:noFill/>
        </p:spPr>
      </p:pic>
      <p:pic>
        <p:nvPicPr>
          <p:cNvPr id="142343" name="Picture 7" descr="Света и Богдан ДОИГРАЛИСЬ в футбол - РАЗБИЛИ окно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3810028" cy="214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428596" y="-24"/>
            <a:ext cx="8358246" cy="6357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УК РК ст. 188 Кража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Тайное хищение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чужого имущества.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kk-K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kk-KZ" sz="2400" dirty="0"/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kk-KZ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kk-KZ" sz="4000" b="1" dirty="0"/>
              <a:t> </a:t>
            </a:r>
            <a:r>
              <a:rPr lang="kk-KZ" sz="4000" b="1" dirty="0" smtClean="0"/>
              <a:t>                       </a:t>
            </a:r>
            <a:r>
              <a:rPr kumimoji="0" lang="kk-KZ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УК РК ст. 191 Грабеж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Открытое хищение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kk-KZ" sz="3900" b="1" dirty="0">
                <a:solidFill>
                  <a:schemeClr val="bg1"/>
                </a:solidFill>
              </a:rPr>
              <a:t> </a:t>
            </a:r>
            <a:r>
              <a:rPr lang="kk-KZ" sz="3900" b="1" dirty="0" smtClean="0">
                <a:solidFill>
                  <a:schemeClr val="bg1"/>
                </a:solidFill>
              </a:rPr>
              <a:t>       </a:t>
            </a: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чужого имущества.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62" name="Picture 2" descr="C:\Users\Зере\Desktop\Fenomen-detskogo-vorovstva-1024x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070226" cy="2191734"/>
          </a:xfrm>
          <a:prstGeom prst="rect">
            <a:avLst/>
          </a:prstGeom>
          <a:noFill/>
        </p:spPr>
      </p:pic>
      <p:pic>
        <p:nvPicPr>
          <p:cNvPr id="143363" name="Picture 3" descr="C:\Users\Зере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3116"/>
            <a:ext cx="2857500" cy="1600200"/>
          </a:xfrm>
          <a:prstGeom prst="rect">
            <a:avLst/>
          </a:prstGeom>
          <a:noFill/>
        </p:spPr>
      </p:pic>
      <p:pic>
        <p:nvPicPr>
          <p:cNvPr id="143364" name="Picture 4" descr="C:\Users\Зере\Desktop\587799890-350x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2786082" cy="2093542"/>
          </a:xfrm>
          <a:prstGeom prst="rect">
            <a:avLst/>
          </a:prstGeom>
          <a:noFill/>
        </p:spPr>
      </p:pic>
      <p:pic>
        <p:nvPicPr>
          <p:cNvPr id="143365" name="Picture 5" descr="C:\Users\Зере\Desktop\1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285720" y="428604"/>
            <a:ext cx="8858280" cy="5429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ст. 441 Нарушение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запрета курения </a:t>
            </a: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влечет штраф 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размере одного МРП. Действие, совершенное повторно после наложения административного взыскания – влечет штраф в размере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двух до пяти МРП.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4386" name="Picture 2" descr="Курить не значит быть взрослым! Курение убивает не только подростков, но и  взрослых! - Yvision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714908" cy="2357454"/>
          </a:xfrm>
          <a:prstGeom prst="rect">
            <a:avLst/>
          </a:prstGeom>
          <a:noFill/>
        </p:spPr>
      </p:pic>
      <p:pic>
        <p:nvPicPr>
          <p:cNvPr id="144388" name="Picture 4" descr="Нижегородские школьницы устроили перекур прямо во время урока - РосИнфор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14876" y="3643314"/>
            <a:ext cx="4151264" cy="249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3779912" y="0"/>
            <a:ext cx="5184576" cy="685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КоАП ст. 440  Распитие алкогольных напитков или появление в общественных местах в пьяном виде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влечет штраф в </a:t>
            </a: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размере до пяти МРП. </a:t>
            </a: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Действие, совершенное повторно после наложения административного взыскания – </a:t>
            </a: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влечет штраф в размере от одного до десяти  МРП.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Действие, совершенное лицом, которое дважды подвергалось административному взысканию за распитие алкогольных напитков – влечет штраф в размере от двух до пяти МРП, если по обстоятельствам дела и с учетом личности нарушителя эти меры недостаточны, административный арест на срок до 15 суток.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kk-K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 descr="Зависимости © Начальная школа № 29 г.М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333773" cy="2500330"/>
          </a:xfrm>
          <a:prstGeom prst="rect">
            <a:avLst/>
          </a:prstGeom>
          <a:noFill/>
        </p:spPr>
      </p:pic>
      <p:pic>
        <p:nvPicPr>
          <p:cNvPr id="145412" name="Picture 4" descr="Подросток и алкоголь."/>
          <p:cNvPicPr>
            <a:picLocks noChangeAspect="1" noChangeArrowheads="1"/>
          </p:cNvPicPr>
          <p:nvPr/>
        </p:nvPicPr>
        <p:blipFill>
          <a:blip r:embed="rId3"/>
          <a:srcRect l="10096" t="7692" r="9134" b="1923"/>
          <a:stretch>
            <a:fillRect/>
          </a:stretch>
        </p:blipFill>
        <p:spPr bwMode="auto">
          <a:xfrm>
            <a:off x="285720" y="3286124"/>
            <a:ext cx="357494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03" b="27415"/>
          <a:stretch/>
        </p:blipFill>
        <p:spPr>
          <a:xfrm>
            <a:off x="611560" y="260648"/>
            <a:ext cx="8064896" cy="62646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334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Зере</dc:creator>
  <cp:lastModifiedBy>Зере</cp:lastModifiedBy>
  <cp:revision>8</cp:revision>
  <dcterms:created xsi:type="dcterms:W3CDTF">2021-05-21T06:28:03Z</dcterms:created>
  <dcterms:modified xsi:type="dcterms:W3CDTF">2021-05-21T07:59:09Z</dcterms:modified>
</cp:coreProperties>
</file>