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7" r:id="rId12"/>
    <p:sldId id="25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І тоқсан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5Ә</c:v>
                </c:pt>
                <c:pt idx="1">
                  <c:v>6А</c:v>
                </c:pt>
                <c:pt idx="2">
                  <c:v>6Б</c:v>
                </c:pt>
                <c:pt idx="3">
                  <c:v>7Ә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26</c:v>
                </c:pt>
                <c:pt idx="1">
                  <c:v>25</c:v>
                </c:pt>
                <c:pt idx="2">
                  <c:v>23</c:v>
                </c:pt>
                <c:pt idx="3">
                  <c:v>27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ІІ тоқсан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5Ә</c:v>
                </c:pt>
                <c:pt idx="1">
                  <c:v>6А</c:v>
                </c:pt>
                <c:pt idx="2">
                  <c:v>6Б</c:v>
                </c:pt>
                <c:pt idx="3">
                  <c:v>7Ә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23</c:v>
                </c:pt>
                <c:pt idx="1">
                  <c:v>29</c:v>
                </c:pt>
                <c:pt idx="2">
                  <c:v>24</c:v>
                </c:pt>
                <c:pt idx="3">
                  <c:v>36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5Ә</c:v>
                </c:pt>
                <c:pt idx="1">
                  <c:v>6А</c:v>
                </c:pt>
                <c:pt idx="2">
                  <c:v>6Б</c:v>
                </c:pt>
                <c:pt idx="3">
                  <c:v>7Ә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axId val="142318592"/>
        <c:axId val="142333056"/>
      </c:barChart>
      <c:catAx>
        <c:axId val="142318592"/>
        <c:scaling>
          <c:orientation val="minMax"/>
        </c:scaling>
        <c:axPos val="b"/>
        <c:tickLblPos val="nextTo"/>
        <c:crossAx val="142333056"/>
        <c:crosses val="autoZero"/>
        <c:auto val="1"/>
        <c:lblAlgn val="ctr"/>
        <c:lblOffset val="100"/>
      </c:catAx>
      <c:valAx>
        <c:axId val="142333056"/>
        <c:scaling>
          <c:orientation val="minMax"/>
        </c:scaling>
        <c:axPos val="l"/>
        <c:majorGridlines/>
        <c:numFmt formatCode="General" sourceLinked="1"/>
        <c:tickLblPos val="nextTo"/>
        <c:crossAx val="142318592"/>
        <c:crosses val="autoZero"/>
        <c:crossBetween val="between"/>
      </c:val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20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161481572615923"/>
          <c:y val="5.016339869281046E-2"/>
          <c:w val="0.83851842738407734"/>
          <c:h val="0.6024028614070297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2-4 сынып</c:v>
                </c:pt>
                <c:pt idx="1">
                  <c:v>5-9 сынып</c:v>
                </c:pt>
                <c:pt idx="2">
                  <c:v>10-11сынып</c:v>
                </c:pt>
                <c:pt idx="3">
                  <c:v>2-11 сынып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63</c:v>
                </c:pt>
                <c:pt idx="1">
                  <c:v>30</c:v>
                </c:pt>
                <c:pt idx="2">
                  <c:v>16</c:v>
                </c:pt>
                <c:pt idx="3">
                  <c:v>38</c:v>
                </c:pt>
              </c:numCache>
            </c:numRef>
          </c:val>
        </c:ser>
        <c:axId val="164796288"/>
        <c:axId val="164797824"/>
      </c:barChart>
      <c:catAx>
        <c:axId val="164796288"/>
        <c:scaling>
          <c:orientation val="minMax"/>
        </c:scaling>
        <c:axPos val="b"/>
        <c:tickLblPos val="nextTo"/>
        <c:crossAx val="164797824"/>
        <c:crosses val="autoZero"/>
        <c:auto val="1"/>
        <c:lblAlgn val="ctr"/>
        <c:lblOffset val="100"/>
      </c:catAx>
      <c:valAx>
        <c:axId val="164797824"/>
        <c:scaling>
          <c:orientation val="minMax"/>
        </c:scaling>
        <c:axPos val="l"/>
        <c:majorGridlines/>
        <c:numFmt formatCode="General" sourceLinked="1"/>
        <c:tickLblPos val="nextTo"/>
        <c:crossAx val="164796288"/>
        <c:crosses val="autoZero"/>
        <c:crossBetween val="between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 Б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5 Ә</c:v>
                </c:pt>
                <c:pt idx="1">
                  <c:v>5 А</c:v>
                </c:pt>
                <c:pt idx="2">
                  <c:v>5 Б</c:v>
                </c:pt>
                <c:pt idx="3">
                  <c:v>6 А</c:v>
                </c:pt>
                <c:pt idx="4">
                  <c:v>8Б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35</c:v>
                </c:pt>
                <c:pt idx="1">
                  <c:v>52</c:v>
                </c:pt>
                <c:pt idx="2">
                  <c:v>38</c:v>
                </c:pt>
                <c:pt idx="3">
                  <c:v>43</c:v>
                </c:pt>
                <c:pt idx="4">
                  <c:v>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 тоқсан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5 Ә</c:v>
                </c:pt>
                <c:pt idx="1">
                  <c:v>5 А</c:v>
                </c:pt>
                <c:pt idx="2">
                  <c:v>5 Б</c:v>
                </c:pt>
                <c:pt idx="3">
                  <c:v>6 А</c:v>
                </c:pt>
                <c:pt idx="4">
                  <c:v>8Б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47</c:v>
                </c:pt>
                <c:pt idx="1">
                  <c:v>42</c:v>
                </c:pt>
                <c:pt idx="2">
                  <c:v>50</c:v>
                </c:pt>
                <c:pt idx="3">
                  <c:v>38</c:v>
                </c:pt>
                <c:pt idx="4">
                  <c:v>47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ІІ тоқсан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5 Ә</c:v>
                </c:pt>
                <c:pt idx="1">
                  <c:v>5 А</c:v>
                </c:pt>
                <c:pt idx="2">
                  <c:v>5 Б</c:v>
                </c:pt>
                <c:pt idx="3">
                  <c:v>6 А</c:v>
                </c:pt>
                <c:pt idx="4">
                  <c:v>8Б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52</c:v>
                </c:pt>
                <c:pt idx="1">
                  <c:v>44</c:v>
                </c:pt>
                <c:pt idx="2">
                  <c:v>50</c:v>
                </c:pt>
                <c:pt idx="3">
                  <c:v>40</c:v>
                </c:pt>
                <c:pt idx="4">
                  <c:v>43</c:v>
                </c:pt>
              </c:numCache>
            </c:numRef>
          </c:val>
        </c:ser>
        <c:axId val="164604928"/>
        <c:axId val="164614912"/>
      </c:barChart>
      <c:catAx>
        <c:axId val="164604928"/>
        <c:scaling>
          <c:orientation val="minMax"/>
        </c:scaling>
        <c:axPos val="b"/>
        <c:tickLblPos val="nextTo"/>
        <c:crossAx val="164614912"/>
        <c:crosses val="autoZero"/>
        <c:auto val="1"/>
        <c:lblAlgn val="ctr"/>
        <c:lblOffset val="100"/>
      </c:catAx>
      <c:valAx>
        <c:axId val="164614912"/>
        <c:scaling>
          <c:orientation val="minMax"/>
        </c:scaling>
        <c:axPos val="l"/>
        <c:majorGridlines/>
        <c:numFmt formatCode="General" sourceLinked="1"/>
        <c:tickLblPos val="nextTo"/>
        <c:crossAx val="16460492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К. Б</c:v>
                </c:pt>
              </c:strCache>
            </c:strRef>
          </c:tx>
          <c:dLbls>
            <c:showVal val="1"/>
          </c:dLbls>
          <c:cat>
            <c:strRef>
              <c:f>Лист1!$A$2:$A$7</c:f>
              <c:strCache>
                <c:ptCount val="6"/>
                <c:pt idx="0">
                  <c:v>5А</c:v>
                </c:pt>
                <c:pt idx="1">
                  <c:v>5Ә</c:v>
                </c:pt>
                <c:pt idx="2">
                  <c:v>6А</c:v>
                </c:pt>
                <c:pt idx="3">
                  <c:v>6Б</c:v>
                </c:pt>
                <c:pt idx="4">
                  <c:v>9А</c:v>
                </c:pt>
                <c:pt idx="5">
                  <c:v>9Б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</c:v>
                </c:pt>
                <c:pt idx="1">
                  <c:v>6</c:v>
                </c:pt>
                <c:pt idx="2">
                  <c:v>10</c:v>
                </c:pt>
                <c:pt idx="3">
                  <c:v>21</c:v>
                </c:pt>
                <c:pt idx="4">
                  <c:v>0</c:v>
                </c:pt>
                <c:pt idx="5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 тоқсан</c:v>
                </c:pt>
              </c:strCache>
            </c:strRef>
          </c:tx>
          <c:dLbls>
            <c:dLbl>
              <c:idx val="4"/>
              <c:layout>
                <c:manualLayout>
                  <c:x val="1.3047818972299318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5А</c:v>
                </c:pt>
                <c:pt idx="1">
                  <c:v>5Ә</c:v>
                </c:pt>
                <c:pt idx="2">
                  <c:v>6А</c:v>
                </c:pt>
                <c:pt idx="3">
                  <c:v>6Б</c:v>
                </c:pt>
                <c:pt idx="4">
                  <c:v>9А</c:v>
                </c:pt>
                <c:pt idx="5">
                  <c:v>9Б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41</c:v>
                </c:pt>
                <c:pt idx="1">
                  <c:v>42</c:v>
                </c:pt>
                <c:pt idx="2">
                  <c:v>29</c:v>
                </c:pt>
                <c:pt idx="3">
                  <c:v>23</c:v>
                </c:pt>
                <c:pt idx="4">
                  <c:v>20</c:v>
                </c:pt>
                <c:pt idx="5">
                  <c:v>32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ІІ тоқсан</c:v>
                </c:pt>
              </c:strCache>
            </c:strRef>
          </c:tx>
          <c:dLbls>
            <c:dLbl>
              <c:idx val="4"/>
              <c:delete val="1"/>
            </c:dLbl>
            <c:showVal val="1"/>
          </c:dLbls>
          <c:cat>
            <c:strRef>
              <c:f>Лист1!$A$2:$A$7</c:f>
              <c:strCache>
                <c:ptCount val="6"/>
                <c:pt idx="0">
                  <c:v>5А</c:v>
                </c:pt>
                <c:pt idx="1">
                  <c:v>5Ә</c:v>
                </c:pt>
                <c:pt idx="2">
                  <c:v>6А</c:v>
                </c:pt>
                <c:pt idx="3">
                  <c:v>6Б</c:v>
                </c:pt>
                <c:pt idx="4">
                  <c:v>9А</c:v>
                </c:pt>
                <c:pt idx="5">
                  <c:v>9Б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40</c:v>
                </c:pt>
                <c:pt idx="1">
                  <c:v>47</c:v>
                </c:pt>
                <c:pt idx="2">
                  <c:v>33</c:v>
                </c:pt>
                <c:pt idx="3">
                  <c:v>28</c:v>
                </c:pt>
                <c:pt idx="4">
                  <c:v>20</c:v>
                </c:pt>
                <c:pt idx="5">
                  <c:v>44</c:v>
                </c:pt>
              </c:numCache>
            </c:numRef>
          </c:val>
        </c:ser>
        <c:axId val="164562816"/>
        <c:axId val="164564352"/>
      </c:barChart>
      <c:catAx>
        <c:axId val="164562816"/>
        <c:scaling>
          <c:orientation val="minMax"/>
        </c:scaling>
        <c:axPos val="b"/>
        <c:tickLblPos val="nextTo"/>
        <c:crossAx val="164564352"/>
        <c:crosses val="autoZero"/>
        <c:auto val="1"/>
        <c:lblAlgn val="ctr"/>
        <c:lblOffset val="100"/>
      </c:catAx>
      <c:valAx>
        <c:axId val="164564352"/>
        <c:scaling>
          <c:orientation val="minMax"/>
        </c:scaling>
        <c:axPos val="l"/>
        <c:majorGridlines/>
        <c:numFmt formatCode="General" sourceLinked="1"/>
        <c:tickLblPos val="nextTo"/>
        <c:crossAx val="16456281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І тоқсан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8А</c:v>
                </c:pt>
                <c:pt idx="1">
                  <c:v>8В</c:v>
                </c:pt>
                <c:pt idx="2">
                  <c:v>9А</c:v>
                </c:pt>
                <c:pt idx="3">
                  <c:v>9Ә</c:v>
                </c:pt>
                <c:pt idx="4">
                  <c:v>9Б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22</c:v>
                </c:pt>
                <c:pt idx="1">
                  <c:v>25</c:v>
                </c:pt>
                <c:pt idx="2">
                  <c:v>20</c:v>
                </c:pt>
                <c:pt idx="3">
                  <c:v>24</c:v>
                </c:pt>
                <c:pt idx="4">
                  <c:v>24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ІІ тоқсан</c:v>
                </c:pt>
              </c:strCache>
            </c:strRef>
          </c:tx>
          <c:dLbls>
            <c:dLbl>
              <c:idx val="4"/>
              <c:delete val="1"/>
            </c:dLbl>
            <c:showVal val="1"/>
          </c:dLbls>
          <c:cat>
            <c:strRef>
              <c:f>Лист1!$A$2:$A$6</c:f>
              <c:strCache>
                <c:ptCount val="5"/>
                <c:pt idx="0">
                  <c:v>8А</c:v>
                </c:pt>
                <c:pt idx="1">
                  <c:v>8В</c:v>
                </c:pt>
                <c:pt idx="2">
                  <c:v>9А</c:v>
                </c:pt>
                <c:pt idx="3">
                  <c:v>9Ә</c:v>
                </c:pt>
                <c:pt idx="4">
                  <c:v>9Б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38</c:v>
                </c:pt>
                <c:pt idx="1">
                  <c:v>30</c:v>
                </c:pt>
                <c:pt idx="2">
                  <c:v>16</c:v>
                </c:pt>
                <c:pt idx="3">
                  <c:v>28</c:v>
                </c:pt>
                <c:pt idx="4">
                  <c:v>24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8А</c:v>
                </c:pt>
                <c:pt idx="1">
                  <c:v>8В</c:v>
                </c:pt>
                <c:pt idx="2">
                  <c:v>9А</c:v>
                </c:pt>
                <c:pt idx="3">
                  <c:v>9Ә</c:v>
                </c:pt>
                <c:pt idx="4">
                  <c:v>9Б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8А</c:v>
                </c:pt>
                <c:pt idx="1">
                  <c:v>8В</c:v>
                </c:pt>
                <c:pt idx="2">
                  <c:v>9А</c:v>
                </c:pt>
                <c:pt idx="3">
                  <c:v>9Ә</c:v>
                </c:pt>
                <c:pt idx="4">
                  <c:v>9Б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Столбец3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8А</c:v>
                </c:pt>
                <c:pt idx="1">
                  <c:v>8В</c:v>
                </c:pt>
                <c:pt idx="2">
                  <c:v>9А</c:v>
                </c:pt>
                <c:pt idx="3">
                  <c:v>9Ә</c:v>
                </c:pt>
                <c:pt idx="4">
                  <c:v>9Б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</c:numCache>
            </c:numRef>
          </c:val>
        </c:ser>
        <c:axId val="153277568"/>
        <c:axId val="153279104"/>
      </c:barChart>
      <c:catAx>
        <c:axId val="153277568"/>
        <c:scaling>
          <c:orientation val="minMax"/>
        </c:scaling>
        <c:axPos val="b"/>
        <c:numFmt formatCode="General" sourceLinked="1"/>
        <c:tickLblPos val="nextTo"/>
        <c:crossAx val="153279104"/>
        <c:crosses val="autoZero"/>
        <c:auto val="1"/>
        <c:lblAlgn val="ctr"/>
        <c:lblOffset val="100"/>
      </c:catAx>
      <c:valAx>
        <c:axId val="153279104"/>
        <c:scaling>
          <c:orientation val="minMax"/>
        </c:scaling>
        <c:axPos val="l"/>
        <c:majorGridlines/>
        <c:numFmt formatCode="General" sourceLinked="1"/>
        <c:tickLblPos val="nextTo"/>
        <c:crossAx val="153277568"/>
        <c:crosses val="autoZero"/>
        <c:crossBetween val="between"/>
      </c:valAx>
    </c:plotArea>
    <c:legend>
      <c:legendPos val="r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І тоқсан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3"/>
                <c:pt idx="0">
                  <c:v>10</c:v>
                </c:pt>
                <c:pt idx="1">
                  <c:v>11А</c:v>
                </c:pt>
                <c:pt idx="2">
                  <c:v>11Ә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</c:v>
                </c:pt>
                <c:pt idx="1">
                  <c:v>22</c:v>
                </c:pt>
                <c:pt idx="2">
                  <c:v>17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ІІ тоқсан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3"/>
                <c:pt idx="0">
                  <c:v>10</c:v>
                </c:pt>
                <c:pt idx="1">
                  <c:v>11А</c:v>
                </c:pt>
                <c:pt idx="2">
                  <c:v>11Ә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</c:v>
                </c:pt>
                <c:pt idx="1">
                  <c:v>23</c:v>
                </c:pt>
                <c:pt idx="2">
                  <c:v>18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10</c:v>
                </c:pt>
                <c:pt idx="1">
                  <c:v>11А</c:v>
                </c:pt>
                <c:pt idx="2">
                  <c:v>11Ә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axId val="159136000"/>
        <c:axId val="159141888"/>
      </c:barChart>
      <c:catAx>
        <c:axId val="159136000"/>
        <c:scaling>
          <c:orientation val="minMax"/>
        </c:scaling>
        <c:axPos val="b"/>
        <c:tickLblPos val="nextTo"/>
        <c:crossAx val="159141888"/>
        <c:crosses val="autoZero"/>
        <c:auto val="1"/>
        <c:lblAlgn val="ctr"/>
        <c:lblOffset val="100"/>
      </c:catAx>
      <c:valAx>
        <c:axId val="159141888"/>
        <c:scaling>
          <c:orientation val="minMax"/>
        </c:scaling>
        <c:axPos val="l"/>
        <c:majorGridlines/>
        <c:numFmt formatCode="General" sourceLinked="1"/>
        <c:tickLblPos val="nextTo"/>
        <c:crossAx val="159136000"/>
        <c:crosses val="autoZero"/>
        <c:crossBetween val="between"/>
      </c:val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І тоқсан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5Ә</c:v>
                </c:pt>
                <c:pt idx="1">
                  <c:v>8Б</c:v>
                </c:pt>
                <c:pt idx="2">
                  <c:v>9В</c:v>
                </c:pt>
                <c:pt idx="3">
                  <c:v>9А</c:v>
                </c:pt>
                <c:pt idx="4">
                  <c:v>10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26</c:v>
                </c:pt>
                <c:pt idx="1">
                  <c:v>30</c:v>
                </c:pt>
                <c:pt idx="2">
                  <c:v>43</c:v>
                </c:pt>
                <c:pt idx="3">
                  <c:v>20</c:v>
                </c:pt>
                <c:pt idx="4">
                  <c:v>33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ІІ тоқсан</c:v>
                </c:pt>
              </c:strCache>
            </c:strRef>
          </c:tx>
          <c:dLbls>
            <c:showVal val="1"/>
          </c:dLbls>
          <c:cat>
            <c:strRef>
              <c:f>Лист1!$A$2:$A$6</c:f>
              <c:strCache>
                <c:ptCount val="5"/>
                <c:pt idx="0">
                  <c:v>5Ә</c:v>
                </c:pt>
                <c:pt idx="1">
                  <c:v>8Б</c:v>
                </c:pt>
                <c:pt idx="2">
                  <c:v>9В</c:v>
                </c:pt>
                <c:pt idx="3">
                  <c:v>9А</c:v>
                </c:pt>
                <c:pt idx="4">
                  <c:v>10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23</c:v>
                </c:pt>
                <c:pt idx="1">
                  <c:v>26</c:v>
                </c:pt>
                <c:pt idx="2">
                  <c:v>32</c:v>
                </c:pt>
                <c:pt idx="3">
                  <c:v>16</c:v>
                </c:pt>
                <c:pt idx="4">
                  <c:v>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5Ә</c:v>
                </c:pt>
                <c:pt idx="1">
                  <c:v>8Б</c:v>
                </c:pt>
                <c:pt idx="2">
                  <c:v>9В</c:v>
                </c:pt>
                <c:pt idx="3">
                  <c:v>9А</c:v>
                </c:pt>
                <c:pt idx="4">
                  <c:v>10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</c:numCache>
            </c:numRef>
          </c:val>
        </c:ser>
        <c:axId val="161011584"/>
        <c:axId val="161013120"/>
      </c:barChart>
      <c:catAx>
        <c:axId val="161011584"/>
        <c:scaling>
          <c:orientation val="minMax"/>
        </c:scaling>
        <c:axPos val="b"/>
        <c:tickLblPos val="nextTo"/>
        <c:crossAx val="161013120"/>
        <c:crosses val="autoZero"/>
        <c:auto val="1"/>
        <c:lblAlgn val="ctr"/>
        <c:lblOffset val="100"/>
      </c:catAx>
      <c:valAx>
        <c:axId val="161013120"/>
        <c:scaling>
          <c:orientation val="minMax"/>
        </c:scaling>
        <c:axPos val="l"/>
        <c:majorGridlines/>
        <c:numFmt formatCode="General" sourceLinked="1"/>
        <c:tickLblPos val="nextTo"/>
        <c:crossAx val="161011584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80396336342122487"/>
          <c:y val="0.41903469488188982"/>
          <c:w val="0.19603663657877446"/>
          <c:h val="0.16193061023622046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9.6888943569553826E-2"/>
          <c:y val="4.7968749999999998E-2"/>
          <c:w val="0.69690469160104984"/>
          <c:h val="0.59221333661417352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І тоқсан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7 Б 10</c:v>
                </c:pt>
                <c:pt idx="1">
                  <c:v>7 Б 11</c:v>
                </c:pt>
                <c:pt idx="3">
                  <c:v>Жалпы 7 сыныптар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43</c:v>
                </c:pt>
                <c:pt idx="3">
                  <c:v>31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ІІ тоқсан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7 Б 10</c:v>
                </c:pt>
                <c:pt idx="1">
                  <c:v>7 Б 11</c:v>
                </c:pt>
                <c:pt idx="3">
                  <c:v>Жалпы 7 сыныптар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46</c:v>
                </c:pt>
                <c:pt idx="3">
                  <c:v>36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7 Б 10</c:v>
                </c:pt>
                <c:pt idx="1">
                  <c:v>7 Б 11</c:v>
                </c:pt>
                <c:pt idx="3">
                  <c:v>Жалпы 7 сыныптар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axId val="162677120"/>
        <c:axId val="162678656"/>
      </c:barChart>
      <c:catAx>
        <c:axId val="162677120"/>
        <c:scaling>
          <c:orientation val="minMax"/>
        </c:scaling>
        <c:axPos val="b"/>
        <c:tickLblPos val="nextTo"/>
        <c:crossAx val="162678656"/>
        <c:crosses val="autoZero"/>
        <c:auto val="1"/>
        <c:lblAlgn val="ctr"/>
        <c:lblOffset val="100"/>
      </c:catAx>
      <c:valAx>
        <c:axId val="162678656"/>
        <c:scaling>
          <c:orientation val="minMax"/>
        </c:scaling>
        <c:axPos val="l"/>
        <c:majorGridlines/>
        <c:numFmt formatCode="General" sourceLinked="1"/>
        <c:tickLblPos val="nextTo"/>
        <c:crossAx val="162677120"/>
        <c:crosses val="autoZero"/>
        <c:crossBetween val="between"/>
      </c:val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І тоқсан </c:v>
                </c:pt>
              </c:strCache>
            </c:strRef>
          </c:tx>
          <c:dLbls>
            <c:dLbl>
              <c:idx val="3"/>
              <c:delete val="1"/>
            </c:dLbl>
            <c:dLbl>
              <c:idx val="7"/>
              <c:layout>
                <c:manualLayout>
                  <c:x val="-3.9652890461544061E-3"/>
                  <c:y val="-3.7499999999999992E-2"/>
                </c:manualLayout>
              </c:layout>
              <c:showVal val="1"/>
            </c:dLbl>
            <c:showVal val="1"/>
          </c:dLbls>
          <c:cat>
            <c:strRef>
              <c:f>Лист1!$A$2:$A$10</c:f>
              <c:strCache>
                <c:ptCount val="9"/>
                <c:pt idx="0">
                  <c:v>5 сынып</c:v>
                </c:pt>
                <c:pt idx="1">
                  <c:v>6 сынып</c:v>
                </c:pt>
                <c:pt idx="2">
                  <c:v>7 сынып</c:v>
                </c:pt>
                <c:pt idx="3">
                  <c:v>8 сынып</c:v>
                </c:pt>
                <c:pt idx="4">
                  <c:v>9 сынып </c:v>
                </c:pt>
                <c:pt idx="5">
                  <c:v>5-9 сынып </c:v>
                </c:pt>
                <c:pt idx="6">
                  <c:v>10сынып </c:v>
                </c:pt>
                <c:pt idx="7">
                  <c:v>11 сынып</c:v>
                </c:pt>
                <c:pt idx="8">
                  <c:v>10-11сынып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@">
                  <c:v>31</c:v>
                </c:pt>
                <c:pt idx="1">
                  <c:v>29</c:v>
                </c:pt>
                <c:pt idx="2">
                  <c:v>31</c:v>
                </c:pt>
                <c:pt idx="3">
                  <c:v>31</c:v>
                </c:pt>
                <c:pt idx="4">
                  <c:v>27</c:v>
                </c:pt>
                <c:pt idx="5">
                  <c:v>29</c:v>
                </c:pt>
                <c:pt idx="6">
                  <c:v>33</c:v>
                </c:pt>
                <c:pt idx="7">
                  <c:v>20</c:v>
                </c:pt>
                <c:pt idx="8">
                  <c:v>23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ІІ тоқсан</c:v>
                </c:pt>
              </c:strCache>
            </c:strRef>
          </c:tx>
          <c:dLbls>
            <c:dLbl>
              <c:idx val="4"/>
              <c:layout>
                <c:manualLayout>
                  <c:x val="3.7670245938466858E-2"/>
                  <c:y val="9.3750000000000396E-3"/>
                </c:manualLayout>
              </c:layout>
              <c:showVal val="1"/>
            </c:dLbl>
            <c:dLbl>
              <c:idx val="5"/>
              <c:layout>
                <c:manualLayout>
                  <c:x val="3.3704956892312427E-2"/>
                  <c:y val="0"/>
                </c:manualLayout>
              </c:layout>
              <c:showVal val="1"/>
            </c:dLbl>
            <c:dLbl>
              <c:idx val="7"/>
              <c:layout>
                <c:manualLayout>
                  <c:x val="2.1809089753849219E-2"/>
                  <c:y val="9.3750000000000083E-3"/>
                </c:manualLayout>
              </c:layout>
              <c:showVal val="1"/>
            </c:dLbl>
            <c:showVal val="1"/>
          </c:dLbls>
          <c:cat>
            <c:strRef>
              <c:f>Лист1!$A$2:$A$10</c:f>
              <c:strCache>
                <c:ptCount val="9"/>
                <c:pt idx="0">
                  <c:v>5 сынып</c:v>
                </c:pt>
                <c:pt idx="1">
                  <c:v>6 сынып</c:v>
                </c:pt>
                <c:pt idx="2">
                  <c:v>7 сынып</c:v>
                </c:pt>
                <c:pt idx="3">
                  <c:v>8 сынып</c:v>
                </c:pt>
                <c:pt idx="4">
                  <c:v>9 сынып </c:v>
                </c:pt>
                <c:pt idx="5">
                  <c:v>5-9 сынып </c:v>
                </c:pt>
                <c:pt idx="6">
                  <c:v>10сынып </c:v>
                </c:pt>
                <c:pt idx="7">
                  <c:v>11 сынып</c:v>
                </c:pt>
                <c:pt idx="8">
                  <c:v>10-11сынып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38</c:v>
                </c:pt>
                <c:pt idx="1">
                  <c:v>35</c:v>
                </c:pt>
                <c:pt idx="2">
                  <c:v>36</c:v>
                </c:pt>
                <c:pt idx="3">
                  <c:v>31</c:v>
                </c:pt>
                <c:pt idx="4">
                  <c:v>25</c:v>
                </c:pt>
                <c:pt idx="5">
                  <c:v>30</c:v>
                </c:pt>
                <c:pt idx="6">
                  <c:v>9</c:v>
                </c:pt>
                <c:pt idx="7">
                  <c:v>21</c:v>
                </c:pt>
                <c:pt idx="8">
                  <c:v>16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Лист1!$A$2:$A$10</c:f>
              <c:strCache>
                <c:ptCount val="9"/>
                <c:pt idx="0">
                  <c:v>5 сынып</c:v>
                </c:pt>
                <c:pt idx="1">
                  <c:v>6 сынып</c:v>
                </c:pt>
                <c:pt idx="2">
                  <c:v>7 сынып</c:v>
                </c:pt>
                <c:pt idx="3">
                  <c:v>8 сынып</c:v>
                </c:pt>
                <c:pt idx="4">
                  <c:v>9 сынып </c:v>
                </c:pt>
                <c:pt idx="5">
                  <c:v>5-9 сынып </c:v>
                </c:pt>
                <c:pt idx="6">
                  <c:v>10сынып </c:v>
                </c:pt>
                <c:pt idx="7">
                  <c:v>11 сынып</c:v>
                </c:pt>
                <c:pt idx="8">
                  <c:v>10-11сынып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</c:numCache>
            </c:numRef>
          </c:val>
        </c:ser>
        <c:axId val="142562816"/>
        <c:axId val="159144192"/>
      </c:barChart>
      <c:catAx>
        <c:axId val="142562816"/>
        <c:scaling>
          <c:orientation val="minMax"/>
        </c:scaling>
        <c:axPos val="b"/>
        <c:tickLblPos val="nextTo"/>
        <c:crossAx val="159144192"/>
        <c:crosses val="autoZero"/>
        <c:auto val="1"/>
        <c:lblAlgn val="ctr"/>
        <c:lblOffset val="100"/>
      </c:catAx>
      <c:valAx>
        <c:axId val="159144192"/>
        <c:scaling>
          <c:orientation val="minMax"/>
        </c:scaling>
        <c:axPos val="l"/>
        <c:majorGridlines/>
        <c:numFmt formatCode="@" sourceLinked="1"/>
        <c:tickLblPos val="nextTo"/>
        <c:crossAx val="142562816"/>
        <c:crosses val="autoZero"/>
        <c:crossBetween val="between"/>
      </c:val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І тоқсан </c:v>
                </c:pt>
              </c:strCache>
            </c:strRef>
          </c:tx>
          <c:dLbls>
            <c:dLbl>
              <c:idx val="0"/>
              <c:layout>
                <c:manualLayout>
                  <c:x val="-1.1149782549975762E-2"/>
                  <c:y val="2.9411655723369297E-2"/>
                </c:manualLayout>
              </c:layout>
              <c:showVal val="1"/>
            </c:dLbl>
            <c:dLbl>
              <c:idx val="2"/>
              <c:layout>
                <c:manualLayout>
                  <c:x val="2.0441268008288934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1.4866376733301007E-2"/>
                  <c:y val="5.882331144673853E-3"/>
                </c:manualLayout>
              </c:layout>
              <c:showVal val="1"/>
            </c:dLbl>
            <c:dLbl>
              <c:idx val="4"/>
              <c:layout>
                <c:manualLayout>
                  <c:x val="1.1149782549975762E-2"/>
                  <c:y val="-5.882331144673853E-3"/>
                </c:manualLayout>
              </c:layout>
              <c:showVal val="1"/>
            </c:dLbl>
            <c:dLbl>
              <c:idx val="5"/>
              <c:layout>
                <c:manualLayout>
                  <c:x val="-5.5748912749878799E-3"/>
                  <c:y val="1.7646993434021548E-2"/>
                </c:manualLayout>
              </c:layout>
              <c:showVal val="1"/>
            </c:dLbl>
            <c:dLbl>
              <c:idx val="6"/>
              <c:layout>
                <c:manualLayout>
                  <c:x val="6.813677290581486E-17"/>
                  <c:y val="2.9411655723369248E-2"/>
                </c:manualLayout>
              </c:layout>
              <c:showVal val="1"/>
            </c:dLbl>
            <c:dLbl>
              <c:idx val="7"/>
              <c:layout>
                <c:manualLayout>
                  <c:x val="-5.5748912749878799E-3"/>
                  <c:y val="3.5293986868043123E-2"/>
                </c:manualLayout>
              </c:layout>
              <c:showVal val="1"/>
            </c:dLbl>
            <c:showVal val="1"/>
          </c:dLbls>
          <c:cat>
            <c:strRef>
              <c:f>Лист1!$A$2:$A$10</c:f>
              <c:strCache>
                <c:ptCount val="8"/>
                <c:pt idx="0">
                  <c:v>2А</c:v>
                </c:pt>
                <c:pt idx="1">
                  <c:v>2Ә</c:v>
                </c:pt>
                <c:pt idx="2">
                  <c:v>2Б</c:v>
                </c:pt>
                <c:pt idx="3">
                  <c:v>3А</c:v>
                </c:pt>
                <c:pt idx="4">
                  <c:v>3Ә</c:v>
                </c:pt>
                <c:pt idx="5">
                  <c:v>3Б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66</c:v>
                </c:pt>
                <c:pt idx="1">
                  <c:v>78</c:v>
                </c:pt>
                <c:pt idx="2">
                  <c:v>50</c:v>
                </c:pt>
                <c:pt idx="3">
                  <c:v>56</c:v>
                </c:pt>
                <c:pt idx="4">
                  <c:v>58</c:v>
                </c:pt>
                <c:pt idx="5">
                  <c:v>61</c:v>
                </c:pt>
                <c:pt idx="6">
                  <c:v>66</c:v>
                </c:pt>
                <c:pt idx="7">
                  <c:v>54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ІІ тоқсан</c:v>
                </c:pt>
              </c:strCache>
            </c:strRef>
          </c:tx>
          <c:dLbls>
            <c:dLbl>
              <c:idx val="1"/>
              <c:layout>
                <c:manualLayout>
                  <c:x val="2.4157862191614147E-2"/>
                  <c:y val="2.0588159006358468E-2"/>
                </c:manualLayout>
              </c:layout>
              <c:showVal val="1"/>
            </c:dLbl>
            <c:dLbl>
              <c:idx val="3"/>
              <c:delete val="1"/>
            </c:dLbl>
            <c:dLbl>
              <c:idx val="4"/>
              <c:delete val="1"/>
            </c:dLbl>
            <c:dLbl>
              <c:idx val="7"/>
              <c:layout>
                <c:manualLayout>
                  <c:x val="2.2299565099951516E-2"/>
                  <c:y val="0"/>
                </c:manualLayout>
              </c:layout>
              <c:showVal val="1"/>
            </c:dLbl>
            <c:showVal val="1"/>
          </c:dLbls>
          <c:cat>
            <c:strRef>
              <c:f>Лист1!$A$2:$A$10</c:f>
              <c:strCache>
                <c:ptCount val="8"/>
                <c:pt idx="0">
                  <c:v>2А</c:v>
                </c:pt>
                <c:pt idx="1">
                  <c:v>2Ә</c:v>
                </c:pt>
                <c:pt idx="2">
                  <c:v>2Б</c:v>
                </c:pt>
                <c:pt idx="3">
                  <c:v>3А</c:v>
                </c:pt>
                <c:pt idx="4">
                  <c:v>3Ә</c:v>
                </c:pt>
                <c:pt idx="5">
                  <c:v>3Б</c:v>
                </c:pt>
                <c:pt idx="6">
                  <c:v>4А</c:v>
                </c:pt>
                <c:pt idx="7">
                  <c:v>4Ә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70</c:v>
                </c:pt>
                <c:pt idx="1">
                  <c:v>74</c:v>
                </c:pt>
                <c:pt idx="2">
                  <c:v>50</c:v>
                </c:pt>
                <c:pt idx="3">
                  <c:v>56</c:v>
                </c:pt>
                <c:pt idx="4">
                  <c:v>58</c:v>
                </c:pt>
                <c:pt idx="5">
                  <c:v>66</c:v>
                </c:pt>
                <c:pt idx="6">
                  <c:v>70</c:v>
                </c:pt>
                <c:pt idx="7">
                  <c:v>57</c:v>
                </c:pt>
              </c:numCache>
            </c:numRef>
          </c:val>
        </c:ser>
        <c:axId val="162742656"/>
        <c:axId val="162744192"/>
      </c:barChart>
      <c:catAx>
        <c:axId val="162742656"/>
        <c:scaling>
          <c:orientation val="minMax"/>
        </c:scaling>
        <c:axPos val="b"/>
        <c:tickLblPos val="nextTo"/>
        <c:crossAx val="162744192"/>
        <c:crosses val="autoZero"/>
        <c:auto val="1"/>
        <c:lblAlgn val="ctr"/>
        <c:lblOffset val="100"/>
      </c:catAx>
      <c:valAx>
        <c:axId val="162744192"/>
        <c:scaling>
          <c:orientation val="minMax"/>
        </c:scaling>
        <c:axPos val="l"/>
        <c:majorGridlines/>
        <c:numFmt formatCode="General" sourceLinked="1"/>
        <c:tickLblPos val="nextTo"/>
        <c:crossAx val="16274265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І тоқсан </c:v>
                </c:pt>
              </c:strCache>
            </c:strRef>
          </c:tx>
          <c:dLbls>
            <c:dLbl>
              <c:idx val="0"/>
              <c:delete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2 сынып</c:v>
                </c:pt>
                <c:pt idx="1">
                  <c:v>3 сынып</c:v>
                </c:pt>
                <c:pt idx="2">
                  <c:v>4 сынып</c:v>
                </c:pt>
                <c:pt idx="3">
                  <c:v> Жалпы 2 -4 сынып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64</c:v>
                </c:pt>
                <c:pt idx="1">
                  <c:v>58</c:v>
                </c:pt>
                <c:pt idx="2">
                  <c:v>60</c:v>
                </c:pt>
                <c:pt idx="3">
                  <c:v>61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ІІ тоқсан </c:v>
                </c:pt>
              </c:strCache>
            </c:strRef>
          </c:tx>
          <c:dLbls>
            <c:dLbl>
              <c:idx val="0"/>
              <c:layout>
                <c:manualLayout>
                  <c:x val="-2.7083333333333355E-2"/>
                  <c:y val="-6.2502460629921368E-3"/>
                </c:manualLayout>
              </c:layout>
              <c:showVal val="1"/>
            </c:dLbl>
            <c:showVal val="1"/>
          </c:dLbls>
          <c:cat>
            <c:strRef>
              <c:f>Лист1!$A$2:$A$5</c:f>
              <c:strCache>
                <c:ptCount val="4"/>
                <c:pt idx="0">
                  <c:v>2 сынып</c:v>
                </c:pt>
                <c:pt idx="1">
                  <c:v>3 сынып</c:v>
                </c:pt>
                <c:pt idx="2">
                  <c:v>4 сынып</c:v>
                </c:pt>
                <c:pt idx="3">
                  <c:v> Жалпы 2 -4 сынып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64</c:v>
                </c:pt>
                <c:pt idx="1">
                  <c:v>61</c:v>
                </c:pt>
                <c:pt idx="2">
                  <c:v>64</c:v>
                </c:pt>
                <c:pt idx="3">
                  <c:v>63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2 сынып</c:v>
                </c:pt>
                <c:pt idx="1">
                  <c:v>3 сынып</c:v>
                </c:pt>
                <c:pt idx="2">
                  <c:v>4 сынып</c:v>
                </c:pt>
                <c:pt idx="3">
                  <c:v> Жалпы 2 -4 сынып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axId val="163298304"/>
        <c:axId val="163304192"/>
      </c:barChart>
      <c:catAx>
        <c:axId val="163298304"/>
        <c:scaling>
          <c:orientation val="minMax"/>
        </c:scaling>
        <c:axPos val="b"/>
        <c:tickLblPos val="nextTo"/>
        <c:crossAx val="163304192"/>
        <c:crosses val="autoZero"/>
        <c:auto val="1"/>
        <c:lblAlgn val="ctr"/>
        <c:lblOffset val="100"/>
      </c:catAx>
      <c:valAx>
        <c:axId val="163304192"/>
        <c:scaling>
          <c:orientation val="minMax"/>
        </c:scaling>
        <c:axPos val="l"/>
        <c:majorGridlines/>
        <c:numFmt formatCode="General" sourceLinked="1"/>
        <c:tickLblPos val="nextTo"/>
        <c:crossAx val="163298304"/>
        <c:crosses val="autoZero"/>
        <c:crossBetween val="between"/>
      </c:val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 тоқсан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2-4 сынып</c:v>
                </c:pt>
                <c:pt idx="1">
                  <c:v>5-9 сынып</c:v>
                </c:pt>
                <c:pt idx="2">
                  <c:v>10-11 сынып</c:v>
                </c:pt>
                <c:pt idx="3">
                  <c:v>2-11  сынып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61</c:v>
                </c:pt>
                <c:pt idx="1">
                  <c:v>29</c:v>
                </c:pt>
                <c:pt idx="2">
                  <c:v>23</c:v>
                </c:pt>
                <c:pt idx="3">
                  <c:v>37</c:v>
                </c:pt>
              </c:numCache>
            </c:numRef>
          </c:val>
        </c:ser>
        <c:axId val="164694272"/>
        <c:axId val="164704256"/>
      </c:barChart>
      <c:catAx>
        <c:axId val="164694272"/>
        <c:scaling>
          <c:orientation val="minMax"/>
        </c:scaling>
        <c:axPos val="b"/>
        <c:tickLblPos val="nextTo"/>
        <c:crossAx val="164704256"/>
        <c:crosses val="autoZero"/>
        <c:auto val="1"/>
        <c:lblAlgn val="ctr"/>
        <c:lblOffset val="100"/>
      </c:catAx>
      <c:valAx>
        <c:axId val="164704256"/>
        <c:scaling>
          <c:orientation val="minMax"/>
        </c:scaling>
        <c:axPos val="l"/>
        <c:majorGridlines/>
        <c:numFmt formatCode="General" sourceLinked="1"/>
        <c:tickLblPos val="nextTo"/>
        <c:crossAx val="1646942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CE7D15D-358F-413D-91B1-00738633141E}" type="datetimeFigureOut">
              <a:rPr lang="ru-RU" smtClean="0"/>
              <a:pPr/>
              <a:t>09.01.2015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C0937A-2100-4F83-858E-27684F63C7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00239"/>
            <a:ext cx="7772400" cy="1000133"/>
          </a:xfrm>
        </p:spPr>
        <p:txBody>
          <a:bodyPr>
            <a:noAutofit/>
          </a:bodyPr>
          <a:lstStyle/>
          <a:p>
            <a:pPr algn="ctr"/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2014-2015 оқу жылы</a:t>
            </a:r>
            <a:br>
              <a:rPr lang="kk-KZ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4000" dirty="0" smtClean="0">
                <a:latin typeface="Times New Roman" pitchFamily="18" charset="0"/>
                <a:cs typeface="Times New Roman" pitchFamily="18" charset="0"/>
              </a:rPr>
              <a:t>І ЖАРТЫ ЖЫЛДЫҚ БІЛІМ САПАСЫ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727058"/>
          </a:xfrm>
        </p:spPr>
        <p:txBody>
          <a:bodyPr/>
          <a:lstStyle/>
          <a:p>
            <a:pPr algn="ctr"/>
            <a:r>
              <a:rPr lang="kk-KZ" dirty="0" smtClean="0"/>
              <a:t>2014-2015 оқу жылы білім сапасы 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457200" y="2362200"/>
          <a:ext cx="3829048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quarter" idx="4"/>
          </p:nvPr>
        </p:nvGraphicFramePr>
        <p:xfrm>
          <a:off x="4643438" y="2357430"/>
          <a:ext cx="3943352" cy="407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kk-KZ" dirty="0" smtClean="0"/>
              <a:t>І тоқсан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5072066" y="1569720"/>
            <a:ext cx="3571900" cy="658368"/>
          </a:xfrm>
        </p:spPr>
        <p:txBody>
          <a:bodyPr/>
          <a:lstStyle/>
          <a:p>
            <a:pPr algn="ctr"/>
            <a:r>
              <a:rPr lang="kk-KZ" dirty="0" smtClean="0"/>
              <a:t>ІІ  тоқсан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5400" dirty="0" smtClean="0">
                <a:latin typeface="Times New Roman" pitchFamily="18" charset="0"/>
                <a:cs typeface="Times New Roman" pitchFamily="18" charset="0"/>
              </a:rPr>
              <a:t>Қазақ  тілі 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571472" y="1397000"/>
          <a:ext cx="8215370" cy="474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857224" y="1142984"/>
          <a:ext cx="7786742" cy="4492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43108" y="357166"/>
            <a:ext cx="4500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Математика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428596" y="1397000"/>
          <a:ext cx="828680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0100" y="428604"/>
            <a:ext cx="72866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Calibri" pitchFamily="34" charset="0"/>
                <a:cs typeface="Calibri" pitchFamily="34" charset="0"/>
              </a:rPr>
              <a:t>2014-2015  о</a:t>
            </a:r>
            <a:r>
              <a:rPr lang="kk-KZ" sz="2400" dirty="0" smtClean="0">
                <a:latin typeface="Calibri" pitchFamily="34" charset="0"/>
                <a:cs typeface="Calibri" pitchFamily="34" charset="0"/>
              </a:rPr>
              <a:t>қ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у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жылы</a:t>
            </a:r>
            <a:endParaRPr lang="ru-RU" sz="2400" dirty="0" smtClean="0"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kk-KZ" sz="2400" dirty="0" smtClean="0">
                <a:latin typeface="Calibri" pitchFamily="34" charset="0"/>
                <a:cs typeface="Calibri" pitchFamily="34" charset="0"/>
              </a:rPr>
              <a:t>І тоқсан бойынша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kk-KZ" sz="2400" dirty="0" smtClean="0">
                <a:latin typeface="Calibri" pitchFamily="34" charset="0"/>
                <a:cs typeface="Calibri" pitchFamily="34" charset="0"/>
              </a:rPr>
              <a:t> сапасы төмен болған сыныптар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714348" y="1643050"/>
          <a:ext cx="7429552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85786" y="285728"/>
            <a:ext cx="7429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dirty="0" smtClean="0"/>
              <a:t>2014-2015 оқу жылы</a:t>
            </a:r>
          </a:p>
          <a:p>
            <a:pPr algn="ctr"/>
            <a:r>
              <a:rPr lang="kk-KZ" sz="2400" dirty="0" smtClean="0"/>
              <a:t>І тоқсан бойынша білім сапасы төмен болған сыныптар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500166" y="1857364"/>
          <a:ext cx="685804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0100" y="785794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/>
              <a:t>2014-2015 оқу  жылы</a:t>
            </a:r>
          </a:p>
          <a:p>
            <a:pPr algn="ctr"/>
            <a:r>
              <a:rPr lang="kk-KZ" dirty="0" smtClean="0"/>
              <a:t>І – ІІ тоқсандық  білім сапасы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928662" y="1500174"/>
          <a:ext cx="7500990" cy="41434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85984" y="500042"/>
            <a:ext cx="5643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/>
              <a:t>2014-2015 оқу жылы</a:t>
            </a:r>
          </a:p>
          <a:p>
            <a:pPr algn="ctr"/>
            <a:r>
              <a:rPr lang="kk-KZ" dirty="0" smtClean="0"/>
              <a:t>ІІ тоқсанда білім сапасы төмен түскен сыныптар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524000" y="1071546"/>
          <a:ext cx="6096000" cy="4389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57488" y="428604"/>
            <a:ext cx="4000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2014-2015 </a:t>
            </a:r>
            <a:r>
              <a:rPr lang="ru-RU" dirty="0" err="1" smtClean="0"/>
              <a:t>оқу жылы</a:t>
            </a:r>
            <a:endParaRPr lang="ru-RU" dirty="0" smtClean="0"/>
          </a:p>
          <a:p>
            <a:pPr algn="ctr"/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500034" y="1397000"/>
          <a:ext cx="8358246" cy="467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57224" y="428604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Жалпы 5-11сыныптар бойынша І жарты жылдық білім сапасы</a:t>
            </a:r>
          </a:p>
          <a:p>
            <a:pPr algn="ctr"/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2014-2015 оқу жылы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571472" y="1142984"/>
          <a:ext cx="7786742" cy="43180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472" y="285728"/>
            <a:ext cx="80010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 smtClean="0"/>
              <a:t>2 -4 сыныптар бойынша І жарты жылдық білім сапасы</a:t>
            </a:r>
          </a:p>
          <a:p>
            <a:pPr algn="ctr"/>
            <a:r>
              <a:rPr lang="kk-KZ" sz="2000" dirty="0" smtClean="0"/>
              <a:t>2014-2015 оқу жылы</a:t>
            </a:r>
            <a:endParaRPr lang="ru-RU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1000100" y="1357298"/>
          <a:ext cx="6762776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357290" y="428604"/>
            <a:ext cx="70723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dirty="0" smtClean="0"/>
              <a:t>Жалпы сыныптар бойынша І жарты жылдық сапа көрсеткіші</a:t>
            </a:r>
          </a:p>
          <a:p>
            <a:pPr algn="ctr"/>
            <a:r>
              <a:rPr lang="kk-KZ" dirty="0" smtClean="0"/>
              <a:t>2014-2015 оқу жылы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323</TotalTime>
  <Words>109</Words>
  <Application>Microsoft Office PowerPoint</Application>
  <PresentationFormat>Экран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      2014-2015 оқу жылы І ЖАРТЫ ЖЫЛДЫҚ БІЛІМ САПАСЫ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2014-2015 оқу жылы білім сапасы </vt:lpstr>
      <vt:lpstr>Қазақ  тілі  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2014-2015 оқу жылы І ЖАРТЫ ЖЫЛДЫҚ БІЛІМ САПАСЫ</dc:title>
  <dc:creator>Zavuch</dc:creator>
  <cp:lastModifiedBy>User</cp:lastModifiedBy>
  <cp:revision>41</cp:revision>
  <dcterms:created xsi:type="dcterms:W3CDTF">2015-01-05T09:46:14Z</dcterms:created>
  <dcterms:modified xsi:type="dcterms:W3CDTF">2015-01-09T10:12:17Z</dcterms:modified>
</cp:coreProperties>
</file>