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sz="4000" b="1" dirty="0" smtClean="0">
                <a:solidFill>
                  <a:schemeClr val="accent5"/>
                </a:solidFill>
              </a:rPr>
              <a:t>Географическая эстафета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77334" y="1576553"/>
            <a:ext cx="8596668" cy="5087006"/>
          </a:xfrm>
        </p:spPr>
        <p:txBody>
          <a:bodyPr/>
          <a:lstStyle/>
          <a:p>
            <a:r>
              <a:rPr lang="ru-RU" sz="2000" b="1" dirty="0"/>
              <a:t>Цели:</a:t>
            </a:r>
          </a:p>
          <a:p>
            <a:pPr lvl="0"/>
            <a:r>
              <a:rPr lang="ru-RU" sz="2000" b="1" dirty="0"/>
              <a:t>Развитие познавательной активности, интереса к изучению предмета, реализация творческих способностей учащихся.</a:t>
            </a:r>
          </a:p>
          <a:p>
            <a:pPr lvl="0"/>
            <a:r>
              <a:rPr lang="ru-RU" sz="2000" b="1" dirty="0"/>
              <a:t>Актуализация знаний по курсу географии материков и океанов.</a:t>
            </a:r>
          </a:p>
          <a:p>
            <a:pPr lvl="0"/>
            <a:r>
              <a:rPr lang="ru-RU" sz="2000" b="1" dirty="0"/>
              <a:t>Развитие нестандартного мышления при решении конкретных географических заданий, формирование умения критически оценивать достоверность естественнонаучной информации.</a:t>
            </a:r>
          </a:p>
          <a:p>
            <a:pPr lvl="0"/>
            <a:r>
              <a:rPr lang="ru-RU" sz="2000" b="1" dirty="0"/>
              <a:t>Формирование у учащихся универсальных учебных действий, коммуникативных навыков, воспитание необходимости сотрудничества в процессе совместного решения задач, уважительного отношения к мнению оппонента.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13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8"/>
            <a:ext cx="8596668" cy="5780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     </a:t>
            </a:r>
            <a:r>
              <a:rPr lang="ru-RU" dirty="0" smtClean="0">
                <a:solidFill>
                  <a:schemeClr val="accent5"/>
                </a:solidFill>
              </a:rPr>
              <a:t>«</a:t>
            </a:r>
            <a:r>
              <a:rPr lang="ru-RU" b="1" dirty="0" smtClean="0">
                <a:solidFill>
                  <a:schemeClr val="accent5"/>
                </a:solidFill>
              </a:rPr>
              <a:t>Эрудит»</a:t>
            </a:r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13489"/>
            <a:ext cx="9339025" cy="5097517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5"/>
                </a:solidFill>
              </a:rPr>
              <a:t>Солнце</a:t>
            </a:r>
            <a:r>
              <a:rPr lang="en-US" sz="2400" b="1" dirty="0" smtClean="0">
                <a:solidFill>
                  <a:srgbClr val="0070C0"/>
                </a:solidFill>
              </a:rPr>
              <a:t>          </a:t>
            </a: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</a:t>
            </a:r>
            <a:endParaRPr lang="ru-RU" sz="2400" b="1" dirty="0" smtClean="0">
              <a:solidFill>
                <a:schemeClr val="accent2"/>
              </a:solidFill>
            </a:endParaRPr>
          </a:p>
          <a:p>
            <a:endParaRPr lang="ru-RU" sz="2400" b="1" dirty="0" smtClean="0">
              <a:solidFill>
                <a:schemeClr val="accent5"/>
              </a:solidFill>
            </a:endParaRPr>
          </a:p>
          <a:p>
            <a:r>
              <a:rPr lang="ru-RU" sz="2400" b="1" dirty="0" smtClean="0">
                <a:solidFill>
                  <a:schemeClr val="accent5"/>
                </a:solidFill>
              </a:rPr>
              <a:t>Звезды </a:t>
            </a:r>
            <a:r>
              <a:rPr lang="en-US" sz="2400" b="1" dirty="0" smtClean="0">
                <a:solidFill>
                  <a:schemeClr val="accent5"/>
                </a:solidFill>
              </a:rPr>
              <a:t>        </a:t>
            </a:r>
            <a:r>
              <a:rPr lang="ru-RU" sz="2400" b="1" dirty="0" smtClean="0">
                <a:solidFill>
                  <a:schemeClr val="accent5"/>
                </a:solidFill>
              </a:rPr>
              <a:t> </a:t>
            </a: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Жұлдыздар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Stars</a:t>
            </a:r>
            <a:endParaRPr lang="ru-RU" sz="2400" b="1" dirty="0" smtClean="0">
              <a:solidFill>
                <a:schemeClr val="accent2"/>
              </a:solidFill>
            </a:endParaRPr>
          </a:p>
          <a:p>
            <a:r>
              <a:rPr lang="ru-RU" sz="2400" b="1" dirty="0" smtClean="0">
                <a:solidFill>
                  <a:schemeClr val="accent5"/>
                </a:solidFill>
              </a:rPr>
              <a:t>Небо</a:t>
            </a:r>
            <a:r>
              <a:rPr lang="en-US" sz="2400" b="1" dirty="0">
                <a:solidFill>
                  <a:schemeClr val="accent5"/>
                </a:solidFill>
              </a:rPr>
              <a:t> </a:t>
            </a:r>
            <a:r>
              <a:rPr lang="en-US" sz="2400" b="1" dirty="0" smtClean="0">
                <a:solidFill>
                  <a:schemeClr val="accent5"/>
                </a:solidFill>
              </a:rPr>
              <a:t>            </a:t>
            </a:r>
            <a:r>
              <a:rPr lang="ru-RU" sz="2400" b="1" dirty="0" smtClean="0">
                <a:solidFill>
                  <a:schemeClr val="accent5"/>
                </a:solidFill>
              </a:rPr>
              <a:t> </a:t>
            </a: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Аспан</a:t>
            </a:r>
            <a:r>
              <a:rPr lang="en-US" sz="2400" b="1" dirty="0" smtClean="0">
                <a:solidFill>
                  <a:srgbClr val="0070C0"/>
                </a:solidFill>
              </a:rPr>
              <a:t>                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Sky        </a:t>
            </a:r>
            <a:r>
              <a:rPr lang="ru-RU" sz="2400" b="1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ru-RU" sz="2400" b="1" dirty="0" smtClean="0">
                <a:solidFill>
                  <a:schemeClr val="accent5"/>
                </a:solidFill>
              </a:rPr>
              <a:t>Ракета</a:t>
            </a:r>
            <a:r>
              <a:rPr lang="en-US" sz="2400" b="1" dirty="0" smtClean="0">
                <a:solidFill>
                  <a:schemeClr val="accent5"/>
                </a:solidFill>
              </a:rPr>
              <a:t>          </a:t>
            </a:r>
            <a:r>
              <a:rPr lang="ru-RU" sz="2400" b="1" dirty="0" smtClean="0">
                <a:solidFill>
                  <a:schemeClr val="accent5"/>
                </a:solidFill>
              </a:rPr>
              <a:t> </a:t>
            </a: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Зымран</a:t>
            </a:r>
            <a:r>
              <a:rPr lang="en-US" sz="2400" b="1" dirty="0" smtClean="0">
                <a:solidFill>
                  <a:srgbClr val="0070C0"/>
                </a:solidFill>
              </a:rPr>
              <a:t>              </a:t>
            </a:r>
            <a:r>
              <a:rPr lang="en-US" sz="2400" b="1" dirty="0" smtClean="0">
                <a:solidFill>
                  <a:schemeClr val="accent2"/>
                </a:solidFill>
              </a:rPr>
              <a:t>Rocket</a:t>
            </a:r>
            <a:r>
              <a:rPr lang="en-US" sz="2400" b="1" dirty="0" smtClean="0">
                <a:solidFill>
                  <a:srgbClr val="0070C0"/>
                </a:solidFill>
              </a:rPr>
              <a:t>  </a:t>
            </a:r>
            <a:r>
              <a:rPr lang="en-US" sz="2400" b="1" dirty="0" smtClean="0">
                <a:solidFill>
                  <a:schemeClr val="accent5"/>
                </a:solidFill>
              </a:rPr>
              <a:t>    </a:t>
            </a:r>
            <a:endParaRPr lang="ru-RU" sz="2400" b="1" dirty="0" smtClean="0">
              <a:solidFill>
                <a:schemeClr val="accent5"/>
              </a:solidFill>
            </a:endParaRPr>
          </a:p>
          <a:p>
            <a:r>
              <a:rPr lang="ru-RU" sz="2400" b="1" dirty="0" smtClean="0">
                <a:solidFill>
                  <a:schemeClr val="accent5"/>
                </a:solidFill>
              </a:rPr>
              <a:t>Горы</a:t>
            </a:r>
            <a:r>
              <a:rPr lang="en-US" sz="2400" b="1" dirty="0" smtClean="0">
                <a:solidFill>
                  <a:schemeClr val="accent5"/>
                </a:solidFill>
              </a:rPr>
              <a:t>             </a:t>
            </a:r>
            <a:r>
              <a:rPr lang="ru-RU" sz="2400" b="1" dirty="0" smtClean="0">
                <a:solidFill>
                  <a:schemeClr val="accent5"/>
                </a:solidFill>
              </a:rPr>
              <a:t> </a:t>
            </a: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Mountain</a:t>
            </a:r>
            <a:endParaRPr lang="ru-RU" sz="2400" b="1" dirty="0" smtClean="0">
              <a:solidFill>
                <a:schemeClr val="accent2"/>
              </a:solidFill>
            </a:endParaRPr>
          </a:p>
          <a:p>
            <a:r>
              <a:rPr lang="ru-RU" sz="2400" b="1" dirty="0" smtClean="0">
                <a:solidFill>
                  <a:schemeClr val="accent5"/>
                </a:solidFill>
              </a:rPr>
              <a:t>Равнины</a:t>
            </a:r>
            <a:r>
              <a:rPr lang="en-US" sz="2400" b="1" dirty="0" smtClean="0">
                <a:solidFill>
                  <a:schemeClr val="accent5"/>
                </a:solidFill>
              </a:rPr>
              <a:t>       </a:t>
            </a:r>
            <a:r>
              <a:rPr lang="ru-RU" sz="2400" b="1" dirty="0" smtClean="0">
                <a:solidFill>
                  <a:schemeClr val="accent5"/>
                </a:solidFill>
              </a:rPr>
              <a:t> </a:t>
            </a:r>
            <a:r>
              <a:rPr lang="kk-K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Жазық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Plains</a:t>
            </a:r>
            <a:endParaRPr lang="ru-RU" sz="2400" b="1" dirty="0" smtClean="0">
              <a:solidFill>
                <a:schemeClr val="accent2"/>
              </a:solidFill>
            </a:endParaRPr>
          </a:p>
          <a:p>
            <a:r>
              <a:rPr lang="ru-RU" sz="2400" b="1" dirty="0">
                <a:solidFill>
                  <a:schemeClr val="accent5"/>
                </a:solidFill>
              </a:rPr>
              <a:t>Р</a:t>
            </a:r>
            <a:r>
              <a:rPr lang="ru-RU" sz="2400" b="1" dirty="0" smtClean="0">
                <a:solidFill>
                  <a:schemeClr val="accent5"/>
                </a:solidFill>
              </a:rPr>
              <a:t>ека </a:t>
            </a:r>
            <a:r>
              <a:rPr lang="en-US" sz="2400" b="1" dirty="0" smtClean="0">
                <a:solidFill>
                  <a:schemeClr val="accent5"/>
                </a:solidFill>
              </a:rPr>
              <a:t>           </a:t>
            </a:r>
            <a:r>
              <a:rPr lang="ru-RU" sz="2400" b="1" dirty="0" smtClean="0">
                <a:solidFill>
                  <a:schemeClr val="accent5"/>
                </a:solidFill>
              </a:rPr>
              <a:t> </a:t>
            </a:r>
            <a:r>
              <a:rPr lang="en-US" sz="2400" b="1" dirty="0" smtClean="0">
                <a:solidFill>
                  <a:schemeClr val="accent5"/>
                </a:solidFill>
              </a:rPr>
              <a:t> </a:t>
            </a:r>
            <a:r>
              <a:rPr lang="kk-KZ" sz="2400" b="1" dirty="0" smtClean="0">
                <a:solidFill>
                  <a:srgbClr val="0070C0"/>
                </a:solidFill>
              </a:rPr>
              <a:t>Өзен</a:t>
            </a:r>
            <a:r>
              <a:rPr lang="en-US" sz="2400" b="1" dirty="0" smtClean="0">
                <a:solidFill>
                  <a:srgbClr val="0070C0"/>
                </a:solidFill>
              </a:rPr>
              <a:t>                  </a:t>
            </a:r>
            <a:r>
              <a:rPr lang="en-US" sz="2400" b="1" dirty="0" smtClean="0">
                <a:solidFill>
                  <a:schemeClr val="accent2"/>
                </a:solidFill>
              </a:rPr>
              <a:t>River</a:t>
            </a:r>
            <a:endParaRPr lang="ru-RU" sz="2400" b="1" dirty="0">
              <a:solidFill>
                <a:schemeClr val="accent2"/>
              </a:solidFill>
            </a:endParaRPr>
          </a:p>
          <a:p>
            <a:endParaRPr lang="ru-RU" b="1" dirty="0">
              <a:solidFill>
                <a:schemeClr val="accent5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98428" y="1659798"/>
            <a:ext cx="4645572" cy="786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21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5"/>
                </a:solidFill>
              </a:rPr>
              <a:t>                География</a:t>
            </a:r>
            <a:endParaRPr lang="ru-RU" sz="4000" b="1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География</a:t>
            </a:r>
            <a:r>
              <a:rPr lang="ru-RU" b="1" dirty="0"/>
              <a:t> –</a:t>
            </a:r>
            <a:r>
              <a:rPr lang="ru-RU" dirty="0"/>
              <a:t> это огромный мир знаний, уходящий корнями к моменту рождения планеты.</a:t>
            </a:r>
          </a:p>
          <a:p>
            <a:r>
              <a:rPr lang="ru-RU" b="1" i="1" dirty="0"/>
              <a:t>География</a:t>
            </a:r>
            <a:r>
              <a:rPr lang="ru-RU" dirty="0"/>
              <a:t> – как большой алмаз, преломляет и отражает через свои грани почти все сферы человеческой деятельности.</a:t>
            </a:r>
          </a:p>
          <a:p>
            <a:r>
              <a:rPr lang="ru-RU" b="1" i="1" dirty="0"/>
              <a:t>География</a:t>
            </a:r>
            <a:r>
              <a:rPr lang="ru-RU" b="1" dirty="0"/>
              <a:t> </a:t>
            </a:r>
            <a:r>
              <a:rPr lang="ru-RU" dirty="0"/>
              <a:t>– это наука, которая позволяет познакомиться с наследием многих поколений исследователей и путешественников, позволяет смотреть на мир глазами знающего, а не равнодушного человека.</a:t>
            </a:r>
          </a:p>
          <a:p>
            <a:r>
              <a:rPr lang="ru-RU" dirty="0"/>
              <a:t>Сегодня мы приглашаем вас совершить увлекательную географическую эстафету, где надо проявить знания, смекалку, организованность.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735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/>
                </a:solidFill>
              </a:rPr>
              <a:t>    Первый </a:t>
            </a:r>
            <a:r>
              <a:rPr lang="ru-RU" b="1" dirty="0">
                <a:solidFill>
                  <a:schemeClr val="accent5"/>
                </a:solidFill>
              </a:rPr>
              <a:t>этап – “Географическая почта”</a:t>
            </a:r>
            <a:r>
              <a:rPr lang="ru-RU" dirty="0">
                <a:solidFill>
                  <a:schemeClr val="accent5"/>
                </a:solidFill>
              </a:rPr>
              <a:t/>
            </a:r>
            <a:br>
              <a:rPr lang="ru-RU" dirty="0">
                <a:solidFill>
                  <a:schemeClr val="accent5"/>
                </a:solidFill>
              </a:rPr>
            </a:b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71145"/>
            <a:ext cx="8596668" cy="50239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</a:t>
            </a:r>
            <a:endParaRPr lang="ru-RU" dirty="0"/>
          </a:p>
          <a:p>
            <a:r>
              <a:rPr lang="ru-RU" dirty="0" smtClean="0"/>
              <a:t>Команды выбирают материки :Африка, Австралия, Южная Америка, Евразия.  </a:t>
            </a:r>
            <a:r>
              <a:rPr lang="ru-RU" dirty="0" smtClean="0"/>
              <a:t>Из </a:t>
            </a:r>
            <a:r>
              <a:rPr lang="ru-RU" dirty="0" smtClean="0"/>
              <a:t>данной географической </a:t>
            </a:r>
            <a:r>
              <a:rPr lang="ru-RU" dirty="0" smtClean="0"/>
              <a:t>строчки </a:t>
            </a:r>
            <a:r>
              <a:rPr lang="ru-RU" dirty="0" smtClean="0"/>
              <a:t>выбрать  названия животных </a:t>
            </a:r>
            <a:r>
              <a:rPr lang="ru-RU" dirty="0"/>
              <a:t>и растений, специфическими терминами, относящимися к разным материкам. Участники </a:t>
            </a:r>
            <a:r>
              <a:rPr lang="ru-RU" dirty="0" smtClean="0"/>
              <a:t>команд выбирают материк и определяют  что не соответствует  ему.</a:t>
            </a:r>
            <a:endParaRPr lang="ru-RU" dirty="0"/>
          </a:p>
          <a:p>
            <a:r>
              <a:rPr lang="ru-RU" dirty="0"/>
              <a:t>Время на выполнение задания – 1 минута, каждый верный ответ  – 1 балл.</a:t>
            </a:r>
          </a:p>
          <a:p>
            <a:endParaRPr lang="ru-RU" dirty="0" smtClean="0"/>
          </a:p>
          <a:p>
            <a:r>
              <a:rPr lang="ru-RU" dirty="0" smtClean="0"/>
              <a:t>Африка</a:t>
            </a:r>
            <a:r>
              <a:rPr lang="ru-RU" dirty="0"/>
              <a:t>: коала, бегемот, марал, зебра, олень, </a:t>
            </a:r>
            <a:r>
              <a:rPr lang="ru-RU" dirty="0" smtClean="0"/>
              <a:t>гепард, какао, кедр</a:t>
            </a:r>
            <a:endParaRPr lang="ru-RU" dirty="0"/>
          </a:p>
          <a:p>
            <a:r>
              <a:rPr lang="ru-RU" dirty="0"/>
              <a:t>Австралия: лев, страус эму, медведь, утконос, </a:t>
            </a:r>
            <a:r>
              <a:rPr lang="ru-RU" dirty="0" smtClean="0"/>
              <a:t>каштан</a:t>
            </a:r>
            <a:r>
              <a:rPr lang="ru-RU" dirty="0" smtClean="0"/>
              <a:t>, </a:t>
            </a:r>
            <a:r>
              <a:rPr lang="ru-RU" dirty="0" smtClean="0"/>
              <a:t>эвкалипт, береза</a:t>
            </a:r>
            <a:endParaRPr lang="ru-RU" dirty="0"/>
          </a:p>
          <a:p>
            <a:r>
              <a:rPr lang="ru-RU" dirty="0"/>
              <a:t>Южная Америка: олень, лама, зебра, броненосец, волк, </a:t>
            </a:r>
            <a:r>
              <a:rPr lang="ru-RU" dirty="0" smtClean="0"/>
              <a:t>леопард, клен, кофе</a:t>
            </a:r>
            <a:endParaRPr lang="ru-RU" dirty="0"/>
          </a:p>
          <a:p>
            <a:r>
              <a:rPr lang="ru-RU" dirty="0"/>
              <a:t>Евразия: панда, </a:t>
            </a:r>
            <a:r>
              <a:rPr lang="ru-RU" dirty="0" err="1"/>
              <a:t>капибара</a:t>
            </a:r>
            <a:r>
              <a:rPr lang="ru-RU" dirty="0"/>
              <a:t>, анаконда, джейран, казуар, </a:t>
            </a:r>
            <a:r>
              <a:rPr lang="ru-RU" dirty="0" smtClean="0"/>
              <a:t>тигр, дуб, баобаб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03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ru-RU" b="1" dirty="0" smtClean="0"/>
              <a:t>                    </a:t>
            </a:r>
            <a:r>
              <a:rPr lang="ru-RU" b="1" dirty="0" smtClean="0">
                <a:solidFill>
                  <a:schemeClr val="accent5"/>
                </a:solidFill>
              </a:rPr>
              <a:t>Второй </a:t>
            </a:r>
            <a:r>
              <a:rPr lang="ru-RU" b="1" dirty="0">
                <a:solidFill>
                  <a:schemeClr val="accent5"/>
                </a:solidFill>
              </a:rPr>
              <a:t>этап </a:t>
            </a:r>
            <a:r>
              <a:rPr lang="ru-RU" b="1" dirty="0" smtClean="0">
                <a:solidFill>
                  <a:schemeClr val="accent5"/>
                </a:solidFill>
              </a:rPr>
              <a:t> </a:t>
            </a:r>
            <a:br>
              <a:rPr lang="ru-RU" b="1" dirty="0" smtClean="0">
                <a:solidFill>
                  <a:schemeClr val="accent5"/>
                </a:solidFill>
              </a:rPr>
            </a:br>
            <a:r>
              <a:rPr lang="ru-RU" b="1" dirty="0" smtClean="0">
                <a:solidFill>
                  <a:schemeClr val="accent5"/>
                </a:solidFill>
              </a:rPr>
              <a:t>        “</a:t>
            </a:r>
            <a:r>
              <a:rPr lang="ru-RU" b="1" dirty="0">
                <a:solidFill>
                  <a:schemeClr val="accent5"/>
                </a:solidFill>
              </a:rPr>
              <a:t>Конкурс знатоков географии”</a:t>
            </a:r>
            <a:r>
              <a:rPr lang="ru-RU" dirty="0">
                <a:solidFill>
                  <a:schemeClr val="accent5"/>
                </a:solidFill>
              </a:rPr>
              <a:t/>
            </a:r>
            <a:br>
              <a:rPr lang="ru-RU" dirty="0">
                <a:solidFill>
                  <a:schemeClr val="accent5"/>
                </a:solidFill>
              </a:rPr>
            </a:b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55229"/>
            <a:ext cx="8596668" cy="51027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                      Команды </a:t>
            </a:r>
            <a:r>
              <a:rPr lang="ru-RU" sz="1600" dirty="0"/>
              <a:t>отвечают на следующие вопросы:</a:t>
            </a:r>
          </a:p>
          <a:p>
            <a:r>
              <a:rPr lang="ru-RU" sz="1600" dirty="0"/>
              <a:t>     1. В июне я буду на архипелаге Огненная Земля вместе с экспедицией по местам кругосветного путешествия Магеллана. Какую одежду мне взять с собой? Одни друзья советуют не брать ничего лишнего. Ведь это же июнь! Другие говорят, чтобы я запасался теплой одеждой и обувью. Кто из них прав? Объясните тем, кто дает неправильный совет, их ошибку.</a:t>
            </a:r>
          </a:p>
          <a:p>
            <a:r>
              <a:rPr lang="ru-RU" sz="1600" dirty="0"/>
              <a:t>     2.  Какая существует связь между искусственным спутником Земли и безопасностью мореплавания?</a:t>
            </a:r>
          </a:p>
          <a:p>
            <a:r>
              <a:rPr lang="ru-RU" sz="1600" dirty="0"/>
              <a:t>     3.Почему в Токио, одном из крупнейших городов мира, полицейские, стоящие на оживленных перекрестках, вынуждены через каждые два часа вдыхать чистый кислород?</a:t>
            </a:r>
          </a:p>
          <a:p>
            <a:r>
              <a:rPr lang="ru-RU" sz="1600" dirty="0"/>
              <a:t>     4.Правы ли те люди, которые утверждают, что животные и растения могут помочь нам предсказать погоду? Подтвердите конкретными примерами.</a:t>
            </a:r>
          </a:p>
          <a:p>
            <a:r>
              <a:rPr lang="ru-RU" sz="1600" dirty="0"/>
              <a:t>      5  Где  на земле бывает самая длинная ночь и самый длинный день? Почему именно в названных местах ночь и день отличаются наибольшей продолжительностью?</a:t>
            </a:r>
          </a:p>
        </p:txBody>
      </p:sp>
    </p:spTree>
    <p:extLst>
      <p:ext uri="{BB962C8B-B14F-4D97-AF65-F5344CB8AC3E}">
        <p14:creationId xmlns:p14="http://schemas.microsoft.com/office/powerpoint/2010/main" val="71711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5"/>
                </a:solidFill>
              </a:rPr>
              <a:t>        Третий </a:t>
            </a:r>
            <a:r>
              <a:rPr lang="ru-RU" b="1" dirty="0">
                <a:solidFill>
                  <a:schemeClr val="accent5"/>
                </a:solidFill>
              </a:rPr>
              <a:t>этап – “Путаница”</a:t>
            </a:r>
            <a:r>
              <a:rPr lang="ru-RU" dirty="0">
                <a:solidFill>
                  <a:schemeClr val="accent5"/>
                </a:solidFill>
              </a:rPr>
              <a:t/>
            </a:r>
            <a:br>
              <a:rPr lang="ru-RU" dirty="0">
                <a:solidFill>
                  <a:schemeClr val="accent5"/>
                </a:solidFill>
              </a:rPr>
            </a:b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Ученик, рассказывая об одном из путешествий своего отца-капитана дальнего плавания, допустил множество географических ошибок. Найдите эти ошибки в его рассказе.</a:t>
            </a:r>
          </a:p>
          <a:p>
            <a:r>
              <a:rPr lang="ru-RU" dirty="0"/>
              <a:t>“Теплоход очень быстро шел на юго-запад вдоль берегов Скандинавского полуострова, пользуясь попутным холодным Северо-Атлантическим течением. Огибая этот полуостров, теплоход пересек Северный тропик, где, как известно солнце 22 декабря каждого года находится в зените. Двигаясь на юг вдоль восточного побережья Европы, теплоход через Гибралтарский пролив вышел в Средиземное море. Лучи заходящего солнца ярко освещали нос корабля и капитанскую рубку, когда слева по борту, на африканском берегу мы увидели толпу мальчишек, что-то радостно кричавших проходящему мимо теплоходу.”</a:t>
            </a:r>
          </a:p>
          <a:p>
            <a:r>
              <a:rPr lang="ru-RU" dirty="0"/>
              <a:t>Время для работы по тексту рассказа – 5 минут, каждая верно найденная ошибка – 1 балл.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275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935421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r>
              <a:rPr lang="ru-RU" b="1" dirty="0" smtClean="0"/>
              <a:t>       </a:t>
            </a:r>
            <a:r>
              <a:rPr lang="ru-RU" b="1" dirty="0" smtClean="0">
                <a:solidFill>
                  <a:schemeClr val="accent5"/>
                </a:solidFill>
              </a:rPr>
              <a:t>Четвертый </a:t>
            </a:r>
            <a:r>
              <a:rPr lang="ru-RU" b="1" dirty="0">
                <a:solidFill>
                  <a:schemeClr val="accent5"/>
                </a:solidFill>
              </a:rPr>
              <a:t>этап – “Что есть что”</a:t>
            </a:r>
            <a:r>
              <a:rPr lang="ru-RU" dirty="0">
                <a:solidFill>
                  <a:schemeClr val="accent5"/>
                </a:solidFill>
              </a:rPr>
              <a:t/>
            </a:r>
            <a:br>
              <a:rPr lang="ru-RU" dirty="0">
                <a:solidFill>
                  <a:schemeClr val="accent5"/>
                </a:solidFill>
              </a:rPr>
            </a:b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29407"/>
            <a:ext cx="8596668" cy="505547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Командам зачитываются характерные географические признаки, по которым надо узнать, о чем или о ком идет речь. Если с первой строки верно угадано название, то команда получает 4 балла, со второй – 3 балла, с третьей – 2 балла, с четвертой – 1 балл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Первая команда:</a:t>
            </a:r>
            <a:endParaRPr lang="ru-RU" dirty="0"/>
          </a:p>
          <a:p>
            <a:r>
              <a:rPr lang="ru-RU" dirty="0"/>
              <a:t>1.</a:t>
            </a:r>
          </a:p>
          <a:p>
            <a:r>
              <a:rPr lang="ru-RU" dirty="0"/>
              <a:t>А) </a:t>
            </a:r>
            <a:r>
              <a:rPr lang="ru-RU" dirty="0" smtClean="0"/>
              <a:t>Этот </a:t>
            </a:r>
            <a:r>
              <a:rPr lang="ru-RU" dirty="0"/>
              <a:t>водопад расположен на одной из рек Южной Африки.</a:t>
            </a:r>
          </a:p>
          <a:p>
            <a:r>
              <a:rPr lang="ru-RU" dirty="0"/>
              <a:t>Б) В переводе с местного наречия означает “гремящий дым”.</a:t>
            </a:r>
          </a:p>
          <a:p>
            <a:r>
              <a:rPr lang="ru-RU" dirty="0"/>
              <a:t>В) Обнаружил его Д. Ливингстон.</a:t>
            </a:r>
          </a:p>
          <a:p>
            <a:r>
              <a:rPr lang="ru-RU" dirty="0"/>
              <a:t>Г) Назван водопад в честь английской королевы.</a:t>
            </a:r>
          </a:p>
          <a:p>
            <a:pPr marL="0" indent="0">
              <a:buNone/>
            </a:pPr>
            <a:r>
              <a:rPr lang="ru-RU" dirty="0" smtClean="0"/>
              <a:t>       2.</a:t>
            </a:r>
            <a:endParaRPr lang="ru-RU" dirty="0"/>
          </a:p>
          <a:p>
            <a:r>
              <a:rPr lang="ru-RU" dirty="0"/>
              <a:t>А) Гора вулканического происхождения, расположенная вблизи экватора.</a:t>
            </a:r>
          </a:p>
          <a:p>
            <a:r>
              <a:rPr lang="ru-RU" dirty="0"/>
              <a:t>Б) На её вершине лежат вечные снега.</a:t>
            </a:r>
          </a:p>
          <a:p>
            <a:r>
              <a:rPr lang="ru-RU" dirty="0"/>
              <a:t>В) Её высота 5845 метров.</a:t>
            </a:r>
          </a:p>
          <a:p>
            <a:r>
              <a:rPr lang="ru-RU" dirty="0"/>
              <a:t>Г) Расположена на самом жарком материке.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84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92773"/>
            <a:ext cx="8596668" cy="4748590"/>
          </a:xfrm>
        </p:spPr>
        <p:txBody>
          <a:bodyPr>
            <a:normAutofit/>
          </a:bodyPr>
          <a:lstStyle/>
          <a:p>
            <a:r>
              <a:rPr lang="ru-RU" dirty="0" smtClean="0"/>
              <a:t>Вторая команда:</a:t>
            </a:r>
          </a:p>
          <a:p>
            <a:r>
              <a:rPr lang="ru-RU" dirty="0"/>
              <a:t>1</a:t>
            </a:r>
          </a:p>
          <a:p>
            <a:r>
              <a:rPr lang="ru-RU" dirty="0"/>
              <a:t>А) Эти древесные растения самые распространенные на материке.</a:t>
            </a:r>
          </a:p>
          <a:p>
            <a:r>
              <a:rPr lang="ru-RU" dirty="0"/>
              <a:t>Б) В засушливых районах материка они образуют “скрэбы”</a:t>
            </a:r>
          </a:p>
          <a:p>
            <a:r>
              <a:rPr lang="ru-RU" dirty="0"/>
              <a:t>В) Во влажных леса – это одни самых высоких деревьев в мире.</a:t>
            </a:r>
          </a:p>
          <a:p>
            <a:r>
              <a:rPr lang="ru-RU" dirty="0"/>
              <a:t>Г) Их листья расположены ребром к солнцу.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2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А) Это всемирно известный русский этнограф.</a:t>
            </a:r>
          </a:p>
          <a:p>
            <a:r>
              <a:rPr lang="ru-RU" dirty="0"/>
              <a:t>Б) Долгое время он проводил исследования в Новой Гвинее.</a:t>
            </a:r>
          </a:p>
          <a:p>
            <a:r>
              <a:rPr lang="ru-RU" dirty="0"/>
              <a:t>В) Объектом его исследований были папуасы.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84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/>
                </a:solidFill>
              </a:rPr>
              <a:t>Пятый  </a:t>
            </a:r>
            <a:r>
              <a:rPr lang="ru-RU" b="1" dirty="0">
                <a:solidFill>
                  <a:schemeClr val="accent5"/>
                </a:solidFill>
              </a:rPr>
              <a:t>этап – капитанский конкурс “Третий лишний”</a:t>
            </a:r>
            <a:r>
              <a:rPr lang="ru-RU" dirty="0">
                <a:solidFill>
                  <a:schemeClr val="accent5"/>
                </a:solidFill>
              </a:rPr>
              <a:t/>
            </a:r>
            <a:br>
              <a:rPr lang="ru-RU" dirty="0">
                <a:solidFill>
                  <a:schemeClr val="accent5"/>
                </a:solidFill>
              </a:rPr>
            </a:b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24597"/>
          </a:xfrm>
        </p:spPr>
        <p:txBody>
          <a:bodyPr>
            <a:normAutofit/>
          </a:bodyPr>
          <a:lstStyle/>
          <a:p>
            <a:r>
              <a:rPr lang="ru-RU" dirty="0" smtClean="0"/>
              <a:t>Удалите </a:t>
            </a:r>
            <a:r>
              <a:rPr lang="ru-RU" dirty="0"/>
              <a:t>лишнее слово из предложенного ряда. За правильный ответ команда получает 2 балла.</a:t>
            </a:r>
          </a:p>
          <a:p>
            <a:r>
              <a:rPr lang="ru-RU" dirty="0"/>
              <a:t>Амазонка, Нил, Джомолунгма.</a:t>
            </a:r>
          </a:p>
          <a:p>
            <a:r>
              <a:rPr lang="ru-RU" dirty="0" err="1"/>
              <a:t>Казаур</a:t>
            </a:r>
            <a:r>
              <a:rPr lang="ru-RU" dirty="0"/>
              <a:t>, вельвичия, коала.</a:t>
            </a:r>
          </a:p>
          <a:p>
            <a:r>
              <a:rPr lang="ru-RU" dirty="0"/>
              <a:t>Титикака, Танганьика, Кения.</a:t>
            </a:r>
          </a:p>
          <a:p>
            <a:r>
              <a:rPr lang="ru-RU" dirty="0"/>
              <a:t>Косцюшко, </a:t>
            </a:r>
            <a:r>
              <a:rPr lang="ru-RU" dirty="0" err="1"/>
              <a:t>Аконкагуа</a:t>
            </a:r>
            <a:r>
              <a:rPr lang="ru-RU" dirty="0"/>
              <a:t>, Ла-Плата.</a:t>
            </a:r>
          </a:p>
          <a:p>
            <a:r>
              <a:rPr lang="ru-RU" dirty="0"/>
              <a:t>Тасмания, Мадагаскар, </a:t>
            </a:r>
            <a:r>
              <a:rPr lang="ru-RU" dirty="0" err="1"/>
              <a:t>Карпентария</a:t>
            </a:r>
            <a:r>
              <a:rPr lang="ru-RU" dirty="0"/>
              <a:t>.</a:t>
            </a:r>
          </a:p>
          <a:p>
            <a:r>
              <a:rPr lang="ru-RU" dirty="0"/>
              <a:t>Коала, броненосец, баобаб.</a:t>
            </a:r>
          </a:p>
          <a:p>
            <a:r>
              <a:rPr lang="ru-RU" dirty="0"/>
              <a:t>Игольный, </a:t>
            </a:r>
            <a:r>
              <a:rPr lang="ru-RU" dirty="0" err="1"/>
              <a:t>Альмади</a:t>
            </a:r>
            <a:r>
              <a:rPr lang="ru-RU" dirty="0"/>
              <a:t>, Кейп-Йорк.</a:t>
            </a:r>
          </a:p>
          <a:p>
            <a:r>
              <a:rPr lang="ru-RU" dirty="0"/>
              <a:t>Магелланов, </a:t>
            </a:r>
            <a:r>
              <a:rPr lang="ru-RU" dirty="0" err="1"/>
              <a:t>Бассов</a:t>
            </a:r>
            <a:r>
              <a:rPr lang="ru-RU" dirty="0"/>
              <a:t>, Гвинейский.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62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/>
                </a:solidFill>
              </a:rPr>
              <a:t>             Шестой </a:t>
            </a:r>
            <a:r>
              <a:rPr lang="ru-RU" dirty="0" smtClean="0">
                <a:solidFill>
                  <a:schemeClr val="accent5"/>
                </a:solidFill>
              </a:rPr>
              <a:t>этап- «Эрудит»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81959"/>
            <a:ext cx="8596668" cy="4559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5"/>
                </a:solidFill>
              </a:rPr>
              <a:t>Слова: Солнце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5"/>
                </a:solidFill>
              </a:rPr>
              <a:t>Звезда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5"/>
                </a:solidFill>
              </a:rPr>
              <a:t>Небо 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accent5"/>
                </a:solidFill>
              </a:rPr>
              <a:t>Р</a:t>
            </a:r>
            <a:r>
              <a:rPr lang="ru-RU" sz="2400" b="1" dirty="0" smtClean="0">
                <a:solidFill>
                  <a:schemeClr val="accent5"/>
                </a:solidFill>
              </a:rPr>
              <a:t>акета 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accent5"/>
                </a:solidFill>
              </a:rPr>
              <a:t>Г</a:t>
            </a:r>
            <a:r>
              <a:rPr lang="ru-RU" sz="2400" b="1" dirty="0" smtClean="0">
                <a:solidFill>
                  <a:schemeClr val="accent5"/>
                </a:solidFill>
              </a:rPr>
              <a:t>оры 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accent5"/>
                </a:solidFill>
              </a:rPr>
              <a:t>Р</a:t>
            </a:r>
            <a:r>
              <a:rPr lang="ru-RU" sz="2400" b="1" dirty="0" smtClean="0">
                <a:solidFill>
                  <a:schemeClr val="accent5"/>
                </a:solidFill>
              </a:rPr>
              <a:t>авнина </a:t>
            </a:r>
            <a:endParaRPr lang="ru-RU" sz="2400" b="1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5"/>
                </a:solidFill>
              </a:rPr>
              <a:t>Река </a:t>
            </a:r>
            <a:endParaRPr lang="ru-RU" sz="2400" b="1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5"/>
                </a:solidFill>
              </a:rPr>
              <a:t> на казахском….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accent5"/>
                </a:solidFill>
              </a:rPr>
              <a:t>н</a:t>
            </a:r>
            <a:r>
              <a:rPr lang="ru-RU" sz="2400" b="1" dirty="0" smtClean="0">
                <a:solidFill>
                  <a:schemeClr val="accent5"/>
                </a:solidFill>
              </a:rPr>
              <a:t>а английском…..</a:t>
            </a:r>
            <a:endParaRPr lang="ru-RU" sz="2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192</TotalTime>
  <Words>841</Words>
  <Application>Microsoft Office PowerPoint</Application>
  <PresentationFormat>Широкоэкранный</PresentationFormat>
  <Paragraphs>88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Аспект</vt:lpstr>
      <vt:lpstr>         Географическая эстафета</vt:lpstr>
      <vt:lpstr>                География</vt:lpstr>
      <vt:lpstr>    Первый этап – “Географическая почта” </vt:lpstr>
      <vt:lpstr>                     Второй этап           “Конкурс знатоков географии” </vt:lpstr>
      <vt:lpstr>        Третий этап – “Путаница” </vt:lpstr>
      <vt:lpstr>        Четвертый этап – “Что есть что” </vt:lpstr>
      <vt:lpstr>Презентация PowerPoint</vt:lpstr>
      <vt:lpstr>Пятый  этап – капитанский конкурс “Третий лишний” </vt:lpstr>
      <vt:lpstr>             Шестой этап- «Эрудит»</vt:lpstr>
      <vt:lpstr>                         «Эрудит»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Эстафета</dc:title>
  <dc:creator>Пользователь</dc:creator>
  <cp:lastModifiedBy>Пользователь</cp:lastModifiedBy>
  <cp:revision>19</cp:revision>
  <dcterms:created xsi:type="dcterms:W3CDTF">2021-04-10T15:20:48Z</dcterms:created>
  <dcterms:modified xsi:type="dcterms:W3CDTF">2021-04-12T16:14:56Z</dcterms:modified>
</cp:coreProperties>
</file>