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2" r:id="rId2"/>
    <p:sldMasterId id="2147483864" r:id="rId3"/>
    <p:sldMasterId id="2147483876" r:id="rId4"/>
    <p:sldMasterId id="2147483888" r:id="rId5"/>
    <p:sldMasterId id="2147483900" r:id="rId6"/>
  </p:sldMasterIdLst>
  <p:notesMasterIdLst>
    <p:notesMasterId r:id="rId55"/>
  </p:notesMasterIdLst>
  <p:sldIdLst>
    <p:sldId id="256" r:id="rId7"/>
    <p:sldId id="257" r:id="rId8"/>
    <p:sldId id="258" r:id="rId9"/>
    <p:sldId id="294" r:id="rId10"/>
    <p:sldId id="295" r:id="rId11"/>
    <p:sldId id="296" r:id="rId12"/>
    <p:sldId id="297" r:id="rId13"/>
    <p:sldId id="298" r:id="rId14"/>
    <p:sldId id="259" r:id="rId15"/>
    <p:sldId id="260" r:id="rId16"/>
    <p:sldId id="261" r:id="rId17"/>
    <p:sldId id="300" r:id="rId18"/>
    <p:sldId id="301" r:id="rId19"/>
    <p:sldId id="302" r:id="rId20"/>
    <p:sldId id="303" r:id="rId21"/>
    <p:sldId id="299" r:id="rId22"/>
    <p:sldId id="262" r:id="rId23"/>
    <p:sldId id="263" r:id="rId24"/>
    <p:sldId id="264" r:id="rId25"/>
    <p:sldId id="265" r:id="rId26"/>
    <p:sldId id="266" r:id="rId27"/>
    <p:sldId id="267" r:id="rId28"/>
    <p:sldId id="276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7" r:id="rId38"/>
    <p:sldId id="278" r:id="rId39"/>
    <p:sldId id="283" r:id="rId40"/>
    <p:sldId id="279" r:id="rId41"/>
    <p:sldId id="280" r:id="rId42"/>
    <p:sldId id="284" r:id="rId43"/>
    <p:sldId id="281" r:id="rId44"/>
    <p:sldId id="282" r:id="rId45"/>
    <p:sldId id="285" r:id="rId46"/>
    <p:sldId id="286" r:id="rId47"/>
    <p:sldId id="287" r:id="rId48"/>
    <p:sldId id="290" r:id="rId49"/>
    <p:sldId id="288" r:id="rId50"/>
    <p:sldId id="289" r:id="rId51"/>
    <p:sldId id="293" r:id="rId52"/>
    <p:sldId id="291" r:id="rId53"/>
    <p:sldId id="292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A1BF7"/>
    <a:srgbClr val="F61C4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8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92D3E-4085-40D5-9F57-DD0B477E7C41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18B69-731F-40EB-8609-C4CA41D919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591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18B69-731F-40EB-8609-C4CA41D9191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74840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18B69-731F-40EB-8609-C4CA41D9191B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6208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44653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42262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87747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031780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1603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793695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542688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03119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6B51AB-5D49-44DB-81DD-1B54B3022386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0CE753-348E-4E59-8A42-EC696D5D90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63923-8972-41F1-8EC9-8E45E1284A0A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DF5B5-8E8A-45FC-95AB-E49A17284B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237666-F89A-4F1E-828F-24D2BAD7084F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B3EE7-2CAC-444A-A9EF-835A4D34BF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4C97-FA93-4F48-BC51-85D3D13B854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68E39-DA8A-4542-B7A0-21ECA9331F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30222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C939-9975-4522-9CC3-93AB0D98D2E6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C0214F0-7DA6-4265-BF1E-522F9EDC26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2170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687D-37AC-4F4F-9696-612937571D9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5CAA4-D878-4A04-B0E0-B2E84A52E8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46938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7AA9-CEF7-45F2-A994-F92DDB0D7180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6E5D4C1-1621-481C-A584-B878F14357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67010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2212-22F3-4063-93E5-B714D5090841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B153-DB21-4269-BBDD-8D3CAAF3D1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50442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10C7E-DEBA-4FC6-BD82-C6E134277C1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81743-D86D-4043-A623-3D8FCB715C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70282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1CACB-3D18-4B5B-B297-087A0DB3764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0BD74-3263-425C-B951-BC82C60349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180603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5C4B-688A-42DE-A560-3103D0D44C1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2811F-2A51-47A6-9DE1-7CD530D0C4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5575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B86195-5001-4D9B-B680-912ECDD400EC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727B1F-9CDC-4081-B741-6BF28405ED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880C-86DF-4FEE-B30E-38EB4482492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C8F8-8A45-450B-ACE0-2699A2F3FE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98706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99AE6-375A-4A06-99E2-4547D6145ED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34A89-591E-480E-B886-1274D98589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61318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487E-06E9-46EC-B3E2-5D03FA31E63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58A27-8B25-45DC-A37F-0B6F7CC33D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50799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4C97-FA93-4F48-BC51-85D3D13B854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68E39-DA8A-4542-B7A0-21ECA9331F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16222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C939-9975-4522-9CC3-93AB0D98D2E6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C0214F0-7DA6-4265-BF1E-522F9EDC26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8120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687D-37AC-4F4F-9696-612937571D9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5CAA4-D878-4A04-B0E0-B2E84A52E8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04372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7AA9-CEF7-45F2-A994-F92DDB0D7180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6E5D4C1-1621-481C-A584-B878F14357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64567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2212-22F3-4063-93E5-B714D5090841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B153-DB21-4269-BBDD-8D3CAAF3D1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77170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10C7E-DEBA-4FC6-BD82-C6E134277C1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81743-D86D-4043-A623-3D8FCB715C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12393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1CACB-3D18-4B5B-B297-087A0DB3764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0BD74-3263-425C-B951-BC82C60349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3813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E390CE-5193-44C1-B504-120D6A6E223F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41F00-CD92-45A1-B653-C0478220F2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5C4B-688A-42DE-A560-3103D0D44C1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2811F-2A51-47A6-9DE1-7CD530D0C4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664068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880C-86DF-4FEE-B30E-38EB4482492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C8F8-8A45-450B-ACE0-2699A2F3FE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69541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99AE6-375A-4A06-99E2-4547D6145ED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34A89-591E-480E-B886-1274D98589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394314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487E-06E9-46EC-B3E2-5D03FA31E63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58A27-8B25-45DC-A37F-0B6F7CC33D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28728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4C97-FA93-4F48-BC51-85D3D13B854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68E39-DA8A-4542-B7A0-21ECA9331F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68104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C939-9975-4522-9CC3-93AB0D98D2E6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C0214F0-7DA6-4265-BF1E-522F9EDC26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84312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687D-37AC-4F4F-9696-612937571D9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5CAA4-D878-4A04-B0E0-B2E84A52E8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0181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7AA9-CEF7-45F2-A994-F92DDB0D7180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6E5D4C1-1621-481C-A584-B878F14357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46633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2212-22F3-4063-93E5-B714D5090841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B153-DB21-4269-BBDD-8D3CAAF3D1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40158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10C7E-DEBA-4FC6-BD82-C6E134277C1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81743-D86D-4043-A623-3D8FCB715C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007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E0D314-F136-4E58-A10E-D10FBBE803B8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95D7FC-BF3D-48C3-834A-A3EE61DF3F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1CACB-3D18-4B5B-B297-087A0DB3764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0BD74-3263-425C-B951-BC82C60349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346592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5C4B-688A-42DE-A560-3103D0D44C1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2811F-2A51-47A6-9DE1-7CD530D0C4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730873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880C-86DF-4FEE-B30E-38EB4482492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C8F8-8A45-450B-ACE0-2699A2F3FE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96409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99AE6-375A-4A06-99E2-4547D6145ED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34A89-591E-480E-B886-1274D98589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55228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487E-06E9-46EC-B3E2-5D03FA31E63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58A27-8B25-45DC-A37F-0B6F7CC33D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57544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4C97-FA93-4F48-BC51-85D3D13B854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68E39-DA8A-4542-B7A0-21ECA9331F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91296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C939-9975-4522-9CC3-93AB0D98D2E6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C0214F0-7DA6-4265-BF1E-522F9EDC26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92586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687D-37AC-4F4F-9696-612937571D9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5CAA4-D878-4A04-B0E0-B2E84A52E8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85428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7AA9-CEF7-45F2-A994-F92DDB0D7180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6E5D4C1-1621-481C-A584-B878F14357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50571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2212-22F3-4063-93E5-B714D5090841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B153-DB21-4269-BBDD-8D3CAAF3D1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0204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3A96B-BD83-4F10-8679-562DC9716CF5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AEE03-9978-4242-904F-341BABA1E3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10C7E-DEBA-4FC6-BD82-C6E134277C1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81743-D86D-4043-A623-3D8FCB715C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24603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1CACB-3D18-4B5B-B297-087A0DB3764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0BD74-3263-425C-B951-BC82C60349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18222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5C4B-688A-42DE-A560-3103D0D44C1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2811F-2A51-47A6-9DE1-7CD530D0C4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1625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880C-86DF-4FEE-B30E-38EB4482492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C8F8-8A45-450B-ACE0-2699A2F3FE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99409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99AE6-375A-4A06-99E2-4547D6145ED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34A89-591E-480E-B886-1274D98589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88168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487E-06E9-46EC-B3E2-5D03FA31E63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58A27-8B25-45DC-A37F-0B6F7CC33D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41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4C97-FA93-4F48-BC51-85D3D13B854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68E39-DA8A-4542-B7A0-21ECA9331F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99403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C939-9975-4522-9CC3-93AB0D98D2E6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C0214F0-7DA6-4265-BF1E-522F9EDC26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616874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687D-37AC-4F4F-9696-612937571D9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5CAA4-D878-4A04-B0E0-B2E84A52E8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1138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7AA9-CEF7-45F2-A994-F92DDB0D7180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6E5D4C1-1621-481C-A584-B878F14357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6044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9653F4-023E-41E6-9DCC-CA7D0785FB05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9FDC2-D52A-497B-8D43-3D93CDD3A2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2212-22F3-4063-93E5-B714D5090841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B153-DB21-4269-BBDD-8D3CAAF3D1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993123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10C7E-DEBA-4FC6-BD82-C6E134277C1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81743-D86D-4043-A623-3D8FCB715C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18659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1CACB-3D18-4B5B-B297-087A0DB3764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0BD74-3263-425C-B951-BC82C60349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577620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5C4B-688A-42DE-A560-3103D0D44C1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2811F-2A51-47A6-9DE1-7CD530D0C4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091605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880C-86DF-4FEE-B30E-38EB4482492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C8F8-8A45-450B-ACE0-2699A2F3FE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76246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99AE6-375A-4A06-99E2-4547D6145ED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34A89-591E-480E-B886-1274D98589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12562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487E-06E9-46EC-B3E2-5D03FA31E63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58A27-8B25-45DC-A37F-0B6F7CC33D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32716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8277E1-987E-4540-9A82-7B8A09D0029D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7EDE5-C5EB-4F92-AD52-FA334933EF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E2CAD0-B088-45D4-9862-E997239DF2BE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88710-A2D1-4229-990E-C91A53B400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9FB2A-EC4E-4389-8156-D630C96C6B60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16E2A-1625-41EA-90AD-2B5EAE2C29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07B20F-CA2E-4D32-B794-0320FD8C628D}" type="datetimeFigureOut">
              <a:rPr lang="ru-RU" smtClean="0"/>
              <a:pPr>
                <a:defRPr/>
              </a:pPr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546181-D939-4B9A-9137-F64481C1BE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C759"/>
            </a:gs>
            <a:gs pos="0">
              <a:schemeClr val="accent1"/>
            </a:gs>
            <a:gs pos="0">
              <a:srgbClr val="C4D6EB"/>
            </a:gs>
            <a:gs pos="45000">
              <a:schemeClr val="accent6">
                <a:lumMod val="75000"/>
              </a:schemeClr>
            </a:gs>
            <a:gs pos="100000">
              <a:srgbClr val="FFC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93B58B-F287-4AF2-8298-E3B51AB4590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021D2556-4FDD-41A2-8A78-ADE7FDB02502}" type="slidenum">
              <a:rPr lang="ru-RU" altLang="ru-RU" smtClean="0">
                <a:latin typeface="Trebuchet MS" panose="020B0603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440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C759"/>
            </a:gs>
            <a:gs pos="0">
              <a:schemeClr val="accent1"/>
            </a:gs>
            <a:gs pos="0">
              <a:srgbClr val="C4D6EB"/>
            </a:gs>
            <a:gs pos="45000">
              <a:schemeClr val="accent6">
                <a:lumMod val="75000"/>
              </a:schemeClr>
            </a:gs>
            <a:gs pos="100000">
              <a:srgbClr val="FFC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93B58B-F287-4AF2-8298-E3B51AB4590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021D2556-4FDD-41A2-8A78-ADE7FDB02502}" type="slidenum">
              <a:rPr lang="ru-RU" altLang="ru-RU" smtClean="0">
                <a:latin typeface="Trebuchet MS" panose="020B0603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09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C759"/>
            </a:gs>
            <a:gs pos="0">
              <a:schemeClr val="accent1"/>
            </a:gs>
            <a:gs pos="0">
              <a:srgbClr val="C4D6EB"/>
            </a:gs>
            <a:gs pos="45000">
              <a:schemeClr val="accent6">
                <a:lumMod val="75000"/>
              </a:schemeClr>
            </a:gs>
            <a:gs pos="100000">
              <a:srgbClr val="FFC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93B58B-F287-4AF2-8298-E3B51AB4590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021D2556-4FDD-41A2-8A78-ADE7FDB02502}" type="slidenum">
              <a:rPr lang="ru-RU" altLang="ru-RU" smtClean="0">
                <a:latin typeface="Trebuchet MS" panose="020B0603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615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C759"/>
            </a:gs>
            <a:gs pos="0">
              <a:schemeClr val="accent1"/>
            </a:gs>
            <a:gs pos="0">
              <a:srgbClr val="C4D6EB"/>
            </a:gs>
            <a:gs pos="45000">
              <a:schemeClr val="accent6">
                <a:lumMod val="75000"/>
              </a:schemeClr>
            </a:gs>
            <a:gs pos="100000">
              <a:srgbClr val="FFC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93B58B-F287-4AF2-8298-E3B51AB4590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021D2556-4FDD-41A2-8A78-ADE7FDB02502}" type="slidenum">
              <a:rPr lang="ru-RU" altLang="ru-RU" smtClean="0">
                <a:latin typeface="Trebuchet MS" panose="020B0603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793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C759"/>
            </a:gs>
            <a:gs pos="0">
              <a:schemeClr val="accent1"/>
            </a:gs>
            <a:gs pos="0">
              <a:srgbClr val="C4D6EB"/>
            </a:gs>
            <a:gs pos="45000">
              <a:schemeClr val="accent6">
                <a:lumMod val="75000"/>
              </a:schemeClr>
            </a:gs>
            <a:gs pos="100000">
              <a:srgbClr val="FFC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93B58B-F287-4AF2-8298-E3B51AB4590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31.03.2021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021D2556-4FDD-41A2-8A78-ADE7FDB02502}" type="slidenum">
              <a:rPr lang="ru-RU" altLang="ru-RU" smtClean="0">
                <a:latin typeface="Trebuchet MS" panose="020B0603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576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6;&#1082;&#1091;&#1084;&#1077;&#1085;&#1090;&#1099;\&#1074;&#1085;&#1077;&#1082;&#1083;&#1072;&#1089;&#1089;&#1085;&#1072;&#1103;%20&#1088;&#1072;&#1073;&#1086;&#1090;&#1072;\&#1082;&#1085;&#1080;&#1075;&#1072;\&#1082;&#1085;&#1080;&#1078;&#1082;&#1080;&#1085;&#1099;%20&#1080;&#1084;&#1077;&#1085;&#1080;&#1085;&#1099;\Detskie-pesni-Tot-kto-lyubit-chitat_(muzofon.com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D:\&#1076;&#1086;&#1082;&#1091;&#1084;&#1077;&#1085;&#1090;&#1099;\&#1074;&#1085;&#1077;&#1082;&#1083;&#1072;&#1089;&#1089;&#1085;&#1072;&#1103;%20&#1088;&#1072;&#1073;&#1086;&#1090;&#1072;\&#1082;&#1085;&#1080;&#1075;&#1072;\&#1082;&#1085;&#1080;&#1078;&#1082;&#1080;&#1085;&#1099;%20&#1080;&#1084;&#1077;&#1085;&#1080;&#1085;&#1099;\detskie_pesenki_-_knizhkin_dom%20MP3VEGA.COM.mp3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wmf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1872208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C00000"/>
                </a:solidFill>
                <a:latin typeface="Georgia" pitchFamily="18" charset="0"/>
              </a:rPr>
              <a:t>« </a:t>
            </a:r>
            <a:r>
              <a:rPr lang="ru-RU" sz="7200" b="1" i="1" dirty="0" err="1" smtClean="0">
                <a:solidFill>
                  <a:srgbClr val="C00000"/>
                </a:solidFill>
                <a:latin typeface="Georgia" pitchFamily="18" charset="0"/>
              </a:rPr>
              <a:t>Книжкины</a:t>
            </a:r>
            <a:r>
              <a:rPr lang="ru-RU" sz="7200" b="1" i="1" dirty="0" smtClean="0">
                <a:solidFill>
                  <a:srgbClr val="C00000"/>
                </a:solidFill>
                <a:latin typeface="Georgia" pitchFamily="18" charset="0"/>
              </a:rPr>
              <a:t> именины»</a:t>
            </a:r>
            <a:endParaRPr lang="ru-RU" sz="72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15616" y="4221088"/>
            <a:ext cx="6656784" cy="115212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4A1BF7"/>
                </a:solidFill>
                <a:latin typeface="Georgia" pitchFamily="18" charset="0"/>
                <a:ea typeface="Cambria" pitchFamily="18" charset="0"/>
              </a:rPr>
              <a:t>«Нынче  праздник чтения –       всем на удивление!»</a:t>
            </a:r>
            <a:endParaRPr lang="ru-RU" b="1" i="1" dirty="0">
              <a:solidFill>
                <a:srgbClr val="4A1BF7"/>
              </a:solidFill>
              <a:latin typeface="Georgia" pitchFamily="18" charset="0"/>
              <a:ea typeface="Cambria" pitchFamily="18" charset="0"/>
            </a:endParaRPr>
          </a:p>
        </p:txBody>
      </p:sp>
      <p:pic>
        <p:nvPicPr>
          <p:cNvPr id="1026" name="Picture 2" descr="C:\Documents and Settings\Галина\Мои документы\Мои рисунки\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4485" y="0"/>
            <a:ext cx="3309515" cy="2340000"/>
          </a:xfrm>
          <a:prstGeom prst="rect">
            <a:avLst/>
          </a:prstGeom>
          <a:noFill/>
        </p:spPr>
      </p:pic>
      <p:pic>
        <p:nvPicPr>
          <p:cNvPr id="2050" name="Picture 2" descr="C:\Documents and Settings\Галина\Local Settings\Temporary Internet Files\Content.IE5\6M6HTQ5J\MC90008895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3591240" cy="2232000"/>
          </a:xfrm>
          <a:prstGeom prst="rect">
            <a:avLst/>
          </a:prstGeom>
          <a:noFill/>
        </p:spPr>
      </p:pic>
      <p:pic>
        <p:nvPicPr>
          <p:cNvPr id="2052" name="Picture 4" descr="C:\Documents and Settings\Галина\Мои документы\книга\1335422820_lyubi-knig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2750" y="4662391"/>
            <a:ext cx="2169730" cy="168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Detskie-pesni-Tot-kto-lyubit-chitat_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35821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Из истории праздника…</a:t>
            </a:r>
            <a:endParaRPr lang="ru-RU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1960" y="1268760"/>
            <a:ext cx="4320480" cy="4525963"/>
          </a:xfrm>
        </p:spPr>
        <p:txBody>
          <a:bodyPr>
            <a:normAutofit fontScale="32500" lnSpcReduction="20000"/>
          </a:bodyPr>
          <a:lstStyle/>
          <a:p>
            <a:pPr algn="just">
              <a:buNone/>
            </a:pPr>
            <a:r>
              <a:rPr lang="ru-RU" sz="4200" dirty="0" smtClean="0"/>
              <a:t>	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История этого праздника уходит в военный сорок третий, когда под сводами Колонного зала Дома Союзов звенели ребячьи голоса. Это московская детвора собралась на встречу со своими любимыми писателями, некоторые из которых приехали прямо с фронта. Шла</a:t>
            </a:r>
            <a:br>
              <a:rPr lang="ru-RU" sz="6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война, не хватало еды, в домах было холодно – а в Колонном зале дети слушали</a:t>
            </a:r>
            <a:br>
              <a:rPr lang="ru-RU" sz="6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выступления любимых писателей и поэтов: Самуила Яковлевича Маршака, Сергея</a:t>
            </a:r>
            <a:br>
              <a:rPr lang="ru-RU" sz="6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Владимировича Михалкова, Агнии Львовны </a:t>
            </a:r>
            <a:r>
              <a:rPr lang="ru-RU" sz="6200" dirty="0" err="1" smtClean="0"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, Михаила Михайловича Пришвина,</a:t>
            </a:r>
            <a:br>
              <a:rPr lang="ru-RU" sz="6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Льва Абрамовича Кассиля.</a:t>
            </a:r>
          </a:p>
          <a:p>
            <a:endParaRPr lang="ru-RU" sz="6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Галина\Мои документы\книга\image151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591068" cy="3240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3928" y="620688"/>
            <a:ext cx="4608512" cy="4525963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Так впервые отмечался этот </a:t>
            </a:r>
            <a:r>
              <a:rPr lang="ru-RU" sz="1600" b="1" dirty="0" smtClean="0"/>
              <a:t>весенний праздник надежды</a:t>
            </a:r>
            <a:r>
              <a:rPr lang="ru-RU" sz="1600" dirty="0" smtClean="0"/>
              <a:t>. Продолжался он всего один день, и участвовали в нём только москвичи и ленинградцы. Но уже на следующий год праздник длился неделю, и его стали проводить во всех городах и сёлах нашей</a:t>
            </a:r>
            <a:br>
              <a:rPr lang="ru-RU" sz="1600" dirty="0" smtClean="0"/>
            </a:br>
            <a:r>
              <a:rPr lang="ru-RU" sz="1600" dirty="0" smtClean="0"/>
              <a:t>страны. Во время одного из таких праздников, на его открытии, перед ребятами</a:t>
            </a:r>
            <a:br>
              <a:rPr lang="ru-RU" sz="1600" dirty="0" smtClean="0"/>
            </a:br>
            <a:r>
              <a:rPr lang="ru-RU" sz="1600" dirty="0" smtClean="0"/>
              <a:t>выступил инициатор Недели детской книги, писатель Лев Кассиль. Начал он так:</a:t>
            </a:r>
            <a:br>
              <a:rPr lang="ru-RU" sz="1600" dirty="0" smtClean="0"/>
            </a:br>
            <a:r>
              <a:rPr lang="ru-RU" sz="1600" dirty="0" smtClean="0"/>
              <a:t>«Дорогие ребята, поздравляю вас с </a:t>
            </a:r>
            <a:r>
              <a:rPr lang="ru-RU" sz="1600" b="1" dirty="0" smtClean="0"/>
              <a:t>днем </a:t>
            </a:r>
            <a:r>
              <a:rPr lang="ru-RU" sz="1600" b="1" dirty="0" err="1" smtClean="0"/>
              <a:t>Книжкиных</a:t>
            </a:r>
            <a:r>
              <a:rPr lang="ru-RU" sz="1600" b="1" dirty="0" smtClean="0"/>
              <a:t> именин</a:t>
            </a:r>
            <a:r>
              <a:rPr lang="ru-RU" sz="1600" dirty="0" smtClean="0"/>
              <a:t>!».</a:t>
            </a:r>
            <a:br>
              <a:rPr lang="ru-RU" sz="1600" dirty="0" smtClean="0"/>
            </a:br>
            <a:r>
              <a:rPr lang="ru-RU" sz="1600" dirty="0" smtClean="0"/>
              <a:t>С тех самых пор Неделю детской книги стали называть </a:t>
            </a:r>
            <a:r>
              <a:rPr lang="ru-RU" sz="1600" dirty="0" err="1" smtClean="0"/>
              <a:t>Книжкиными</a:t>
            </a:r>
            <a:r>
              <a:rPr lang="ru-RU" sz="1600" dirty="0" smtClean="0"/>
              <a:t> именинами. Этот</a:t>
            </a:r>
            <a:br>
              <a:rPr lang="ru-RU" sz="1600" dirty="0" smtClean="0"/>
            </a:br>
            <a:r>
              <a:rPr lang="ru-RU" sz="1600" dirty="0" smtClean="0"/>
              <a:t>прекрасный добрый праздник, который взрослые в трудное время сумели устроить</a:t>
            </a:r>
            <a:br>
              <a:rPr lang="ru-RU" sz="1600" dirty="0" smtClean="0"/>
            </a:br>
            <a:r>
              <a:rPr lang="ru-RU" sz="1600" dirty="0" smtClean="0"/>
              <a:t>для детей, теперь отмечается ежегодно. По хорошей традиции библиотеки</a:t>
            </a:r>
            <a:br>
              <a:rPr lang="ru-RU" sz="1600" dirty="0" smtClean="0"/>
            </a:br>
            <a:r>
              <a:rPr lang="ru-RU" sz="1600" dirty="0" smtClean="0"/>
              <a:t>организуют его в дни весенних школьных каникул.</a:t>
            </a:r>
            <a:endParaRPr lang="ru-RU" sz="1600" dirty="0"/>
          </a:p>
        </p:txBody>
      </p:sp>
      <p:pic>
        <p:nvPicPr>
          <p:cNvPr id="1026" name="Picture 2" descr="C:\Documents and Settings\Галина\Мои документы\kassi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72467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20638" y="5257800"/>
            <a:ext cx="88233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cs typeface="Arial" panose="020B0604020202020204" pitchFamily="34" charset="0"/>
              </a:rPr>
              <a:t/>
            </a:r>
            <a:br>
              <a:rPr lang="ru-RU" altLang="ru-RU" sz="1800" smtClean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А началось все так. Был хмурый мартовский день 1943 года. Московские мальчики и девочки в стареньких платьицах и курточках, в стоптанных башмаках и залатанных валенках заполнили просторный зал.  </a:t>
            </a:r>
          </a:p>
        </p:txBody>
      </p:sp>
      <p:pic>
        <p:nvPicPr>
          <p:cNvPr id="7170" name="Picture 2" descr="C:\Users\Михаил\Desktop\116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5029"/>
            <a:ext cx="6696746" cy="540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429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80963" y="5308600"/>
            <a:ext cx="8928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Шла война, не хватало еды, в домах было холодно – а в Колонном зале, непривычно щурясь от яркого света люстр, дети слушали выступления любимых писателей и поэтов, некоторые из которых приехали прямо с фронта</a:t>
            </a:r>
            <a:r>
              <a:rPr lang="ru-RU" altLang="ru-RU" sz="1800" b="1" smtClean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endParaRPr lang="ru-RU" altLang="ru-RU" sz="1800" b="1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8194" name="Picture 2" descr="C:\Users\Михаил\Desktop\9himg1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504"/>
            <a:ext cx="8928991" cy="5208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86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44275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На встречу к ребятам пришли писатели: Агния Львовна Барто, Сергей Владимирович Михалков, Лев Абрамович Кассиль, Михаил Михайлович  Пришвин… </a:t>
            </a:r>
            <a:r>
              <a:rPr lang="ru-RU" altLang="ru-RU" sz="2000" smtClean="0">
                <a:solidFill>
                  <a:prstClr val="black"/>
                </a:solidFill>
                <a:cs typeface="Arial" panose="020B0604020202020204" pitchFamily="34" charset="0"/>
              </a:rPr>
              <a:t> </a:t>
            </a: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Они рассказывали девчонкам и мальчишкам, чьи отцы и братья сражались с врагом, как рождается книга. А потом читали стихи, беседовали. Состоялся большой разговор о книге, чтении и о жизни.  И каждому ребёнку, кто пришел в Колонный зал дома Союзов подарили по книге. Тоненькую, отпечатанную на серой бумаге книгу, дети уносили как боевой паек, который надо сберечь и растянуть на много дней. Книга согревала, добавляла света, вселяла силы.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9218" name="Picture 2" descr="C:\Users\Михаил\Desktop\agnija_barto_1978_1_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31"/>
          <a:stretch/>
        </p:blipFill>
        <p:spPr bwMode="auto">
          <a:xfrm>
            <a:off x="4427984" y="489248"/>
            <a:ext cx="4683476" cy="4139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7169150" y="4616450"/>
            <a:ext cx="155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prstClr val="black"/>
                </a:solidFill>
                <a:cs typeface="Arial" panose="020B0604020202020204" pitchFamily="34" charset="0"/>
              </a:rPr>
              <a:t>Агния Барто</a:t>
            </a:r>
          </a:p>
        </p:txBody>
      </p:sp>
    </p:spTree>
    <p:extLst>
      <p:ext uri="{BB962C8B-B14F-4D97-AF65-F5344CB8AC3E}">
        <p14:creationId xmlns="" xmlns:p14="http://schemas.microsoft.com/office/powerpoint/2010/main" val="28475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250825" y="115888"/>
            <a:ext cx="87852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2060"/>
                </a:solidFill>
                <a:cs typeface="Arial" panose="020B0604020202020204" pitchFamily="34" charset="0"/>
              </a:rPr>
              <a:t>После этого Неделя детской книги стала событием ежегодным. Она посвящается литературным датам, юбилеям писателей, историческим событиям, но главными героями остаются книги и юные читатели.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b="1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C:\Users\Михаил\Desktop\1332391176_kniz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84842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0345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2309452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Georgia" pitchFamily="18" charset="0"/>
              </a:rPr>
              <a:t>Собери пословицы о пользе книг и чтения</a:t>
            </a:r>
            <a:endParaRPr lang="ru-RU" sz="36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Книга для ума – </a:t>
            </a:r>
          </a:p>
          <a:p>
            <a:r>
              <a:rPr lang="ru-RU" dirty="0" smtClean="0"/>
              <a:t>Прочел новую книгу - </a:t>
            </a:r>
          </a:p>
          <a:p>
            <a:r>
              <a:rPr lang="ru-RU" dirty="0" smtClean="0"/>
              <a:t>Не на пользу книги читать, </a:t>
            </a:r>
          </a:p>
          <a:p>
            <a:r>
              <a:rPr lang="ru-RU" dirty="0" smtClean="0"/>
              <a:t> Кто много читает, </a:t>
            </a:r>
          </a:p>
          <a:p>
            <a:r>
              <a:rPr lang="ru-RU" dirty="0" smtClean="0"/>
              <a:t>Золото добывают из земли,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тот много знает.</a:t>
            </a:r>
          </a:p>
          <a:p>
            <a:pPr>
              <a:buNone/>
            </a:pPr>
            <a:r>
              <a:rPr lang="ru-RU" dirty="0" smtClean="0"/>
              <a:t>что теплый дождь для всходов.</a:t>
            </a:r>
          </a:p>
          <a:p>
            <a:pPr>
              <a:buNone/>
            </a:pPr>
            <a:r>
              <a:rPr lang="ru-RU" dirty="0" smtClean="0"/>
              <a:t>встретился с другом.</a:t>
            </a:r>
          </a:p>
          <a:p>
            <a:pPr>
              <a:buNone/>
            </a:pPr>
            <a:r>
              <a:rPr lang="ru-RU" dirty="0" smtClean="0"/>
              <a:t>а знания из книги.</a:t>
            </a:r>
          </a:p>
          <a:p>
            <a:pPr>
              <a:buNone/>
            </a:pPr>
            <a:r>
              <a:rPr lang="ru-RU" dirty="0" smtClean="0"/>
              <a:t>коли только вершки в них хватать.</a:t>
            </a:r>
          </a:p>
          <a:p>
            <a:pPr>
              <a:buNone/>
            </a:pP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059832" y="1916832"/>
            <a:ext cx="1944216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851920" y="2492896"/>
            <a:ext cx="936104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635896" y="2996952"/>
            <a:ext cx="1440160" cy="14401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491880" y="1988840"/>
            <a:ext cx="1656184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907704" y="3861048"/>
            <a:ext cx="2880320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Узнай любимых героев</a:t>
            </a:r>
            <a:endParaRPr lang="ru-RU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038600" cy="4525963"/>
          </a:xfrm>
        </p:spPr>
        <p:txBody>
          <a:bodyPr/>
          <a:lstStyle/>
          <a:p>
            <a:r>
              <a:rPr lang="ru-RU" dirty="0" smtClean="0"/>
              <a:t>Стрела молодца угодила в болото,</a:t>
            </a:r>
            <a:br>
              <a:rPr lang="ru-RU" dirty="0" smtClean="0"/>
            </a:br>
            <a:r>
              <a:rPr lang="ru-RU" dirty="0" smtClean="0"/>
              <a:t>Ну где же невеста? Жениться охота!</a:t>
            </a:r>
            <a:br>
              <a:rPr lang="ru-RU" dirty="0" smtClean="0"/>
            </a:br>
            <a:r>
              <a:rPr lang="ru-RU" dirty="0" smtClean="0"/>
              <a:t>А вот и невеста, глаза на макушке.</a:t>
            </a:r>
            <a:br>
              <a:rPr lang="ru-RU" dirty="0" smtClean="0"/>
            </a:br>
            <a:r>
              <a:rPr lang="ru-RU" dirty="0" smtClean="0"/>
              <a:t>Невесту зовут …</a:t>
            </a:r>
            <a:endParaRPr lang="ru-RU" dirty="0"/>
          </a:p>
        </p:txBody>
      </p:sp>
      <p:pic>
        <p:nvPicPr>
          <p:cNvPr id="1026" name="Picture 2" descr="C:\Documents and Settings\Галина\Local Settings\Temporary Internet Files\Content.IE5\99YEPTXH\MC90042644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484784"/>
            <a:ext cx="4610271" cy="406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038600" cy="4525963"/>
          </a:xfrm>
        </p:spPr>
        <p:txBody>
          <a:bodyPr/>
          <a:lstStyle/>
          <a:p>
            <a:r>
              <a:rPr lang="ru-RU" dirty="0" smtClean="0"/>
              <a:t>Любит есть он бутерброд</a:t>
            </a:r>
            <a:br>
              <a:rPr lang="ru-RU" dirty="0" smtClean="0"/>
            </a:br>
            <a:r>
              <a:rPr lang="ru-RU" dirty="0" smtClean="0"/>
              <a:t>Не как все, наоборот,</a:t>
            </a:r>
            <a:br>
              <a:rPr lang="ru-RU" dirty="0" smtClean="0"/>
            </a:br>
            <a:r>
              <a:rPr lang="ru-RU" dirty="0" smtClean="0"/>
              <a:t>Он в тельняшке, как моряк.</a:t>
            </a:r>
            <a:br>
              <a:rPr lang="ru-RU" dirty="0" smtClean="0"/>
            </a:br>
            <a:r>
              <a:rPr lang="ru-RU" dirty="0" smtClean="0"/>
              <a:t>Звать кота, скажите, как?</a:t>
            </a:r>
            <a:endParaRPr lang="ru-RU" dirty="0"/>
          </a:p>
        </p:txBody>
      </p:sp>
      <p:pic>
        <p:nvPicPr>
          <p:cNvPr id="2050" name="Picture 2" descr="F:\книга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24744"/>
            <a:ext cx="4493956" cy="435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82337333_34488_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08912" cy="6408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476672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Его отца схватил Лимон,</a:t>
            </a:r>
            <a:br>
              <a:rPr lang="ru-RU" dirty="0" smtClean="0"/>
            </a:br>
            <a:r>
              <a:rPr lang="ru-RU" dirty="0" smtClean="0"/>
              <a:t>В темницу бросил папу он...</a:t>
            </a:r>
            <a:br>
              <a:rPr lang="ru-RU" dirty="0" smtClean="0"/>
            </a:br>
            <a:r>
              <a:rPr lang="ru-RU" dirty="0" smtClean="0"/>
              <a:t>Редиска — мальчика подруга,</a:t>
            </a:r>
            <a:br>
              <a:rPr lang="ru-RU" dirty="0" smtClean="0"/>
            </a:br>
            <a:r>
              <a:rPr lang="ru-RU" dirty="0" smtClean="0"/>
              <a:t>Не бросила в беде той друга</a:t>
            </a:r>
            <a:br>
              <a:rPr lang="ru-RU" dirty="0" smtClean="0"/>
            </a:br>
            <a:r>
              <a:rPr lang="ru-RU" dirty="0" smtClean="0"/>
              <a:t>И помогла освободиться</a:t>
            </a:r>
            <a:br>
              <a:rPr lang="ru-RU" dirty="0" smtClean="0"/>
            </a:br>
            <a:r>
              <a:rPr lang="ru-RU" dirty="0" smtClean="0"/>
              <a:t>Отцу героя из темницы.</a:t>
            </a:r>
            <a:br>
              <a:rPr lang="ru-RU" dirty="0" smtClean="0"/>
            </a:br>
            <a:r>
              <a:rPr lang="ru-RU" dirty="0" smtClean="0"/>
              <a:t>И знает каждый без сомнений,</a:t>
            </a:r>
            <a:br>
              <a:rPr lang="ru-RU" dirty="0" smtClean="0"/>
            </a:br>
            <a:r>
              <a:rPr lang="ru-RU" dirty="0" smtClean="0"/>
              <a:t>Героя этих приключений.</a:t>
            </a:r>
            <a:endParaRPr lang="ru-RU" dirty="0"/>
          </a:p>
        </p:txBody>
      </p:sp>
      <p:pic>
        <p:nvPicPr>
          <p:cNvPr id="3074" name="Picture 2" descr="F:\книга\1299248180_chipollino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76672"/>
            <a:ext cx="3988117" cy="583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764704"/>
            <a:ext cx="4038600" cy="4525963"/>
          </a:xfrm>
        </p:spPr>
        <p:txBody>
          <a:bodyPr/>
          <a:lstStyle/>
          <a:p>
            <a:r>
              <a:rPr lang="ru-RU" dirty="0" smtClean="0"/>
              <a:t>На снежных санях Королева</a:t>
            </a:r>
            <a:br>
              <a:rPr lang="ru-RU" dirty="0" smtClean="0"/>
            </a:br>
            <a:r>
              <a:rPr lang="ru-RU" dirty="0" smtClean="0"/>
              <a:t>По зимнему небу летела.</a:t>
            </a:r>
            <a:br>
              <a:rPr lang="ru-RU" dirty="0" smtClean="0"/>
            </a:br>
            <a:r>
              <a:rPr lang="ru-RU" dirty="0" smtClean="0"/>
              <a:t>Коснулась мальца, невзначай.</a:t>
            </a:r>
            <a:br>
              <a:rPr lang="ru-RU" dirty="0" smtClean="0"/>
            </a:br>
            <a:r>
              <a:rPr lang="ru-RU" dirty="0" smtClean="0"/>
              <a:t>Холодным, недобрым стал …</a:t>
            </a:r>
            <a:endParaRPr lang="ru-RU" dirty="0"/>
          </a:p>
        </p:txBody>
      </p:sp>
      <p:pic>
        <p:nvPicPr>
          <p:cNvPr id="4100" name="Picture 4" descr="F:\книга\img-253171-1aa2256b6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6" y="2060847"/>
            <a:ext cx="4288235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548680"/>
            <a:ext cx="4038600" cy="4525963"/>
          </a:xfrm>
        </p:spPr>
        <p:txBody>
          <a:bodyPr/>
          <a:lstStyle/>
          <a:p>
            <a:r>
              <a:rPr lang="ru-RU" dirty="0" smtClean="0"/>
              <a:t>Уверенный в себе, хоть неумейка,</a:t>
            </a:r>
            <a:br>
              <a:rPr lang="ru-RU" dirty="0" smtClean="0"/>
            </a:br>
            <a:r>
              <a:rPr lang="ru-RU" dirty="0" smtClean="0"/>
              <a:t>И от природы он большой зазнайка,</a:t>
            </a:r>
            <a:br>
              <a:rPr lang="ru-RU" dirty="0" smtClean="0"/>
            </a:br>
            <a:r>
              <a:rPr lang="ru-RU" dirty="0" smtClean="0"/>
              <a:t>А ну-ка угадать его сумей-ка,</a:t>
            </a:r>
            <a:br>
              <a:rPr lang="ru-RU" dirty="0" smtClean="0"/>
            </a:br>
            <a:r>
              <a:rPr lang="ru-RU" dirty="0" smtClean="0"/>
              <a:t>Известен всем под именем …</a:t>
            </a:r>
            <a:endParaRPr lang="ru-RU" dirty="0"/>
          </a:p>
        </p:txBody>
      </p:sp>
      <p:pic>
        <p:nvPicPr>
          <p:cNvPr id="5123" name="Picture 3" descr="F:\книга\Рисунок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1" y="548680"/>
            <a:ext cx="3548933" cy="579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642918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Человек немолодой</a:t>
            </a:r>
            <a:br>
              <a:rPr lang="ru-RU" dirty="0" smtClean="0"/>
            </a:br>
            <a:r>
              <a:rPr lang="ru-RU" dirty="0" smtClean="0"/>
              <a:t>Вот с </a:t>
            </a:r>
            <a:r>
              <a:rPr lang="ru-RU" dirty="0" err="1" smtClean="0"/>
              <a:t>такущей</a:t>
            </a:r>
            <a:r>
              <a:rPr lang="ru-RU" dirty="0" smtClean="0"/>
              <a:t> бородой.</a:t>
            </a:r>
            <a:br>
              <a:rPr lang="ru-RU" dirty="0" smtClean="0"/>
            </a:br>
            <a:r>
              <a:rPr lang="ru-RU" dirty="0" smtClean="0"/>
              <a:t>Обижает Буратино,</a:t>
            </a:r>
            <a:br>
              <a:rPr lang="ru-RU" dirty="0" smtClean="0"/>
            </a:br>
            <a:r>
              <a:rPr lang="ru-RU" dirty="0" err="1" smtClean="0"/>
              <a:t>Артемона</a:t>
            </a:r>
            <a:r>
              <a:rPr lang="ru-RU" dirty="0" smtClean="0"/>
              <a:t> и </a:t>
            </a:r>
            <a:r>
              <a:rPr lang="ru-RU" dirty="0" err="1" smtClean="0"/>
              <a:t>Мальвину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И вообще для всех людей</a:t>
            </a:r>
            <a:br>
              <a:rPr lang="ru-RU" dirty="0" smtClean="0"/>
            </a:br>
            <a:r>
              <a:rPr lang="ru-RU" dirty="0" smtClean="0"/>
              <a:t>Он отъявленный злодей.</a:t>
            </a:r>
            <a:br>
              <a:rPr lang="ru-RU" dirty="0" smtClean="0"/>
            </a:br>
            <a:r>
              <a:rPr lang="ru-RU" dirty="0" smtClean="0"/>
              <a:t>Знает кто-нибудь из вас</a:t>
            </a:r>
            <a:br>
              <a:rPr lang="ru-RU" dirty="0" smtClean="0"/>
            </a:br>
            <a:r>
              <a:rPr lang="ru-RU" dirty="0" smtClean="0"/>
              <a:t>Кто же это?</a:t>
            </a:r>
            <a:endParaRPr lang="ru-RU" dirty="0"/>
          </a:p>
        </p:txBody>
      </p:sp>
      <p:pic>
        <p:nvPicPr>
          <p:cNvPr id="2050" name="Picture 2" descr="F:\книга\882496060803532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714356"/>
            <a:ext cx="3624000" cy="543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4038600" cy="4525963"/>
          </a:xfrm>
        </p:spPr>
        <p:txBody>
          <a:bodyPr/>
          <a:lstStyle/>
          <a:p>
            <a:r>
              <a:rPr lang="ru-RU" dirty="0" smtClean="0"/>
              <a:t>Уплетая калачи,</a:t>
            </a:r>
            <a:br>
              <a:rPr lang="ru-RU" dirty="0" smtClean="0"/>
            </a:br>
            <a:r>
              <a:rPr lang="ru-RU" dirty="0" smtClean="0"/>
              <a:t>Ехал парень на печи.</a:t>
            </a:r>
            <a:br>
              <a:rPr lang="ru-RU" dirty="0" smtClean="0"/>
            </a:br>
            <a:r>
              <a:rPr lang="ru-RU" dirty="0" smtClean="0"/>
              <a:t>Прокатился по деревне</a:t>
            </a:r>
            <a:br>
              <a:rPr lang="ru-RU" dirty="0" smtClean="0"/>
            </a:br>
            <a:r>
              <a:rPr lang="ru-RU" dirty="0" smtClean="0"/>
              <a:t>И женился на царевне.</a:t>
            </a:r>
            <a:endParaRPr lang="ru-RU" dirty="0"/>
          </a:p>
        </p:txBody>
      </p:sp>
      <p:pic>
        <p:nvPicPr>
          <p:cNvPr id="6146" name="Picture 2" descr="F:\книга\emelya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764704"/>
            <a:ext cx="4612468" cy="511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404664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Редчайший зверь и прячется в засаде,</a:t>
            </a:r>
            <a:br>
              <a:rPr lang="ru-RU" dirty="0" smtClean="0"/>
            </a:br>
            <a:r>
              <a:rPr lang="ru-RU" dirty="0" smtClean="0"/>
              <a:t>Его поймать никто не может.</a:t>
            </a:r>
            <a:br>
              <a:rPr lang="ru-RU" dirty="0" smtClean="0"/>
            </a:br>
            <a:r>
              <a:rPr lang="ru-RU" dirty="0" smtClean="0"/>
              <a:t>Он с головами впереди и сзади,</a:t>
            </a:r>
            <a:br>
              <a:rPr lang="ru-RU" dirty="0" smtClean="0"/>
            </a:br>
            <a:r>
              <a:rPr lang="ru-RU" dirty="0" smtClean="0"/>
              <a:t>Лишь Айболит нам угадать его поможет.</a:t>
            </a:r>
            <a:br>
              <a:rPr lang="ru-RU" dirty="0" smtClean="0"/>
            </a:br>
            <a:r>
              <a:rPr lang="ru-RU" dirty="0" smtClean="0"/>
              <a:t>А ну-ка думай и смекай,</a:t>
            </a:r>
            <a:br>
              <a:rPr lang="ru-RU" dirty="0" smtClean="0"/>
            </a:br>
            <a:r>
              <a:rPr lang="ru-RU" dirty="0" smtClean="0"/>
              <a:t>Ведь этот зверь – …</a:t>
            </a:r>
            <a:endParaRPr lang="ru-RU" dirty="0"/>
          </a:p>
        </p:txBody>
      </p:sp>
      <p:pic>
        <p:nvPicPr>
          <p:cNvPr id="7170" name="Picture 2" descr="F:\книга\10208620_0_CHukovskiy_KI_Doktor_Aybolit_AudioCDMR3_Korney_CHukovski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8433" b="8464"/>
          <a:stretch>
            <a:fillRect/>
          </a:stretch>
        </p:blipFill>
        <p:spPr bwMode="auto">
          <a:xfrm>
            <a:off x="3968368" y="1268760"/>
            <a:ext cx="5175632" cy="51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Загляни </a:t>
            </a:r>
            <a:b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в волшебный сундучок</a:t>
            </a:r>
            <a:endParaRPr lang="ru-RU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8194" name="Picture 2" descr="F:\книга\sund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10000"/>
            <a:ext cx="4731601" cy="51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книга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43" cy="644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нига\130_princ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928670"/>
            <a:ext cx="4503830" cy="16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книга\8112-3568_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24962" r="3718" b="21548"/>
          <a:stretch>
            <a:fillRect/>
          </a:stretch>
        </p:blipFill>
        <p:spPr bwMode="auto">
          <a:xfrm>
            <a:off x="4429124" y="3286124"/>
            <a:ext cx="388843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D:\книга\Vereteno.jpg"/>
          <p:cNvPicPr>
            <a:picLocks noChangeAspect="1" noChangeArrowheads="1"/>
          </p:cNvPicPr>
          <p:nvPr/>
        </p:nvPicPr>
        <p:blipFill>
          <a:blip r:embed="rId4" cstate="print"/>
          <a:srcRect l="4455"/>
          <a:stretch>
            <a:fillRect/>
          </a:stretch>
        </p:blipFill>
        <p:spPr bwMode="auto">
          <a:xfrm>
            <a:off x="4" y="1928802"/>
            <a:ext cx="4033507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нига\2706095-cc94529fc804464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3864313" cy="2772000"/>
          </a:xfrm>
          <a:prstGeom prst="rect">
            <a:avLst/>
          </a:prstGeom>
          <a:noFill/>
        </p:spPr>
      </p:pic>
      <p:pic>
        <p:nvPicPr>
          <p:cNvPr id="2051" name="Picture 3" descr="F:\книга\ramka-200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000108"/>
            <a:ext cx="3108145" cy="4320000"/>
          </a:xfrm>
          <a:prstGeom prst="rect">
            <a:avLst/>
          </a:prstGeom>
          <a:noFill/>
        </p:spPr>
      </p:pic>
      <p:pic>
        <p:nvPicPr>
          <p:cNvPr id="9218" name="Picture 2" descr="C:\Documents and Settings\Admin.MICROSOF-138173\Local Settings\Temporary Internet Files\Content.IE5\9Q1IHPY8\MC900444716[2].jpg"/>
          <p:cNvPicPr>
            <a:picLocks noChangeAspect="1" noChangeArrowheads="1"/>
          </p:cNvPicPr>
          <p:nvPr/>
        </p:nvPicPr>
        <p:blipFill>
          <a:blip r:embed="rId4" cstate="print"/>
          <a:srcRect t="13104" b="8269"/>
          <a:stretch>
            <a:fillRect/>
          </a:stretch>
        </p:blipFill>
        <p:spPr bwMode="auto">
          <a:xfrm>
            <a:off x="1285852" y="2928934"/>
            <a:ext cx="3712479" cy="3780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eti-chitayut-knigi-ful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6632"/>
            <a:ext cx="8496944" cy="662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книга\003egge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478797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книга\20058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7850"/>
          <a:stretch>
            <a:fillRect/>
          </a:stretch>
        </p:blipFill>
        <p:spPr bwMode="auto">
          <a:xfrm>
            <a:off x="4716016" y="620688"/>
            <a:ext cx="3787432" cy="54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401080" cy="114298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Georgia" pitchFamily="18" charset="0"/>
              </a:rPr>
              <a:t>Увлекательная математика</a:t>
            </a:r>
            <a:endParaRPr lang="ru-RU" sz="36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076" name="Picture 4" descr="F:\книга\1331892290_deti-i-kniga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884" y="3078000"/>
            <a:ext cx="5294116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книга\eyes_2_h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071546"/>
            <a:ext cx="1830240" cy="2232000"/>
          </a:xfrm>
          <a:prstGeom prst="rect">
            <a:avLst/>
          </a:prstGeom>
          <a:noFill/>
        </p:spPr>
      </p:pic>
      <p:pic>
        <p:nvPicPr>
          <p:cNvPr id="3079" name="Picture 7" descr="F:\книга\eyes_1_h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1786200" cy="2340000"/>
          </a:xfrm>
          <a:prstGeom prst="rect">
            <a:avLst/>
          </a:prstGeom>
          <a:noFill/>
        </p:spPr>
      </p:pic>
      <p:pic>
        <p:nvPicPr>
          <p:cNvPr id="3080" name="Picture 8" descr="F:\книга\eyes_3_hc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785794"/>
            <a:ext cx="1830240" cy="2232000"/>
          </a:xfrm>
          <a:prstGeom prst="rect">
            <a:avLst/>
          </a:prstGeom>
          <a:noFill/>
        </p:spPr>
      </p:pic>
      <p:pic>
        <p:nvPicPr>
          <p:cNvPr id="3081" name="Picture 9" descr="F:\книга\eyes_4_h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857232"/>
            <a:ext cx="1837680" cy="2232000"/>
          </a:xfrm>
          <a:prstGeom prst="rect">
            <a:avLst/>
          </a:prstGeom>
          <a:noFill/>
        </p:spPr>
      </p:pic>
      <p:pic>
        <p:nvPicPr>
          <p:cNvPr id="3083" name="Picture 11" descr="F:\книга\eyes_5_hc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4143380"/>
            <a:ext cx="1925760" cy="244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539552" y="764704"/>
            <a:ext cx="1315502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9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pic>
        <p:nvPicPr>
          <p:cNvPr id="4098" name="Picture 2" descr="F:\книга\untitled.jpg"/>
          <p:cNvPicPr>
            <a:picLocks noChangeAspect="1" noChangeArrowheads="1"/>
          </p:cNvPicPr>
          <p:nvPr/>
        </p:nvPicPr>
        <p:blipFill>
          <a:blip r:embed="rId3" cstate="print"/>
          <a:srcRect l="16666" t="6666" r="16666" b="6666"/>
          <a:stretch>
            <a:fillRect/>
          </a:stretch>
        </p:blipFill>
        <p:spPr bwMode="auto">
          <a:xfrm>
            <a:off x="1714480" y="428604"/>
            <a:ext cx="3544592" cy="46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F:\книга\d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071546"/>
            <a:ext cx="3563608" cy="52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67545" y="548679"/>
            <a:ext cx="1944216" cy="10853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9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214282" y="1785926"/>
            <a:ext cx="2857520" cy="42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6" name="Shape 96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3214678" y="142852"/>
            <a:ext cx="2878610" cy="42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F:\книга\1a4ca2cfe5082654e84fa7b72d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928802"/>
            <a:ext cx="2825320" cy="44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95536" y="548679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6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2, 54 </a:t>
            </a:r>
            <a:r>
              <a:rPr lang="en-US" sz="6600" b="1" i="0" u="none" strike="noStrike" cap="none" baseline="0" dirty="0" err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см</a:t>
            </a:r>
            <a:r>
              <a:rPr lang="ru-RU" sz="6600" b="1" i="0" u="none" strike="noStrike" cap="none" baseline="0" dirty="0" err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=дюйм</a:t>
            </a:r>
            <a:endParaRPr lang="en-US" sz="6600" b="1" i="0" u="none" strike="noStrike" cap="none" baseline="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4" name="Picture 2" descr="F:\книга\2488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357298"/>
            <a:ext cx="3845167" cy="51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67543" y="476672"/>
            <a:ext cx="1440160" cy="12961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9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2857488" y="428604"/>
            <a:ext cx="3111626" cy="3220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" name="Shape 106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0" y="1643050"/>
            <a:ext cx="2786082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" name="Shape 107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6072198" y="1214421"/>
            <a:ext cx="3071802" cy="49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539552" y="764704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9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785786" y="1785926"/>
            <a:ext cx="3069453" cy="46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" name="Shape 114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4644007" y="408858"/>
            <a:ext cx="3888432" cy="599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23528" y="548679"/>
            <a:ext cx="3816424" cy="11540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9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3275856" y="332656"/>
            <a:ext cx="4032448" cy="623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755575" y="620687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9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 cstate="print"/>
          <a:srcRect r="9396"/>
          <a:stretch>
            <a:fillRect/>
          </a:stretch>
        </p:blipFill>
        <p:spPr>
          <a:xfrm>
            <a:off x="142844" y="1500174"/>
            <a:ext cx="5000628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F:\книга\ku_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5980" y="785794"/>
            <a:ext cx="3778020" cy="50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23528" y="548679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865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1 001</a:t>
            </a:r>
          </a:p>
        </p:txBody>
      </p:sp>
      <p:pic>
        <p:nvPicPr>
          <p:cNvPr id="7170" name="Picture 2" descr="F:\книга\978-5-389-00781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500042"/>
            <a:ext cx="4160917" cy="58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d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96" y="-54000"/>
            <a:ext cx="9089504" cy="69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95536" y="534277"/>
            <a:ext cx="4377679" cy="11540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9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20 000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4643438" y="500042"/>
            <a:ext cx="3744416" cy="578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0232" y="4714884"/>
            <a:ext cx="5786478" cy="804862"/>
          </a:xfrm>
        </p:spPr>
        <p:txBody>
          <a:bodyPr>
            <a:no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Georgia" pitchFamily="18" charset="0"/>
              </a:rPr>
              <a:t>Попав  однажды  в  плен  чудесный,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Georgia" pitchFamily="18" charset="0"/>
              </a:rPr>
              <a:t>не  вырвешься  уже  вовек!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Georgia" pitchFamily="18" charset="0"/>
              </a:rPr>
              <a:t>Мир  бесконечно  интересный,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Georgia" pitchFamily="18" charset="0"/>
              </a:rPr>
              <a:t>волшебный  мир  библиотек!</a:t>
            </a:r>
            <a:endParaRPr lang="ru-RU" sz="22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0242" name="Picture 2" descr="F:\книга\edd_448x33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0"/>
            <a:ext cx="6290897" cy="47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Библиотека </a:t>
            </a:r>
            <a:r>
              <a:rPr lang="ru-RU" sz="3600" b="1" i="1" dirty="0" smtClean="0">
                <a:solidFill>
                  <a:srgbClr val="C00000"/>
                </a:solidFill>
                <a:latin typeface="Georgia" pitchFamily="18" charset="0"/>
              </a:rPr>
              <a:t>«ОСШ № </a:t>
            </a:r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10</a:t>
            </a:r>
            <a:r>
              <a:rPr lang="ru-RU" sz="3600" b="1" i="1" dirty="0" smtClean="0">
                <a:solidFill>
                  <a:srgbClr val="C00000"/>
                </a:solidFill>
                <a:latin typeface="Georgia" pitchFamily="18" charset="0"/>
              </a:rPr>
              <a:t>»</a:t>
            </a:r>
            <a:endParaRPr lang="ru-RU" sz="36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" name="detskie_pesenki_-_knizhkin_dom MP3VEGA.COM.mp3">
            <a:hlinkClick r:id="" action="ppaction://media"/>
          </p:cNvPr>
          <p:cNvPicPr>
            <a:picLocks noGrp="1" noRot="1" noChangeAspect="1"/>
          </p:cNvPicPr>
          <p:nvPr>
            <p:ph sz="half"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01024" y="6357958"/>
            <a:ext cx="304800" cy="304800"/>
          </a:xfrm>
          <a:prstGeom prst="rect">
            <a:avLst/>
          </a:prstGeom>
        </p:spPr>
      </p:pic>
      <p:pic>
        <p:nvPicPr>
          <p:cNvPr id="6" name="Рисунок 5" descr="C:\Documents and Settings\Admin.MICROSOF-138173\Local Settings\Temporary Internet Files\Content.IE5\K048TBE8\MC900370140[1].wm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170482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124744"/>
            <a:ext cx="41044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92696"/>
            <a:ext cx="3394472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668011" cy="3501008"/>
          </a:xfrm>
          <a:prstGeom prst="rect">
            <a:avLst/>
          </a:prstGeom>
        </p:spPr>
      </p:pic>
    </p:spTree>
  </p:cSld>
  <p:clrMapOvr>
    <a:masterClrMapping/>
  </p:clrMapOvr>
  <p:transition advTm="1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922" t="10045" r="4029" b="10045"/>
          <a:stretch>
            <a:fillRect/>
          </a:stretch>
        </p:blipFill>
        <p:spPr bwMode="auto">
          <a:xfrm>
            <a:off x="179512" y="836712"/>
            <a:ext cx="878497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052736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2728" r="23632"/>
          <a:stretch>
            <a:fillRect/>
          </a:stretch>
        </p:blipFill>
        <p:spPr bwMode="auto">
          <a:xfrm>
            <a:off x="1187624" y="836712"/>
            <a:ext cx="2448272" cy="394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6273" t="-959" r="9481" b="8681"/>
          <a:stretch>
            <a:fillRect/>
          </a:stretch>
        </p:blipFill>
        <p:spPr bwMode="auto">
          <a:xfrm>
            <a:off x="611560" y="692696"/>
            <a:ext cx="2376264" cy="39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844824"/>
            <a:ext cx="5256584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книга\86cf95554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857760"/>
            <a:ext cx="5929354" cy="1143008"/>
          </a:xfrm>
          <a:prstGeom prst="rect">
            <a:avLst/>
          </a:prstGeom>
          <a:noFill/>
        </p:spPr>
      </p:pic>
      <p:pic>
        <p:nvPicPr>
          <p:cNvPr id="11267" name="Picture 3" descr="F:\книга\detsk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8781530" cy="471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2" y="0"/>
            <a:ext cx="4038600" cy="628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i="1" dirty="0" smtClean="0">
                <a:latin typeface="Georgia" pitchFamily="18" charset="0"/>
              </a:rPr>
              <a:t>Детской книжки именины</a:t>
            </a:r>
          </a:p>
          <a:p>
            <a:pPr algn="ctr">
              <a:buNone/>
            </a:pPr>
            <a:r>
              <a:rPr lang="ru-RU" sz="2400" b="1" i="1" dirty="0" smtClean="0">
                <a:latin typeface="Georgia" pitchFamily="18" charset="0"/>
              </a:rPr>
              <a:t>Отмечаем всей страной.</a:t>
            </a:r>
          </a:p>
          <a:p>
            <a:pPr algn="ctr">
              <a:buNone/>
            </a:pPr>
            <a:r>
              <a:rPr lang="ru-RU" sz="2400" b="1" i="1" dirty="0" smtClean="0">
                <a:latin typeface="Georgia" pitchFamily="18" charset="0"/>
              </a:rPr>
              <a:t>И волшебные картины</a:t>
            </a:r>
          </a:p>
          <a:p>
            <a:pPr algn="ctr">
              <a:buNone/>
            </a:pPr>
            <a:r>
              <a:rPr lang="ru-RU" sz="2400" b="1" i="1" dirty="0" smtClean="0">
                <a:latin typeface="Georgia" pitchFamily="18" charset="0"/>
              </a:rPr>
              <a:t>Нарисуем мы с тобой,</a:t>
            </a:r>
          </a:p>
          <a:p>
            <a:pPr algn="ctr">
              <a:buNone/>
            </a:pPr>
            <a:r>
              <a:rPr lang="ru-RU" sz="2400" b="1" i="1" dirty="0" smtClean="0">
                <a:latin typeface="Georgia" pitchFamily="18" charset="0"/>
              </a:rPr>
              <a:t>Слов хороших не жалея.</a:t>
            </a:r>
          </a:p>
          <a:p>
            <a:pPr algn="ctr">
              <a:buNone/>
            </a:pPr>
            <a:r>
              <a:rPr lang="ru-RU" sz="2400" b="1" i="1" dirty="0" smtClean="0">
                <a:latin typeface="Georgia" pitchFamily="18" charset="0"/>
              </a:rPr>
              <a:t>Пусть звучит родная речь!</a:t>
            </a:r>
          </a:p>
          <a:p>
            <a:pPr algn="ctr">
              <a:buNone/>
            </a:pPr>
            <a:r>
              <a:rPr lang="ru-RU" sz="2400" b="1" i="1" dirty="0" smtClean="0">
                <a:latin typeface="Georgia" pitchFamily="18" charset="0"/>
              </a:rPr>
              <a:t>Верю в то, что мы сумеем</a:t>
            </a:r>
          </a:p>
          <a:p>
            <a:pPr algn="ctr">
              <a:buNone/>
            </a:pPr>
            <a:r>
              <a:rPr lang="ru-RU" sz="2400" b="1" i="1" dirty="0" smtClean="0">
                <a:latin typeface="Georgia" pitchFamily="18" charset="0"/>
              </a:rPr>
              <a:t>Книгу детскую сберечь!</a:t>
            </a:r>
            <a:endParaRPr lang="ru-RU" sz="2400" b="1" i="1" dirty="0">
              <a:latin typeface="Georgia" pitchFamily="18" charset="0"/>
            </a:endParaRPr>
          </a:p>
        </p:txBody>
      </p:sp>
      <p:pic>
        <p:nvPicPr>
          <p:cNvPr id="12290" name="Picture 2" descr="F:\книга\c037c8fedc2b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4842473" cy="3780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332391176_knizh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C:\Documents and Settings\Admin.MICROSOF-138173\Local Settings\Temporary Internet Files\Content.IE5\K048TBE8\MC90023205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658936" cy="6912000"/>
          </a:xfrm>
          <a:prstGeom prst="rect">
            <a:avLst/>
          </a:prstGeom>
          <a:noFill/>
        </p:spPr>
      </p:pic>
    </p:spTree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345878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5376863" y="476250"/>
            <a:ext cx="35877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Девчонки и мальчишки!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С Неделей Детской Книжки!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Привет вам от Чуковского,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Привет от Маяковского!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От Пушкина, Толстого,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Барто и Михалкова,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От Хармса, Маршака!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Пусть тянется рука,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Чтоб с полки книжку взять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И вновь - перечитать!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Пусть подождут компьютеры,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Пусть отдохнут компьютеры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От вас, а вы - от них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  <a:cs typeface="Arial" panose="020B0604020202020204" pitchFamily="34" charset="0"/>
              </a:rPr>
              <a:t>Среди прекрасных книг.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5124" name="Picture 4" descr="C:\Users\Михаил\Desktop\images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484313"/>
            <a:ext cx="52578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57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476672"/>
            <a:ext cx="4320480" cy="5853113"/>
          </a:xfrm>
        </p:spPr>
        <p:txBody>
          <a:bodyPr>
            <a:normAutofit lnSpcReduction="10000"/>
          </a:bodyPr>
          <a:lstStyle/>
          <a:p>
            <a:pPr algn="ctr"/>
            <a:endParaRPr lang="ru-RU" dirty="0" smtClean="0"/>
          </a:p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Пусть эта «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Книжкина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неделя»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Продлится только до апреля.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 вы, читающий народ,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Любите книгу круглый год!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С.Я. Маршак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Галина\Мои документы\книга\mal_chik_chita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90" y="116632"/>
            <a:ext cx="3776363" cy="669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C0000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C0000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C0000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C0000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C0000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621</TotalTime>
  <Words>337</Words>
  <Application>Microsoft Office PowerPoint</Application>
  <PresentationFormat>Экран (4:3)</PresentationFormat>
  <Paragraphs>74</Paragraphs>
  <Slides>48</Slides>
  <Notes>11</Notes>
  <HiddenSlides>0</HiddenSlides>
  <MMClips>2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Тема1</vt:lpstr>
      <vt:lpstr>Воздушный поток</vt:lpstr>
      <vt:lpstr>1_Воздушный поток</vt:lpstr>
      <vt:lpstr>2_Воздушный поток</vt:lpstr>
      <vt:lpstr>3_Воздушный поток</vt:lpstr>
      <vt:lpstr>4_Воздушный поток</vt:lpstr>
      <vt:lpstr>« Книжкины именины»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Из истории праздника…</vt:lpstr>
      <vt:lpstr>Слайд 11</vt:lpstr>
      <vt:lpstr>Слайд 12</vt:lpstr>
      <vt:lpstr>Слайд 13</vt:lpstr>
      <vt:lpstr>Слайд 14</vt:lpstr>
      <vt:lpstr>Слайд 15</vt:lpstr>
      <vt:lpstr>Слайд 16</vt:lpstr>
      <vt:lpstr>Собери пословицы о пользе книг и чтения</vt:lpstr>
      <vt:lpstr>Узнай любимых героев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Загляни  в волшебный сундучок</vt:lpstr>
      <vt:lpstr>Слайд 27</vt:lpstr>
      <vt:lpstr>Слайд 28</vt:lpstr>
      <vt:lpstr>Слайд 29</vt:lpstr>
      <vt:lpstr>Слайд 30</vt:lpstr>
      <vt:lpstr>Увлекательная математика</vt:lpstr>
      <vt:lpstr>2</vt:lpstr>
      <vt:lpstr>3</vt:lpstr>
      <vt:lpstr>2, 54 см=дюйм</vt:lpstr>
      <vt:lpstr>7</vt:lpstr>
      <vt:lpstr>12</vt:lpstr>
      <vt:lpstr>15</vt:lpstr>
      <vt:lpstr>33</vt:lpstr>
      <vt:lpstr>1 001</vt:lpstr>
      <vt:lpstr>20 000</vt:lpstr>
      <vt:lpstr>Слайд 41</vt:lpstr>
      <vt:lpstr>Библиотека «ОСШ № 10»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ЛСОШ№1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Книжкины именины»</dc:title>
  <dc:creator>библиотека</dc:creator>
  <cp:lastModifiedBy>Admin</cp:lastModifiedBy>
  <cp:revision>72</cp:revision>
  <dcterms:created xsi:type="dcterms:W3CDTF">2014-01-16T05:24:37Z</dcterms:created>
  <dcterms:modified xsi:type="dcterms:W3CDTF">2021-03-31T03:35:30Z</dcterms:modified>
</cp:coreProperties>
</file>