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64" r:id="rId3"/>
    <p:sldId id="263" r:id="rId4"/>
    <p:sldId id="266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3DEF"/>
    <a:srgbClr val="F9DDF4"/>
    <a:srgbClr val="F3E3EE"/>
    <a:srgbClr val="FF6699"/>
    <a:srgbClr val="A50B58"/>
    <a:srgbClr val="FF9999"/>
    <a:srgbClr val="DA7154"/>
    <a:srgbClr val="66FF99"/>
    <a:srgbClr val="F57C39"/>
    <a:srgbClr val="ED974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12-02T22:58:00.968" idx="1">
    <p:pos x="10" y="10"/>
    <p:text/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8E1928-520A-48A5-9138-D883F1F77F9F}" type="doc">
      <dgm:prSet loTypeId="urn:microsoft.com/office/officeart/2005/8/layout/hList3" loCatId="list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kk-KZ"/>
        </a:p>
      </dgm:t>
    </dgm:pt>
    <dgm:pt modelId="{DEAB909F-2168-423D-91E9-296E744B00C6}">
      <dgm:prSet phldrT="[Текст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chemeClr val="tx2">
            <a:lumMod val="60000"/>
            <a:lumOff val="40000"/>
          </a:schemeClr>
        </a:solidFill>
        <a:ln>
          <a:noFill/>
        </a:ln>
        <a:effectLst>
          <a:innerShdw blurRad="63500" dist="50800" dir="16200000">
            <a:prstClr val="black">
              <a:alpha val="50000"/>
            </a:prstClr>
          </a:inn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pPr algn="l"/>
          <a:r>
            <a:rPr lang="kk-KZ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Сабақтың тақырыбы: </a:t>
          </a:r>
          <a:r>
            <a:rPr lang="kk-KZ" sz="2800" b="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«Квадрат теңдеудің түбірлерінің формуласы» есептер шығару сабағы</a:t>
          </a:r>
          <a:endParaRPr lang="kk-KZ" sz="2800" b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8E6216-5F50-4406-A335-00A8B8178A55}" type="parTrans" cxnId="{E4154508-84EA-45D0-93D6-740C4D74E52B}">
      <dgm:prSet/>
      <dgm:spPr/>
      <dgm:t>
        <a:bodyPr/>
        <a:lstStyle/>
        <a:p>
          <a:endParaRPr lang="kk-KZ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C84C45-49A0-4380-8D79-DC31ABB634BA}" type="sibTrans" cxnId="{E4154508-84EA-45D0-93D6-740C4D74E52B}">
      <dgm:prSet/>
      <dgm:spPr/>
      <dgm:t>
        <a:bodyPr/>
        <a:lstStyle/>
        <a:p>
          <a:endParaRPr lang="kk-KZ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AAEE59-B45A-4CA7-87EC-FEDC6357DDEC}">
      <dgm:prSet phldrT="[Текст]"/>
      <dgm:spPr/>
      <dgm:t>
        <a:bodyPr/>
        <a:lstStyle/>
        <a:p>
          <a:pPr algn="ctr"/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Мақсаты:</a:t>
          </a:r>
        </a:p>
        <a:p>
          <a:pPr algn="l"/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-Квадрат теңдеудің түбірлерінің формуласын квадрат теңдеулерді шешуде тиімді қолдана білу.</a:t>
          </a:r>
        </a:p>
        <a:p>
          <a:pPr algn="l"/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-Берілген теңдеудің дискриминантын табу арқылы оның түбірлерін анықтай алу.</a:t>
          </a:r>
          <a:endParaRPr lang="ru-RU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DB3C11-DCA8-435D-9D38-FBE035BAE28C}" type="parTrans" cxnId="{AB836ACF-7A3E-479E-B9DE-A255C063F546}">
      <dgm:prSet/>
      <dgm:spPr/>
      <dgm:t>
        <a:bodyPr/>
        <a:lstStyle/>
        <a:p>
          <a:endParaRPr lang="kk-KZ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74AF81-D698-4F54-A897-893C9C03EBBF}" type="sibTrans" cxnId="{AB836ACF-7A3E-479E-B9DE-A255C063F546}">
      <dgm:prSet/>
      <dgm:spPr/>
      <dgm:t>
        <a:bodyPr/>
        <a:lstStyle/>
        <a:p>
          <a:endParaRPr lang="kk-KZ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AE72C2-8E58-4193-99DC-824EE30670EC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Әдіс-тәсілдер:</a:t>
          </a:r>
        </a:p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Топқа бөлу “түрлі-түсті таяқшалар”</a:t>
          </a:r>
        </a:p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Миға шабуыл</a:t>
          </a:r>
        </a:p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«Бәрін білгім келеді»</a:t>
          </a:r>
        </a:p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Топпен жұмыс </a:t>
          </a:r>
          <a:endParaRPr lang="ru-RU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Деңгейлік есептер</a:t>
          </a:r>
          <a:endParaRPr lang="ru-RU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Сергіту сәті</a:t>
          </a:r>
        </a:p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«Сәлемдесу түрлері» </a:t>
          </a:r>
        </a:p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Рефлекция</a:t>
          </a:r>
        </a:p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“жетістік баспалдақтары” </a:t>
          </a:r>
          <a:endParaRPr lang="kk-KZ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7E2FBB-0365-4473-B06D-AF1701C255BF}" type="parTrans" cxnId="{F18A91E7-6712-43D1-ACDD-694F2F0022BD}">
      <dgm:prSet/>
      <dgm:spPr/>
      <dgm:t>
        <a:bodyPr/>
        <a:lstStyle/>
        <a:p>
          <a:endParaRPr lang="kk-KZ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DBE626-3606-4C46-8510-89C645827024}" type="sibTrans" cxnId="{F18A91E7-6712-43D1-ACDD-694F2F0022BD}">
      <dgm:prSet/>
      <dgm:spPr/>
      <dgm:t>
        <a:bodyPr/>
        <a:lstStyle/>
        <a:p>
          <a:endParaRPr lang="kk-KZ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690379-BD60-44B4-AD2F-FF6C201EB5B6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Күтілетін нәтижелер:</a:t>
          </a:r>
        </a:p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Квадрат теңдеудің түбірлерінің формуласын квадрат теңдеулерді шешуде тиімді қолданады.</a:t>
          </a:r>
        </a:p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Берілген теңдеудің дискриминантын табу арқылы оның түбірлерін анықтай алады.</a:t>
          </a:r>
          <a:endParaRPr lang="kk-KZ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2A785E-64EE-4EFF-9F70-5819A2CA89D4}" type="parTrans" cxnId="{63F08746-60F0-4D33-BCBE-DC957E658B73}">
      <dgm:prSet/>
      <dgm:spPr/>
      <dgm:t>
        <a:bodyPr/>
        <a:lstStyle/>
        <a:p>
          <a:endParaRPr lang="kk-KZ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B2A823-3A4B-46C9-8DD3-D7FA3E72C2FE}" type="sibTrans" cxnId="{63F08746-60F0-4D33-BCBE-DC957E658B73}">
      <dgm:prSet/>
      <dgm:spPr/>
      <dgm:t>
        <a:bodyPr/>
        <a:lstStyle/>
        <a:p>
          <a:endParaRPr lang="kk-KZ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320546-9AF8-4EE5-95F9-090D00D524A1}">
      <dgm:prSet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Ресурстар: Ақпараттық-коммуникациялық технология (интербелсенді тақта)</a:t>
          </a:r>
        </a:p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Электронды оқулық</a:t>
          </a:r>
        </a:p>
        <a:p>
          <a:r>
            <a:rPr lang="kk-KZ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Бағалау парағы</a:t>
          </a:r>
        </a:p>
        <a:p>
          <a:endParaRPr lang="kk-KZ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953DEE-A794-424A-999A-DE999A245D02}" type="parTrans" cxnId="{68101B27-E008-4EDB-B7A0-958932D4FCEB}">
      <dgm:prSet/>
      <dgm:spPr/>
      <dgm:t>
        <a:bodyPr/>
        <a:lstStyle/>
        <a:p>
          <a:endParaRPr lang="kk-KZ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57EDF4-ABB5-43E1-8E9E-17153109F10F}" type="sibTrans" cxnId="{68101B27-E008-4EDB-B7A0-958932D4FCEB}">
      <dgm:prSet/>
      <dgm:spPr/>
      <dgm:t>
        <a:bodyPr/>
        <a:lstStyle/>
        <a:p>
          <a:endParaRPr lang="kk-KZ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3D5DD0-7D13-437E-BE8F-663999EFFA5F}" type="pres">
      <dgm:prSet presAssocID="{B08E1928-520A-48A5-9138-D883F1F77F9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kk-KZ"/>
        </a:p>
      </dgm:t>
    </dgm:pt>
    <dgm:pt modelId="{57D058C3-5178-496E-87BE-01E89A870389}" type="pres">
      <dgm:prSet presAssocID="{DEAB909F-2168-423D-91E9-296E744B00C6}" presName="roof" presStyleLbl="dkBgShp" presStyleIdx="0" presStyleCnt="2" custScaleY="59655" custLinFactNeighborX="76" custLinFactNeighborY="-6052"/>
      <dgm:spPr/>
      <dgm:t>
        <a:bodyPr/>
        <a:lstStyle/>
        <a:p>
          <a:endParaRPr lang="kk-KZ"/>
        </a:p>
      </dgm:t>
    </dgm:pt>
    <dgm:pt modelId="{D63B7D5E-41F4-4E42-861D-373F5FD9BAF2}" type="pres">
      <dgm:prSet presAssocID="{DEAB909F-2168-423D-91E9-296E744B00C6}" presName="pillars" presStyleCnt="0"/>
      <dgm:spPr/>
    </dgm:pt>
    <dgm:pt modelId="{548B8312-E8A7-4015-AF08-10FE4C168F94}" type="pres">
      <dgm:prSet presAssocID="{DEAB909F-2168-423D-91E9-296E744B00C6}" presName="pillar1" presStyleLbl="node1" presStyleIdx="0" presStyleCnt="4" custScaleY="120311" custLinFactNeighborX="303" custLinFactNeighborY="-3842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97A79296-C032-4E1D-93A5-5B65CD75CC4B}" type="pres">
      <dgm:prSet presAssocID="{59AE72C2-8E58-4193-99DC-824EE30670EC}" presName="pillarX" presStyleLbl="node1" presStyleIdx="1" presStyleCnt="4" custScaleY="120311" custLinFactNeighborX="-495" custLinFactNeighborY="-3842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5707D184-1051-498D-B281-15B10ABE1A9B}" type="pres">
      <dgm:prSet presAssocID="{36690379-BD60-44B4-AD2F-FF6C201EB5B6}" presName="pillarX" presStyleLbl="node1" presStyleIdx="2" presStyleCnt="4" custScaleY="120311" custLinFactNeighborX="303" custLinFactNeighborY="-3842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CCA24285-42D6-42B9-AC57-B2E553BBC208}" type="pres">
      <dgm:prSet presAssocID="{18320546-9AF8-4EE5-95F9-090D00D524A1}" presName="pillarX" presStyleLbl="node1" presStyleIdx="3" presStyleCnt="4" custScaleY="120311" custLinFactNeighborX="303" custLinFactNeighborY="-3842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EDF7FA9F-D373-470B-943C-4B2374DC5DF8}" type="pres">
      <dgm:prSet presAssocID="{DEAB909F-2168-423D-91E9-296E744B00C6}" presName="base" presStyleLbl="dkBgShp" presStyleIdx="1" presStyleCnt="2" custLinFactNeighborY="60387"/>
      <dgm:spPr/>
    </dgm:pt>
  </dgm:ptLst>
  <dgm:cxnLst>
    <dgm:cxn modelId="{E4154508-84EA-45D0-93D6-740C4D74E52B}" srcId="{B08E1928-520A-48A5-9138-D883F1F77F9F}" destId="{DEAB909F-2168-423D-91E9-296E744B00C6}" srcOrd="0" destOrd="0" parTransId="{CB8E6216-5F50-4406-A335-00A8B8178A55}" sibTransId="{EBC84C45-49A0-4380-8D79-DC31ABB634BA}"/>
    <dgm:cxn modelId="{A0ED50F0-BAFC-4FB5-8C2C-1BCA688D7159}" type="presOf" srcId="{59AE72C2-8E58-4193-99DC-824EE30670EC}" destId="{97A79296-C032-4E1D-93A5-5B65CD75CC4B}" srcOrd="0" destOrd="0" presId="urn:microsoft.com/office/officeart/2005/8/layout/hList3"/>
    <dgm:cxn modelId="{2737BA88-CD2B-4A05-8798-EBF405BADC2A}" type="presOf" srcId="{31AAEE59-B45A-4CA7-87EC-FEDC6357DDEC}" destId="{548B8312-E8A7-4015-AF08-10FE4C168F94}" srcOrd="0" destOrd="0" presId="urn:microsoft.com/office/officeart/2005/8/layout/hList3"/>
    <dgm:cxn modelId="{456FE8E1-A17C-4040-9DB2-F73A3614CFD2}" type="presOf" srcId="{36690379-BD60-44B4-AD2F-FF6C201EB5B6}" destId="{5707D184-1051-498D-B281-15B10ABE1A9B}" srcOrd="0" destOrd="0" presId="urn:microsoft.com/office/officeart/2005/8/layout/hList3"/>
    <dgm:cxn modelId="{68101B27-E008-4EDB-B7A0-958932D4FCEB}" srcId="{DEAB909F-2168-423D-91E9-296E744B00C6}" destId="{18320546-9AF8-4EE5-95F9-090D00D524A1}" srcOrd="3" destOrd="0" parTransId="{34953DEE-A794-424A-999A-DE999A245D02}" sibTransId="{5957EDF4-ABB5-43E1-8E9E-17153109F10F}"/>
    <dgm:cxn modelId="{1853BB27-A710-4F0A-A376-53E57D0E2CC3}" type="presOf" srcId="{18320546-9AF8-4EE5-95F9-090D00D524A1}" destId="{CCA24285-42D6-42B9-AC57-B2E553BBC208}" srcOrd="0" destOrd="0" presId="urn:microsoft.com/office/officeart/2005/8/layout/hList3"/>
    <dgm:cxn modelId="{3501C778-2DBD-4B2D-B1FD-E73234074E61}" type="presOf" srcId="{B08E1928-520A-48A5-9138-D883F1F77F9F}" destId="{973D5DD0-7D13-437E-BE8F-663999EFFA5F}" srcOrd="0" destOrd="0" presId="urn:microsoft.com/office/officeart/2005/8/layout/hList3"/>
    <dgm:cxn modelId="{63F08746-60F0-4D33-BCBE-DC957E658B73}" srcId="{DEAB909F-2168-423D-91E9-296E744B00C6}" destId="{36690379-BD60-44B4-AD2F-FF6C201EB5B6}" srcOrd="2" destOrd="0" parTransId="{B52A785E-64EE-4EFF-9F70-5819A2CA89D4}" sibTransId="{A3B2A823-3A4B-46C9-8DD3-D7FA3E72C2FE}"/>
    <dgm:cxn modelId="{AB836ACF-7A3E-479E-B9DE-A255C063F546}" srcId="{DEAB909F-2168-423D-91E9-296E744B00C6}" destId="{31AAEE59-B45A-4CA7-87EC-FEDC6357DDEC}" srcOrd="0" destOrd="0" parTransId="{F0DB3C11-DCA8-435D-9D38-FBE035BAE28C}" sibTransId="{0074AF81-D698-4F54-A897-893C9C03EBBF}"/>
    <dgm:cxn modelId="{F18A91E7-6712-43D1-ACDD-694F2F0022BD}" srcId="{DEAB909F-2168-423D-91E9-296E744B00C6}" destId="{59AE72C2-8E58-4193-99DC-824EE30670EC}" srcOrd="1" destOrd="0" parTransId="{997E2FBB-0365-4473-B06D-AF1701C255BF}" sibTransId="{21DBE626-3606-4C46-8510-89C645827024}"/>
    <dgm:cxn modelId="{AF455480-F048-4437-A89F-CBFD9B4AC9DB}" type="presOf" srcId="{DEAB909F-2168-423D-91E9-296E744B00C6}" destId="{57D058C3-5178-496E-87BE-01E89A870389}" srcOrd="0" destOrd="0" presId="urn:microsoft.com/office/officeart/2005/8/layout/hList3"/>
    <dgm:cxn modelId="{79051312-A69D-42BD-8846-1EA5C41AC1C0}" type="presParOf" srcId="{973D5DD0-7D13-437E-BE8F-663999EFFA5F}" destId="{57D058C3-5178-496E-87BE-01E89A870389}" srcOrd="0" destOrd="0" presId="urn:microsoft.com/office/officeart/2005/8/layout/hList3"/>
    <dgm:cxn modelId="{720F95C3-AC3E-4BF1-90F8-A89FEC9F2A4E}" type="presParOf" srcId="{973D5DD0-7D13-437E-BE8F-663999EFFA5F}" destId="{D63B7D5E-41F4-4E42-861D-373F5FD9BAF2}" srcOrd="1" destOrd="0" presId="urn:microsoft.com/office/officeart/2005/8/layout/hList3"/>
    <dgm:cxn modelId="{EDAD1795-0CD1-4AD8-8CDE-6673BC8F8719}" type="presParOf" srcId="{D63B7D5E-41F4-4E42-861D-373F5FD9BAF2}" destId="{548B8312-E8A7-4015-AF08-10FE4C168F94}" srcOrd="0" destOrd="0" presId="urn:microsoft.com/office/officeart/2005/8/layout/hList3"/>
    <dgm:cxn modelId="{E4E87C5A-4C54-4D2F-828A-56D613F3F127}" type="presParOf" srcId="{D63B7D5E-41F4-4E42-861D-373F5FD9BAF2}" destId="{97A79296-C032-4E1D-93A5-5B65CD75CC4B}" srcOrd="1" destOrd="0" presId="urn:microsoft.com/office/officeart/2005/8/layout/hList3"/>
    <dgm:cxn modelId="{045BA7CE-EDC6-40DE-B75C-9B87750E22AE}" type="presParOf" srcId="{D63B7D5E-41F4-4E42-861D-373F5FD9BAF2}" destId="{5707D184-1051-498D-B281-15B10ABE1A9B}" srcOrd="2" destOrd="0" presId="urn:microsoft.com/office/officeart/2005/8/layout/hList3"/>
    <dgm:cxn modelId="{776B89D7-005C-42B8-A191-92E9C3363974}" type="presParOf" srcId="{D63B7D5E-41F4-4E42-861D-373F5FD9BAF2}" destId="{CCA24285-42D6-42B9-AC57-B2E553BBC208}" srcOrd="3" destOrd="0" presId="urn:microsoft.com/office/officeart/2005/8/layout/hList3"/>
    <dgm:cxn modelId="{B5EF388F-AA83-41CC-B10A-FFC3D602F0E8}" type="presParOf" srcId="{973D5DD0-7D13-437E-BE8F-663999EFFA5F}" destId="{EDF7FA9F-D373-470B-943C-4B2374DC5DF8}" srcOrd="2" destOrd="0" presId="urn:microsoft.com/office/officeart/2005/8/layout/hLis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058C3-5178-496E-87BE-01E89A870389}">
      <dsp:nvSpPr>
        <dsp:cNvPr id="0" name=""/>
        <dsp:cNvSpPr/>
      </dsp:nvSpPr>
      <dsp:spPr>
        <a:xfrm>
          <a:off x="0" y="72002"/>
          <a:ext cx="9144000" cy="1064712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«Параллелограмм» қайталау сабағы</a:t>
          </a:r>
          <a:endParaRPr lang="kk-KZ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72002"/>
        <a:ext cx="9144000" cy="1064712"/>
      </dsp:txXfrm>
    </dsp:sp>
    <dsp:sp modelId="{548B8312-E8A7-4015-AF08-10FE4C168F94}">
      <dsp:nvSpPr>
        <dsp:cNvPr id="0" name=""/>
        <dsp:cNvSpPr/>
      </dsp:nvSpPr>
      <dsp:spPr>
        <a:xfrm>
          <a:off x="6926" y="1080133"/>
          <a:ext cx="2286000" cy="450931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Мақсаты: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«Бақылау жұмысының» нәтижесі бойынша оқушылардың білімдерін  жүйелеу.</a:t>
          </a:r>
          <a:endParaRPr lang="ru-RU" sz="1900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Есептер шығаруда жіберген қателерін түзету, оны талдау, талқылау</a:t>
          </a:r>
          <a:endParaRPr lang="kk-KZ" sz="19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26" y="1080133"/>
        <a:ext cx="2286000" cy="4509312"/>
      </dsp:txXfrm>
    </dsp:sp>
    <dsp:sp modelId="{97A79296-C032-4E1D-93A5-5B65CD75CC4B}">
      <dsp:nvSpPr>
        <dsp:cNvPr id="0" name=""/>
        <dsp:cNvSpPr/>
      </dsp:nvSpPr>
      <dsp:spPr>
        <a:xfrm>
          <a:off x="2274684" y="1080133"/>
          <a:ext cx="2286000" cy="450931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Әдіс-тәсілдер: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Шаттық шеңбері: «Мимикамен тілек»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Миға шабуыл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«Карталар калодасы»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Топпен жұмыс </a:t>
          </a:r>
          <a:endParaRPr lang="ru-RU" sz="1800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«Ментальды карта»</a:t>
          </a:r>
          <a:endParaRPr lang="ru-RU" sz="1800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Сергіту сәті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«Арқа мен арқа»  </a:t>
          </a:r>
          <a:endParaRPr lang="kk-KZ" sz="1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74684" y="1080133"/>
        <a:ext cx="2286000" cy="4509312"/>
      </dsp:txXfrm>
    </dsp:sp>
    <dsp:sp modelId="{5707D184-1051-498D-B281-15B10ABE1A9B}">
      <dsp:nvSpPr>
        <dsp:cNvPr id="0" name=""/>
        <dsp:cNvSpPr/>
      </dsp:nvSpPr>
      <dsp:spPr>
        <a:xfrm>
          <a:off x="4578926" y="1080133"/>
          <a:ext cx="2286000" cy="450931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Күтілетін нәтижелер:-«Бақылау жұмысының» нәтижесі бойынша оқушылардың білімдері  жүйеленеді.</a:t>
          </a:r>
          <a:endParaRPr lang="ru-RU" sz="1800" kern="12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Есептер шығаруда жіберген қателерін түзетеді, оны талдай алады, талқылай біледі</a:t>
          </a:r>
          <a:endParaRPr lang="kk-KZ" sz="1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78926" y="1080133"/>
        <a:ext cx="2286000" cy="4509312"/>
      </dsp:txXfrm>
    </dsp:sp>
    <dsp:sp modelId="{CCA24285-42D6-42B9-AC57-B2E553BBC208}">
      <dsp:nvSpPr>
        <dsp:cNvPr id="0" name=""/>
        <dsp:cNvSpPr/>
      </dsp:nvSpPr>
      <dsp:spPr>
        <a:xfrm>
          <a:off x="6858000" y="1080133"/>
          <a:ext cx="2286000" cy="450931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Ресурстар: Ақпараттық-коммуникациялық технология (интербелсенді тақта)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Постер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Маркерлер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Стикерлер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Ақ қағазды ұшақ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Смайликтер </a:t>
          </a:r>
        </a:p>
      </dsp:txBody>
      <dsp:txXfrm>
        <a:off x="6858000" y="1080133"/>
        <a:ext cx="2286000" cy="4509312"/>
      </dsp:txXfrm>
    </dsp:sp>
    <dsp:sp modelId="{EDF7FA9F-D373-470B-943C-4B2374DC5DF8}">
      <dsp:nvSpPr>
        <dsp:cNvPr id="0" name=""/>
        <dsp:cNvSpPr/>
      </dsp:nvSpPr>
      <dsp:spPr>
        <a:xfrm>
          <a:off x="0" y="5532830"/>
          <a:ext cx="9144000" cy="416449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0350C-D348-421C-A60F-6C5ECD8CEAE1}" type="datetimeFigureOut">
              <a:rPr lang="kk-KZ" smtClean="0"/>
              <a:pPr/>
              <a:t>6-жел-14</a:t>
            </a:fld>
            <a:endParaRPr lang="kk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k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35E3C-BBFF-404D-A278-7A031400FE44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="" xmlns:p14="http://schemas.microsoft.com/office/powerpoint/2010/main" val="3157563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A4BDFD-BEEA-4342-9EE9-1BAE9067276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&#1198;&#1081;%20&#1078;&#1201;&#1084;&#1099;&#1089;&#1099;&#1055;&#1088;&#1077;&#1079;&#1077;&#1085;&#1090;&#1072;&#1094;&#1080;&#1103;%20Microsoft%20Office%20PowerPoint.pptx" TargetMode="External"/><Relationship Id="rId2" Type="http://schemas.openxmlformats.org/officeDocument/2006/relationships/hyperlink" Target="&#1086;&#1081;&#1099;&#1085;%20&#1073;&#1241;&#1088;&#1110;&#1085;%20&#1073;&#1110;&#1083;&#1075;&#1110;&#1084;%20&#1082;&#1077;&#1083;&#1077;&#1076;&#1110;.pp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1090;&#1077;&#1089;&#1090;%20&#1055;&#1088;&#1077;&#1079;&#1077;&#1085;&#1090;&#1072;&#1094;&#1080;&#1103;%20Microsoft%20Office%20PowerPoint.ppt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&#1198;&#1081;&#1075;&#1077;%20&#1055;&#1088;&#1077;&#1079;&#1077;&#1085;&#1090;&#1072;&#1094;&#1080;&#1103;%20Microsoft%20Office%20PowerPoint.pptx" TargetMode="External"/><Relationship Id="rId2" Type="http://schemas.openxmlformats.org/officeDocument/2006/relationships/hyperlink" Target="&#1078;&#1077;&#1090;&#1110;&#1089;&#1090;&#1110;&#1082;%20&#1073;&#1072;&#1089;&#1087;&#1072;&#1083;&#1076;&#1072;&#1171;&#1099;&#1055;&#1088;&#1077;&#1079;&#1077;&#1085;&#1090;&#1072;&#1094;&#1080;&#1103;%20Microsoft%20Office%20PowerPoint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14290"/>
            <a:ext cx="8858312" cy="500066"/>
          </a:xfrm>
          <a:solidFill>
            <a:srgbClr val="563DEF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8В сынып.Алгебра                      04.12.14.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927576076"/>
              </p:ext>
            </p:extLst>
          </p:nvPr>
        </p:nvGraphicFramePr>
        <p:xfrm>
          <a:off x="-6936" y="908720"/>
          <a:ext cx="9144000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9565823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57158" y="4714884"/>
            <a:ext cx="2643206" cy="157163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Модуль: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Жаңа әдіс-тәсілдер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071810"/>
            <a:ext cx="2643206" cy="150019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0000"/>
              </a:lnSpc>
            </a:pP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Топқа бөлу:</a:t>
            </a:r>
          </a:p>
          <a:p>
            <a:pPr lvl="0" algn="ctr">
              <a:lnSpc>
                <a:spcPct val="100000"/>
              </a:lnSpc>
            </a:pP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түрлі-түсті таяқшалар</a:t>
            </a:r>
            <a:r>
              <a:rPr lang="kk-KZ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» </a:t>
            </a:r>
            <a:endParaRPr lang="kk-KZ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7554" y="4786322"/>
            <a:ext cx="2571768" cy="1500198"/>
          </a:xfrm>
          <a:prstGeom prst="rect">
            <a:avLst/>
          </a:prstGeom>
          <a:solidFill>
            <a:srgbClr val="F9DDF4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Модуль: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Жаңа әдіс-тәсілдер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57554" y="3143248"/>
            <a:ext cx="2571768" cy="1428760"/>
          </a:xfrm>
          <a:prstGeom prst="rect">
            <a:avLst/>
          </a:prstGeom>
          <a:solidFill>
            <a:srgbClr val="F9DDF4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Миға шабуыл:</a:t>
            </a:r>
          </a:p>
          <a:p>
            <a:pPr lvl="0"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“Бәрін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pres?slideindex=1&amp;slidetitle="/>
              </a:rPr>
              <a:t>білгім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келеді”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57554" y="1428736"/>
            <a:ext cx="2571768" cy="1500198"/>
          </a:xfrm>
          <a:prstGeom prst="rect">
            <a:avLst/>
          </a:prstGeom>
          <a:solidFill>
            <a:srgbClr val="F9DDF4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Үй тапсырмасын тексеру: №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 action="ppaction://hlinkpres?slideindex=1&amp;slidetitle="/>
              </a:rPr>
              <a:t>263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№272 жұптары.</a:t>
            </a:r>
            <a:endParaRPr lang="kk-KZ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1428736"/>
            <a:ext cx="2643206" cy="150019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Ынтымақтастық атмосферасын қалыптастыру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15074" y="4786322"/>
            <a:ext cx="2643206" cy="15001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 action="ppaction://hlinkpres?slideindex=1&amp;slidetitle="/>
              </a:rPr>
              <a:t>Тест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 action="ppaction://hlinkpres?slideindex=1&amp;slidetitle="/>
              </a:rPr>
              <a:t>жұмысы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15074" y="3143248"/>
            <a:ext cx="2643206" cy="14287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Деңгейлік есептер шығару:</a:t>
            </a:r>
          </a:p>
          <a:p>
            <a:pPr lvl="0"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Оқулықпен жұмыс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№2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73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тақ,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№276 тақ</a:t>
            </a:r>
          </a:p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215074" y="1285860"/>
            <a:ext cx="2643206" cy="16430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Топпен жұмыс: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 топ: « Алғырлар»</a:t>
            </a:r>
            <a:b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ІІ топ: «Тапқырлар»</a:t>
            </a:r>
          </a:p>
          <a:p>
            <a:pPr lvl="0"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ІІІ: «Ойшылдар»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“Сұңқарлар»</a:t>
            </a:r>
          </a:p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85728"/>
            <a:ext cx="2643206" cy="9144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Кіріспе бөлім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357554" y="285728"/>
            <a:ext cx="2571768" cy="914400"/>
          </a:xfrm>
          <a:prstGeom prst="rect">
            <a:avLst/>
          </a:prstGeom>
          <a:solidFill>
            <a:srgbClr val="FF66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Тұсаукесер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15074" y="285728"/>
            <a:ext cx="2643206" cy="9144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Негізгі бөлім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428992" y="571480"/>
            <a:ext cx="2643206" cy="10001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Үйге тапсырма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15074" y="571480"/>
            <a:ext cx="2500330" cy="1000132"/>
          </a:xfrm>
          <a:prstGeom prst="rect">
            <a:avLst/>
          </a:prstGeom>
          <a:solidFill>
            <a:srgbClr val="FF99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kk-KZ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714488"/>
            <a:ext cx="2786082" cy="121444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 қорытындысы мен түсіну дәрежесін анықтау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02805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3071810"/>
            <a:ext cx="2786082" cy="135732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Рефлексия: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pres?slideindex=1&amp;slidetitle="/>
              </a:rPr>
              <a:t>Жетістік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pres?slideindex=1&amp;slidetitle="/>
              </a:rPr>
              <a:t>баспалдағы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4572008"/>
            <a:ext cx="2786082" cy="142876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Модуль: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28992" y="4643446"/>
            <a:ext cx="2643206" cy="142876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Модуль:</a:t>
            </a:r>
            <a:b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428992" y="3071810"/>
            <a:ext cx="2643206" cy="135732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dirty="0" smtClean="0">
                <a:solidFill>
                  <a:schemeClr val="tx1"/>
                </a:solidFill>
                <a:latin typeface="Arial"/>
                <a:cs typeface="Arial"/>
              </a:rPr>
              <a:t>№2</a:t>
            </a: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73</a:t>
            </a:r>
            <a:r>
              <a:rPr lang="kk-KZ" dirty="0" smtClean="0">
                <a:solidFill>
                  <a:schemeClr val="tx1"/>
                </a:solidFill>
                <a:latin typeface="Arial"/>
                <a:cs typeface="Arial"/>
                <a:hlinkClick r:id="rId3" action="ppaction://hlinkpres?slideindex=1&amp;slidetitle="/>
              </a:rPr>
              <a:t>,276</a:t>
            </a:r>
            <a:r>
              <a:rPr lang="kk-KZ" dirty="0" smtClean="0">
                <a:solidFill>
                  <a:schemeClr val="tx1"/>
                </a:solidFill>
                <a:latin typeface="Arial"/>
                <a:cs typeface="Arial"/>
              </a:rPr>
              <a:t> жұптары </a:t>
            </a:r>
          </a:p>
          <a:p>
            <a:pPr lvl="0" algn="ctr"/>
            <a:r>
              <a:rPr lang="kk-KZ" dirty="0" smtClean="0">
                <a:solidFill>
                  <a:schemeClr val="tx1"/>
                </a:solidFill>
                <a:latin typeface="Arial"/>
                <a:cs typeface="Arial"/>
              </a:rPr>
              <a:t> 72-73-беттер</a:t>
            </a:r>
            <a:endParaRPr lang="kk-KZ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428992" y="1643050"/>
            <a:ext cx="2643206" cy="121444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dirty="0" smtClean="0">
                <a:solidFill>
                  <a:schemeClr val="tx1"/>
                </a:solidFill>
                <a:latin typeface="Arial"/>
                <a:cs typeface="Arial"/>
              </a:rPr>
              <a:t>§2 қайталау</a:t>
            </a:r>
            <a:r>
              <a:rPr lang="kk-KZ" dirty="0" smtClean="0">
                <a:latin typeface="Arial"/>
                <a:cs typeface="Arial"/>
              </a:rPr>
              <a:t>. </a:t>
            </a:r>
            <a:endParaRPr lang="kk-K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15074" y="4643446"/>
            <a:ext cx="2500330" cy="14287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Модуль: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Білім беру үшін бағалау және оқуды бағалау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15074" y="3071810"/>
            <a:ext cx="2500330" cy="13573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9999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 smtClean="0"/>
              <a:t>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формативті бағалау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215074" y="1714488"/>
            <a:ext cx="2500330" cy="12144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Топтағы оқушылар бір-бірін бағалайды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571480"/>
            <a:ext cx="2786082" cy="1000132"/>
          </a:xfrm>
          <a:prstGeom prst="rect">
            <a:avLst/>
          </a:prstGeom>
          <a:solidFill>
            <a:srgbClr val="DA715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32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sz="32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1643050"/>
            <a:ext cx="2286016" cy="571504"/>
          </a:xfrm>
          <a:prstGeom prst="rect">
            <a:avLst/>
          </a:prstGeom>
          <a:solidFill>
            <a:srgbClr val="00CC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Менің қолымнан бәрі келді</a:t>
            </a:r>
            <a:endParaRPr lang="ru-RU" dirty="0"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2214554"/>
            <a:ext cx="2928958" cy="571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Есеп шығару өте қызықты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2786058"/>
            <a:ext cx="3500462" cy="642942"/>
          </a:xfrm>
          <a:prstGeom prst="rect">
            <a:avLst/>
          </a:prstGeom>
          <a:solidFill>
            <a:srgbClr val="ED1F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tx1"/>
                </a:solidFill>
                <a:cs typeface="Times New Roman" pitchFamily="18" charset="0"/>
              </a:rPr>
              <a:t>өзіме сенімдімін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3429000"/>
            <a:ext cx="4143372" cy="6429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cs typeface="Times New Roman" pitchFamily="18" charset="0"/>
              </a:rPr>
              <a:t>есеп шығара алатыныма сенімдімін</a:t>
            </a:r>
            <a:endParaRPr lang="ru-RU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44" y="4071942"/>
            <a:ext cx="4714908" cy="64294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 </a:t>
            </a:r>
            <a:r>
              <a:rPr lang="kk-KZ" dirty="0" smtClean="0">
                <a:solidFill>
                  <a:schemeClr val="tx1"/>
                </a:solidFill>
              </a:rPr>
              <a:t>есептің  шығарылу жолын түсіндім,енді ұмытпаймын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2844" y="4714884"/>
            <a:ext cx="5500726" cy="6286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 жоқ, менің қолымнан келеді есеп шығара аламын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2844" y="5357826"/>
            <a:ext cx="6286544" cy="642942"/>
          </a:xfrm>
          <a:prstGeom prst="rect">
            <a:avLst/>
          </a:prstGeom>
          <a:solidFill>
            <a:srgbClr val="AF805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 есеп шығара алмаймын,бірақ есеп шығаруды  үйренемін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2844" y="6000768"/>
            <a:ext cx="7000924" cy="71438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kk-KZ" dirty="0" smtClean="0">
                <a:solidFill>
                  <a:schemeClr val="tx1"/>
                </a:solidFill>
              </a:rPr>
              <a:t> менің есеп шығарғым келмейді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57356" y="142852"/>
            <a:ext cx="71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Бүгін сіз қай сатыда тұрсыз?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 descr="http://im0-tub-kz.yandex.net/i?id=09b057f9314ee58006c496a4a24aa6fc-05-144&amp;n=2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561184" flipH="1">
            <a:off x="3902404" y="686328"/>
            <a:ext cx="2685641" cy="3110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398</TotalTime>
  <Words>251</Words>
  <Application>Microsoft Office PowerPoint</Application>
  <PresentationFormat>Экран (4:3)</PresentationFormat>
  <Paragraphs>63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 8В сынып.Алгебра                      04.12.14.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Айгерим</dc:creator>
  <cp:lastModifiedBy>User</cp:lastModifiedBy>
  <cp:revision>46</cp:revision>
  <dcterms:created xsi:type="dcterms:W3CDTF">2014-11-15T16:50:21Z</dcterms:created>
  <dcterms:modified xsi:type="dcterms:W3CDTF">2014-12-06T04:51:21Z</dcterms:modified>
</cp:coreProperties>
</file>