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jpg" ContentType="image/jpeg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4" autoAdjust="0"/>
    <p:restoredTop sz="94660"/>
  </p:normalViewPr>
  <p:slideViewPr>
    <p:cSldViewPr snapToGrid="0">
      <p:cViewPr>
        <p:scale>
          <a:sx n="75" d="100"/>
          <a:sy n="75" d="100"/>
        </p:scale>
        <p:origin x="-1866" y="-9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g"/><Relationship Id="rId4" Type="http://schemas.openxmlformats.org/officeDocument/2006/relationships/image" Target="../media/image9.jpg"/></Relationships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34B45C-77E1-455E-B1C4-82B6D2F8101E}">
      <dsp:nvSpPr>
        <dsp:cNvPr id="0" name=""/>
        <dsp:cNvSpPr/>
      </dsp:nvSpPr>
      <dsp:spPr>
        <a:xfrm>
          <a:off x="744231" y="13554"/>
          <a:ext cx="2506871" cy="1727234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88A11A-886B-4323-B528-744E5C601951}">
      <dsp:nvSpPr>
        <dsp:cNvPr id="0" name=""/>
        <dsp:cNvSpPr/>
      </dsp:nvSpPr>
      <dsp:spPr>
        <a:xfrm>
          <a:off x="701037" y="1729994"/>
          <a:ext cx="2506871" cy="930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err="1" smtClean="0"/>
            <a:t>г.Караганда</a:t>
          </a:r>
          <a:endParaRPr lang="ru-RU" sz="2500" kern="1200" dirty="0"/>
        </a:p>
      </dsp:txBody>
      <dsp:txXfrm>
        <a:off x="701037" y="1729994"/>
        <a:ext cx="2506871" cy="930049"/>
      </dsp:txXfrm>
    </dsp:sp>
    <dsp:sp modelId="{B679A620-A596-4D64-B71D-B5BDE7B4FB08}">
      <dsp:nvSpPr>
        <dsp:cNvPr id="0" name=""/>
        <dsp:cNvSpPr/>
      </dsp:nvSpPr>
      <dsp:spPr>
        <a:xfrm>
          <a:off x="3458702" y="2759"/>
          <a:ext cx="2506871" cy="1727234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0ADC7B-AFA8-4F72-90BE-71988CD00154}">
      <dsp:nvSpPr>
        <dsp:cNvPr id="0" name=""/>
        <dsp:cNvSpPr/>
      </dsp:nvSpPr>
      <dsp:spPr>
        <a:xfrm>
          <a:off x="3458702" y="1729994"/>
          <a:ext cx="2506871" cy="930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500" kern="1200" dirty="0" err="1" smtClean="0"/>
            <a:t>г.Темиртау</a:t>
          </a:r>
          <a:endParaRPr lang="ru-RU" sz="2500" kern="1200" dirty="0" smtClean="0"/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/>
        </a:p>
      </dsp:txBody>
      <dsp:txXfrm>
        <a:off x="3458702" y="1729994"/>
        <a:ext cx="2506871" cy="930049"/>
      </dsp:txXfrm>
    </dsp:sp>
    <dsp:sp modelId="{D36AD763-E5F3-4CC3-BD2F-F558190636F8}">
      <dsp:nvSpPr>
        <dsp:cNvPr id="0" name=""/>
        <dsp:cNvSpPr/>
      </dsp:nvSpPr>
      <dsp:spPr>
        <a:xfrm>
          <a:off x="6216366" y="2759"/>
          <a:ext cx="2506871" cy="1727234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F7B18F-F750-4031-9370-87BA6C69BADF}">
      <dsp:nvSpPr>
        <dsp:cNvPr id="0" name=""/>
        <dsp:cNvSpPr/>
      </dsp:nvSpPr>
      <dsp:spPr>
        <a:xfrm>
          <a:off x="6216366" y="1729994"/>
          <a:ext cx="2506871" cy="930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500" kern="1200" dirty="0" err="1" smtClean="0"/>
            <a:t>г.Жезказган</a:t>
          </a:r>
          <a:endParaRPr lang="ru-RU" sz="25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/>
        </a:p>
      </dsp:txBody>
      <dsp:txXfrm>
        <a:off x="6216366" y="1729994"/>
        <a:ext cx="2506871" cy="930049"/>
      </dsp:txXfrm>
    </dsp:sp>
    <dsp:sp modelId="{245D62DA-2D8F-4334-8919-1447D71919B2}">
      <dsp:nvSpPr>
        <dsp:cNvPr id="0" name=""/>
        <dsp:cNvSpPr/>
      </dsp:nvSpPr>
      <dsp:spPr>
        <a:xfrm>
          <a:off x="3458702" y="2910730"/>
          <a:ext cx="2506871" cy="1727234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FD5E0B-253A-4BD0-B94E-0BA6704DBE34}">
      <dsp:nvSpPr>
        <dsp:cNvPr id="0" name=""/>
        <dsp:cNvSpPr/>
      </dsp:nvSpPr>
      <dsp:spPr>
        <a:xfrm>
          <a:off x="3458702" y="4637965"/>
          <a:ext cx="2506871" cy="930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500" kern="1200" dirty="0" err="1" smtClean="0"/>
            <a:t>г.Балхаш</a:t>
          </a:r>
          <a:endParaRPr lang="ru-RU" sz="25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/>
        </a:p>
      </dsp:txBody>
      <dsp:txXfrm>
        <a:off x="3458702" y="4637965"/>
        <a:ext cx="2506871" cy="930049"/>
      </dsp:txXfrm>
    </dsp:sp>
  </dsp:spTree>
</dsp:drawing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pPr/>
              <a:t>11/30/2020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11/30/2020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11/30/2020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11/30/2020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11/30/2020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11/30/2020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11/30/2020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11/30/2020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11/30/2020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11/30/2020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11/30/2020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pPr/>
              <a:t>11/30/2020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kebpkeuk/" TargetMode="External"/><Relationship Id="rId2" Type="http://schemas.openxmlformats.org/officeDocument/2006/relationships/hyperlink" Target="http://college.keu.kz/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3.jpeg"/><Relationship Id="rId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hyperlink" Target="https://www.facebook.com/kolledjmodyk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kbc_krg/" TargetMode="External"/><Relationship Id="rId2" Type="http://schemas.openxmlformats.org/officeDocument/2006/relationships/hyperlink" Target="http://karbc.kz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hyperlink" Target="http://college.languages.edu-gov2.kz/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club129809496" TargetMode="External"/><Relationship Id="rId2" Type="http://schemas.openxmlformats.org/officeDocument/2006/relationships/hyperlink" Target="http://kmtk.kz/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33.jpeg"/><Relationship Id="rId4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kcollegekz" TargetMode="External"/><Relationship Id="rId2" Type="http://schemas.openxmlformats.org/officeDocument/2006/relationships/hyperlink" Target="http://kcollege.kz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35.jpeg"/><Relationship Id="rId4" Type="http://schemas.openxmlformats.org/officeDocument/2006/relationships/image" Target="../media/image3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hyperlink" Target="http://www.kstu.kz/category/fakultety/tehnologicheskij-kolledzh-instituty/" TargetMode="Externa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hyperlink" Target="http://college.mb-a.kz/" TargetMode="Externa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id394580246" TargetMode="External"/><Relationship Id="rId2" Type="http://schemas.openxmlformats.org/officeDocument/2006/relationships/hyperlink" Target="http://tattimbet.skom.kz/index.php/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41.jpeg"/><Relationship Id="rId4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7.jpeg"/><Relationship Id="rId10" Type="http://schemas.microsoft.com/office/2007/relationships/diagramDrawing" Target="../diagrams/drawing1.xml"/><Relationship Id="rId4" Type="http://schemas.openxmlformats.org/officeDocument/2006/relationships/slide" Target="slide25.xml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24.xml"/><Relationship Id="rId4" Type="http://schemas.openxmlformats.org/officeDocument/2006/relationships/slide" Target="slide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hyperlink" Target="https://temirmedcollege.kz/" TargetMode="External"/><Relationship Id="rId7" Type="http://schemas.openxmlformats.org/officeDocument/2006/relationships/hyperlink" Target="https://www.youtube.com/channel/UCZeFUVpMhEaHwgMQ4mod9hQ" TargetMode="External"/><Relationship Id="rId2" Type="http://schemas.openxmlformats.org/officeDocument/2006/relationships/hyperlink" Target="mailto:temirmed@mail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stagram.com/temirmedcollege/" TargetMode="External"/><Relationship Id="rId5" Type="http://schemas.openxmlformats.org/officeDocument/2006/relationships/hyperlink" Target="https://www.facebook.com/%D0%A7%D0%A3-%D0%A2%D0%B5%D0%BC%D0%B8%D1%80%D1%82%D0%B0%D1%83%D1%81%D0%BA%D0%B8%D0%B9-%D0%BC%D0%B5%D0%B4%D0%B8%D1%86%D0%B8%D0%BD%D1%81%D0%BA%D0%B8%D0%B9-%D0%BA%D0%BE%D0%BB%D0%BB%D0%B5%D0%B4%D0%B6-1985495305040117/" TargetMode="External"/><Relationship Id="rId10" Type="http://schemas.openxmlformats.org/officeDocument/2006/relationships/slide" Target="slide20.xml"/><Relationship Id="rId4" Type="http://schemas.openxmlformats.org/officeDocument/2006/relationships/hyperlink" Target="https://vk.com/temirmed" TargetMode="External"/><Relationship Id="rId9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mk-miras.com/" TargetMode="External"/><Relationship Id="rId2" Type="http://schemas.openxmlformats.org/officeDocument/2006/relationships/hyperlink" Target="mailto:kolledzh-miras@mail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45.jpeg"/><Relationship Id="rId4" Type="http://schemas.openxmlformats.org/officeDocument/2006/relationships/image" Target="../media/image4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hyperlink" Target="http://ttcollege.ulcraft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slide" Target="slide20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hyperlink" Target="https://tjpk2020.zenclass.ru/public/school" TargetMode="External"/><Relationship Id="rId1" Type="http://schemas.openxmlformats.org/officeDocument/2006/relationships/slideLayout" Target="../slideLayouts/slideLayout2.xml"/><Relationship Id="rId5" Type="http://schemas.openxmlformats.org/officeDocument/2006/relationships/slide" Target="slide20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7" Type="http://schemas.openxmlformats.org/officeDocument/2006/relationships/slide" Target="slide2.xml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0.xml"/><Relationship Id="rId5" Type="http://schemas.openxmlformats.org/officeDocument/2006/relationships/slide" Target="slide29.xml"/><Relationship Id="rId4" Type="http://schemas.openxmlformats.org/officeDocument/2006/relationships/slide" Target="slide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medkolledge-jezkazgan.kz/ru/" TargetMode="External"/><Relationship Id="rId2" Type="http://schemas.openxmlformats.org/officeDocument/2006/relationships/hyperlink" Target="mailto:zhez_med_hiscool@mail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image" Target="../media/image51.jpeg"/><Relationship Id="rId4" Type="http://schemas.openxmlformats.org/officeDocument/2006/relationships/image" Target="../media/image50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hyperlink" Target="https://www.alem-edu.kz/ru/university/chu-zhezkazganskij-industrialno-gum/" TargetMode="External"/><Relationship Id="rId7" Type="http://schemas.openxmlformats.org/officeDocument/2006/relationships/image" Target="../media/image53.gif"/><Relationship Id="rId2" Type="http://schemas.openxmlformats.org/officeDocument/2006/relationships/hyperlink" Target="mailto:zhez-ingum@krg-edu.kz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hyperlink" Target="https://www.youtube.com/channel/UCoq8KMc6A3Q_ynTenMLNxlQ?view_as=subscriber" TargetMode="External"/><Relationship Id="rId4" Type="http://schemas.openxmlformats.org/officeDocument/2006/relationships/hyperlink" Target="https://www.instagram.com/Zhigkk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zhptk.kz/professions/7-0902000-elektrosnabzhenie.html" TargetMode="External"/><Relationship Id="rId13" Type="http://schemas.openxmlformats.org/officeDocument/2006/relationships/hyperlink" Target="https://zhptk.kz/professions/2-1304000-vychislitelnaja-tehnika-i-programmnoe-obespechenie.html" TargetMode="External"/><Relationship Id="rId3" Type="http://schemas.openxmlformats.org/officeDocument/2006/relationships/hyperlink" Target="https://vk.com/zhptk" TargetMode="External"/><Relationship Id="rId7" Type="http://schemas.openxmlformats.org/officeDocument/2006/relationships/hyperlink" Target="https://zhptk.kz/professions/8-1517000-zaschita-v-chrezvychainyh-situacijah.html" TargetMode="External"/><Relationship Id="rId12" Type="http://schemas.openxmlformats.org/officeDocument/2006/relationships/hyperlink" Target="https://zhptk.kz/professions/3-0907000-teplotehnicheskoe-oborudovanie-i-sistemy-teplosnabzhenija.html" TargetMode="External"/><Relationship Id="rId17" Type="http://schemas.openxmlformats.org/officeDocument/2006/relationships/slide" Target="slide25.xml"/><Relationship Id="rId2" Type="http://schemas.openxmlformats.org/officeDocument/2006/relationships/hyperlink" Target="http://zhptk.kz/" TargetMode="External"/><Relationship Id="rId16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hptk.kz/professions/9-0518000-uchet-i-audit.html" TargetMode="External"/><Relationship Id="rId11" Type="http://schemas.openxmlformats.org/officeDocument/2006/relationships/hyperlink" Target="https://zhptk.kz/professions/4-1401000-stroitelstvo-i-ekspluatacija-zdanii-i-sooruzhenii.html" TargetMode="External"/><Relationship Id="rId5" Type="http://schemas.openxmlformats.org/officeDocument/2006/relationships/hyperlink" Target="https://zhptk.kz/professions/10-0516000-finansy.html" TargetMode="External"/><Relationship Id="rId15" Type="http://schemas.openxmlformats.org/officeDocument/2006/relationships/image" Target="../media/image54.gif"/><Relationship Id="rId10" Type="http://schemas.openxmlformats.org/officeDocument/2006/relationships/hyperlink" Target="https://zhptk.kz/professions/5-1201000-tehnicheskoe-obsluzhivanie-remont-i-ekspluatacija-avtomobilnogo-transporta.html" TargetMode="External"/><Relationship Id="rId4" Type="http://schemas.openxmlformats.org/officeDocument/2006/relationships/hyperlink" Target="https://www.facebook.com/zhptk.kz/" TargetMode="External"/><Relationship Id="rId9" Type="http://schemas.openxmlformats.org/officeDocument/2006/relationships/hyperlink" Target="https://zhptk.kz/professions/6-1203000-organizacija-perevozok-i-upravlenie-dvizheniem-na-zheleznodorozhnom-transporte.html" TargetMode="External"/><Relationship Id="rId14" Type="http://schemas.openxmlformats.org/officeDocument/2006/relationships/hyperlink" Target="https://zhptk.kz/professions/1-1202000-organizacija-perevozok-i-upravlenie-dvizheniem-na-transporte.html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hyperlink" Target="https://vk.com/zhkbit_kz" TargetMode="External"/><Relationship Id="rId7" Type="http://schemas.openxmlformats.org/officeDocument/2006/relationships/image" Target="../media/image56.gif"/><Relationship Id="rId2" Type="http://schemas.openxmlformats.org/officeDocument/2006/relationships/hyperlink" Target="http://zhkbit.kz/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channel/UCKPVzXnkmM9tzD_QgdvdaoA" TargetMode="External"/><Relationship Id="rId5" Type="http://schemas.openxmlformats.org/officeDocument/2006/relationships/hyperlink" Target="https://www.instagram.com/zhkbit.kz/" TargetMode="External"/><Relationship Id="rId4" Type="http://schemas.openxmlformats.org/officeDocument/2006/relationships/hyperlink" Target="http://facebook.com/zhkbit" TargetMode="External"/><Relationship Id="rId9" Type="http://schemas.openxmlformats.org/officeDocument/2006/relationships/slide" Target="slide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5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12" Type="http://schemas.openxmlformats.org/officeDocument/2006/relationships/slide" Target="slide14.xml"/><Relationship Id="rId17" Type="http://schemas.openxmlformats.org/officeDocument/2006/relationships/slide" Target="slide2.xml"/><Relationship Id="rId2" Type="http://schemas.openxmlformats.org/officeDocument/2006/relationships/slide" Target="slide4.xml"/><Relationship Id="rId16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13.xml"/><Relationship Id="rId5" Type="http://schemas.openxmlformats.org/officeDocument/2006/relationships/slide" Target="slide7.xml"/><Relationship Id="rId15" Type="http://schemas.openxmlformats.org/officeDocument/2006/relationships/slide" Target="slide18.xml"/><Relationship Id="rId10" Type="http://schemas.openxmlformats.org/officeDocument/2006/relationships/slide" Target="slide12.xml"/><Relationship Id="rId4" Type="http://schemas.openxmlformats.org/officeDocument/2006/relationships/slide" Target="slide6.xml"/><Relationship Id="rId9" Type="http://schemas.openxmlformats.org/officeDocument/2006/relationships/slide" Target="slide11.xml"/><Relationship Id="rId14" Type="http://schemas.openxmlformats.org/officeDocument/2006/relationships/slide" Target="slide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em-edu.kz/ru/university/kgkp-zhezkazganskij-muzykalnyj-kolledzh/" TargetMode="External"/><Relationship Id="rId2" Type="http://schemas.openxmlformats.org/officeDocument/2006/relationships/hyperlink" Target="mailto:zhezmuzkol@mail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image" Target="../media/image59.jpeg"/><Relationship Id="rId4" Type="http://schemas.openxmlformats.org/officeDocument/2006/relationships/image" Target="../media/image5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36.xml"/><Relationship Id="rId4" Type="http://schemas.openxmlformats.org/officeDocument/2006/relationships/slide" Target="slide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medicoll.kz/" TargetMode="External"/><Relationship Id="rId7" Type="http://schemas.openxmlformats.org/officeDocument/2006/relationships/slide" Target="slide31.xml"/><Relationship Id="rId2" Type="http://schemas.openxmlformats.org/officeDocument/2006/relationships/hyperlink" Target="mailto:medcol_balchasch@mail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gif"/><Relationship Id="rId4" Type="http://schemas.openxmlformats.org/officeDocument/2006/relationships/hyperlink" Target="https://vk.com/bmcmed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1737489559799657/" TargetMode="External"/><Relationship Id="rId2" Type="http://schemas.openxmlformats.org/officeDocument/2006/relationships/hyperlink" Target="https://vk.com/ptk_kazakhmys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5" Type="http://schemas.openxmlformats.org/officeDocument/2006/relationships/image" Target="../media/image63.jpeg"/><Relationship Id="rId4" Type="http://schemas.openxmlformats.org/officeDocument/2006/relationships/image" Target="../media/image6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hyperlink" Target="http://bmpk.kz/" TargetMode="External"/><Relationship Id="rId1" Type="http://schemas.openxmlformats.org/officeDocument/2006/relationships/slideLayout" Target="../slideLayouts/slideLayout2.xml"/><Relationship Id="rId5" Type="http://schemas.openxmlformats.org/officeDocument/2006/relationships/slide" Target="slide31.xml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hyperlink" Target="http://bgtk.kz/" TargetMode="External"/><Relationship Id="rId1" Type="http://schemas.openxmlformats.org/officeDocument/2006/relationships/slideLayout" Target="../slideLayouts/slideLayout2.xml"/><Relationship Id="rId5" Type="http://schemas.openxmlformats.org/officeDocument/2006/relationships/slide" Target="slide31.xml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bkao_kz" TargetMode="External"/><Relationship Id="rId2" Type="http://schemas.openxmlformats.org/officeDocument/2006/relationships/hyperlink" Target="mailto:bolashak-05@mail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5" Type="http://schemas.openxmlformats.org/officeDocument/2006/relationships/image" Target="../media/image69.png"/><Relationship Id="rId4" Type="http://schemas.openxmlformats.org/officeDocument/2006/relationships/image" Target="../media/image6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karmedkolledzh.kz/" TargetMode="Externa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09429400873" TargetMode="External"/><Relationship Id="rId2" Type="http://schemas.openxmlformats.org/officeDocument/2006/relationships/hyperlink" Target="https://vk.com/id336671597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hyperlink" Target="http://kgk.kz/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kvptk.kz/ru" TargetMode="Externa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gtk.kz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smk-college.kz/ru" TargetMode="External"/><Relationship Id="rId2" Type="http://schemas.openxmlformats.org/officeDocument/2006/relationships/hyperlink" Target="mailto:epk_2008@mail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1.jpeg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Карта колледжей </a:t>
            </a:r>
            <a:br>
              <a:rPr lang="ru-RU" dirty="0" smtClean="0"/>
            </a:br>
            <a:r>
              <a:rPr lang="ru-RU" dirty="0" smtClean="0"/>
              <a:t>Карагандинской области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51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Колледж Экономики Бизнеса и Права, КЭУК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5243" y="1888721"/>
            <a:ext cx="6726895" cy="4805082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Сайт: </a:t>
            </a:r>
            <a:r>
              <a:rPr lang="ru-RU" u="sng" dirty="0">
                <a:hlinkClick r:id="rId2"/>
              </a:rPr>
              <a:t>http://college.keu.kz/ru</a:t>
            </a:r>
            <a:r>
              <a:rPr lang="ru-RU" u="sng" dirty="0" smtClean="0">
                <a:hlinkClick r:id="rId2"/>
              </a:rPr>
              <a:t>/</a:t>
            </a:r>
            <a:endParaRPr lang="ru-RU" u="sng" dirty="0" smtClean="0"/>
          </a:p>
          <a:p>
            <a:pPr marL="0" indent="0">
              <a:buNone/>
            </a:pPr>
            <a:r>
              <a:rPr lang="ru-RU" dirty="0" smtClean="0"/>
              <a:t>      </a:t>
            </a:r>
            <a:r>
              <a:rPr lang="en-US" dirty="0" err="1" smtClean="0"/>
              <a:t>Instagramm</a:t>
            </a:r>
            <a:r>
              <a:rPr lang="en-US" dirty="0"/>
              <a:t>: </a:t>
            </a:r>
            <a:r>
              <a:rPr lang="en-US" dirty="0">
                <a:hlinkClick r:id="rId3"/>
              </a:rPr>
              <a:t>https://www.instagram.com/kebpkeuk/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Адрес</a:t>
            </a:r>
            <a:r>
              <a:rPr lang="ru-RU" dirty="0"/>
              <a:t>: г. Караганда,  ул. Академическая, </a:t>
            </a:r>
            <a:r>
              <a:rPr lang="ru-RU" dirty="0" smtClean="0"/>
              <a:t>7</a:t>
            </a:r>
          </a:p>
          <a:p>
            <a:r>
              <a:rPr lang="ru-RU" b="1" dirty="0"/>
              <a:t>Телефоны: </a:t>
            </a:r>
            <a:r>
              <a:rPr lang="ru-RU" dirty="0"/>
              <a:t>+7 /7212/ 44-16-41, +7 /7212/ </a:t>
            </a:r>
            <a:r>
              <a:rPr lang="ru-RU" dirty="0" smtClean="0"/>
              <a:t>44-16-24</a:t>
            </a: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/>
              <a:t>Специальности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0511000 «Туризм»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0201000 «Правоведение»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0501000 «Социальная работа»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0507000 «Орг. </a:t>
            </a:r>
            <a:r>
              <a:rPr lang="ru-RU" dirty="0" err="1"/>
              <a:t>обслуж</a:t>
            </a:r>
            <a:r>
              <a:rPr lang="ru-RU" dirty="0"/>
              <a:t>. гостиничных хозяйств»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0508000 «Организация питания»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0513000 «Маркетинг»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0514000 «Оценка»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1305000 «Информационные системы»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0515000 «Менеджмент»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0516000 «Финансы»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0519000 «Экономика»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0518000 «Учет и аудит»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0601000 «Стандартизация, метрология и сертификация»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1226000 «Технология и организация производства продукции предприятий питания»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7170" name="Picture 2" descr="http://qrcoder.ru/code/?https%3A%2F%2Fcollege.keu.kz%2Fru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113" y="1888721"/>
            <a:ext cx="125730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8579" y="3416370"/>
            <a:ext cx="5282704" cy="3277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Развернутая стрелка 5">
            <a:hlinkClick r:id="rId6" action="ppaction://hlinksldjump"/>
          </p:cNvPr>
          <p:cNvSpPr/>
          <p:nvPr/>
        </p:nvSpPr>
        <p:spPr>
          <a:xfrm flipH="1">
            <a:off x="10528916" y="5273336"/>
            <a:ext cx="985422" cy="1118586"/>
          </a:xfrm>
          <a:prstGeom prst="utur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891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Юридический колледж "Фемида</a:t>
            </a:r>
            <a:r>
              <a:rPr lang="ru-RU" b="1" dirty="0" smtClean="0"/>
              <a:t>"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E-</a:t>
            </a:r>
            <a:r>
              <a:rPr lang="ru-RU" dirty="0" err="1"/>
              <a:t>mail</a:t>
            </a:r>
            <a:r>
              <a:rPr lang="ru-RU" dirty="0"/>
              <a:t>: mail@femida.com.kz</a:t>
            </a:r>
            <a:br>
              <a:rPr lang="ru-RU" dirty="0"/>
            </a:br>
            <a:r>
              <a:rPr lang="ru-RU" dirty="0"/>
              <a:t>Сайт: http://femida.com.kz/</a:t>
            </a:r>
            <a:br>
              <a:rPr lang="ru-RU" dirty="0"/>
            </a:br>
            <a:r>
              <a:rPr lang="ru-RU" dirty="0"/>
              <a:t>Адрес: Караганда, улица </a:t>
            </a:r>
            <a:r>
              <a:rPr lang="ru-RU" dirty="0" smtClean="0"/>
              <a:t>Пичугина,259</a:t>
            </a:r>
          </a:p>
          <a:p>
            <a:r>
              <a:rPr lang="ru-RU" b="1" dirty="0"/>
              <a:t>Телефоны: </a:t>
            </a:r>
            <a:r>
              <a:rPr lang="ru-RU" dirty="0"/>
              <a:t>+7 (7212) </a:t>
            </a:r>
            <a:r>
              <a:rPr lang="ru-RU" dirty="0" smtClean="0"/>
              <a:t>47–98–68</a:t>
            </a:r>
          </a:p>
          <a:p>
            <a:pPr marL="0" indent="0" algn="ctr" fontAlgn="base">
              <a:buNone/>
            </a:pPr>
            <a:r>
              <a:rPr lang="ru-RU" b="1" dirty="0"/>
              <a:t>Специальности</a:t>
            </a:r>
          </a:p>
          <a:p>
            <a:pPr fontAlgn="base"/>
            <a:r>
              <a:rPr lang="ru-RU" dirty="0"/>
              <a:t>0201000-«Правоведение» - Квалификация — 0201023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 smtClean="0"/>
          </a:p>
          <a:p>
            <a:endParaRPr lang="ru-RU" dirty="0"/>
          </a:p>
        </p:txBody>
      </p:sp>
      <p:pic>
        <p:nvPicPr>
          <p:cNvPr id="8194" name="Picture 2" descr="http://qrcoder.ru/code/?http%3A%2F%2Ffemida.com.kz%2F&amp;4&amp;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1395" y="2488378"/>
            <a:ext cx="125730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67448" y="4313238"/>
            <a:ext cx="4288220" cy="2412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Развернутая стрелка 5">
            <a:hlinkClick r:id="rId4" action="ppaction://hlinksldjump"/>
          </p:cNvPr>
          <p:cNvSpPr/>
          <p:nvPr/>
        </p:nvSpPr>
        <p:spPr>
          <a:xfrm flipH="1">
            <a:off x="10528916" y="5273336"/>
            <a:ext cx="985422" cy="1118586"/>
          </a:xfrm>
          <a:prstGeom prst="utur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028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92606"/>
          </a:xfrm>
        </p:spPr>
        <p:txBody>
          <a:bodyPr/>
          <a:lstStyle/>
          <a:p>
            <a:pPr algn="ctr"/>
            <a:r>
              <a:rPr lang="ru-RU" b="1" dirty="0"/>
              <a:t>Карагандинский колледж </a:t>
            </a:r>
            <a:r>
              <a:rPr lang="ru-RU" b="1" dirty="0" smtClean="0"/>
              <a:t>моды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0650" y="1364877"/>
            <a:ext cx="8946541" cy="5035923"/>
          </a:xfrm>
        </p:spPr>
        <p:txBody>
          <a:bodyPr/>
          <a:lstStyle/>
          <a:p>
            <a:r>
              <a:rPr lang="ru-RU" dirty="0"/>
              <a:t>E-</a:t>
            </a:r>
            <a:r>
              <a:rPr lang="ru-RU" dirty="0" err="1"/>
              <a:t>mail</a:t>
            </a:r>
            <a:r>
              <a:rPr lang="ru-RU" dirty="0"/>
              <a:t>: k-moda@yandexl.ru</a:t>
            </a:r>
            <a:br>
              <a:rPr lang="ru-RU" dirty="0"/>
            </a:br>
            <a:r>
              <a:rPr lang="en-US" dirty="0"/>
              <a:t>Facebook: </a:t>
            </a:r>
            <a:r>
              <a:rPr lang="en-US" dirty="0">
                <a:hlinkClick r:id="rId2"/>
              </a:rPr>
              <a:t>https://www.facebook.com/kolledjmodykrg/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Адрес: </a:t>
            </a:r>
            <a:r>
              <a:rPr lang="ru-RU" dirty="0" err="1"/>
              <a:t>Ермекова</a:t>
            </a:r>
            <a:r>
              <a:rPr lang="ru-RU" dirty="0"/>
              <a:t> улица, </a:t>
            </a:r>
            <a:r>
              <a:rPr lang="ru-RU" dirty="0" smtClean="0"/>
              <a:t>11/2</a:t>
            </a:r>
          </a:p>
          <a:p>
            <a:r>
              <a:rPr lang="ru-RU" b="1" dirty="0"/>
              <a:t>Телефоны: </a:t>
            </a:r>
            <a:r>
              <a:rPr lang="ru-RU" dirty="0"/>
              <a:t>+7 (7212) 47-62-30, +7 (7212) </a:t>
            </a:r>
            <a:r>
              <a:rPr lang="ru-RU" dirty="0" smtClean="0"/>
              <a:t>47-71-45</a:t>
            </a:r>
          </a:p>
          <a:p>
            <a:pPr marL="0" indent="0" algn="ctr" fontAlgn="base">
              <a:buNone/>
            </a:pPr>
            <a:r>
              <a:rPr lang="ru-RU" b="1" dirty="0"/>
              <a:t>Специальности</a:t>
            </a:r>
          </a:p>
          <a:p>
            <a:pPr fontAlgn="base"/>
            <a:r>
              <a:rPr lang="ru-RU" dirty="0"/>
              <a:t>0507063 «Организация обслуживания гостиничного хозяйства»</a:t>
            </a:r>
          </a:p>
          <a:p>
            <a:pPr fontAlgn="base"/>
            <a:r>
              <a:rPr lang="ru-RU" dirty="0"/>
              <a:t>0402013 «Дизайн (по профилю)»</a:t>
            </a:r>
          </a:p>
          <a:p>
            <a:pPr fontAlgn="base"/>
            <a:r>
              <a:rPr lang="ru-RU" dirty="0"/>
              <a:t>1211083 «Швейное производство и моделирование одежды»</a:t>
            </a:r>
          </a:p>
          <a:p>
            <a:pPr fontAlgn="base"/>
            <a:r>
              <a:rPr lang="ru-RU" dirty="0"/>
              <a:t>0506063 «Парикмахерское искусство и декоративная косметика»</a:t>
            </a:r>
          </a:p>
          <a:p>
            <a:endParaRPr lang="ru-RU" dirty="0"/>
          </a:p>
        </p:txBody>
      </p:sp>
      <p:pic>
        <p:nvPicPr>
          <p:cNvPr id="9218" name="Picture 2" descr="http://qrcoder.ru/code/?https%3A%2F%2Fwww.facebook.com%2Fkolledjmodykrg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81240" y="1345324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76137" y="2914582"/>
            <a:ext cx="3310759" cy="3844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Развернутая стрелка 5">
            <a:hlinkClick r:id="rId5" action="ppaction://hlinksldjump"/>
          </p:cNvPr>
          <p:cNvSpPr/>
          <p:nvPr/>
        </p:nvSpPr>
        <p:spPr>
          <a:xfrm flipH="1">
            <a:off x="10528916" y="5273336"/>
            <a:ext cx="985422" cy="1118586"/>
          </a:xfrm>
          <a:prstGeom prst="utur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0936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Карагандинский банковский колледж имени Ж. К. </a:t>
            </a:r>
            <a:r>
              <a:rPr lang="ru-RU" b="1" dirty="0" err="1"/>
              <a:t>Букенова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353" y="2031898"/>
            <a:ext cx="9693482" cy="470644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E-</a:t>
            </a:r>
            <a:r>
              <a:rPr lang="ru-RU" dirty="0" err="1"/>
              <a:t>mail</a:t>
            </a:r>
            <a:r>
              <a:rPr lang="ru-RU" dirty="0"/>
              <a:t>: priem_kfi@mail.ru</a:t>
            </a:r>
            <a:br>
              <a:rPr lang="ru-RU" dirty="0"/>
            </a:br>
            <a:r>
              <a:rPr lang="ru-RU" dirty="0"/>
              <a:t>Сайт: </a:t>
            </a:r>
            <a:r>
              <a:rPr lang="ru-RU" dirty="0">
                <a:hlinkClick r:id="rId2"/>
              </a:rPr>
              <a:t>http://karbc.kz</a:t>
            </a:r>
            <a:r>
              <a:rPr lang="ru-RU" dirty="0" smtClean="0">
                <a:hlinkClick r:id="rId2"/>
              </a:rPr>
              <a:t>/</a:t>
            </a:r>
            <a:endParaRPr lang="ru-RU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     </a:t>
            </a:r>
            <a:r>
              <a:rPr lang="en-US" dirty="0" err="1" smtClean="0"/>
              <a:t>Instagramm</a:t>
            </a:r>
            <a:r>
              <a:rPr lang="en-US" dirty="0"/>
              <a:t>: </a:t>
            </a:r>
            <a:r>
              <a:rPr lang="en-US" dirty="0">
                <a:hlinkClick r:id="rId3"/>
              </a:rPr>
              <a:t>https://www.instagram.com/kbc_krg/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Адрес</a:t>
            </a:r>
            <a:r>
              <a:rPr lang="ru-RU" dirty="0"/>
              <a:t>: г. Караганда, ул. </a:t>
            </a:r>
            <a:r>
              <a:rPr lang="ru-RU" dirty="0" err="1"/>
              <a:t>Муканова</a:t>
            </a:r>
            <a:r>
              <a:rPr lang="ru-RU" dirty="0"/>
              <a:t>, </a:t>
            </a:r>
            <a:r>
              <a:rPr lang="ru-RU" dirty="0" smtClean="0"/>
              <a:t>3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b="1" dirty="0"/>
              <a:t>Телефоны: </a:t>
            </a:r>
            <a:r>
              <a:rPr lang="ru-RU" dirty="0"/>
              <a:t>+7 (7212) 77-01-78 +7 (701) </a:t>
            </a:r>
            <a:r>
              <a:rPr lang="ru-RU" dirty="0" smtClean="0"/>
              <a:t>782-53-32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/>
              <a:t>Специальности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0518000 – Учет и аудит;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0501000 – Социальная работа;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1516000 – Пожарная безопасность;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0516000 – Финансы;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0514000 – Оценка;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0511000 – Туризм;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1509000 – Экология и природоохранная деятельность;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0517000 – Статистика;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1305000 – Информационные системы;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0510000 – Делопроизводство;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0507000 – Организация и обслуживание гостиничного хозяйства;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0201000 – Правоведение;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0515000 – Менеджмент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49409" y="4309242"/>
            <a:ext cx="4632023" cy="2429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http://qrcoder.ru/code/?http%3A%2F%2Fkarbc.kz%2Fcompany%2Fcollege-specialties%2F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1189" y="2031898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Развернутая стрелка 5">
            <a:hlinkClick r:id="rId6" action="ppaction://hlinksldjump"/>
          </p:cNvPr>
          <p:cNvSpPr/>
          <p:nvPr/>
        </p:nvSpPr>
        <p:spPr>
          <a:xfrm flipH="1">
            <a:off x="10528916" y="5273336"/>
            <a:ext cx="985422" cy="1118586"/>
          </a:xfrm>
          <a:prstGeom prst="utur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990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Колледж иностранных </a:t>
            </a:r>
            <a:r>
              <a:rPr lang="ru-RU" b="1" dirty="0" smtClean="0"/>
              <a:t>языков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0141" y="1569442"/>
            <a:ext cx="6968632" cy="4831358"/>
          </a:xfrm>
        </p:spPr>
        <p:txBody>
          <a:bodyPr/>
          <a:lstStyle/>
          <a:p>
            <a:r>
              <a:rPr lang="ru-RU" dirty="0"/>
              <a:t>Сайт: </a:t>
            </a:r>
            <a:r>
              <a:rPr lang="ru-RU" dirty="0">
                <a:hlinkClick r:id="rId2"/>
              </a:rPr>
              <a:t>http://college.languages.edu-gov2.kz/ru</a:t>
            </a:r>
            <a:r>
              <a:rPr lang="ru-RU" dirty="0" smtClean="0">
                <a:hlinkClick r:id="rId2"/>
              </a:rPr>
              <a:t>/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Адрес: Мира, </a:t>
            </a:r>
            <a:r>
              <a:rPr lang="ru-RU" dirty="0" smtClean="0"/>
              <a:t>35</a:t>
            </a:r>
          </a:p>
          <a:p>
            <a:r>
              <a:rPr lang="ru-RU" b="1" dirty="0"/>
              <a:t>Телефоны: </a:t>
            </a:r>
            <a:r>
              <a:rPr lang="ru-RU" dirty="0"/>
              <a:t>+7 (7212) </a:t>
            </a:r>
            <a:r>
              <a:rPr lang="ru-RU" dirty="0" smtClean="0"/>
              <a:t>42-15-04</a:t>
            </a:r>
          </a:p>
          <a:p>
            <a:pPr marL="0" indent="0" algn="ctr" fontAlgn="base">
              <a:buNone/>
            </a:pPr>
            <a:r>
              <a:rPr lang="ru-RU" b="1" dirty="0"/>
              <a:t>Специальности</a:t>
            </a:r>
          </a:p>
          <a:p>
            <a:pPr fontAlgn="base"/>
            <a:r>
              <a:rPr lang="ru-RU" dirty="0"/>
              <a:t>Религиоведение</a:t>
            </a:r>
          </a:p>
          <a:p>
            <a:pPr fontAlgn="base"/>
            <a:r>
              <a:rPr lang="ru-RU" dirty="0"/>
              <a:t>ІТ-технологии</a:t>
            </a:r>
          </a:p>
          <a:p>
            <a:pPr fontAlgn="base"/>
            <a:r>
              <a:rPr lang="ru-RU" dirty="0"/>
              <a:t>Вторые языки: китайский, турецкий, </a:t>
            </a:r>
            <a:r>
              <a:rPr lang="ru-RU" dirty="0" err="1"/>
              <a:t>французкий,немецкий</a:t>
            </a:r>
            <a:endParaRPr lang="ru-RU" dirty="0"/>
          </a:p>
          <a:p>
            <a:pPr fontAlgn="base"/>
            <a:r>
              <a:rPr lang="ru-RU" dirty="0"/>
              <a:t>Самопознание</a:t>
            </a:r>
          </a:p>
          <a:p>
            <a:pPr fontAlgn="base"/>
            <a:r>
              <a:rPr lang="ru-RU" dirty="0"/>
              <a:t>Основы предпринимательской деятельности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1266" name="Picture 2" descr="http://qrcoder.ru/code/?http%3A%2F%2Fcollege.languages.edu-gov2.kz%2Fru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91527" y="1569442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89047" y="3552497"/>
            <a:ext cx="4464158" cy="3214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Развернутая стрелка 5">
            <a:hlinkClick r:id="rId5" action="ppaction://hlinksldjump"/>
          </p:cNvPr>
          <p:cNvSpPr/>
          <p:nvPr/>
        </p:nvSpPr>
        <p:spPr>
          <a:xfrm flipH="1">
            <a:off x="10528916" y="5273336"/>
            <a:ext cx="985422" cy="1118586"/>
          </a:xfrm>
          <a:prstGeom prst="utur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13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base"/>
            <a:r>
              <a:rPr lang="ru-RU" b="1" dirty="0"/>
              <a:t>Карагандинский медико-технический колледж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974" y="2042407"/>
            <a:ext cx="7210371" cy="4195481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Сайт: </a:t>
            </a:r>
            <a:r>
              <a:rPr lang="ru-RU" dirty="0">
                <a:hlinkClick r:id="rId2"/>
              </a:rPr>
              <a:t>http://kmtk.kz/ru</a:t>
            </a:r>
            <a:r>
              <a:rPr lang="ru-RU" dirty="0" smtClean="0">
                <a:hlinkClick r:id="rId2"/>
              </a:rPr>
              <a:t>/</a:t>
            </a:r>
            <a:endParaRPr lang="ru-RU" dirty="0" smtClean="0"/>
          </a:p>
          <a:p>
            <a:r>
              <a:rPr lang="en-US" dirty="0" err="1"/>
              <a:t>Vk</a:t>
            </a:r>
            <a:r>
              <a:rPr lang="en-US" dirty="0"/>
              <a:t>: </a:t>
            </a:r>
            <a:r>
              <a:rPr lang="en-US" dirty="0">
                <a:hlinkClick r:id="rId3"/>
              </a:rPr>
              <a:t>https://vk.com/club129809496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Адрес: г. Караганда, ул. Жамбыла, </a:t>
            </a:r>
            <a:r>
              <a:rPr lang="ru-RU" dirty="0" smtClean="0"/>
              <a:t>19</a:t>
            </a:r>
          </a:p>
          <a:p>
            <a:r>
              <a:rPr lang="ru-RU" b="1" dirty="0"/>
              <a:t>Телефоны: </a:t>
            </a:r>
            <a:r>
              <a:rPr lang="ru-RU" dirty="0"/>
              <a:t>8 (7212) 56-26-10, 8 (7212) 33-50-33, 8 (7212) </a:t>
            </a:r>
            <a:r>
              <a:rPr lang="ru-RU" dirty="0" smtClean="0"/>
              <a:t>33-47-90</a:t>
            </a:r>
          </a:p>
          <a:p>
            <a:pPr marL="0" indent="0" algn="ctr" fontAlgn="base">
              <a:buNone/>
            </a:pPr>
            <a:r>
              <a:rPr lang="ru-RU" b="1" dirty="0"/>
              <a:t>Специальности</a:t>
            </a:r>
          </a:p>
          <a:p>
            <a:pPr fontAlgn="base"/>
            <a:r>
              <a:rPr lang="ru-RU" dirty="0"/>
              <a:t>0308000 : Медицинская оптика</a:t>
            </a:r>
          </a:p>
          <a:p>
            <a:pPr fontAlgn="base"/>
            <a:r>
              <a:rPr lang="ru-RU" dirty="0"/>
              <a:t>1121000 : Монтаж, техническое обслуживание и ремонт медицинской техники</a:t>
            </a:r>
          </a:p>
          <a:p>
            <a:pPr fontAlgn="base"/>
            <a:r>
              <a:rPr lang="ru-RU" dirty="0"/>
              <a:t>0304000 : Стоматология</a:t>
            </a:r>
          </a:p>
          <a:p>
            <a:pPr fontAlgn="base"/>
            <a:r>
              <a:rPr lang="ru-RU" dirty="0"/>
              <a:t>0307000 : Стоматология ортопедическая</a:t>
            </a:r>
          </a:p>
          <a:p>
            <a:endParaRPr lang="ru-RU" dirty="0"/>
          </a:p>
        </p:txBody>
      </p:sp>
      <p:pic>
        <p:nvPicPr>
          <p:cNvPr id="12290" name="Picture 2" descr="http://qrcoder.ru/code/?http%3A%2F%2Fkmtk.kz%2Fru%2Fportfolio.html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18320" y="1769268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46962" y="3452107"/>
            <a:ext cx="4552416" cy="3297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Развернутая стрелка 5">
            <a:hlinkClick r:id="rId6" action="ppaction://hlinksldjump"/>
          </p:cNvPr>
          <p:cNvSpPr/>
          <p:nvPr/>
        </p:nvSpPr>
        <p:spPr>
          <a:xfrm flipH="1">
            <a:off x="10528916" y="5273336"/>
            <a:ext cx="985422" cy="1118586"/>
          </a:xfrm>
          <a:prstGeom prst="utur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2555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Карагандинский коммерческий колледж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485" y="1734207"/>
            <a:ext cx="7294454" cy="499766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E-</a:t>
            </a:r>
            <a:r>
              <a:rPr lang="ru-RU" dirty="0" err="1"/>
              <a:t>mail</a:t>
            </a:r>
            <a:r>
              <a:rPr lang="ru-RU" dirty="0"/>
              <a:t>: chu-kkk50@rambler.ru</a:t>
            </a:r>
            <a:br>
              <a:rPr lang="ru-RU" dirty="0"/>
            </a:br>
            <a:r>
              <a:rPr lang="ru-RU" dirty="0"/>
              <a:t>Сайт: </a:t>
            </a:r>
            <a:r>
              <a:rPr lang="ru-RU" dirty="0">
                <a:hlinkClick r:id="rId2"/>
              </a:rPr>
              <a:t>http://kcollege.kz</a:t>
            </a:r>
            <a:r>
              <a:rPr lang="ru-RU" dirty="0" smtClean="0">
                <a:hlinkClick r:id="rId2"/>
              </a:rPr>
              <a:t>/</a:t>
            </a:r>
            <a:endParaRPr lang="ru-RU" dirty="0" smtClean="0"/>
          </a:p>
          <a:p>
            <a:r>
              <a:rPr lang="en-US" dirty="0" err="1"/>
              <a:t>Vk</a:t>
            </a:r>
            <a:r>
              <a:rPr lang="en-US" dirty="0"/>
              <a:t>: </a:t>
            </a:r>
            <a:r>
              <a:rPr lang="en-US" dirty="0">
                <a:hlinkClick r:id="rId3"/>
              </a:rPr>
              <a:t>https://vk.com/kcollegekz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Адрес: </a:t>
            </a:r>
            <a:r>
              <a:rPr lang="ru-RU" dirty="0" err="1"/>
              <a:t>г.Караганда</a:t>
            </a:r>
            <a:r>
              <a:rPr lang="ru-RU" dirty="0"/>
              <a:t>, Бульвар Мира, </a:t>
            </a:r>
            <a:r>
              <a:rPr lang="ru-RU" dirty="0" smtClean="0"/>
              <a:t>50</a:t>
            </a:r>
          </a:p>
          <a:p>
            <a:r>
              <a:rPr lang="ru-RU" b="1" dirty="0"/>
              <a:t>Телефоны: </a:t>
            </a:r>
            <a:r>
              <a:rPr lang="ru-RU" dirty="0"/>
              <a:t>+7 (7212) 56-38-65, 56-09-65, </a:t>
            </a:r>
            <a:r>
              <a:rPr lang="ru-RU" dirty="0" smtClean="0"/>
              <a:t>56-23-35</a:t>
            </a:r>
          </a:p>
          <a:p>
            <a:pPr marL="0" indent="0" algn="ctr" fontAlgn="base">
              <a:buNone/>
            </a:pPr>
            <a:r>
              <a:rPr lang="ru-RU" b="1" dirty="0"/>
              <a:t>Специальности</a:t>
            </a:r>
          </a:p>
          <a:p>
            <a:pPr fontAlgn="base"/>
            <a:r>
              <a:rPr lang="ru-RU" dirty="0"/>
              <a:t>Технология и организация производства продукции предприятий питания</a:t>
            </a:r>
          </a:p>
          <a:p>
            <a:pPr fontAlgn="base"/>
            <a:r>
              <a:rPr lang="ru-RU" dirty="0"/>
              <a:t>Организация питания</a:t>
            </a:r>
          </a:p>
          <a:p>
            <a:pPr fontAlgn="base"/>
            <a:r>
              <a:rPr lang="ru-RU" dirty="0"/>
              <a:t>Менеджмент (по отраслям) Учет и аудит (по отраслям)</a:t>
            </a:r>
          </a:p>
          <a:p>
            <a:pPr fontAlgn="base"/>
            <a:r>
              <a:rPr lang="ru-RU" dirty="0"/>
              <a:t>Делопроизводство и архивоведение</a:t>
            </a:r>
          </a:p>
          <a:p>
            <a:pPr fontAlgn="base"/>
            <a:r>
              <a:rPr lang="ru-RU" dirty="0"/>
              <a:t>Вычислительная техника и программное обеспечение</a:t>
            </a:r>
          </a:p>
          <a:p>
            <a:endParaRPr lang="ru-RU" dirty="0"/>
          </a:p>
        </p:txBody>
      </p:sp>
      <p:pic>
        <p:nvPicPr>
          <p:cNvPr id="13314" name="Picture 2" descr="http://qrcoder.ru/code/?http%3A%2F%2Fkcollege.kz%2F%23%26panel1-1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45984" y="1978682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8084" y="4099034"/>
            <a:ext cx="4390927" cy="2632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Развернутая стрелка 5">
            <a:hlinkClick r:id="rId6" action="ppaction://hlinksldjump"/>
          </p:cNvPr>
          <p:cNvSpPr/>
          <p:nvPr/>
        </p:nvSpPr>
        <p:spPr>
          <a:xfrm flipH="1">
            <a:off x="10528916" y="5273336"/>
            <a:ext cx="985422" cy="1118586"/>
          </a:xfrm>
          <a:prstGeom prst="utur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0828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130" y="105877"/>
            <a:ext cx="9404723" cy="1207916"/>
          </a:xfrm>
        </p:spPr>
        <p:txBody>
          <a:bodyPr/>
          <a:lstStyle/>
          <a:p>
            <a:pPr algn="ctr"/>
            <a:r>
              <a:rPr lang="ru-RU" b="1" dirty="0"/>
              <a:t>Технологический колледж при </a:t>
            </a:r>
            <a:r>
              <a:rPr lang="ru-RU" b="1" dirty="0" err="1"/>
              <a:t>КарГТУ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9698" y="1397876"/>
            <a:ext cx="7819695" cy="5370786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E-</a:t>
            </a:r>
            <a:r>
              <a:rPr lang="ru-RU" dirty="0" err="1"/>
              <a:t>mail</a:t>
            </a:r>
            <a:r>
              <a:rPr lang="ru-RU" dirty="0"/>
              <a:t>: a.baymukhametova@kstu.kz</a:t>
            </a:r>
            <a:br>
              <a:rPr lang="ru-RU" dirty="0"/>
            </a:br>
            <a:r>
              <a:rPr lang="ru-RU" dirty="0"/>
              <a:t>Сайт: </a:t>
            </a:r>
            <a:r>
              <a:rPr lang="ru-RU" u="sng" dirty="0">
                <a:hlinkClick r:id="rId2"/>
              </a:rPr>
              <a:t>http://www.kstu.kz/category/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Адрес: </a:t>
            </a:r>
            <a:r>
              <a:rPr lang="ru-RU" dirty="0" err="1"/>
              <a:t>г.Караганда</a:t>
            </a:r>
            <a:r>
              <a:rPr lang="ru-RU" dirty="0"/>
              <a:t>, бульвар Мира, </a:t>
            </a:r>
            <a:r>
              <a:rPr lang="ru-RU" dirty="0" smtClean="0"/>
              <a:t>56</a:t>
            </a:r>
          </a:p>
          <a:p>
            <a:r>
              <a:rPr lang="ru-RU" b="1" dirty="0"/>
              <a:t>Телефоны: </a:t>
            </a:r>
            <a:r>
              <a:rPr lang="ru-RU" dirty="0"/>
              <a:t>+7 (7212) 56-78-95</a:t>
            </a:r>
            <a:endParaRPr lang="ru-RU" dirty="0" smtClean="0"/>
          </a:p>
          <a:p>
            <a:pPr marL="0" indent="0" algn="ctr" fontAlgn="base">
              <a:buNone/>
            </a:pPr>
            <a:r>
              <a:rPr lang="ru-RU" b="1" dirty="0"/>
              <a:t>Специальности</a:t>
            </a:r>
          </a:p>
          <a:p>
            <a:pPr fontAlgn="base"/>
            <a:r>
              <a:rPr lang="ru-RU" dirty="0"/>
              <a:t>0902000 : Электроснабжение (по отраслям)</a:t>
            </a:r>
          </a:p>
          <a:p>
            <a:pPr fontAlgn="base"/>
            <a:r>
              <a:rPr lang="ru-RU" dirty="0"/>
              <a:t>1302000 : Автоматизация и управление (по профилю)</a:t>
            </a:r>
          </a:p>
          <a:p>
            <a:pPr fontAlgn="base"/>
            <a:r>
              <a:rPr lang="ru-RU" dirty="0"/>
              <a:t>1305000 : Информационные системы (по областям применения)</a:t>
            </a:r>
          </a:p>
          <a:p>
            <a:pPr fontAlgn="base"/>
            <a:r>
              <a:rPr lang="ru-RU" dirty="0"/>
              <a:t>1203000 : Организация перевозок и управление движением на железнодорожном транспорте 1202000 : Организация перевозок и управление движением на транспорте (по отраслям)</a:t>
            </a:r>
          </a:p>
          <a:p>
            <a:pPr fontAlgn="base"/>
            <a:r>
              <a:rPr lang="ru-RU" dirty="0"/>
              <a:t>0104000 : Профессиональное обучение (по отраслям)</a:t>
            </a:r>
          </a:p>
          <a:p>
            <a:pPr fontAlgn="base"/>
            <a:r>
              <a:rPr lang="ru-RU" dirty="0"/>
              <a:t>0402000 : Дизайн (по профилю)</a:t>
            </a:r>
          </a:p>
          <a:p>
            <a:pPr fontAlgn="base"/>
            <a:r>
              <a:rPr lang="ru-RU" dirty="0"/>
              <a:t>1014000 : Технология машиностроения (по видам)</a:t>
            </a:r>
          </a:p>
          <a:p>
            <a:pPr fontAlgn="base"/>
            <a:r>
              <a:rPr lang="ru-RU" dirty="0"/>
              <a:t>0805000 : Транспортировка и хранение нефти и газа</a:t>
            </a:r>
          </a:p>
          <a:p>
            <a:pPr fontAlgn="base"/>
            <a:r>
              <a:rPr lang="ru-RU" dirty="0"/>
              <a:t>1306000 : Радиоэлектроника и связь (по видам)</a:t>
            </a:r>
          </a:p>
          <a:p>
            <a:pPr fontAlgn="base"/>
            <a:r>
              <a:rPr lang="ru-RU" dirty="0"/>
              <a:t>1114000 : Сварочное дело (по видам)</a:t>
            </a:r>
          </a:p>
          <a:p>
            <a:pPr fontAlgn="base"/>
            <a:r>
              <a:rPr lang="ru-RU" dirty="0"/>
              <a:t>1402000 : Техническая эксплуатация дорожно-строительных машин (по видам)</a:t>
            </a:r>
          </a:p>
          <a:p>
            <a:endParaRPr lang="ru-RU" dirty="0"/>
          </a:p>
        </p:txBody>
      </p:sp>
      <p:pic>
        <p:nvPicPr>
          <p:cNvPr id="14338" name="Picture 2" descr="http://qrcoder.ru/code/?https%3A%2F%2Fwww.kstu.kz%2Fcategory%2Ffakultety%2Ftehnologicheskij-kolledzh-instituty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0728" y="1159539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1005" y="3321163"/>
            <a:ext cx="4162237" cy="312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Развернутая стрелка 5">
            <a:hlinkClick r:id="rId5" action="ppaction://hlinksldjump"/>
          </p:cNvPr>
          <p:cNvSpPr/>
          <p:nvPr/>
        </p:nvSpPr>
        <p:spPr>
          <a:xfrm flipH="1">
            <a:off x="10528916" y="5273336"/>
            <a:ext cx="985422" cy="1118586"/>
          </a:xfrm>
          <a:prstGeom prst="utur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0145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base"/>
            <a:r>
              <a:rPr lang="ru-RU" b="1" dirty="0"/>
              <a:t>Колледж при Международной Бизнес-Академии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5037" y="2052918"/>
            <a:ext cx="8334978" cy="4642172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E-</a:t>
            </a:r>
            <a:r>
              <a:rPr lang="ru-RU" dirty="0" err="1"/>
              <a:t>mail</a:t>
            </a:r>
            <a:r>
              <a:rPr lang="ru-RU" dirty="0"/>
              <a:t>: mb-a@mb-a.kz, mba-karaganda@bk.ru, mba-priem@mail.ru</a:t>
            </a:r>
            <a:br>
              <a:rPr lang="ru-RU" dirty="0"/>
            </a:br>
            <a:r>
              <a:rPr lang="ru-RU" dirty="0"/>
              <a:t>Сайт: </a:t>
            </a:r>
            <a:r>
              <a:rPr lang="ru-RU" u="sng" dirty="0">
                <a:hlinkClick r:id="rId2"/>
              </a:rPr>
              <a:t>http://college.mb-a.kz/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Адрес: просп. Нурсултана Назарбаева, 12</a:t>
            </a:r>
            <a:r>
              <a:rPr lang="ru-RU" dirty="0" smtClean="0"/>
              <a:t>,</a:t>
            </a:r>
          </a:p>
          <a:p>
            <a:r>
              <a:rPr lang="ru-RU" b="1" dirty="0"/>
              <a:t>Телефоны: </a:t>
            </a:r>
            <a:r>
              <a:rPr lang="ru-RU" dirty="0"/>
              <a:t>8(72-12) 42-14-35 +7 (7212) </a:t>
            </a:r>
            <a:r>
              <a:rPr lang="ru-RU" dirty="0" smtClean="0"/>
              <a:t>42-14-04</a:t>
            </a:r>
          </a:p>
          <a:p>
            <a:pPr marL="0" indent="0" algn="ctr" fontAlgn="base">
              <a:buNone/>
            </a:pPr>
            <a:r>
              <a:rPr lang="ru-RU" b="1" dirty="0"/>
              <a:t>Специальности</a:t>
            </a:r>
          </a:p>
          <a:p>
            <a:pPr fontAlgn="base"/>
            <a:r>
              <a:rPr lang="ru-RU" dirty="0"/>
              <a:t>0512000 : Переводческое дело (по видам)</a:t>
            </a:r>
          </a:p>
          <a:p>
            <a:pPr fontAlgn="base"/>
            <a:r>
              <a:rPr lang="ru-RU" dirty="0"/>
              <a:t>1304000 : Вычислительная техника и программное обеспечение (по видам)</a:t>
            </a:r>
          </a:p>
          <a:p>
            <a:pPr fontAlgn="base"/>
            <a:r>
              <a:rPr lang="ru-RU" dirty="0"/>
              <a:t>1305000 : Информационные системы (по областям применения)</a:t>
            </a:r>
          </a:p>
          <a:p>
            <a:pPr fontAlgn="base"/>
            <a:r>
              <a:rPr lang="ru-RU" dirty="0"/>
              <a:t>0105000 : Начальное образование</a:t>
            </a:r>
          </a:p>
          <a:p>
            <a:pPr fontAlgn="base"/>
            <a:r>
              <a:rPr lang="ru-RU" dirty="0"/>
              <a:t>0507000 : Организация обслуживания гостиничных хозяйств</a:t>
            </a:r>
          </a:p>
          <a:p>
            <a:pPr fontAlgn="base"/>
            <a:r>
              <a:rPr lang="ru-RU" dirty="0"/>
              <a:t>1203000 : Организация перевозок и управление движением на железнодорожном транспорте</a:t>
            </a:r>
          </a:p>
          <a:p>
            <a:pPr fontAlgn="base"/>
            <a:r>
              <a:rPr lang="ru-RU" dirty="0"/>
              <a:t>1401000 : Строительство и эксплуатация зданий и сооружений</a:t>
            </a:r>
          </a:p>
          <a:p>
            <a:pPr fontAlgn="base"/>
            <a:r>
              <a:rPr lang="ru-RU" dirty="0"/>
              <a:t>0516000 : Финансы (по отраслям)</a:t>
            </a:r>
          </a:p>
          <a:p>
            <a:pPr fontAlgn="base"/>
            <a:r>
              <a:rPr lang="ru-RU" dirty="0"/>
              <a:t>0906000 : Теплоэнергетические установки тепловых электрических станций</a:t>
            </a:r>
          </a:p>
          <a:p>
            <a:pPr fontAlgn="base"/>
            <a:r>
              <a:rPr lang="ru-RU" dirty="0"/>
              <a:t>0511000 : Туризм (по отраслям)</a:t>
            </a:r>
          </a:p>
          <a:p>
            <a:endParaRPr lang="ru-RU" dirty="0"/>
          </a:p>
        </p:txBody>
      </p:sp>
      <p:pic>
        <p:nvPicPr>
          <p:cNvPr id="15362" name="Picture 2" descr="http://qrcoder.ru/code/?http%3A%2F%2Fcollege.mb-a.kz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0472" y="1917740"/>
            <a:ext cx="125730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25923" y="1723697"/>
            <a:ext cx="2878699" cy="5134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Развернутая стрелка 5">
            <a:hlinkClick r:id="rId5" action="ppaction://hlinksldjump"/>
          </p:cNvPr>
          <p:cNvSpPr/>
          <p:nvPr/>
        </p:nvSpPr>
        <p:spPr>
          <a:xfrm flipH="1">
            <a:off x="10528916" y="5273336"/>
            <a:ext cx="985422" cy="1118586"/>
          </a:xfrm>
          <a:prstGeom prst="utur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868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Карагандинский колледж искусств имени </a:t>
            </a:r>
            <a:r>
              <a:rPr lang="ru-RU" b="1" dirty="0" err="1"/>
              <a:t>Таттимбета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526" y="1856649"/>
            <a:ext cx="8946541" cy="4912013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E-</a:t>
            </a:r>
            <a:r>
              <a:rPr lang="ru-RU" dirty="0" err="1"/>
              <a:t>mail</a:t>
            </a:r>
            <a:r>
              <a:rPr lang="ru-RU" dirty="0"/>
              <a:t>: tattimbeta52@mail.ru, kar-kol-isk@krg-edu.kz</a:t>
            </a:r>
            <a:br>
              <a:rPr lang="ru-RU" dirty="0"/>
            </a:br>
            <a:r>
              <a:rPr lang="ru-RU" dirty="0"/>
              <a:t>Сайт: </a:t>
            </a:r>
            <a:r>
              <a:rPr lang="ru-RU" u="sng" dirty="0">
                <a:hlinkClick r:id="rId2"/>
              </a:rPr>
              <a:t>http://tattimbet.skom.kz/index.php/ru</a:t>
            </a:r>
            <a:r>
              <a:rPr lang="ru-RU" u="sng" dirty="0" smtClean="0">
                <a:hlinkClick r:id="rId2"/>
              </a:rPr>
              <a:t>/</a:t>
            </a:r>
            <a:endParaRPr lang="ru-RU" u="sng" dirty="0" smtClean="0"/>
          </a:p>
          <a:p>
            <a:r>
              <a:rPr lang="en-US" dirty="0" err="1"/>
              <a:t>Vk</a:t>
            </a:r>
            <a:r>
              <a:rPr lang="en-US" dirty="0"/>
              <a:t>: </a:t>
            </a:r>
            <a:r>
              <a:rPr lang="en-US" dirty="0">
                <a:hlinkClick r:id="rId3"/>
              </a:rPr>
              <a:t>https://vk.com/id394580246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Адрес</a:t>
            </a:r>
            <a:r>
              <a:rPr lang="ru-RU" dirty="0"/>
              <a:t>: город Караганда, ул. </a:t>
            </a:r>
            <a:r>
              <a:rPr lang="ru-RU" dirty="0" err="1"/>
              <a:t>Муканова</a:t>
            </a:r>
            <a:r>
              <a:rPr lang="ru-RU" dirty="0"/>
              <a:t>, строение </a:t>
            </a:r>
            <a:r>
              <a:rPr lang="ru-RU" dirty="0" smtClean="0"/>
              <a:t>1/11</a:t>
            </a:r>
          </a:p>
          <a:p>
            <a:pPr marL="0" indent="0" algn="ctr" fontAlgn="base">
              <a:buNone/>
            </a:pPr>
            <a:r>
              <a:rPr lang="ru-RU" b="1" dirty="0"/>
              <a:t>Специальности</a:t>
            </a:r>
          </a:p>
          <a:p>
            <a:pPr fontAlgn="base"/>
            <a:r>
              <a:rPr lang="ru-RU" dirty="0"/>
              <a:t>Библиотечное дело</a:t>
            </a:r>
          </a:p>
          <a:p>
            <a:pPr fontAlgn="base"/>
            <a:r>
              <a:rPr lang="ru-RU" dirty="0"/>
              <a:t>Социально-культурная деятельность и народное художественное творчество</a:t>
            </a:r>
          </a:p>
          <a:p>
            <a:pPr fontAlgn="base"/>
            <a:r>
              <a:rPr lang="ru-RU" dirty="0"/>
              <a:t>Инструментальное исполнительство</a:t>
            </a:r>
          </a:p>
          <a:p>
            <a:pPr fontAlgn="base"/>
            <a:r>
              <a:rPr lang="ru-RU" dirty="0"/>
              <a:t>Хоровое </a:t>
            </a:r>
            <a:r>
              <a:rPr lang="ru-RU" dirty="0" err="1"/>
              <a:t>дирижирование</a:t>
            </a:r>
            <a:endParaRPr lang="ru-RU" dirty="0"/>
          </a:p>
          <a:p>
            <a:pPr fontAlgn="base"/>
            <a:r>
              <a:rPr lang="ru-RU" dirty="0"/>
              <a:t>Теория музыки</a:t>
            </a:r>
          </a:p>
          <a:p>
            <a:pPr fontAlgn="base"/>
            <a:r>
              <a:rPr lang="ru-RU" dirty="0"/>
              <a:t>Пение</a:t>
            </a:r>
          </a:p>
          <a:p>
            <a:pPr fontAlgn="base"/>
            <a:r>
              <a:rPr lang="ru-RU" dirty="0"/>
              <a:t>Хореографическое искусство</a:t>
            </a:r>
          </a:p>
          <a:p>
            <a:pPr fontAlgn="base"/>
            <a:r>
              <a:rPr lang="ru-RU" dirty="0"/>
              <a:t>Актерское искусство</a:t>
            </a:r>
          </a:p>
          <a:p>
            <a:endParaRPr lang="ru-RU" dirty="0"/>
          </a:p>
        </p:txBody>
      </p:sp>
      <p:pic>
        <p:nvPicPr>
          <p:cNvPr id="1026" name="Picture 2" descr="http://qrcoder.ru/code/?http%3A%2F%2Ftattimbet.skom.kz%2Findex.php%2Fru%2F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87547" y="2052918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70379" y="4067503"/>
            <a:ext cx="4650828" cy="2790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Развернутая стрелка 5">
            <a:hlinkClick r:id="rId6" action="ppaction://hlinksldjump"/>
          </p:cNvPr>
          <p:cNvSpPr/>
          <p:nvPr/>
        </p:nvSpPr>
        <p:spPr>
          <a:xfrm flipH="1">
            <a:off x="10528916" y="5273336"/>
            <a:ext cx="985422" cy="1118586"/>
          </a:xfrm>
          <a:prstGeom prst="utur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052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I:\города для проекта\df51ce0a9fcfa65245fc3840a851374a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382" y="605886"/>
            <a:ext cx="3216238" cy="1527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1045029" y="2380344"/>
            <a:ext cx="2462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г.Караганда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I:\города для проекта\42eb0e691326e5b5b78225f758eb3b99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64075" y="493486"/>
            <a:ext cx="2998496" cy="172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4980215" y="2377622"/>
            <a:ext cx="2467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г.Жезказган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I:\города для проекта\20638763_1490040244389720_6732468195144888585_n-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67262" y="463550"/>
            <a:ext cx="3077156" cy="1784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>
            <a:hlinkClick r:id="rId6" action="ppaction://hlinksldjump"/>
          </p:cNvPr>
          <p:cNvSpPr txBox="1"/>
          <p:nvPr/>
        </p:nvSpPr>
        <p:spPr>
          <a:xfrm>
            <a:off x="8999765" y="2422072"/>
            <a:ext cx="22904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.Темиртау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I:\города для проекта\5d88502950c9f107424026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 l="23529" t="31122" r="19505" b="15376"/>
          <a:stretch>
            <a:fillRect/>
          </a:stretch>
        </p:blipFill>
        <p:spPr bwMode="auto">
          <a:xfrm>
            <a:off x="4438650" y="3397250"/>
            <a:ext cx="3505200" cy="2038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>
            <a:hlinkClick r:id="rId8" action="ppaction://hlinksldjump"/>
          </p:cNvPr>
          <p:cNvSpPr txBox="1"/>
          <p:nvPr/>
        </p:nvSpPr>
        <p:spPr>
          <a:xfrm>
            <a:off x="5342165" y="5597072"/>
            <a:ext cx="1927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г.Балхаш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853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130" y="137408"/>
            <a:ext cx="9404723" cy="903116"/>
          </a:xfrm>
        </p:spPr>
        <p:txBody>
          <a:bodyPr/>
          <a:lstStyle/>
          <a:p>
            <a:pPr algn="ctr"/>
            <a:r>
              <a:rPr lang="ru-RU" dirty="0" smtClean="0"/>
              <a:t>г. Темиртау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9903" y="893380"/>
            <a:ext cx="9984827" cy="5355020"/>
          </a:xfrm>
        </p:spPr>
        <p:txBody>
          <a:bodyPr/>
          <a:lstStyle/>
          <a:p>
            <a:r>
              <a:rPr lang="ru-RU" sz="3600" b="1" dirty="0" err="1">
                <a:hlinkClick r:id="rId2" action="ppaction://hlinksldjump"/>
              </a:rPr>
              <a:t>Темиртауский</a:t>
            </a:r>
            <a:r>
              <a:rPr lang="ru-RU" sz="3600" b="1" dirty="0">
                <a:hlinkClick r:id="rId2" action="ppaction://hlinksldjump"/>
              </a:rPr>
              <a:t> медицинский </a:t>
            </a:r>
            <a:r>
              <a:rPr lang="ru-RU" sz="3600" b="1" dirty="0" smtClean="0">
                <a:hlinkClick r:id="rId2" action="ppaction://hlinksldjump"/>
              </a:rPr>
              <a:t>колледж</a:t>
            </a:r>
            <a:endParaRPr lang="ru-RU" sz="3600" b="1" dirty="0" smtClean="0"/>
          </a:p>
          <a:p>
            <a:r>
              <a:rPr lang="ru-RU" sz="3600" b="1" dirty="0" err="1">
                <a:hlinkClick r:id="rId3" action="ppaction://hlinksldjump"/>
              </a:rPr>
              <a:t>Темиртауский</a:t>
            </a:r>
            <a:r>
              <a:rPr lang="ru-RU" sz="3600" b="1" dirty="0">
                <a:hlinkClick r:id="rId3" action="ppaction://hlinksldjump"/>
              </a:rPr>
              <a:t> многопрофильный колледж «</a:t>
            </a:r>
            <a:r>
              <a:rPr lang="ru-RU" sz="3600" b="1" dirty="0" err="1">
                <a:hlinkClick r:id="rId3" action="ppaction://hlinksldjump"/>
              </a:rPr>
              <a:t>Мирас</a:t>
            </a:r>
            <a:r>
              <a:rPr lang="ru-RU" sz="3600" b="1" dirty="0">
                <a:hlinkClick r:id="rId3" action="ppaction://hlinksldjump"/>
              </a:rPr>
              <a:t>»</a:t>
            </a:r>
            <a:endParaRPr lang="ru-RU" sz="3600" b="1" dirty="0"/>
          </a:p>
          <a:p>
            <a:r>
              <a:rPr lang="ru-RU" sz="3600" b="1" dirty="0"/>
              <a:t> </a:t>
            </a:r>
            <a:r>
              <a:rPr lang="ru-RU" sz="3600" b="1" dirty="0" err="1">
                <a:hlinkClick r:id="rId4" action="ppaction://hlinksldjump"/>
              </a:rPr>
              <a:t>Темиртауский</a:t>
            </a:r>
            <a:r>
              <a:rPr lang="ru-RU" sz="3600" b="1" dirty="0">
                <a:hlinkClick r:id="rId4" action="ppaction://hlinksldjump"/>
              </a:rPr>
              <a:t> технологический </a:t>
            </a:r>
            <a:r>
              <a:rPr lang="ru-RU" sz="3600" b="1" dirty="0" smtClean="0">
                <a:hlinkClick r:id="rId4" action="ppaction://hlinksldjump"/>
              </a:rPr>
              <a:t>колледж</a:t>
            </a:r>
            <a:endParaRPr lang="en-US" sz="3600" b="1" dirty="0" smtClean="0"/>
          </a:p>
          <a:p>
            <a:r>
              <a:rPr lang="ru-RU" sz="3600" b="1" dirty="0" err="1">
                <a:hlinkClick r:id="rId5" action="ppaction://hlinksldjump"/>
              </a:rPr>
              <a:t>Темиртауский</a:t>
            </a:r>
            <a:r>
              <a:rPr lang="ru-RU" sz="3600" b="1" dirty="0">
                <a:hlinkClick r:id="rId5" action="ppaction://hlinksldjump"/>
              </a:rPr>
              <a:t> высший политехнический колледж</a:t>
            </a:r>
            <a:endParaRPr lang="ru-RU" sz="3600" b="1" dirty="0"/>
          </a:p>
          <a:p>
            <a:endParaRPr lang="en-US" sz="3600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dirty="0"/>
          </a:p>
        </p:txBody>
      </p:sp>
      <p:sp>
        <p:nvSpPr>
          <p:cNvPr id="4" name="Развернутая стрелка 3">
            <a:hlinkClick r:id="rId6" action="ppaction://hlinksldjump"/>
          </p:cNvPr>
          <p:cNvSpPr/>
          <p:nvPr/>
        </p:nvSpPr>
        <p:spPr>
          <a:xfrm flipH="1">
            <a:off x="10528916" y="5273336"/>
            <a:ext cx="985422" cy="1118586"/>
          </a:xfrm>
          <a:prstGeom prst="utur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955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130" y="137407"/>
            <a:ext cx="9404723" cy="1418123"/>
          </a:xfrm>
        </p:spPr>
        <p:txBody>
          <a:bodyPr/>
          <a:lstStyle/>
          <a:p>
            <a:pPr algn="ctr"/>
            <a:r>
              <a:rPr lang="ru-RU" b="1" dirty="0" err="1"/>
              <a:t>Темиртауский</a:t>
            </a:r>
            <a:r>
              <a:rPr lang="ru-RU" b="1" dirty="0"/>
              <a:t> медицинский колледж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394" y="1555530"/>
            <a:ext cx="9650460" cy="4692869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E-</a:t>
            </a:r>
            <a:r>
              <a:rPr lang="ru-RU" dirty="0" err="1"/>
              <a:t>mail</a:t>
            </a:r>
            <a:r>
              <a:rPr lang="ru-RU" dirty="0"/>
              <a:t>: </a:t>
            </a:r>
            <a:r>
              <a:rPr lang="ru-RU" u="sng" dirty="0">
                <a:hlinkClick r:id="rId2"/>
              </a:rPr>
              <a:t>temirmed@mail.ru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Сайт: </a:t>
            </a:r>
            <a:r>
              <a:rPr lang="ru-RU" u="sng" dirty="0">
                <a:hlinkClick r:id="rId3"/>
              </a:rPr>
              <a:t>https://temirmedcollege.kz</a:t>
            </a:r>
            <a:r>
              <a:rPr lang="ru-RU" u="sng" dirty="0" smtClean="0">
                <a:hlinkClick r:id="rId3"/>
              </a:rPr>
              <a:t>/</a:t>
            </a:r>
            <a:endParaRPr lang="ru-RU" u="sng" dirty="0" smtClean="0"/>
          </a:p>
          <a:p>
            <a:pPr fontAlgn="base"/>
            <a:r>
              <a:rPr lang="en-US" dirty="0" err="1"/>
              <a:t>Vk</a:t>
            </a:r>
            <a:r>
              <a:rPr lang="en-US" dirty="0"/>
              <a:t>: </a:t>
            </a:r>
            <a:r>
              <a:rPr lang="en-US" u="sng" dirty="0">
                <a:hlinkClick r:id="rId4"/>
              </a:rPr>
              <a:t>https://vk.com/temirmed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Facebook: </a:t>
            </a:r>
            <a:r>
              <a:rPr lang="en-US" u="sng" dirty="0">
                <a:hlinkClick r:id="rId5"/>
              </a:rPr>
              <a:t>https://www.facebook.com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Instagramm</a:t>
            </a:r>
            <a:r>
              <a:rPr lang="en-US" dirty="0"/>
              <a:t>: </a:t>
            </a:r>
            <a:r>
              <a:rPr lang="en-US" dirty="0">
                <a:hlinkClick r:id="rId6"/>
              </a:rPr>
              <a:t>https://www.instagram.com/temirmedcollege/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Youtube</a:t>
            </a:r>
            <a:r>
              <a:rPr lang="en-US" dirty="0"/>
              <a:t>: </a:t>
            </a:r>
            <a:r>
              <a:rPr lang="en-US" u="sng" dirty="0">
                <a:hlinkClick r:id="rId7"/>
              </a:rPr>
              <a:t>https://www.youtube.com/channel/UCZeFUVpMhEaHwgMQ4mod9hQ</a:t>
            </a:r>
            <a:endParaRPr lang="en-US" dirty="0"/>
          </a:p>
          <a:p>
            <a:r>
              <a:rPr lang="ru-RU" dirty="0" smtClean="0"/>
              <a:t>Адрес</a:t>
            </a:r>
            <a:r>
              <a:rPr lang="ru-RU" dirty="0"/>
              <a:t>: </a:t>
            </a:r>
            <a:r>
              <a:rPr lang="ru-RU" dirty="0" err="1"/>
              <a:t>г.Темиртау</a:t>
            </a:r>
            <a:r>
              <a:rPr lang="ru-RU" dirty="0"/>
              <a:t>, ул. Луначарского, </a:t>
            </a:r>
            <a:r>
              <a:rPr lang="ru-RU" dirty="0" smtClean="0"/>
              <a:t>48/1</a:t>
            </a:r>
          </a:p>
          <a:p>
            <a:pPr fontAlgn="base"/>
            <a:r>
              <a:rPr lang="ru-RU" b="1" dirty="0"/>
              <a:t>Телефоны: </a:t>
            </a:r>
            <a:r>
              <a:rPr lang="ru-RU" dirty="0"/>
              <a:t>8(7213)95-64-88, 8(7213)95-67-02</a:t>
            </a:r>
          </a:p>
          <a:p>
            <a:pPr marL="0" indent="0" algn="ctr" fontAlgn="base">
              <a:buNone/>
            </a:pPr>
            <a:r>
              <a:rPr lang="ru-RU" b="1" dirty="0"/>
              <a:t>Специальности</a:t>
            </a:r>
          </a:p>
          <a:p>
            <a:pPr fontAlgn="base"/>
            <a:r>
              <a:rPr lang="ru-RU" dirty="0"/>
              <a:t>Лечебное дело</a:t>
            </a:r>
          </a:p>
          <a:p>
            <a:pPr fontAlgn="base"/>
            <a:r>
              <a:rPr lang="ru-RU" dirty="0"/>
              <a:t>Сестринское дело</a:t>
            </a:r>
          </a:p>
          <a:p>
            <a:pPr fontAlgn="base"/>
            <a:r>
              <a:rPr lang="ru-RU" dirty="0"/>
              <a:t>Фармация</a:t>
            </a:r>
          </a:p>
          <a:p>
            <a:pPr fontAlgn="base"/>
            <a:r>
              <a:rPr lang="ru-RU" dirty="0"/>
              <a:t>Стоматология </a:t>
            </a:r>
            <a:r>
              <a:rPr lang="ru-RU" dirty="0" smtClean="0"/>
              <a:t>ортопедическая</a:t>
            </a:r>
            <a:r>
              <a:rPr lang="ru-RU" dirty="0"/>
              <a:t/>
            </a:r>
            <a:br>
              <a:rPr lang="ru-RU" dirty="0"/>
            </a:br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 descr="http://qrcoder.ru/code/?https%3A%2F%2Ftemirmedcollege.kz%2Fru%2F%25d0%25b3%25d0%25bb%25d0%25b0%25d0%25b2%25d0%25bd%25d0%25b0%25d1%258f%2F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95589" y="1555530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5689" y="3302876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Развернутая стрелка 5">
            <a:hlinkClick r:id="rId10" action="ppaction://hlinksldjump"/>
          </p:cNvPr>
          <p:cNvSpPr/>
          <p:nvPr/>
        </p:nvSpPr>
        <p:spPr>
          <a:xfrm flipH="1">
            <a:off x="10528916" y="5273336"/>
            <a:ext cx="985422" cy="1118586"/>
          </a:xfrm>
          <a:prstGeom prst="utur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478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/>
              <a:t>Темиртауский</a:t>
            </a:r>
            <a:r>
              <a:rPr lang="ru-RU" b="1" dirty="0"/>
              <a:t> многопрофильный колледж «</a:t>
            </a:r>
            <a:r>
              <a:rPr lang="ru-RU" b="1" dirty="0" err="1"/>
              <a:t>Мирас</a:t>
            </a:r>
            <a:r>
              <a:rPr lang="ru-RU" b="1" dirty="0"/>
              <a:t>»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526" y="1937304"/>
            <a:ext cx="6958123" cy="4830163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E-</a:t>
            </a:r>
            <a:r>
              <a:rPr lang="ru-RU" dirty="0" err="1"/>
              <a:t>mail</a:t>
            </a:r>
            <a:r>
              <a:rPr lang="ru-RU" dirty="0"/>
              <a:t>: </a:t>
            </a:r>
            <a:r>
              <a:rPr lang="ru-RU" u="sng" dirty="0">
                <a:hlinkClick r:id="rId2"/>
              </a:rPr>
              <a:t>kolledzh-miras@mail.ru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Сайт: </a:t>
            </a:r>
            <a:r>
              <a:rPr lang="ru-RU" dirty="0">
                <a:hlinkClick r:id="rId3"/>
              </a:rPr>
              <a:t>https://www.tmk-miras.com/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Адрес: </a:t>
            </a:r>
            <a:r>
              <a:rPr lang="ru-RU" dirty="0" err="1"/>
              <a:t>пр.Республики</a:t>
            </a:r>
            <a:r>
              <a:rPr lang="ru-RU" dirty="0"/>
              <a:t>, 37/2, </a:t>
            </a:r>
            <a:r>
              <a:rPr lang="ru-RU" dirty="0" err="1"/>
              <a:t>ул.Фурманова</a:t>
            </a:r>
            <a:r>
              <a:rPr lang="ru-RU" dirty="0"/>
              <a:t>, </a:t>
            </a:r>
            <a:r>
              <a:rPr lang="ru-RU" dirty="0" smtClean="0"/>
              <a:t>17</a:t>
            </a:r>
          </a:p>
          <a:p>
            <a:r>
              <a:rPr lang="ru-RU" b="1" dirty="0"/>
              <a:t>Телефоны: </a:t>
            </a:r>
            <a:r>
              <a:rPr lang="ru-RU" dirty="0" smtClean="0"/>
              <a:t>8(7213)92-02-87</a:t>
            </a:r>
          </a:p>
          <a:p>
            <a:pPr marL="0" indent="0" algn="ctr" fontAlgn="base">
              <a:buNone/>
            </a:pPr>
            <a:r>
              <a:rPr lang="ru-RU" b="1" dirty="0"/>
              <a:t>Специальности</a:t>
            </a:r>
          </a:p>
          <a:p>
            <a:pPr fontAlgn="base"/>
            <a:r>
              <a:rPr lang="ru-RU" dirty="0"/>
              <a:t>0105000 Начальное образование – учитель начального образования</a:t>
            </a:r>
          </a:p>
          <a:p>
            <a:pPr fontAlgn="base"/>
            <a:r>
              <a:rPr lang="ru-RU" dirty="0"/>
              <a:t>0105000 Начальное образование – учитель иностранного языка начального образования</a:t>
            </a:r>
          </a:p>
          <a:p>
            <a:pPr fontAlgn="base"/>
            <a:r>
              <a:rPr lang="ru-RU" dirty="0"/>
              <a:t>0101000 Дошкольное воспитание и обучение– воспитатель дошкольного образования</a:t>
            </a:r>
          </a:p>
          <a:p>
            <a:pPr fontAlgn="base"/>
            <a:r>
              <a:rPr lang="ru-RU" dirty="0"/>
              <a:t>010300 Физическая культура и спорт – тренер – преподаватель по спорту</a:t>
            </a:r>
          </a:p>
          <a:p>
            <a:pPr fontAlgn="base"/>
            <a:r>
              <a:rPr lang="ru-RU" dirty="0"/>
              <a:t>1304000 Вычислительная техника и программное обеспечение (по видам) – техник – программист</a:t>
            </a:r>
          </a:p>
          <a:p>
            <a:pPr fontAlgn="base"/>
            <a:r>
              <a:rPr lang="ru-RU" dirty="0"/>
              <a:t>051600 Финансы ( по отраслям) – экономист по финансовой работе.</a:t>
            </a:r>
          </a:p>
          <a:p>
            <a:endParaRPr lang="ru-RU" dirty="0"/>
          </a:p>
        </p:txBody>
      </p:sp>
      <p:pic>
        <p:nvPicPr>
          <p:cNvPr id="3074" name="Picture 2" descr="http://qrcoder.ru/code/?https%3A%2F%2Fwww.tmk-miras.com%2F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4692" y="1531937"/>
            <a:ext cx="125730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2649" y="3224048"/>
            <a:ext cx="4724559" cy="3543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Развернутая стрелка 5">
            <a:hlinkClick r:id="rId6" action="ppaction://hlinksldjump"/>
          </p:cNvPr>
          <p:cNvSpPr/>
          <p:nvPr/>
        </p:nvSpPr>
        <p:spPr>
          <a:xfrm flipH="1">
            <a:off x="10528916" y="5273336"/>
            <a:ext cx="985422" cy="1118586"/>
          </a:xfrm>
          <a:prstGeom prst="utur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231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/>
              <a:t>Темиртауский</a:t>
            </a:r>
            <a:r>
              <a:rPr lang="ru-RU" b="1" dirty="0"/>
              <a:t> технологический колледж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2995" y="1853248"/>
            <a:ext cx="6211888" cy="483658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E-mail: </a:t>
            </a:r>
            <a:r>
              <a:rPr lang="en-US" dirty="0" err="1"/>
              <a:t>cdt</a:t>
            </a:r>
            <a:r>
              <a:rPr lang="en-US" dirty="0"/>
              <a:t> – </a:t>
            </a:r>
            <a:r>
              <a:rPr lang="en-US" dirty="0" err="1"/>
              <a:t>temirtau</a:t>
            </a:r>
            <a:r>
              <a:rPr lang="en-US" dirty="0"/>
              <a:t> @ mail </a:t>
            </a:r>
            <a:r>
              <a:rPr lang="en-US" dirty="0" err="1"/>
              <a:t>ru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Сайт: </a:t>
            </a:r>
            <a:r>
              <a:rPr lang="en-US" dirty="0">
                <a:hlinkClick r:id="rId2"/>
              </a:rPr>
              <a:t>http://ttcollege.ulcraft.com</a:t>
            </a:r>
            <a:r>
              <a:rPr lang="en-US" dirty="0" smtClean="0">
                <a:hlinkClick r:id="rId2"/>
              </a:rPr>
              <a:t>/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Адрес: </a:t>
            </a:r>
            <a:r>
              <a:rPr lang="ru-RU" dirty="0" err="1"/>
              <a:t>г.Темиртау</a:t>
            </a:r>
            <a:r>
              <a:rPr lang="ru-RU" dirty="0"/>
              <a:t>, проспект Строителей, </a:t>
            </a:r>
            <a:r>
              <a:rPr lang="ru-RU" dirty="0" smtClean="0"/>
              <a:t>28</a:t>
            </a:r>
          </a:p>
          <a:p>
            <a:r>
              <a:rPr lang="ru-RU" b="1" dirty="0"/>
              <a:t>Телефоны: </a:t>
            </a:r>
            <a:r>
              <a:rPr lang="ru-RU" dirty="0"/>
              <a:t>+7 (7213) </a:t>
            </a:r>
            <a:r>
              <a:rPr lang="ru-RU" dirty="0" smtClean="0"/>
              <a:t>98-05-58</a:t>
            </a:r>
            <a:endParaRPr lang="en-US" dirty="0" smtClean="0"/>
          </a:p>
          <a:p>
            <a:pPr marL="0" indent="0" algn="ctr" fontAlgn="base">
              <a:buNone/>
            </a:pPr>
            <a:r>
              <a:rPr lang="ru-RU" b="1" dirty="0"/>
              <a:t>Специальности</a:t>
            </a:r>
          </a:p>
          <a:p>
            <a:pPr fontAlgn="base"/>
            <a:r>
              <a:rPr lang="ru-RU" dirty="0"/>
              <a:t>0512013 ПЕРЕВОДЧЕСКОЕ ДЕЛО</a:t>
            </a:r>
          </a:p>
          <a:p>
            <a:pPr fontAlgn="base"/>
            <a:r>
              <a:rPr lang="ru-RU" dirty="0"/>
              <a:t>0101000 ДОШКОЛЬНОЕ ВОСПИТАНИЕ И ОБУЧЕНИЕ</a:t>
            </a:r>
          </a:p>
          <a:p>
            <a:pPr fontAlgn="base"/>
            <a:r>
              <a:rPr lang="ru-RU" dirty="0"/>
              <a:t>1509000 ЭКОЛОГИЯ И ПРИРОДООХРАННАЯ ДЕЯТЕЛЬНОСТЬ</a:t>
            </a:r>
          </a:p>
          <a:p>
            <a:pPr fontAlgn="base"/>
            <a:r>
              <a:rPr lang="ru-RU" dirty="0"/>
              <a:t>0519000 ЭКОНОМИКА (по отраслям)</a:t>
            </a:r>
          </a:p>
          <a:p>
            <a:pPr fontAlgn="base"/>
            <a:r>
              <a:rPr lang="ru-RU" dirty="0"/>
              <a:t>1305000 ИНФОРМАЦИОННЫЕ СИСТЕМЫ (по областям применения)</a:t>
            </a:r>
          </a:p>
          <a:p>
            <a:pPr fontAlgn="base"/>
            <a:r>
              <a:rPr lang="ru-RU" dirty="0"/>
              <a:t>1202000 ОРГАНИЗАЦИЯ ПЕРЕВОЗОК И УПРАВЛЕНИЕ ДВИЖЕНИЕМ НА ТРАНСПОРТЕ 0201000 ПРАВОВЕДЕНИЕ</a:t>
            </a:r>
          </a:p>
          <a:p>
            <a:endParaRPr lang="ru-RU" dirty="0"/>
          </a:p>
        </p:txBody>
      </p:sp>
      <p:pic>
        <p:nvPicPr>
          <p:cNvPr id="4098" name="Picture 2" descr="http://qrcoder.ru/code/?https%3A%2F%2Fitktemirtau.kz%2Findex.php%2Fru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40099" y="1547758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4882" y="3520965"/>
            <a:ext cx="5633545" cy="3168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Развернутая стрелка 5">
            <a:hlinkClick r:id="rId5" action="ppaction://hlinksldjump"/>
          </p:cNvPr>
          <p:cNvSpPr/>
          <p:nvPr/>
        </p:nvSpPr>
        <p:spPr>
          <a:xfrm flipH="1">
            <a:off x="10528916" y="5273336"/>
            <a:ext cx="985422" cy="1118586"/>
          </a:xfrm>
          <a:prstGeom prst="utur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234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131" y="0"/>
            <a:ext cx="9404723" cy="1400530"/>
          </a:xfrm>
        </p:spPr>
        <p:txBody>
          <a:bodyPr/>
          <a:lstStyle/>
          <a:p>
            <a:pPr algn="ctr"/>
            <a:r>
              <a:rPr lang="ru-RU" b="1" dirty="0" err="1"/>
              <a:t>Темиртауский</a:t>
            </a:r>
            <a:r>
              <a:rPr lang="ru-RU" b="1" dirty="0"/>
              <a:t> высший политехнический колледж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3270" y="1400530"/>
            <a:ext cx="8292661" cy="5368132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E-</a:t>
            </a:r>
            <a:r>
              <a:rPr lang="ru-RU" dirty="0" err="1" smtClean="0"/>
              <a:t>mail</a:t>
            </a:r>
            <a:r>
              <a:rPr lang="ru-RU" dirty="0" smtClean="0"/>
              <a:t>: tptk2002@mail.ru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Сайт: 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tjpk2020.zenclass.ru/public/school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Адрес: </a:t>
            </a:r>
            <a:r>
              <a:rPr lang="ru-RU" dirty="0" err="1"/>
              <a:t>г.Темиртау</a:t>
            </a:r>
            <a:r>
              <a:rPr lang="ru-RU" dirty="0"/>
              <a:t>, проспект Республики, </a:t>
            </a:r>
            <a:r>
              <a:rPr lang="ru-RU" dirty="0" smtClean="0"/>
              <a:t>26</a:t>
            </a:r>
            <a:endParaRPr lang="en-US" dirty="0" smtClean="0"/>
          </a:p>
          <a:p>
            <a:r>
              <a:rPr lang="ru-RU" b="1" dirty="0"/>
              <a:t>Телефоны: </a:t>
            </a:r>
            <a:r>
              <a:rPr lang="ru-RU" dirty="0"/>
              <a:t>+7 (7213) 95-34-26, 8(7213) </a:t>
            </a:r>
            <a:r>
              <a:rPr lang="ru-RU" dirty="0" smtClean="0"/>
              <a:t>953284</a:t>
            </a:r>
            <a:endParaRPr lang="en-US" dirty="0" smtClean="0"/>
          </a:p>
          <a:p>
            <a:pPr marL="0" indent="0" algn="ctr" fontAlgn="base">
              <a:buNone/>
            </a:pPr>
            <a:r>
              <a:rPr lang="ru-RU" b="1" dirty="0"/>
              <a:t>Специальности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0201000 Правоведение (юрисконсульт) (П)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0518000 Учет и аудит (по отраслям) (бухгалтер-ревизор (аудитор) (УБА)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0515000 Менеджмент (по отраслям и областям применения) (менеджер) (М)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0907000 Теплотехническое оборудование и системы теплоснабжения (по видам) (техник-теплотехник) (ТОСТ)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1112000 Эксплуатация машин и оборудования промышленности (техник-механик) (ЭМОП)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1201000 Техническое обслуживание, ремонт и эксплуатация автомобильного транспорта (техник-автомеханик) (ТОРА)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0911000 Техническая эксплуатация, обслуживание и ремонт электрического и электромеханического оборудования (по видам) (электромеханик) (ЭМ)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0302000 Автоматизация и управление (по профилю) (техник-электромеханик) (АТП)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1304000 Вычислительная техника и программное обеспечение (техник-программист) (ПОВТ)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1305000 Информационные системы (по областям применения) (техник-программист) (ИС)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0816000 Химическая технология и производство (по видам) (техник) (ХТП)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1401200 Строительство и эксплуатация зданий и сооружений (техник строитель) (СЭЗС)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1109000 Токарное дело и металлообработка (по видам) (техник-механик) (ТДМ)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1014000 Технология машиностроения (по видам) (ТМ)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1002000 Металлургия черных металлов (по видам) (МЧМ)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1006000 Металлообработка (по видам) (МО)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0402000 Дизайн (рекламный дизайнер) (Д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5122" name="Picture 2" descr="http://qrcoder.ru/code/?https%3A%2F%2Ftjpk2020.zenclass.ru%2Fpublic%2Fschool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21715" y="1400530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71338" y="4495471"/>
            <a:ext cx="3599130" cy="2273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Развернутая стрелка 5">
            <a:hlinkClick r:id="rId5" action="ppaction://hlinksldjump"/>
          </p:cNvPr>
          <p:cNvSpPr/>
          <p:nvPr/>
        </p:nvSpPr>
        <p:spPr>
          <a:xfrm flipH="1">
            <a:off x="10528916" y="5273336"/>
            <a:ext cx="985422" cy="1118586"/>
          </a:xfrm>
          <a:prstGeom prst="utur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644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40054"/>
          </a:xfrm>
        </p:spPr>
        <p:txBody>
          <a:bodyPr/>
          <a:lstStyle/>
          <a:p>
            <a:pPr algn="ctr"/>
            <a:r>
              <a:rPr lang="ru-RU" dirty="0" err="1" smtClean="0"/>
              <a:t>г.Жезказган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8371" y="1292772"/>
            <a:ext cx="10815145" cy="5339256"/>
          </a:xfrm>
        </p:spPr>
        <p:txBody>
          <a:bodyPr/>
          <a:lstStyle/>
          <a:p>
            <a:r>
              <a:rPr lang="ru-RU" sz="3600" b="1" dirty="0">
                <a:hlinkClick r:id="rId2" action="ppaction://hlinksldjump"/>
              </a:rPr>
              <a:t>Медицинский </a:t>
            </a:r>
            <a:r>
              <a:rPr lang="ru-RU" sz="3600" b="1" dirty="0" smtClean="0">
                <a:hlinkClick r:id="rId2" action="ppaction://hlinksldjump"/>
              </a:rPr>
              <a:t>колледж</a:t>
            </a:r>
            <a:endParaRPr lang="ru-RU" sz="3600" b="1" dirty="0" smtClean="0"/>
          </a:p>
          <a:p>
            <a:r>
              <a:rPr lang="ru-RU" sz="3600" b="1" dirty="0" err="1">
                <a:hlinkClick r:id="rId3" action="ppaction://hlinksldjump"/>
              </a:rPr>
              <a:t>Жезказганский</a:t>
            </a:r>
            <a:r>
              <a:rPr lang="ru-RU" sz="3600" b="1" dirty="0">
                <a:hlinkClick r:id="rId3" action="ppaction://hlinksldjump"/>
              </a:rPr>
              <a:t> индустриально-гуманитарный </a:t>
            </a:r>
            <a:r>
              <a:rPr lang="ru-RU" sz="3600" b="1" dirty="0" smtClean="0">
                <a:hlinkClick r:id="rId3" action="ppaction://hlinksldjump"/>
              </a:rPr>
              <a:t>колледж</a:t>
            </a:r>
            <a:endParaRPr lang="ru-RU" sz="3600" b="1" dirty="0" smtClean="0"/>
          </a:p>
          <a:p>
            <a:r>
              <a:rPr lang="ru-RU" sz="3600" b="1" dirty="0" err="1">
                <a:hlinkClick r:id="rId4" action="ppaction://hlinksldjump"/>
              </a:rPr>
              <a:t>Жезказганский</a:t>
            </a:r>
            <a:r>
              <a:rPr lang="ru-RU" sz="3600" b="1" dirty="0">
                <a:hlinkClick r:id="rId4" action="ppaction://hlinksldjump"/>
              </a:rPr>
              <a:t> политехнический </a:t>
            </a:r>
            <a:r>
              <a:rPr lang="ru-RU" sz="3600" b="1" dirty="0" smtClean="0">
                <a:hlinkClick r:id="rId4" action="ppaction://hlinksldjump"/>
              </a:rPr>
              <a:t>колледж</a:t>
            </a:r>
            <a:endParaRPr lang="ru-RU" sz="3600" b="1" dirty="0" smtClean="0"/>
          </a:p>
          <a:p>
            <a:r>
              <a:rPr lang="ru-RU" sz="3600" b="1" dirty="0" err="1">
                <a:hlinkClick r:id="rId5" action="ppaction://hlinksldjump"/>
              </a:rPr>
              <a:t>Жезказганский</a:t>
            </a:r>
            <a:r>
              <a:rPr lang="ru-RU" sz="3600" b="1" dirty="0">
                <a:hlinkClick r:id="rId5" action="ppaction://hlinksldjump"/>
              </a:rPr>
              <a:t> колледж бизнеса и </a:t>
            </a:r>
            <a:r>
              <a:rPr lang="ru-RU" sz="3600" b="1" dirty="0" smtClean="0">
                <a:hlinkClick r:id="rId5" action="ppaction://hlinksldjump"/>
              </a:rPr>
              <a:t>транспорта</a:t>
            </a:r>
            <a:endParaRPr lang="ru-RU" sz="3600" b="1" dirty="0" smtClean="0"/>
          </a:p>
          <a:p>
            <a:r>
              <a:rPr lang="ru-RU" sz="3600" b="1" dirty="0" err="1">
                <a:hlinkClick r:id="rId6" action="ppaction://hlinksldjump"/>
              </a:rPr>
              <a:t>Жезказганский</a:t>
            </a:r>
            <a:r>
              <a:rPr lang="ru-RU" sz="3600" b="1" dirty="0">
                <a:hlinkClick r:id="rId6" action="ppaction://hlinksldjump"/>
              </a:rPr>
              <a:t> музыкальный </a:t>
            </a:r>
            <a:r>
              <a:rPr lang="ru-RU" sz="3600" b="1" dirty="0" smtClean="0">
                <a:hlinkClick r:id="rId6" action="ppaction://hlinksldjump"/>
              </a:rPr>
              <a:t>колледж</a:t>
            </a:r>
            <a:endParaRPr lang="ru-RU" sz="2800" b="1" dirty="0"/>
          </a:p>
          <a:p>
            <a:endParaRPr lang="ru-RU" b="1" dirty="0"/>
          </a:p>
          <a:p>
            <a:endParaRPr lang="ru-RU" dirty="0"/>
          </a:p>
        </p:txBody>
      </p:sp>
      <p:sp>
        <p:nvSpPr>
          <p:cNvPr id="4" name="Развернутая стрелка 3">
            <a:hlinkClick r:id="rId7" action="ppaction://hlinksldjump"/>
          </p:cNvPr>
          <p:cNvSpPr/>
          <p:nvPr/>
        </p:nvSpPr>
        <p:spPr>
          <a:xfrm flipH="1">
            <a:off x="10528916" y="5273336"/>
            <a:ext cx="985422" cy="1118586"/>
          </a:xfrm>
          <a:prstGeom prst="utur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561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29241"/>
          </a:xfrm>
        </p:spPr>
        <p:txBody>
          <a:bodyPr/>
          <a:lstStyle/>
          <a:p>
            <a:pPr algn="ctr"/>
            <a:r>
              <a:rPr lang="ru-RU" b="1" dirty="0"/>
              <a:t>Медицинский </a:t>
            </a:r>
            <a:r>
              <a:rPr lang="ru-RU" b="1" dirty="0" smtClean="0"/>
              <a:t>колледж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E-</a:t>
            </a:r>
            <a:r>
              <a:rPr lang="ru-RU" dirty="0" err="1"/>
              <a:t>mail</a:t>
            </a:r>
            <a:r>
              <a:rPr lang="ru-RU" dirty="0"/>
              <a:t>: </a:t>
            </a:r>
            <a:r>
              <a:rPr lang="ru-RU" u="sng" dirty="0">
                <a:hlinkClick r:id="rId2"/>
              </a:rPr>
              <a:t>zhez_med_hiscool@mail.ru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Сайт: </a:t>
            </a:r>
            <a:r>
              <a:rPr lang="ru-RU" dirty="0">
                <a:hlinkClick r:id="rId3"/>
              </a:rPr>
              <a:t>https://medkolledge-jezkazgan.kz/ru/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Адрес: г. </a:t>
            </a:r>
            <a:r>
              <a:rPr lang="ru-RU" dirty="0" err="1"/>
              <a:t>Жезказган</a:t>
            </a:r>
            <a:r>
              <a:rPr lang="ru-RU" dirty="0"/>
              <a:t>, ул. </a:t>
            </a:r>
            <a:r>
              <a:rPr lang="ru-RU" dirty="0" err="1"/>
              <a:t>Тарадая</a:t>
            </a:r>
            <a:r>
              <a:rPr lang="ru-RU" dirty="0"/>
              <a:t> </a:t>
            </a:r>
            <a:r>
              <a:rPr lang="ru-RU" dirty="0" smtClean="0"/>
              <a:t>8</a:t>
            </a:r>
            <a:endParaRPr lang="ru-RU" dirty="0"/>
          </a:p>
          <a:p>
            <a:r>
              <a:rPr lang="ru-RU" b="1" dirty="0"/>
              <a:t>Телефоны: </a:t>
            </a:r>
            <a:r>
              <a:rPr lang="ru-RU" dirty="0"/>
              <a:t>+7 7102 72‑29-60, +7 7102 </a:t>
            </a:r>
            <a:r>
              <a:rPr lang="ru-RU" dirty="0" smtClean="0"/>
              <a:t>72‑29-69</a:t>
            </a:r>
          </a:p>
          <a:p>
            <a:pPr marL="0" indent="0" algn="ctr">
              <a:buNone/>
            </a:pPr>
            <a:r>
              <a:rPr lang="ru-RU" b="1" dirty="0" smtClean="0"/>
              <a:t>Специальности</a:t>
            </a:r>
            <a:endParaRPr lang="ru-RU" b="1" dirty="0"/>
          </a:p>
          <a:p>
            <a:r>
              <a:rPr lang="ru-RU" dirty="0" smtClean="0"/>
              <a:t>Сестринское дело</a:t>
            </a:r>
          </a:p>
          <a:p>
            <a:r>
              <a:rPr lang="ru-RU" dirty="0" smtClean="0"/>
              <a:t>Лечебное дело</a:t>
            </a:r>
          </a:p>
          <a:p>
            <a:r>
              <a:rPr lang="ru-RU" dirty="0" smtClean="0"/>
              <a:t>Стоматология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146" name="Picture 2" descr="http://qrcoder.ru/code/?https%3A%2F%2Fmedkolledge-jezkazgan.kz%2Fru%2F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49853" y="1481959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6088" y="3541986"/>
            <a:ext cx="3887530" cy="2955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Развернутая стрелка 5">
            <a:hlinkClick r:id="rId6" action="ppaction://hlinksldjump"/>
          </p:cNvPr>
          <p:cNvSpPr/>
          <p:nvPr/>
        </p:nvSpPr>
        <p:spPr>
          <a:xfrm flipH="1">
            <a:off x="10528916" y="5273336"/>
            <a:ext cx="985422" cy="1118586"/>
          </a:xfrm>
          <a:prstGeom prst="utur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363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/>
              <a:t>Жезказганский</a:t>
            </a:r>
            <a:r>
              <a:rPr lang="ru-RU" b="1" dirty="0"/>
              <a:t> индустриально-гуманитарный </a:t>
            </a:r>
            <a:r>
              <a:rPr lang="ru-RU" b="1" dirty="0" smtClean="0"/>
              <a:t>колледж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0444" y="1968835"/>
            <a:ext cx="8828964" cy="4631662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E-</a:t>
            </a:r>
            <a:r>
              <a:rPr lang="ru-RU" dirty="0" err="1"/>
              <a:t>mail</a:t>
            </a:r>
            <a:r>
              <a:rPr lang="ru-RU" dirty="0"/>
              <a:t>: kolledg.kz@mail.ru, </a:t>
            </a:r>
            <a:r>
              <a:rPr lang="ru-RU" dirty="0" smtClean="0">
                <a:hlinkClick r:id="rId2"/>
              </a:rPr>
              <a:t>zhez-ingum@krg-edu.kz</a:t>
            </a:r>
            <a:endParaRPr lang="ru-RU" dirty="0" smtClean="0"/>
          </a:p>
          <a:p>
            <a:r>
              <a:rPr lang="ru-RU" dirty="0" smtClean="0"/>
              <a:t>Сайт: </a:t>
            </a: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://www.alem-edu.kz/ru/university/chu-zhezkazganskij-industrialno-gum</a:t>
            </a:r>
            <a:r>
              <a:rPr lang="en-US" dirty="0" smtClean="0">
                <a:hlinkClick r:id="rId3"/>
              </a:rPr>
              <a:t>/</a:t>
            </a:r>
            <a:r>
              <a:rPr lang="ru-RU" dirty="0"/>
              <a:t/>
            </a:r>
            <a:br>
              <a:rPr lang="ru-RU" dirty="0"/>
            </a:br>
            <a:r>
              <a:rPr lang="en-US" dirty="0" err="1" smtClean="0"/>
              <a:t>Instagramm</a:t>
            </a:r>
            <a:r>
              <a:rPr lang="en-US" dirty="0"/>
              <a:t>: </a:t>
            </a:r>
            <a:r>
              <a:rPr lang="en-US" dirty="0">
                <a:hlinkClick r:id="rId4"/>
              </a:rPr>
              <a:t>https://www.instagram.com/Zhigkk/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Youtube</a:t>
            </a:r>
            <a:r>
              <a:rPr lang="en-US" dirty="0"/>
              <a:t>: </a:t>
            </a:r>
            <a:r>
              <a:rPr lang="en-US" u="sng" dirty="0">
                <a:hlinkClick r:id="rId5"/>
              </a:rPr>
              <a:t>https://www.youtube.com/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Адрес: г. </a:t>
            </a:r>
            <a:r>
              <a:rPr lang="ru-RU" dirty="0" err="1"/>
              <a:t>Жезказган,ул</a:t>
            </a:r>
            <a:r>
              <a:rPr lang="ru-RU" dirty="0"/>
              <a:t>. </a:t>
            </a:r>
            <a:r>
              <a:rPr lang="ru-RU" dirty="0" err="1"/>
              <a:t>Байконурова</a:t>
            </a:r>
            <a:r>
              <a:rPr lang="ru-RU" dirty="0"/>
              <a:t> 123, УК №</a:t>
            </a:r>
            <a:r>
              <a:rPr lang="ru-RU" dirty="0" smtClean="0"/>
              <a:t>1</a:t>
            </a:r>
          </a:p>
          <a:p>
            <a:r>
              <a:rPr lang="ru-RU" b="1" dirty="0"/>
              <a:t>Телефоны: </a:t>
            </a:r>
            <a:r>
              <a:rPr lang="ru-RU" dirty="0"/>
              <a:t>8 (7102) </a:t>
            </a:r>
            <a:r>
              <a:rPr lang="ru-RU" dirty="0" smtClean="0"/>
              <a:t>76-84-10</a:t>
            </a: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/>
              <a:t>Специальности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0103000 - Физическая культура и спорт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0105000 - Начальное образование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0512000 - Переводческое дело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0518000 - Учет и аудит ( по отраслям)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0902000 - Электроснабжение (по отраслям)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0601000 - Стандартизация, метрология и сертификация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1201000 - Техническое обслуживание, ремонт и эксплуатация автомобильного транспорта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1203000 - Организация перевозок и управление движением на железнодорожном транспорте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1302000 - Автоматизация и управление (по профилю)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1306000 - Радиоэлектроника и связь (по видам)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0705000 - Подземная разработка месторождении полезных ископаемых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35010" y="3694715"/>
            <a:ext cx="2905782" cy="2905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qrcoder.ru/code/?https%3A%2F%2Fwww.alem-edu.kz%2Fru%2Funiversity%2Fchu-zhezkazganskij-industrialno-gum%2F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30651" y="1584544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Развернутая стрелка 6">
            <a:hlinkClick r:id="rId8" action="ppaction://hlinksldjump"/>
          </p:cNvPr>
          <p:cNvSpPr/>
          <p:nvPr/>
        </p:nvSpPr>
        <p:spPr>
          <a:xfrm flipH="1">
            <a:off x="10528916" y="5273336"/>
            <a:ext cx="985422" cy="1118586"/>
          </a:xfrm>
          <a:prstGeom prst="utur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7066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/>
              <a:t>Жезказганский</a:t>
            </a:r>
            <a:r>
              <a:rPr lang="ru-RU" b="1" dirty="0"/>
              <a:t> политехнический колледж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8913" y="1853248"/>
            <a:ext cx="7567721" cy="4736738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Сайт: </a:t>
            </a:r>
            <a:r>
              <a:rPr lang="ru-RU" u="sng" dirty="0">
                <a:hlinkClick r:id="rId2"/>
              </a:rPr>
              <a:t>http://zhptk.kz</a:t>
            </a:r>
            <a:r>
              <a:rPr lang="ru-RU" u="sng" dirty="0" smtClean="0">
                <a:hlinkClick r:id="rId2"/>
              </a:rPr>
              <a:t>/</a:t>
            </a:r>
            <a:endParaRPr lang="ru-RU" u="sng" dirty="0" smtClean="0"/>
          </a:p>
          <a:p>
            <a:r>
              <a:rPr lang="en-US" dirty="0" err="1"/>
              <a:t>Vk</a:t>
            </a:r>
            <a:r>
              <a:rPr lang="en-US" dirty="0"/>
              <a:t>: </a:t>
            </a:r>
            <a:r>
              <a:rPr lang="en-US" u="sng" dirty="0">
                <a:hlinkClick r:id="rId3"/>
              </a:rPr>
              <a:t>https://vk.com/zhptk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Facebook: </a:t>
            </a:r>
            <a:r>
              <a:rPr lang="en-US" dirty="0">
                <a:hlinkClick r:id="rId4"/>
              </a:rPr>
              <a:t>https://www.facebook.com/zhptk.kz/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Адрес: ул. </a:t>
            </a:r>
            <a:r>
              <a:rPr lang="ru-RU" dirty="0" err="1"/>
              <a:t>Байконурова</a:t>
            </a:r>
            <a:r>
              <a:rPr lang="ru-RU" dirty="0"/>
              <a:t>, 19, </a:t>
            </a:r>
            <a:r>
              <a:rPr lang="ru-RU" dirty="0" err="1" smtClean="0"/>
              <a:t>Жезказган</a:t>
            </a:r>
            <a:endParaRPr lang="ru-RU" dirty="0" smtClean="0"/>
          </a:p>
          <a:p>
            <a:r>
              <a:rPr lang="ru-RU" b="1" dirty="0"/>
              <a:t>Телефоны: </a:t>
            </a:r>
            <a:r>
              <a:rPr lang="ru-RU" dirty="0"/>
              <a:t>+7 7102 </a:t>
            </a:r>
            <a:r>
              <a:rPr lang="ru-RU" dirty="0" smtClean="0"/>
              <a:t>76‑26-55</a:t>
            </a:r>
          </a:p>
          <a:p>
            <a:pPr marL="0" indent="0" algn="ctr">
              <a:buNone/>
            </a:pPr>
            <a:r>
              <a:rPr lang="ru-RU" b="1" dirty="0"/>
              <a:t>Специальности</a:t>
            </a:r>
          </a:p>
          <a:p>
            <a:pPr lvl="0"/>
            <a:r>
              <a:rPr lang="ru-RU" i="1" dirty="0">
                <a:hlinkClick r:id="rId5"/>
              </a:rPr>
              <a:t>​0516000 «Финансы»</a:t>
            </a:r>
            <a:endParaRPr lang="ru-RU" dirty="0"/>
          </a:p>
          <a:p>
            <a:pPr lvl="0"/>
            <a:r>
              <a:rPr lang="ru-RU" i="1" dirty="0">
                <a:hlinkClick r:id="rId6"/>
              </a:rPr>
              <a:t>0518000 «Учет и аудит»</a:t>
            </a:r>
            <a:endParaRPr lang="ru-RU" dirty="0"/>
          </a:p>
          <a:p>
            <a:pPr lvl="0"/>
            <a:r>
              <a:rPr lang="ru-RU" i="1" dirty="0">
                <a:hlinkClick r:id="rId7"/>
              </a:rPr>
              <a:t>1517000 "Защита в чрезвычайных ситуациях"</a:t>
            </a:r>
            <a:endParaRPr lang="ru-RU" dirty="0"/>
          </a:p>
          <a:p>
            <a:pPr lvl="0"/>
            <a:r>
              <a:rPr lang="ru-RU" i="1" dirty="0">
                <a:hlinkClick r:id="rId8"/>
              </a:rPr>
              <a:t>0902000 "Электроснабжение"</a:t>
            </a:r>
            <a:endParaRPr lang="ru-RU" dirty="0"/>
          </a:p>
          <a:p>
            <a:pPr lvl="0"/>
            <a:r>
              <a:rPr lang="ru-RU" i="1" dirty="0">
                <a:hlinkClick r:id="rId9"/>
              </a:rPr>
              <a:t>1203000 «Организация перевозок и управление движением на железнодорожном транспорте»</a:t>
            </a:r>
            <a:endParaRPr lang="ru-RU" dirty="0"/>
          </a:p>
          <a:p>
            <a:pPr lvl="0"/>
            <a:r>
              <a:rPr lang="ru-RU" i="1" dirty="0">
                <a:hlinkClick r:id="rId10"/>
              </a:rPr>
              <a:t>1201000 "Техническое обслуживание, ремонт и эксплуатация автомобильного транспорта"</a:t>
            </a:r>
            <a:endParaRPr lang="ru-RU" dirty="0"/>
          </a:p>
          <a:p>
            <a:pPr lvl="0"/>
            <a:r>
              <a:rPr lang="ru-RU" i="1" dirty="0">
                <a:hlinkClick r:id="rId11"/>
              </a:rPr>
              <a:t>1401000 "Строительство и эксплуатация зданий и сооружений"</a:t>
            </a:r>
            <a:endParaRPr lang="ru-RU" dirty="0"/>
          </a:p>
          <a:p>
            <a:pPr lvl="0"/>
            <a:r>
              <a:rPr lang="ru-RU" i="1" dirty="0">
                <a:hlinkClick r:id="rId12"/>
              </a:rPr>
              <a:t>0907000 "Теплотехническое оборудование и системы теплоснабжения"</a:t>
            </a:r>
            <a:endParaRPr lang="ru-RU" dirty="0"/>
          </a:p>
          <a:p>
            <a:pPr lvl="0"/>
            <a:r>
              <a:rPr lang="ru-RU" i="1" dirty="0">
                <a:hlinkClick r:id="rId13"/>
              </a:rPr>
              <a:t>1304000 "Вычислительная техника и программное обеспечение"</a:t>
            </a:r>
            <a:endParaRPr lang="ru-RU" dirty="0"/>
          </a:p>
          <a:p>
            <a:pPr lvl="0"/>
            <a:r>
              <a:rPr lang="ru-RU" i="1" dirty="0">
                <a:hlinkClick r:id="rId14"/>
              </a:rPr>
              <a:t>1202000 "Организация перевозок и управление движением на транспорте</a:t>
            </a:r>
            <a:r>
              <a:rPr lang="ru-RU" i="1" dirty="0" smtClean="0">
                <a:hlinkClick r:id="rId14"/>
              </a:rPr>
              <a:t>"</a:t>
            </a:r>
            <a:endParaRPr lang="ru-RU" dirty="0"/>
          </a:p>
          <a:p>
            <a:endParaRPr lang="ru-RU" dirty="0"/>
          </a:p>
        </p:txBody>
      </p:sp>
      <p:pic>
        <p:nvPicPr>
          <p:cNvPr id="2050" name="Picture 2" descr="http://qrcoder.ru/code/?https%3A%2F%2Fzhptk.kz%2F&amp;4&amp;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08568" y="1342751"/>
            <a:ext cx="125730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6146" y="3524168"/>
            <a:ext cx="4192571" cy="3065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Развернутая стрелка 6">
            <a:hlinkClick r:id="rId17" action="ppaction://hlinksldjump"/>
          </p:cNvPr>
          <p:cNvSpPr/>
          <p:nvPr/>
        </p:nvSpPr>
        <p:spPr>
          <a:xfrm flipH="1">
            <a:off x="10528916" y="5273336"/>
            <a:ext cx="985422" cy="1118586"/>
          </a:xfrm>
          <a:prstGeom prst="utur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82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131" y="0"/>
            <a:ext cx="9404723" cy="1400530"/>
          </a:xfrm>
        </p:spPr>
        <p:txBody>
          <a:bodyPr/>
          <a:lstStyle/>
          <a:p>
            <a:pPr algn="ctr"/>
            <a:r>
              <a:rPr lang="ru-RU" b="1" dirty="0" err="1"/>
              <a:t>Жезказганский</a:t>
            </a:r>
            <a:r>
              <a:rPr lang="ru-RU" b="1" dirty="0"/>
              <a:t> колледж бизнеса и транспорта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656" y="1400530"/>
            <a:ext cx="8292661" cy="537864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E-mail: zhkbit@list.ru </a:t>
            </a:r>
            <a:br>
              <a:rPr lang="en-US" dirty="0"/>
            </a:br>
            <a:r>
              <a:rPr lang="ru-RU" dirty="0"/>
              <a:t>Сайт: </a:t>
            </a:r>
            <a:r>
              <a:rPr lang="en-US" u="sng" dirty="0">
                <a:hlinkClick r:id="rId2"/>
              </a:rPr>
              <a:t>http://zhkbit.kz/ru/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Адрес: Гоголя </a:t>
            </a:r>
            <a:r>
              <a:rPr lang="ru-RU" dirty="0" smtClean="0"/>
              <a:t>5</a:t>
            </a:r>
          </a:p>
          <a:p>
            <a:pPr fontAlgn="base"/>
            <a:r>
              <a:rPr lang="en-US" dirty="0" err="1"/>
              <a:t>Vk</a:t>
            </a:r>
            <a:r>
              <a:rPr lang="en-US" dirty="0"/>
              <a:t>: </a:t>
            </a:r>
            <a:r>
              <a:rPr lang="en-US" dirty="0">
                <a:hlinkClick r:id="rId3"/>
              </a:rPr>
              <a:t>https://vk.com/zhkbit_kz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Facebook: </a:t>
            </a:r>
            <a:r>
              <a:rPr lang="en-US" u="sng" dirty="0">
                <a:hlinkClick r:id="rId4"/>
              </a:rPr>
              <a:t>http://facebook.com/zhkbit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Instagramm</a:t>
            </a:r>
            <a:r>
              <a:rPr lang="en-US" dirty="0"/>
              <a:t>: </a:t>
            </a:r>
            <a:r>
              <a:rPr lang="en-US" u="sng" dirty="0">
                <a:hlinkClick r:id="rId5"/>
              </a:rPr>
              <a:t>https://www.instagram.com/zhkbit.kz/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Youtube</a:t>
            </a:r>
            <a:r>
              <a:rPr lang="en-US" dirty="0"/>
              <a:t>: </a:t>
            </a:r>
            <a:r>
              <a:rPr lang="en-US" u="sng" dirty="0">
                <a:hlinkClick r:id="rId6"/>
              </a:rPr>
              <a:t>https://www.youtube.com/channel/</a:t>
            </a:r>
            <a:endParaRPr lang="en-US" dirty="0"/>
          </a:p>
          <a:p>
            <a:pPr fontAlgn="base"/>
            <a:r>
              <a:rPr lang="ru-RU" b="1" dirty="0"/>
              <a:t>Телефоны: </a:t>
            </a:r>
            <a:r>
              <a:rPr lang="ru-RU" dirty="0"/>
              <a:t>+7 (7102) 76-99-50</a:t>
            </a:r>
          </a:p>
          <a:p>
            <a:pPr marL="0" indent="0" algn="ctr" fontAlgn="base">
              <a:buNone/>
            </a:pPr>
            <a:r>
              <a:rPr lang="ru-RU" b="1" dirty="0"/>
              <a:t>Специальности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0511000 Туризм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1108000 Эксплуатация, ремонт и техническое обслуживание подвижного состава железных дорог (по видам) с рабочей квалификацией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1108000 Эксплуатация, ремонт и техническое обслуживание подвижного состава железных дорог (по видам) с рабочей квалификацией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1203000 Организация перевозок и управление движением на железнодорожном транспорте с рабочей квалификацией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1302000 Автоматизация и управление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1201000 Техническое обслуживание, ремонт и эксплуатация автомобильного транспорта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0201000 Правоведение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1409000 Строительство железных дорог, путь и путевое хозяйство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1409000 Строительство железных дорог, путь и путевое хозяйство с рабочей квалификацией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1410000 Строительство автомобильных дорог и аэродромов с рабочей квалификацией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1410000 Строительство автомобильных дорог и аэродромов с рабочей квалификацией 1211000 Швейное производство и моделирование одежды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1211000 Швейное производство и моделирование </a:t>
            </a:r>
            <a:r>
              <a:rPr lang="ru-RU" dirty="0" smtClean="0"/>
              <a:t>одежды</a:t>
            </a:r>
            <a:endParaRPr lang="ru-RU" dirty="0"/>
          </a:p>
        </p:txBody>
      </p:sp>
      <p:pic>
        <p:nvPicPr>
          <p:cNvPr id="3074" name="Picture 2" descr="http://qrcoder.ru/code/?https%3A%2F%2Fwww.alem-edu.kz%2Fru%2Funiversity%2Fchu-zhezkazganskij-kolledzh-biznesa-i-t%2F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49854" y="140053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65931" y="4089851"/>
            <a:ext cx="3478246" cy="2615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Развернутая стрелка 6">
            <a:hlinkClick r:id="rId9" action="ppaction://hlinksldjump"/>
          </p:cNvPr>
          <p:cNvSpPr/>
          <p:nvPr/>
        </p:nvSpPr>
        <p:spPr>
          <a:xfrm flipH="1">
            <a:off x="10528916" y="5273336"/>
            <a:ext cx="985422" cy="1118586"/>
          </a:xfrm>
          <a:prstGeom prst="utur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733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704" y="95367"/>
            <a:ext cx="9404723" cy="829544"/>
          </a:xfrm>
        </p:spPr>
        <p:txBody>
          <a:bodyPr/>
          <a:lstStyle/>
          <a:p>
            <a:pPr algn="ctr"/>
            <a:r>
              <a:rPr lang="ru-RU" dirty="0" smtClean="0"/>
              <a:t>г. Караганда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1434" y="830317"/>
            <a:ext cx="10016359" cy="5843752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hlinkClick r:id="rId2" action="ppaction://hlinksldjump"/>
              </a:rPr>
              <a:t>Карагандинский областной высший сестринский </a:t>
            </a:r>
            <a:r>
              <a:rPr lang="ru-RU" b="1" dirty="0" smtClean="0">
                <a:hlinkClick r:id="rId2" action="ppaction://hlinksldjump"/>
              </a:rPr>
              <a:t>колледж</a:t>
            </a:r>
            <a:endParaRPr lang="ru-RU" b="1" dirty="0" smtClean="0"/>
          </a:p>
          <a:p>
            <a:r>
              <a:rPr lang="ru-RU" b="1" dirty="0">
                <a:hlinkClick r:id="rId3" action="ppaction://hlinksldjump"/>
              </a:rPr>
              <a:t>Карагандинский высший колледж «</a:t>
            </a:r>
            <a:r>
              <a:rPr lang="en-US" b="1" dirty="0" err="1">
                <a:hlinkClick r:id="rId3" action="ppaction://hlinksldjump"/>
              </a:rPr>
              <a:t>Bolashaq</a:t>
            </a:r>
            <a:r>
              <a:rPr lang="en-US" b="1" dirty="0">
                <a:hlinkClick r:id="rId3" action="ppaction://hlinksldjump"/>
              </a:rPr>
              <a:t>»</a:t>
            </a:r>
            <a:endParaRPr lang="en-US" b="1" dirty="0"/>
          </a:p>
          <a:p>
            <a:r>
              <a:rPr lang="ru-RU" b="1" dirty="0" smtClean="0">
                <a:hlinkClick r:id="rId4" action="ppaction://hlinksldjump"/>
              </a:rPr>
              <a:t> </a:t>
            </a:r>
            <a:r>
              <a:rPr lang="ru-RU" b="1" dirty="0">
                <a:hlinkClick r:id="rId4" action="ppaction://hlinksldjump"/>
              </a:rPr>
              <a:t>Карагандинский гуманитарный колледж</a:t>
            </a:r>
            <a:r>
              <a:rPr lang="ru-RU" b="1" dirty="0"/>
              <a:t> </a:t>
            </a:r>
            <a:endParaRPr lang="ru-RU" b="1" dirty="0" smtClean="0"/>
          </a:p>
          <a:p>
            <a:r>
              <a:rPr lang="ru-RU" b="1" dirty="0">
                <a:hlinkClick r:id="rId5" action="ppaction://hlinksldjump"/>
              </a:rPr>
              <a:t>Карагандинский политехнический колледж</a:t>
            </a:r>
            <a:r>
              <a:rPr lang="ru-RU" b="1" dirty="0"/>
              <a:t> </a:t>
            </a:r>
            <a:endParaRPr lang="ru-RU" b="1" dirty="0" smtClean="0"/>
          </a:p>
          <a:p>
            <a:r>
              <a:rPr lang="ru-RU" b="1" dirty="0">
                <a:hlinkClick r:id="rId6" action="ppaction://hlinksldjump"/>
              </a:rPr>
              <a:t>Многопрофильный гуманитарно-технический </a:t>
            </a:r>
            <a:r>
              <a:rPr lang="ru-RU" b="1" dirty="0" smtClean="0">
                <a:hlinkClick r:id="rId6" action="ppaction://hlinksldjump"/>
              </a:rPr>
              <a:t>колледж</a:t>
            </a:r>
            <a:endParaRPr lang="ru-RU" b="1" dirty="0" smtClean="0"/>
          </a:p>
          <a:p>
            <a:r>
              <a:rPr lang="ru-RU" b="1" dirty="0">
                <a:hlinkClick r:id="rId7" action="ppaction://hlinksldjump"/>
              </a:rPr>
              <a:t>Современный многопрофильный </a:t>
            </a:r>
            <a:r>
              <a:rPr lang="ru-RU" b="1" dirty="0" smtClean="0">
                <a:hlinkClick r:id="rId7" action="ppaction://hlinksldjump"/>
              </a:rPr>
              <a:t>колледж</a:t>
            </a:r>
            <a:endParaRPr lang="ru-RU" b="1" dirty="0" smtClean="0"/>
          </a:p>
          <a:p>
            <a:r>
              <a:rPr lang="ru-RU" b="1" dirty="0">
                <a:hlinkClick r:id="rId8" action="ppaction://hlinksldjump"/>
              </a:rPr>
              <a:t>Колледж Экономики Бизнеса и Права, </a:t>
            </a:r>
            <a:r>
              <a:rPr lang="ru-RU" b="1" dirty="0" smtClean="0">
                <a:hlinkClick r:id="rId8" action="ppaction://hlinksldjump"/>
              </a:rPr>
              <a:t>КЭУК</a:t>
            </a:r>
            <a:endParaRPr lang="ru-RU" b="1" dirty="0" smtClean="0"/>
          </a:p>
          <a:p>
            <a:r>
              <a:rPr lang="ru-RU" b="1" dirty="0">
                <a:hlinkClick r:id="rId9" action="ppaction://hlinksldjump"/>
              </a:rPr>
              <a:t>Юридический колледж </a:t>
            </a:r>
            <a:r>
              <a:rPr lang="ru-RU" b="1" dirty="0" smtClean="0">
                <a:hlinkClick r:id="rId9" action="ppaction://hlinksldjump"/>
              </a:rPr>
              <a:t>«Фемида»</a:t>
            </a:r>
            <a:endParaRPr lang="ru-RU" b="1" dirty="0" smtClean="0"/>
          </a:p>
          <a:p>
            <a:r>
              <a:rPr lang="ru-RU" b="1" dirty="0">
                <a:hlinkClick r:id="rId10" action="ppaction://hlinksldjump"/>
              </a:rPr>
              <a:t>Карагандинский колледж моды</a:t>
            </a:r>
            <a:endParaRPr lang="ru-RU" b="1" dirty="0" smtClean="0"/>
          </a:p>
          <a:p>
            <a:r>
              <a:rPr lang="ru-RU" b="1" dirty="0">
                <a:hlinkClick r:id="rId11" action="ppaction://hlinksldjump"/>
              </a:rPr>
              <a:t>Карагандинский банковский колледж имени Ж. К. </a:t>
            </a:r>
            <a:r>
              <a:rPr lang="ru-RU" b="1" dirty="0" err="1" smtClean="0">
                <a:hlinkClick r:id="rId11" action="ppaction://hlinksldjump"/>
              </a:rPr>
              <a:t>Букенова</a:t>
            </a:r>
            <a:endParaRPr lang="ru-RU" b="1" dirty="0" smtClean="0"/>
          </a:p>
          <a:p>
            <a:r>
              <a:rPr lang="ru-RU" b="1" dirty="0">
                <a:hlinkClick r:id="rId12" action="ppaction://hlinksldjump"/>
              </a:rPr>
              <a:t>Колледж иностранных </a:t>
            </a:r>
            <a:r>
              <a:rPr lang="ru-RU" b="1" dirty="0" smtClean="0">
                <a:hlinkClick r:id="rId12" action="ppaction://hlinksldjump"/>
              </a:rPr>
              <a:t>языков</a:t>
            </a:r>
            <a:endParaRPr lang="ru-RU" b="1" dirty="0" smtClean="0"/>
          </a:p>
          <a:p>
            <a:r>
              <a:rPr lang="ru-RU" b="1" dirty="0">
                <a:hlinkClick r:id="rId13" action="ppaction://hlinksldjump"/>
              </a:rPr>
              <a:t>Карагандинский медико-технический </a:t>
            </a:r>
            <a:r>
              <a:rPr lang="ru-RU" b="1" dirty="0" smtClean="0">
                <a:hlinkClick r:id="rId13" action="ppaction://hlinksldjump"/>
              </a:rPr>
              <a:t>колледж</a:t>
            </a:r>
            <a:endParaRPr lang="ru-RU" b="1" dirty="0" smtClean="0"/>
          </a:p>
          <a:p>
            <a:r>
              <a:rPr lang="ru-RU" b="1" dirty="0">
                <a:hlinkClick r:id="rId14" action="ppaction://hlinksldjump"/>
              </a:rPr>
              <a:t>Карагандинский коммерческий </a:t>
            </a:r>
            <a:r>
              <a:rPr lang="ru-RU" b="1" dirty="0" smtClean="0">
                <a:hlinkClick r:id="rId14" action="ppaction://hlinksldjump"/>
              </a:rPr>
              <a:t>колледж</a:t>
            </a:r>
            <a:endParaRPr lang="ru-RU" b="1" dirty="0" smtClean="0"/>
          </a:p>
          <a:p>
            <a:r>
              <a:rPr lang="ru-RU" b="1" dirty="0">
                <a:hlinkClick r:id="rId15" action="ppaction://hlinksldjump"/>
              </a:rPr>
              <a:t>Колледж при Международной </a:t>
            </a:r>
            <a:r>
              <a:rPr lang="ru-RU" b="1" dirty="0" smtClean="0">
                <a:hlinkClick r:id="rId15" action="ppaction://hlinksldjump"/>
              </a:rPr>
              <a:t>Бизнес-Академии</a:t>
            </a:r>
            <a:endParaRPr lang="ru-RU" b="1" dirty="0" smtClean="0"/>
          </a:p>
          <a:p>
            <a:r>
              <a:rPr lang="ru-RU" b="1" dirty="0">
                <a:hlinkClick r:id="rId16" action="ppaction://hlinksldjump"/>
              </a:rPr>
              <a:t>Карагандинский колледж искусств имени </a:t>
            </a:r>
            <a:r>
              <a:rPr lang="ru-RU" b="1" dirty="0" err="1" smtClean="0">
                <a:hlinkClick r:id="rId16" action="ppaction://hlinksldjump"/>
              </a:rPr>
              <a:t>Таттимбета</a:t>
            </a:r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dirty="0"/>
          </a:p>
        </p:txBody>
      </p:sp>
      <p:sp>
        <p:nvSpPr>
          <p:cNvPr id="4" name="Развернутая стрелка 3">
            <a:hlinkClick r:id="rId17" action="ppaction://hlinksldjump"/>
          </p:cNvPr>
          <p:cNvSpPr/>
          <p:nvPr/>
        </p:nvSpPr>
        <p:spPr>
          <a:xfrm flipH="1">
            <a:off x="10528916" y="5273336"/>
            <a:ext cx="985422" cy="1118586"/>
          </a:xfrm>
          <a:prstGeom prst="utur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342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/>
              <a:t>Жезказганский</a:t>
            </a:r>
            <a:r>
              <a:rPr lang="ru-RU" b="1" dirty="0"/>
              <a:t> музыкальный колледж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8719" y="2052918"/>
            <a:ext cx="8946541" cy="4195481"/>
          </a:xfrm>
        </p:spPr>
        <p:txBody>
          <a:bodyPr/>
          <a:lstStyle/>
          <a:p>
            <a:r>
              <a:rPr lang="ru-RU" dirty="0"/>
              <a:t>E-</a:t>
            </a:r>
            <a:r>
              <a:rPr lang="ru-RU" dirty="0" err="1"/>
              <a:t>mail</a:t>
            </a:r>
            <a:r>
              <a:rPr lang="ru-RU" dirty="0"/>
              <a:t>: </a:t>
            </a:r>
            <a:r>
              <a:rPr lang="ru-RU" dirty="0" smtClean="0">
                <a:hlinkClick r:id="rId2"/>
              </a:rPr>
              <a:t>zhezmuzkol@mail.ru</a:t>
            </a:r>
            <a:endParaRPr lang="ru-RU" dirty="0" smtClean="0"/>
          </a:p>
          <a:p>
            <a:r>
              <a:rPr lang="ru-RU" dirty="0" smtClean="0"/>
              <a:t>Сайт: </a:t>
            </a: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://www.alem-edu.kz/ru/university/kgkp-zhezkazganskij-muzykalnyj-kolledzh</a:t>
            </a:r>
            <a:r>
              <a:rPr lang="en-US" dirty="0" smtClean="0">
                <a:hlinkClick r:id="rId3"/>
              </a:rPr>
              <a:t>/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https://www.facebook.com/ZhezMuzCollege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Адрес: </a:t>
            </a:r>
            <a:r>
              <a:rPr lang="ru-RU" dirty="0" err="1"/>
              <a:t>г.Жезказган</a:t>
            </a:r>
            <a:r>
              <a:rPr lang="ru-RU" dirty="0"/>
              <a:t>, улица </a:t>
            </a:r>
            <a:r>
              <a:rPr lang="ru-RU" dirty="0" err="1"/>
              <a:t>Байконурова</a:t>
            </a:r>
            <a:r>
              <a:rPr lang="ru-RU" dirty="0"/>
              <a:t>, </a:t>
            </a:r>
            <a:r>
              <a:rPr lang="ru-RU" dirty="0" smtClean="0"/>
              <a:t>17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098" name="Picture 2" descr="http://qrcoder.ru/code/?https%3A%2F%2Fwww.alem-edu.kz%2Fru%2Funiversity%2Fkgkp-zhezkazganskij-muzykalnyj-kolledzh%2F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50834" y="1853248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71336" y="4065927"/>
            <a:ext cx="3480895" cy="2585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Развернутая стрелка 5">
            <a:hlinkClick r:id="rId6" action="ppaction://hlinksldjump"/>
          </p:cNvPr>
          <p:cNvSpPr/>
          <p:nvPr/>
        </p:nvSpPr>
        <p:spPr>
          <a:xfrm flipH="1">
            <a:off x="10528916" y="5273336"/>
            <a:ext cx="985422" cy="1118586"/>
          </a:xfrm>
          <a:prstGeom prst="utur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210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b="1" dirty="0" err="1" smtClean="0"/>
              <a:t>г.Балхаш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7254" y="1418898"/>
            <a:ext cx="9732579" cy="4997668"/>
          </a:xfrm>
        </p:spPr>
        <p:txBody>
          <a:bodyPr>
            <a:normAutofit/>
          </a:bodyPr>
          <a:lstStyle/>
          <a:p>
            <a:r>
              <a:rPr lang="ru-RU" sz="3200" b="1" dirty="0">
                <a:hlinkClick r:id="rId2" action="ppaction://hlinksldjump"/>
              </a:rPr>
              <a:t>Медицинский </a:t>
            </a:r>
            <a:r>
              <a:rPr lang="ru-RU" sz="3200" b="1" dirty="0" smtClean="0">
                <a:hlinkClick r:id="rId2" action="ppaction://hlinksldjump"/>
              </a:rPr>
              <a:t>колледж</a:t>
            </a:r>
            <a:endParaRPr lang="ru-RU" sz="3200" b="1" dirty="0" smtClean="0"/>
          </a:p>
          <a:p>
            <a:r>
              <a:rPr lang="ru-RU" sz="3200" b="1" dirty="0">
                <a:hlinkClick r:id="rId3" action="ppaction://hlinksldjump"/>
              </a:rPr>
              <a:t>Политехнический колледж корпорации </a:t>
            </a:r>
            <a:r>
              <a:rPr lang="ru-RU" sz="3200" b="1" dirty="0" smtClean="0">
                <a:hlinkClick r:id="rId3" action="ppaction://hlinksldjump"/>
              </a:rPr>
              <a:t>«</a:t>
            </a:r>
            <a:r>
              <a:rPr lang="ru-RU" sz="3200" b="1" dirty="0" err="1" smtClean="0">
                <a:hlinkClick r:id="rId3" action="ppaction://hlinksldjump"/>
              </a:rPr>
              <a:t>Казахмыс</a:t>
            </a:r>
            <a:r>
              <a:rPr lang="ru-RU" sz="3200" b="1" dirty="0" smtClean="0">
                <a:hlinkClick r:id="rId3" action="ppaction://hlinksldjump"/>
              </a:rPr>
              <a:t>»</a:t>
            </a:r>
            <a:endParaRPr lang="ru-RU" sz="3200" b="1" dirty="0" smtClean="0"/>
          </a:p>
          <a:p>
            <a:r>
              <a:rPr lang="ru-RU" sz="3200" b="1" dirty="0" err="1">
                <a:hlinkClick r:id="rId4" action="ppaction://hlinksldjump"/>
              </a:rPr>
              <a:t>Балхашский</a:t>
            </a:r>
            <a:r>
              <a:rPr lang="ru-RU" sz="3200" b="1" dirty="0">
                <a:hlinkClick r:id="rId4" action="ppaction://hlinksldjump"/>
              </a:rPr>
              <a:t> многопрофильный </a:t>
            </a:r>
            <a:r>
              <a:rPr lang="ru-RU" sz="3200" b="1" dirty="0" smtClean="0">
                <a:hlinkClick r:id="rId4" action="ppaction://hlinksldjump"/>
              </a:rPr>
              <a:t>колледж</a:t>
            </a:r>
            <a:endParaRPr lang="ru-RU" sz="3200" b="1" dirty="0" smtClean="0"/>
          </a:p>
          <a:p>
            <a:r>
              <a:rPr lang="ru-RU" sz="3200" b="1" dirty="0" err="1">
                <a:hlinkClick r:id="rId4" action="ppaction://hlinksldjump"/>
              </a:rPr>
              <a:t>Балхашский</a:t>
            </a:r>
            <a:r>
              <a:rPr lang="ru-RU" sz="3200" b="1" dirty="0">
                <a:hlinkClick r:id="rId4" action="ppaction://hlinksldjump"/>
              </a:rPr>
              <a:t> гуманитарно-технический колледж имени А. Мусина </a:t>
            </a:r>
            <a:endParaRPr lang="ru-RU" sz="3200" b="1" dirty="0" smtClean="0"/>
          </a:p>
          <a:p>
            <a:r>
              <a:rPr lang="ru-RU" sz="3200" b="1" dirty="0" err="1">
                <a:hlinkClick r:id="rId5" action="ppaction://hlinksldjump"/>
              </a:rPr>
              <a:t>Балхашский</a:t>
            </a:r>
            <a:r>
              <a:rPr lang="ru-RU" sz="3200" b="1" dirty="0">
                <a:hlinkClick r:id="rId5" action="ppaction://hlinksldjump"/>
              </a:rPr>
              <a:t> колледж актуального образования академика Ж.С. </a:t>
            </a:r>
            <a:r>
              <a:rPr lang="ru-RU" sz="3200" b="1" dirty="0" err="1" smtClean="0">
                <a:hlinkClick r:id="rId5" action="ppaction://hlinksldjump"/>
              </a:rPr>
              <a:t>Акылбаева</a:t>
            </a:r>
            <a:endParaRPr lang="ru-RU" sz="3200" b="1" dirty="0" smtClean="0"/>
          </a:p>
        </p:txBody>
      </p:sp>
      <p:sp>
        <p:nvSpPr>
          <p:cNvPr id="4" name="Развернутая стрелка 3">
            <a:hlinkClick r:id="rId6" action="ppaction://hlinksldjump"/>
          </p:cNvPr>
          <p:cNvSpPr/>
          <p:nvPr/>
        </p:nvSpPr>
        <p:spPr>
          <a:xfrm flipH="1">
            <a:off x="10528916" y="5273336"/>
            <a:ext cx="985422" cy="1118586"/>
          </a:xfrm>
          <a:prstGeom prst="utur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88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45461"/>
          </a:xfrm>
        </p:spPr>
        <p:txBody>
          <a:bodyPr/>
          <a:lstStyle/>
          <a:p>
            <a:pPr algn="ctr"/>
            <a:r>
              <a:rPr lang="ru-RU" b="1" dirty="0"/>
              <a:t>Медицинский </a:t>
            </a:r>
            <a:r>
              <a:rPr lang="ru-RU" b="1" dirty="0" smtClean="0"/>
              <a:t>колледж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125" y="1303284"/>
            <a:ext cx="7395564" cy="4945116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E-</a:t>
            </a:r>
            <a:r>
              <a:rPr lang="ru-RU" dirty="0" err="1"/>
              <a:t>mail</a:t>
            </a:r>
            <a:r>
              <a:rPr lang="ru-RU" dirty="0"/>
              <a:t>: </a:t>
            </a:r>
            <a:r>
              <a:rPr lang="ru-RU" u="sng" dirty="0">
                <a:hlinkClick r:id="rId2"/>
              </a:rPr>
              <a:t>medcol_balchasch@mail.ru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Сайт: </a:t>
            </a:r>
            <a:r>
              <a:rPr lang="ru-RU" u="sng" dirty="0">
                <a:hlinkClick r:id="rId3"/>
              </a:rPr>
              <a:t>http://medicoll.kz</a:t>
            </a:r>
            <a:r>
              <a:rPr lang="ru-RU" u="sng" dirty="0" smtClean="0">
                <a:hlinkClick r:id="rId3"/>
              </a:rPr>
              <a:t>/</a:t>
            </a:r>
            <a:endParaRPr lang="ru-RU" u="sng" dirty="0" smtClean="0"/>
          </a:p>
          <a:p>
            <a:r>
              <a:rPr lang="en-US" dirty="0" err="1"/>
              <a:t>Vk</a:t>
            </a:r>
            <a:r>
              <a:rPr lang="en-US" dirty="0"/>
              <a:t>: </a:t>
            </a:r>
            <a:r>
              <a:rPr lang="en-US" dirty="0">
                <a:hlinkClick r:id="rId4"/>
              </a:rPr>
              <a:t>https://vk.com/bmcmed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Адрес: </a:t>
            </a:r>
            <a:r>
              <a:rPr lang="ru-RU" dirty="0" err="1"/>
              <a:t>г.Балхаш</a:t>
            </a:r>
            <a:r>
              <a:rPr lang="ru-RU" dirty="0"/>
              <a:t>, улица </a:t>
            </a:r>
            <a:r>
              <a:rPr lang="ru-RU" dirty="0" err="1"/>
              <a:t>Желтоксан</a:t>
            </a:r>
            <a:r>
              <a:rPr lang="ru-RU" dirty="0"/>
              <a:t>, </a:t>
            </a:r>
            <a:r>
              <a:rPr lang="ru-RU" dirty="0" smtClean="0"/>
              <a:t>23</a:t>
            </a:r>
          </a:p>
          <a:p>
            <a:r>
              <a:rPr lang="ru-RU" b="1" dirty="0"/>
              <a:t>Телефоны: </a:t>
            </a:r>
            <a:r>
              <a:rPr lang="ru-RU" dirty="0"/>
              <a:t>8(71036)7-31-38, 4-34-27, </a:t>
            </a:r>
            <a:r>
              <a:rPr lang="ru-RU" dirty="0" smtClean="0"/>
              <a:t>4-28-15</a:t>
            </a:r>
          </a:p>
          <a:p>
            <a:pPr marL="0" indent="0" algn="ctr" fontAlgn="base">
              <a:buNone/>
            </a:pPr>
            <a:r>
              <a:rPr lang="ru-RU" b="1" dirty="0"/>
              <a:t>Специальности</a:t>
            </a:r>
          </a:p>
          <a:p>
            <a:pPr fontAlgn="base"/>
            <a:r>
              <a:rPr lang="ru-RU" dirty="0"/>
              <a:t>0301000 «Лечебное дело» с квалификацией 0301013 «Фельдшер»</a:t>
            </a:r>
          </a:p>
          <a:p>
            <a:pPr fontAlgn="base"/>
            <a:r>
              <a:rPr lang="ru-RU" dirty="0"/>
              <a:t>0301000 «Лечебное дело» с квалификацией 0301023 «Акушер»</a:t>
            </a:r>
          </a:p>
          <a:p>
            <a:pPr fontAlgn="base"/>
            <a:r>
              <a:rPr lang="ru-RU" dirty="0"/>
              <a:t>0302000 «Сестринское дело» с квалификацией 0302033 «Медицинская сестра общей практики»</a:t>
            </a:r>
          </a:p>
          <a:p>
            <a:pPr fontAlgn="base"/>
            <a:r>
              <a:rPr lang="ru-RU" dirty="0"/>
              <a:t>0307000 «Стоматология ортопедическая» с квалификацией 0307013 «Зубной техник».</a:t>
            </a:r>
          </a:p>
          <a:p>
            <a:pPr fontAlgn="base"/>
            <a:r>
              <a:rPr lang="ru-RU" dirty="0"/>
              <a:t>0306000 «Фармация» с квалификацией 0306013 «Фармацевт»</a:t>
            </a:r>
          </a:p>
          <a:p>
            <a:pPr fontAlgn="base"/>
            <a:r>
              <a:rPr lang="ru-RU" dirty="0"/>
              <a:t>0305000 «Лабораторная диагностика» с квалификацией 0305013 «Медицинский лаборант</a:t>
            </a:r>
            <a:r>
              <a:rPr lang="ru-RU" dirty="0" smtClean="0"/>
              <a:t>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 descr="http://qrcoder.ru/code/?http%3A%2F%2Fmedicoll.kz%2F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61120" y="1303284"/>
            <a:ext cx="125730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1688" y="3710153"/>
            <a:ext cx="4581670" cy="3053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Развернутая стрелка 5">
            <a:hlinkClick r:id="rId7" action="ppaction://hlinksldjump"/>
          </p:cNvPr>
          <p:cNvSpPr/>
          <p:nvPr/>
        </p:nvSpPr>
        <p:spPr>
          <a:xfrm flipH="1">
            <a:off x="10528916" y="5273336"/>
            <a:ext cx="985422" cy="1118586"/>
          </a:xfrm>
          <a:prstGeom prst="utur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259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6" y="144089"/>
            <a:ext cx="9404723" cy="1400530"/>
          </a:xfrm>
        </p:spPr>
        <p:txBody>
          <a:bodyPr/>
          <a:lstStyle/>
          <a:p>
            <a:pPr algn="ctr"/>
            <a:r>
              <a:rPr lang="ru-RU" b="1" dirty="0"/>
              <a:t>Политехнический колледж корпорации "</a:t>
            </a:r>
            <a:r>
              <a:rPr lang="ru-RU" b="1" dirty="0" err="1"/>
              <a:t>Казахмыс</a:t>
            </a:r>
            <a:r>
              <a:rPr lang="ru-RU" b="1" dirty="0"/>
              <a:t>"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0954" y="1579551"/>
            <a:ext cx="8429569" cy="5126049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E-</a:t>
            </a:r>
            <a:r>
              <a:rPr lang="ru-RU" dirty="0" err="1"/>
              <a:t>mail</a:t>
            </a:r>
            <a:r>
              <a:rPr lang="ru-RU" dirty="0"/>
              <a:t>: info@ptk.kz, ptk_balhash@mail.ru</a:t>
            </a:r>
            <a:br>
              <a:rPr lang="ru-RU" dirty="0"/>
            </a:br>
            <a:r>
              <a:rPr lang="en-US" dirty="0" err="1" smtClean="0"/>
              <a:t>Vk</a:t>
            </a:r>
            <a:r>
              <a:rPr lang="en-US" dirty="0"/>
              <a:t>: </a:t>
            </a:r>
            <a:r>
              <a:rPr lang="en-US" u="sng" dirty="0">
                <a:hlinkClick r:id="rId2"/>
              </a:rPr>
              <a:t>https://vk.com/ptk_kazakhmys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Facebook: </a:t>
            </a:r>
            <a:r>
              <a:rPr lang="en-US" dirty="0">
                <a:hlinkClick r:id="rId3"/>
              </a:rPr>
              <a:t>https://www.facebook.com/groups/1</a:t>
            </a:r>
            <a:r>
              <a:rPr lang="en-US" dirty="0"/>
              <a:t/>
            </a:r>
            <a:br>
              <a:rPr lang="en-US" dirty="0"/>
            </a:br>
            <a:r>
              <a:rPr lang="ru-RU" dirty="0" smtClean="0"/>
              <a:t>Адрес</a:t>
            </a:r>
            <a:r>
              <a:rPr lang="ru-RU" dirty="0"/>
              <a:t>: г. Балхаш, ул. Ленина, 36</a:t>
            </a:r>
            <a:r>
              <a:rPr lang="ru-RU" dirty="0" smtClean="0"/>
              <a:t>.</a:t>
            </a:r>
          </a:p>
          <a:p>
            <a:pPr fontAlgn="base"/>
            <a:r>
              <a:rPr lang="ru-RU" b="1" dirty="0"/>
              <a:t>Телефоны: </a:t>
            </a:r>
            <a:r>
              <a:rPr lang="ru-RU" dirty="0"/>
              <a:t>+7 (71036) 4-75-52 </a:t>
            </a:r>
            <a:endParaRPr lang="ru-RU" dirty="0" smtClean="0"/>
          </a:p>
          <a:p>
            <a:pPr marL="0" indent="0" algn="ctr" fontAlgn="base">
              <a:buNone/>
            </a:pPr>
            <a:r>
              <a:rPr lang="ru-RU" b="1" dirty="0" smtClean="0"/>
              <a:t>Специальности</a:t>
            </a:r>
            <a:endParaRPr lang="ru-RU" b="1" dirty="0"/>
          </a:p>
          <a:p>
            <a:r>
              <a:rPr lang="ru-RU" dirty="0"/>
              <a:t>0709000 Обогащение полезных ископаемых (рудообогащение</a:t>
            </a:r>
            <a:r>
              <a:rPr lang="ru-RU" dirty="0" smtClean="0"/>
              <a:t>)</a:t>
            </a:r>
          </a:p>
          <a:p>
            <a:r>
              <a:rPr lang="ru-RU" dirty="0" smtClean="0"/>
              <a:t>1014000 </a:t>
            </a:r>
            <a:r>
              <a:rPr lang="ru-RU" dirty="0"/>
              <a:t>Технология </a:t>
            </a:r>
            <a:r>
              <a:rPr lang="ru-RU" dirty="0" smtClean="0"/>
              <a:t>машиностроения</a:t>
            </a:r>
          </a:p>
          <a:p>
            <a:r>
              <a:rPr lang="ru-RU" dirty="0" smtClean="0"/>
              <a:t>0911000 </a:t>
            </a:r>
            <a:r>
              <a:rPr lang="ru-RU" dirty="0"/>
              <a:t>Техническая эксплуатация, обслуживание и ремонт электрического и электромеханического </a:t>
            </a:r>
            <a:r>
              <a:rPr lang="ru-RU" dirty="0" smtClean="0"/>
              <a:t>оборудования</a:t>
            </a:r>
          </a:p>
          <a:p>
            <a:r>
              <a:rPr lang="ru-RU" dirty="0" smtClean="0"/>
              <a:t>1003000 </a:t>
            </a:r>
            <a:r>
              <a:rPr lang="ru-RU" dirty="0"/>
              <a:t>Металлургия цветных </a:t>
            </a:r>
            <a:r>
              <a:rPr lang="ru-RU" dirty="0" smtClean="0"/>
              <a:t>металлов</a:t>
            </a:r>
          </a:p>
          <a:p>
            <a:r>
              <a:rPr lang="ru-RU" dirty="0" smtClean="0"/>
              <a:t>1113000 </a:t>
            </a:r>
            <a:r>
              <a:rPr lang="ru-RU" dirty="0"/>
              <a:t>Машины и оборудования в </a:t>
            </a:r>
            <a:r>
              <a:rPr lang="ru-RU" dirty="0" smtClean="0"/>
              <a:t>металлургии</a:t>
            </a:r>
          </a:p>
          <a:p>
            <a:r>
              <a:rPr lang="ru-RU" dirty="0" smtClean="0"/>
              <a:t>1115000 </a:t>
            </a:r>
            <a:r>
              <a:rPr lang="ru-RU" dirty="0"/>
              <a:t>Электромеханическое оборудование </a:t>
            </a:r>
            <a:r>
              <a:rPr lang="ru-RU" dirty="0" smtClean="0"/>
              <a:t>промышленности</a:t>
            </a:r>
          </a:p>
        </p:txBody>
      </p:sp>
      <p:pic>
        <p:nvPicPr>
          <p:cNvPr id="6146" name="Picture 2" descr="http://qrcoder.ru/code/?https%3A%2F%2Fvk.com%2Fptk_kazakhmys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45506" y="1348068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58316" y="4476077"/>
            <a:ext cx="3378725" cy="1785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Развернутая стрелка 5">
            <a:hlinkClick r:id="rId6" action="ppaction://hlinksldjump"/>
          </p:cNvPr>
          <p:cNvSpPr/>
          <p:nvPr/>
        </p:nvSpPr>
        <p:spPr>
          <a:xfrm flipH="1">
            <a:off x="10528916" y="5273336"/>
            <a:ext cx="985422" cy="1118586"/>
          </a:xfrm>
          <a:prstGeom prst="utur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08412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/>
              <a:t>Балхашский</a:t>
            </a:r>
            <a:r>
              <a:rPr lang="ru-RU" b="1" dirty="0"/>
              <a:t> многопрофильный колледж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975" y="1853248"/>
            <a:ext cx="7777928" cy="4862862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E-</a:t>
            </a:r>
            <a:r>
              <a:rPr lang="ru-RU" dirty="0" err="1"/>
              <a:t>mail</a:t>
            </a:r>
            <a:r>
              <a:rPr lang="ru-RU" dirty="0"/>
              <a:t>: bmpk@list.ru</a:t>
            </a:r>
            <a:br>
              <a:rPr lang="ru-RU" dirty="0"/>
            </a:br>
            <a:r>
              <a:rPr lang="ru-RU" dirty="0"/>
              <a:t>Сайт: </a:t>
            </a:r>
            <a:r>
              <a:rPr lang="ru-RU" dirty="0">
                <a:hlinkClick r:id="rId2"/>
              </a:rPr>
              <a:t>http://bmpk.kz/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Адрес: г. Балхаш, ул. </a:t>
            </a:r>
            <a:r>
              <a:rPr lang="ru-RU" dirty="0" err="1"/>
              <a:t>Казыбековой</a:t>
            </a:r>
            <a:r>
              <a:rPr lang="ru-RU" dirty="0"/>
              <a:t> </a:t>
            </a:r>
            <a:r>
              <a:rPr lang="ru-RU" dirty="0" smtClean="0"/>
              <a:t>12</a:t>
            </a:r>
          </a:p>
          <a:p>
            <a:r>
              <a:rPr lang="ru-RU" b="1" dirty="0"/>
              <a:t>Телефоны: </a:t>
            </a:r>
            <a:r>
              <a:rPr lang="ru-RU" dirty="0"/>
              <a:t>+7 (71036) 4-98-39, </a:t>
            </a:r>
            <a:r>
              <a:rPr lang="ru-RU" dirty="0" smtClean="0"/>
              <a:t>6-84-64</a:t>
            </a:r>
          </a:p>
          <a:p>
            <a:pPr marL="0" indent="0" algn="ctr" fontAlgn="base">
              <a:buNone/>
            </a:pPr>
            <a:r>
              <a:rPr lang="ru-RU" b="1" dirty="0"/>
              <a:t>Специальности</a:t>
            </a:r>
          </a:p>
          <a:p>
            <a:pPr fontAlgn="base"/>
            <a:r>
              <a:rPr lang="ru-RU" dirty="0"/>
              <a:t>1517000 : Защита в чрезвычайных ситуациях (по профилю)</a:t>
            </a:r>
          </a:p>
          <a:p>
            <a:pPr fontAlgn="base"/>
            <a:r>
              <a:rPr lang="ru-RU" dirty="0"/>
              <a:t>0102000 : Организация воспитательной работы (по уровням)</a:t>
            </a:r>
          </a:p>
          <a:p>
            <a:pPr fontAlgn="base"/>
            <a:r>
              <a:rPr lang="ru-RU" dirty="0"/>
              <a:t>1304000 : Вычислительная техника и программное обеспечение (по видам)</a:t>
            </a:r>
          </a:p>
          <a:p>
            <a:pPr fontAlgn="base"/>
            <a:r>
              <a:rPr lang="ru-RU" dirty="0"/>
              <a:t>0501000 : Социальная работа</a:t>
            </a:r>
          </a:p>
          <a:p>
            <a:pPr fontAlgn="base"/>
            <a:r>
              <a:rPr lang="ru-RU" dirty="0"/>
              <a:t>1401000 : Строительство и эксплуатация зданий и сооружений</a:t>
            </a:r>
          </a:p>
          <a:p>
            <a:pPr fontAlgn="base"/>
            <a:r>
              <a:rPr lang="ru-RU" dirty="0"/>
              <a:t>0518000 : Учет и аудит (по отраслям)</a:t>
            </a:r>
          </a:p>
          <a:p>
            <a:pPr fontAlgn="base"/>
            <a:r>
              <a:rPr lang="ru-RU" dirty="0"/>
              <a:t>1206000 : Организация дорожного движения</a:t>
            </a:r>
          </a:p>
          <a:p>
            <a:pPr fontAlgn="base"/>
            <a:r>
              <a:rPr lang="ru-RU" dirty="0"/>
              <a:t>1203000 : Организация перевозок и управление движением на железнодорожном транспорте</a:t>
            </a:r>
          </a:p>
          <a:p>
            <a:pPr fontAlgn="base"/>
            <a:r>
              <a:rPr lang="ru-RU" dirty="0"/>
              <a:t>1516000 : Пожарная безопасность</a:t>
            </a:r>
          </a:p>
          <a:p>
            <a:pPr fontAlgn="base"/>
            <a:r>
              <a:rPr lang="ru-RU" dirty="0"/>
              <a:t>0201000 : Правоведение</a:t>
            </a:r>
          </a:p>
          <a:p>
            <a:endParaRPr lang="ru-RU" dirty="0"/>
          </a:p>
        </p:txBody>
      </p:sp>
      <p:pic>
        <p:nvPicPr>
          <p:cNvPr id="7170" name="Picture 2" descr="http://qrcoder.ru/code/?http%3A%2F%2Fbmpk.kz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03465" y="1224597"/>
            <a:ext cx="125730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601" b="12522"/>
          <a:stretch/>
        </p:blipFill>
        <p:spPr>
          <a:xfrm>
            <a:off x="7514897" y="3346354"/>
            <a:ext cx="4500398" cy="3369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Развернутая стрелка 5">
            <a:hlinkClick r:id="rId5" action="ppaction://hlinksldjump"/>
          </p:cNvPr>
          <p:cNvSpPr/>
          <p:nvPr/>
        </p:nvSpPr>
        <p:spPr>
          <a:xfrm flipH="1">
            <a:off x="10528916" y="5273336"/>
            <a:ext cx="985422" cy="1118586"/>
          </a:xfrm>
          <a:prstGeom prst="utur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983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697" y="452718"/>
            <a:ext cx="11067393" cy="1400530"/>
          </a:xfrm>
        </p:spPr>
        <p:txBody>
          <a:bodyPr/>
          <a:lstStyle/>
          <a:p>
            <a:r>
              <a:rPr lang="ru-RU" b="1" dirty="0" err="1"/>
              <a:t>Балхашский</a:t>
            </a:r>
            <a:r>
              <a:rPr lang="ru-RU" b="1" dirty="0"/>
              <a:t> гуманитарно-технический колледж имени А. </a:t>
            </a:r>
            <a:r>
              <a:rPr lang="ru-RU" b="1" dirty="0" smtClean="0"/>
              <a:t>Мусина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9698" y="2052918"/>
            <a:ext cx="7842023" cy="471574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600" dirty="0"/>
              <a:t>Сайт: </a:t>
            </a:r>
            <a:r>
              <a:rPr lang="ru-RU" sz="1600" u="sng" dirty="0">
                <a:hlinkClick r:id="rId2"/>
              </a:rPr>
              <a:t>http://bgtk.kz/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Адрес: </a:t>
            </a:r>
            <a:r>
              <a:rPr lang="ru-RU" sz="1600" dirty="0" err="1"/>
              <a:t>г.Балхаш</a:t>
            </a:r>
            <a:r>
              <a:rPr lang="ru-RU" sz="1600" dirty="0"/>
              <a:t>, улица </a:t>
            </a:r>
            <a:r>
              <a:rPr lang="ru-RU" sz="1600" dirty="0" err="1"/>
              <a:t>Караменде</a:t>
            </a:r>
            <a:r>
              <a:rPr lang="ru-RU" sz="1600" dirty="0"/>
              <a:t> би, </a:t>
            </a:r>
            <a:r>
              <a:rPr lang="ru-RU" sz="1600" dirty="0" smtClean="0"/>
              <a:t>17</a:t>
            </a:r>
          </a:p>
          <a:p>
            <a:pPr fontAlgn="base">
              <a:spcBef>
                <a:spcPts val="0"/>
              </a:spcBef>
            </a:pPr>
            <a:r>
              <a:rPr lang="ru-RU" sz="1600" b="1" dirty="0"/>
              <a:t>Телефоны: </a:t>
            </a:r>
            <a:r>
              <a:rPr lang="ru-RU" sz="1600" dirty="0"/>
              <a:t>+7 (71036) 4 59 82</a:t>
            </a:r>
          </a:p>
          <a:p>
            <a:pPr marL="0" indent="0" algn="ctr" fontAlgn="base">
              <a:spcBef>
                <a:spcPts val="0"/>
              </a:spcBef>
              <a:buNone/>
            </a:pPr>
            <a:r>
              <a:rPr lang="ru-RU" sz="1600" b="1" dirty="0"/>
              <a:t>Специальности</a:t>
            </a:r>
          </a:p>
          <a:p>
            <a:pPr fontAlgn="base">
              <a:spcBef>
                <a:spcPts val="0"/>
              </a:spcBef>
            </a:pPr>
            <a:r>
              <a:rPr lang="ru-RU" sz="1600" dirty="0"/>
              <a:t>1013000 - Механообработка, контрольно-измерительные приборы и автоматика в промышленности</a:t>
            </a:r>
          </a:p>
          <a:p>
            <a:pPr fontAlgn="base">
              <a:spcBef>
                <a:spcPts val="0"/>
              </a:spcBef>
            </a:pPr>
            <a:r>
              <a:rPr lang="ru-RU" sz="1600" dirty="0"/>
              <a:t>0108000 - Музыкальное образование</a:t>
            </a:r>
          </a:p>
          <a:p>
            <a:pPr fontAlgn="base">
              <a:spcBef>
                <a:spcPts val="0"/>
              </a:spcBef>
            </a:pPr>
            <a:r>
              <a:rPr lang="ru-RU" sz="1600" dirty="0"/>
              <a:t>0518000 - Учет и аудит (по отраслям)</a:t>
            </a:r>
          </a:p>
          <a:p>
            <a:pPr fontAlgn="base">
              <a:spcBef>
                <a:spcPts val="0"/>
              </a:spcBef>
            </a:pPr>
            <a:r>
              <a:rPr lang="ru-RU" sz="1600" dirty="0"/>
              <a:t>0101000 - Дошкольное воспитание и обучение</a:t>
            </a:r>
          </a:p>
          <a:p>
            <a:pPr fontAlgn="base">
              <a:spcBef>
                <a:spcPts val="0"/>
              </a:spcBef>
            </a:pPr>
            <a:r>
              <a:rPr lang="ru-RU" sz="1600" dirty="0"/>
              <a:t>0515000 - Менеджмент (по отраслям и областям применения)</a:t>
            </a:r>
          </a:p>
          <a:p>
            <a:pPr fontAlgn="base">
              <a:spcBef>
                <a:spcPts val="0"/>
              </a:spcBef>
            </a:pPr>
            <a:r>
              <a:rPr lang="ru-RU" sz="1600" dirty="0"/>
              <a:t>0103000 - Физическая культура и спорт</a:t>
            </a:r>
          </a:p>
          <a:p>
            <a:pPr fontAlgn="base">
              <a:spcBef>
                <a:spcPts val="0"/>
              </a:spcBef>
            </a:pPr>
            <a:r>
              <a:rPr lang="ru-RU" sz="1600" dirty="0"/>
              <a:t>1203000 - Организация перевозок и управление движением на железнодорожном транспорте 0907000 - Теплотехническое оборудование и системы теплоснабжения (по видам)</a:t>
            </a:r>
          </a:p>
          <a:p>
            <a:pPr fontAlgn="base">
              <a:spcBef>
                <a:spcPts val="0"/>
              </a:spcBef>
            </a:pPr>
            <a:r>
              <a:rPr lang="ru-RU" sz="1600" dirty="0"/>
              <a:t>0911000 - Техническая эксплуатация, обслуживание и ремонт электрического и электромеханического оборудования</a:t>
            </a:r>
          </a:p>
          <a:p>
            <a:pPr fontAlgn="base">
              <a:spcBef>
                <a:spcPts val="0"/>
              </a:spcBef>
            </a:pPr>
            <a:r>
              <a:rPr lang="ru-RU" sz="1600" dirty="0"/>
              <a:t>0107000 - Технология</a:t>
            </a:r>
          </a:p>
          <a:p>
            <a:pPr fontAlgn="base">
              <a:spcBef>
                <a:spcPts val="0"/>
              </a:spcBef>
            </a:pPr>
            <a:r>
              <a:rPr lang="ru-RU" sz="1600" dirty="0"/>
              <a:t>1108000 - Эксплуатация, ремонт и техническое обслуживание подвижного состава железных дорог (по видам</a:t>
            </a:r>
            <a:r>
              <a:rPr lang="ru-RU" sz="1600" dirty="0" smtClean="0"/>
              <a:t>)</a:t>
            </a:r>
            <a:endParaRPr lang="ru-RU" sz="1600" dirty="0"/>
          </a:p>
        </p:txBody>
      </p:sp>
      <p:pic>
        <p:nvPicPr>
          <p:cNvPr id="8194" name="Picture 2" descr="http://qrcoder.ru/code/?http%3A%2F%2Fbgtk.kz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61423" y="1324433"/>
            <a:ext cx="125730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41721" y="3985122"/>
            <a:ext cx="4016265" cy="2677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Развернутая стрелка 5">
            <a:hlinkClick r:id="rId5" action="ppaction://hlinksldjump"/>
          </p:cNvPr>
          <p:cNvSpPr/>
          <p:nvPr/>
        </p:nvSpPr>
        <p:spPr>
          <a:xfrm flipH="1">
            <a:off x="10528916" y="5273336"/>
            <a:ext cx="985422" cy="1118586"/>
          </a:xfrm>
          <a:prstGeom prst="utur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862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717" y="126898"/>
            <a:ext cx="10152993" cy="1400530"/>
          </a:xfrm>
        </p:spPr>
        <p:txBody>
          <a:bodyPr/>
          <a:lstStyle/>
          <a:p>
            <a:pPr algn="ctr"/>
            <a:r>
              <a:rPr lang="ru-RU" sz="3600" b="1" dirty="0" err="1"/>
              <a:t>Балхашский</a:t>
            </a:r>
            <a:r>
              <a:rPr lang="ru-RU" sz="3600" b="1" dirty="0"/>
              <a:t> колледж актуального образования академика Ж.С. </a:t>
            </a:r>
            <a:r>
              <a:rPr lang="ru-RU" sz="3600" b="1" dirty="0" err="1" smtClean="0"/>
              <a:t>Акылбаева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8326" y="1611484"/>
            <a:ext cx="8946541" cy="4862888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E-</a:t>
            </a:r>
            <a:r>
              <a:rPr lang="ru-RU" dirty="0" err="1"/>
              <a:t>mail</a:t>
            </a:r>
            <a:r>
              <a:rPr lang="ru-RU" dirty="0"/>
              <a:t>: </a:t>
            </a:r>
            <a:r>
              <a:rPr lang="ru-RU" u="sng" dirty="0" smtClean="0">
                <a:hlinkClick r:id="rId2"/>
              </a:rPr>
              <a:t>bolashak-05@mail.ru</a:t>
            </a:r>
            <a:endParaRPr lang="ru-RU" u="sng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vk.com/bkao_kz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Адрес: </a:t>
            </a:r>
            <a:r>
              <a:rPr lang="ru-RU" dirty="0" err="1"/>
              <a:t>г.Балхаш</a:t>
            </a:r>
            <a:r>
              <a:rPr lang="ru-RU" dirty="0"/>
              <a:t>, улица </a:t>
            </a:r>
            <a:r>
              <a:rPr lang="ru-RU" dirty="0" err="1"/>
              <a:t>Алимжанова</a:t>
            </a:r>
            <a:r>
              <a:rPr lang="ru-RU" dirty="0"/>
              <a:t>, </a:t>
            </a:r>
            <a:r>
              <a:rPr lang="ru-RU" dirty="0" smtClean="0"/>
              <a:t>1</a:t>
            </a:r>
          </a:p>
          <a:p>
            <a:r>
              <a:rPr lang="ru-RU" b="1" dirty="0"/>
              <a:t>Телефоны: </a:t>
            </a:r>
            <a:r>
              <a:rPr lang="ru-RU" dirty="0"/>
              <a:t>+7 (71036) 4-74-58, 6-83-52, </a:t>
            </a:r>
            <a:r>
              <a:rPr lang="ru-RU" dirty="0" smtClean="0"/>
              <a:t>6-75-35</a:t>
            </a:r>
          </a:p>
          <a:p>
            <a:endParaRPr lang="ru-RU" dirty="0" smtClean="0"/>
          </a:p>
          <a:p>
            <a:r>
              <a:rPr lang="ru-RU" dirty="0" smtClean="0"/>
              <a:t>0105000 </a:t>
            </a:r>
            <a:r>
              <a:rPr lang="ru-RU" dirty="0"/>
              <a:t>Начальное </a:t>
            </a:r>
            <a:r>
              <a:rPr lang="ru-RU" dirty="0" smtClean="0"/>
              <a:t>образование</a:t>
            </a:r>
          </a:p>
          <a:p>
            <a:r>
              <a:rPr lang="ru-RU" dirty="0" smtClean="0"/>
              <a:t>0111000 </a:t>
            </a:r>
            <a:r>
              <a:rPr lang="ru-RU" dirty="0"/>
              <a:t>Основное среднее </a:t>
            </a:r>
            <a:r>
              <a:rPr lang="ru-RU" dirty="0" smtClean="0"/>
              <a:t>образование</a:t>
            </a:r>
          </a:p>
          <a:p>
            <a:r>
              <a:rPr lang="ru-RU" dirty="0" smtClean="0"/>
              <a:t>0201000 Правоведение</a:t>
            </a:r>
          </a:p>
          <a:p>
            <a:r>
              <a:rPr lang="ru-RU" dirty="0" smtClean="0"/>
              <a:t>0402000 Дизайн</a:t>
            </a:r>
          </a:p>
          <a:p>
            <a:r>
              <a:rPr lang="ru-RU" dirty="0" smtClean="0"/>
              <a:t>0507000 </a:t>
            </a:r>
            <a:r>
              <a:rPr lang="ru-RU" dirty="0"/>
              <a:t>Организация обслуживания гостиничных </a:t>
            </a:r>
            <a:r>
              <a:rPr lang="ru-RU" dirty="0" smtClean="0"/>
              <a:t>хозяйств</a:t>
            </a:r>
          </a:p>
          <a:p>
            <a:r>
              <a:rPr lang="ru-RU" dirty="0" smtClean="0"/>
              <a:t>0508000 </a:t>
            </a:r>
            <a:r>
              <a:rPr lang="ru-RU" dirty="0"/>
              <a:t>Организация </a:t>
            </a:r>
            <a:r>
              <a:rPr lang="ru-RU" dirty="0" smtClean="0"/>
              <a:t>питания</a:t>
            </a:r>
          </a:p>
          <a:p>
            <a:r>
              <a:rPr lang="ru-RU" dirty="0" smtClean="0"/>
              <a:t>0511000 Туризм</a:t>
            </a:r>
          </a:p>
          <a:p>
            <a:r>
              <a:rPr lang="ru-RU" dirty="0" smtClean="0"/>
              <a:t>0512000 </a:t>
            </a:r>
            <a:r>
              <a:rPr lang="ru-RU" dirty="0"/>
              <a:t>Переводческое </a:t>
            </a:r>
            <a:r>
              <a:rPr lang="ru-RU" dirty="0" smtClean="0"/>
              <a:t>дело</a:t>
            </a:r>
          </a:p>
          <a:p>
            <a:r>
              <a:rPr lang="ru-RU" dirty="0" smtClean="0"/>
              <a:t>0516000 Финансы</a:t>
            </a:r>
          </a:p>
          <a:p>
            <a:r>
              <a:rPr lang="ru-RU" dirty="0" smtClean="0"/>
              <a:t>0911000 </a:t>
            </a:r>
            <a:r>
              <a:rPr lang="ru-RU" dirty="0"/>
              <a:t>Техническое обслуживание, ремонт и эксплуатация электрического и электромеханического </a:t>
            </a:r>
            <a:r>
              <a:rPr lang="ru-RU" dirty="0" smtClean="0"/>
              <a:t>оборудования</a:t>
            </a:r>
          </a:p>
          <a:p>
            <a:r>
              <a:rPr lang="ru-RU" dirty="0" smtClean="0"/>
              <a:t>1201000 </a:t>
            </a:r>
            <a:r>
              <a:rPr lang="ru-RU" dirty="0"/>
              <a:t>Техническое обслуживание, ремонт и эксплуатация автомобильного </a:t>
            </a:r>
            <a:r>
              <a:rPr lang="ru-RU" dirty="0" smtClean="0"/>
              <a:t>транспорта</a:t>
            </a:r>
          </a:p>
          <a:p>
            <a:r>
              <a:rPr lang="ru-RU" dirty="0" smtClean="0"/>
              <a:t>1305000 </a:t>
            </a:r>
            <a:r>
              <a:rPr lang="ru-RU" dirty="0"/>
              <a:t>Информационные </a:t>
            </a:r>
            <a:r>
              <a:rPr lang="ru-RU" dirty="0" smtClean="0"/>
              <a:t>системы</a:t>
            </a:r>
            <a:endParaRPr lang="ru-RU" dirty="0"/>
          </a:p>
        </p:txBody>
      </p:sp>
      <p:pic>
        <p:nvPicPr>
          <p:cNvPr id="9220" name="Picture 4" descr="http://qrcoder.ru/code/?https%3A%2F%2Fit-it.facebook.com%2F%25D0%2591%25D0%25B0%25D0%25BB%25D1%2585%25D0%25B0%25D1%2588%25D1%2581%25D0%25BA%25D0%25B8%25D0%25B9-%25D0%25BA%25D0%25BE%25D0%25BB%25D0%25BB%25D0%25B5%25D0%25B4%25D0%25B6-%25D0%25B0%25D0%25BA%25D1%2582%25D1%2583%25D0%25B0%25D0%25BB%25D1%258C%25D0%25BD%25D0%25BE%25D0%25B3%25D0%25BE-%25D0%25BE%25D0%25B1%25D1%2580%25D0%25B0%25D0%25B7%25D0%25BE%25D0%25B2%25D0%25B0%25D0%25BD%25D0%25B8%25D1%258F-%25D0%25B0%25D0%25BA%25D0%25B0%25D0%25B4%25D0%25B5%25D0%25BC%25D0%25B8%25D0%25BA%25D0%25B0-%25D0%2596%25D0%25A1%25D0%2590%25D0%25BA%25D1%258B%25D0%25BB%25D0%25B1%25D0%25B0%25D0%25B5%25D0%25B2%25D0%25B0-1180945251964136%2F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10848" y="1389480"/>
            <a:ext cx="1326875" cy="132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53" t="32491" r="8620" b="34099"/>
          <a:stretch/>
        </p:blipFill>
        <p:spPr>
          <a:xfrm>
            <a:off x="7588469" y="2879835"/>
            <a:ext cx="4330310" cy="2743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Развернутая стрелка 5">
            <a:hlinkClick r:id="rId6" action="ppaction://hlinksldjump"/>
          </p:cNvPr>
          <p:cNvSpPr/>
          <p:nvPr/>
        </p:nvSpPr>
        <p:spPr>
          <a:xfrm flipH="1">
            <a:off x="10528916" y="5273336"/>
            <a:ext cx="985422" cy="1118586"/>
          </a:xfrm>
          <a:prstGeom prst="utur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837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922620"/>
          </a:xfrm>
        </p:spPr>
        <p:txBody>
          <a:bodyPr/>
          <a:lstStyle/>
          <a:p>
            <a:pPr algn="ctr"/>
            <a:r>
              <a:rPr lang="ru-RU" b="1" dirty="0"/>
              <a:t>Карагандинский областной высший сестринский </a:t>
            </a:r>
            <a:r>
              <a:rPr lang="ru-RU" b="1" dirty="0" smtClean="0"/>
              <a:t>колледж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111" y="1999981"/>
            <a:ext cx="8946541" cy="4030716"/>
          </a:xfrm>
        </p:spPr>
        <p:txBody>
          <a:bodyPr/>
          <a:lstStyle/>
          <a:p>
            <a:r>
              <a:rPr lang="ru-RU" dirty="0"/>
              <a:t>E-</a:t>
            </a:r>
            <a:r>
              <a:rPr lang="ru-RU" dirty="0" err="1"/>
              <a:t>mail</a:t>
            </a:r>
            <a:r>
              <a:rPr lang="ru-RU" dirty="0"/>
              <a:t>: kmedcollege@mail.ru</a:t>
            </a:r>
            <a:br>
              <a:rPr lang="ru-RU" dirty="0"/>
            </a:br>
            <a:r>
              <a:rPr lang="ru-RU" dirty="0"/>
              <a:t>Сайт: </a:t>
            </a:r>
            <a:r>
              <a:rPr lang="ru-RU" dirty="0">
                <a:hlinkClick r:id="rId2"/>
              </a:rPr>
              <a:t>http://www.karmedkolledzh.kz/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Адрес: г. Караганда, ул. Чкалова </a:t>
            </a:r>
            <a:r>
              <a:rPr lang="ru-RU" dirty="0" smtClean="0"/>
              <a:t>9</a:t>
            </a:r>
            <a:endParaRPr lang="en-US" dirty="0" smtClean="0"/>
          </a:p>
          <a:p>
            <a:r>
              <a:rPr lang="ru-RU" b="1" dirty="0"/>
              <a:t>Телефоны: </a:t>
            </a:r>
            <a:r>
              <a:rPr lang="ru-RU" dirty="0"/>
              <a:t>+7 (7212) 41-45-32, </a:t>
            </a:r>
            <a:r>
              <a:rPr lang="ru-RU" dirty="0" smtClean="0"/>
              <a:t>50-73-10</a:t>
            </a:r>
          </a:p>
          <a:p>
            <a:pPr marL="0" indent="0" algn="ctr" fontAlgn="base">
              <a:buNone/>
            </a:pPr>
            <a:r>
              <a:rPr lang="ru-RU" b="1" dirty="0"/>
              <a:t>Специальности</a:t>
            </a:r>
          </a:p>
          <a:p>
            <a:pPr fontAlgn="base"/>
            <a:r>
              <a:rPr lang="ru-RU" dirty="0"/>
              <a:t>“ЛЕЧЕБНОЕ ДЕЛО”</a:t>
            </a:r>
          </a:p>
          <a:p>
            <a:pPr fontAlgn="base"/>
            <a:r>
              <a:rPr lang="ru-RU" dirty="0"/>
              <a:t>“СЕСТРИНСКОЕ ДЕЛО”</a:t>
            </a:r>
          </a:p>
          <a:p>
            <a:pPr fontAlgn="base"/>
            <a:r>
              <a:rPr lang="ru-RU" dirty="0"/>
              <a:t>“ФАРМАЦИЯ”</a:t>
            </a:r>
          </a:p>
          <a:p>
            <a:pPr fontAlgn="base"/>
            <a:r>
              <a:rPr lang="ru-RU" dirty="0"/>
              <a:t>“ЛАБОРАТОРНАЯ ДИАГНОСТИКА”</a:t>
            </a:r>
          </a:p>
          <a:p>
            <a:pPr fontAlgn="base"/>
            <a:r>
              <a:rPr lang="ru-RU" dirty="0"/>
              <a:t>“ГИГИЕНА - ЭПИДЕМИОЛОГИЯ”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5295" y="3653466"/>
            <a:ext cx="4254714" cy="2829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qrcoder.ru/code/?http%3A%2F%2Fwww.karmedkolledzh.kz%2F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1381" y="1878268"/>
            <a:ext cx="1446294" cy="14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Развернутая стрелка 5">
            <a:hlinkClick r:id="rId5" action="ppaction://hlinksldjump"/>
          </p:cNvPr>
          <p:cNvSpPr/>
          <p:nvPr/>
        </p:nvSpPr>
        <p:spPr>
          <a:xfrm flipH="1">
            <a:off x="10528916" y="5273336"/>
            <a:ext cx="985422" cy="1118586"/>
          </a:xfrm>
          <a:prstGeom prst="utur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219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Карагандинский высший колледж «</a:t>
            </a:r>
            <a:r>
              <a:rPr lang="en-US" b="1" dirty="0" err="1"/>
              <a:t>Bolashaq</a:t>
            </a:r>
            <a:r>
              <a:rPr lang="en-US" b="1" dirty="0"/>
              <a:t>»</a:t>
            </a:r>
            <a:br>
              <a:rPr lang="en-US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Адрес: </a:t>
            </a:r>
            <a:r>
              <a:rPr lang="ru-RU" dirty="0" err="1"/>
              <a:t>Муканова</a:t>
            </a:r>
            <a:r>
              <a:rPr lang="ru-RU" dirty="0"/>
              <a:t>, </a:t>
            </a:r>
            <a:r>
              <a:rPr lang="ru-RU" dirty="0" smtClean="0"/>
              <a:t>30</a:t>
            </a:r>
          </a:p>
          <a:p>
            <a:r>
              <a:rPr lang="en-US" dirty="0" err="1"/>
              <a:t>Vk</a:t>
            </a:r>
            <a:r>
              <a:rPr lang="en-US" dirty="0"/>
              <a:t>: </a:t>
            </a:r>
            <a:r>
              <a:rPr lang="en-US" u="sng" dirty="0">
                <a:hlinkClick r:id="rId2"/>
              </a:rPr>
              <a:t>https://vk.com/id336671597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Facebook: </a:t>
            </a:r>
            <a:r>
              <a:rPr lang="en-US" u="sng" dirty="0">
                <a:hlinkClick r:id="rId3"/>
              </a:rPr>
              <a:t>https://www.facebook.com</a:t>
            </a:r>
            <a:r>
              <a:rPr lang="en-US" u="sng" dirty="0" smtClean="0">
                <a:hlinkClick r:id="rId3"/>
              </a:rPr>
              <a:t>/</a:t>
            </a:r>
            <a:endParaRPr lang="ru-RU" u="sng" dirty="0" smtClean="0"/>
          </a:p>
          <a:p>
            <a:r>
              <a:rPr lang="ru-RU" b="1" dirty="0"/>
              <a:t>Телефоны: </a:t>
            </a:r>
            <a:r>
              <a:rPr lang="ru-RU" dirty="0"/>
              <a:t>+7 (7212) </a:t>
            </a:r>
            <a:r>
              <a:rPr lang="ru-RU" dirty="0" smtClean="0"/>
              <a:t>33‒90‒39</a:t>
            </a: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/>
              <a:t>Специальности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0105000 : Начальное образование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0101000 : Дошкольное воспитание и обучение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0111000 : Основное среднее образование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0512000 : Переводческое дело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0201000 : Правоведение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1304000 : Вычислительная техника и программное обеспечение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1305000 : Информационные системы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0519000 : Экономика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0501000 : Социальная работа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0518000 : Учет и аудит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0103000 : Физическая культура и спорт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29724" y="4327072"/>
            <a:ext cx="3524218" cy="2351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ttp://qrcoder.ru/code/?https%3A%2F%2Fvk.com%2Fid336671597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70775" y="2341286"/>
            <a:ext cx="125730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Развернутая стрелка 5">
            <a:hlinkClick r:id="rId6" action="ppaction://hlinksldjump"/>
          </p:cNvPr>
          <p:cNvSpPr/>
          <p:nvPr/>
        </p:nvSpPr>
        <p:spPr>
          <a:xfrm flipH="1">
            <a:off x="10528916" y="5273336"/>
            <a:ext cx="985422" cy="1118586"/>
          </a:xfrm>
          <a:prstGeom prst="utur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340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Карагандинский гуманитарный колледж 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4293" y="1937304"/>
            <a:ext cx="8946541" cy="4195481"/>
          </a:xfrm>
        </p:spPr>
        <p:txBody>
          <a:bodyPr/>
          <a:lstStyle/>
          <a:p>
            <a:r>
              <a:rPr lang="ru-RU" dirty="0"/>
              <a:t>E-</a:t>
            </a:r>
            <a:r>
              <a:rPr lang="ru-RU" dirty="0" err="1"/>
              <a:t>mail</a:t>
            </a:r>
            <a:r>
              <a:rPr lang="ru-RU" dirty="0"/>
              <a:t>: kar-gum@krg-edu.kz</a:t>
            </a:r>
            <a:br>
              <a:rPr lang="ru-RU" dirty="0"/>
            </a:br>
            <a:r>
              <a:rPr lang="ru-RU" dirty="0"/>
              <a:t>Сайт: </a:t>
            </a:r>
            <a:r>
              <a:rPr lang="ru-RU" u="sng" dirty="0">
                <a:hlinkClick r:id="rId2"/>
              </a:rPr>
              <a:t>http://kgk.kz/ru/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Адрес: </a:t>
            </a:r>
            <a:r>
              <a:rPr lang="ru-RU" dirty="0" err="1"/>
              <a:t>пр.Бульвар</a:t>
            </a:r>
            <a:r>
              <a:rPr lang="ru-RU" dirty="0"/>
              <a:t> Мира 22</a:t>
            </a:r>
            <a:br>
              <a:rPr lang="ru-RU" dirty="0"/>
            </a:br>
            <a:r>
              <a:rPr lang="ru-RU" b="1" dirty="0"/>
              <a:t>Телефоны: </a:t>
            </a:r>
            <a:r>
              <a:rPr lang="ru-RU" dirty="0"/>
              <a:t>+7 (7212) 56 12 </a:t>
            </a:r>
            <a:r>
              <a:rPr lang="ru-RU" dirty="0" smtClean="0"/>
              <a:t>70</a:t>
            </a:r>
          </a:p>
          <a:p>
            <a:pPr marL="0" indent="0" algn="ctr" fontAlgn="base">
              <a:buNone/>
            </a:pPr>
            <a:r>
              <a:rPr lang="ru-RU" b="1" dirty="0"/>
              <a:t>Специальности</a:t>
            </a:r>
          </a:p>
          <a:p>
            <a:pPr fontAlgn="base"/>
            <a:r>
              <a:rPr lang="ru-RU" dirty="0"/>
              <a:t>0106000 : Изобразительное искусство и черчение</a:t>
            </a:r>
          </a:p>
          <a:p>
            <a:pPr fontAlgn="base"/>
            <a:r>
              <a:rPr lang="ru-RU" dirty="0"/>
              <a:t>0108000 : Музыкальное образование</a:t>
            </a:r>
          </a:p>
          <a:p>
            <a:pPr fontAlgn="base"/>
            <a:r>
              <a:rPr lang="ru-RU" dirty="0"/>
              <a:t>0107000 : Технология</a:t>
            </a:r>
          </a:p>
          <a:p>
            <a:pPr fontAlgn="base"/>
            <a:r>
              <a:rPr lang="ru-RU" dirty="0"/>
              <a:t>0105000 : Начальное образование</a:t>
            </a:r>
          </a:p>
          <a:p>
            <a:pPr fontAlgn="base"/>
            <a:r>
              <a:rPr lang="ru-RU" dirty="0"/>
              <a:t>0101000 : Дошкольное воспитание и обучение</a:t>
            </a:r>
          </a:p>
          <a:p>
            <a:endParaRPr lang="ru-RU" dirty="0"/>
          </a:p>
        </p:txBody>
      </p:sp>
      <p:pic>
        <p:nvPicPr>
          <p:cNvPr id="3074" name="Picture 2" descr="http://qrcoder.ru/code/?http%3A%2F%2Fkgk.kz%2Fru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1699" y="1937304"/>
            <a:ext cx="125730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46428" y="4088524"/>
            <a:ext cx="4525579" cy="2680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Развернутая стрелка 5">
            <a:hlinkClick r:id="rId5" action="ppaction://hlinksldjump"/>
          </p:cNvPr>
          <p:cNvSpPr/>
          <p:nvPr/>
        </p:nvSpPr>
        <p:spPr>
          <a:xfrm flipH="1">
            <a:off x="10528916" y="5273336"/>
            <a:ext cx="985422" cy="1118586"/>
          </a:xfrm>
          <a:prstGeom prst="utur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8324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131" y="179449"/>
            <a:ext cx="9404723" cy="1186896"/>
          </a:xfrm>
        </p:spPr>
        <p:txBody>
          <a:bodyPr/>
          <a:lstStyle/>
          <a:p>
            <a:pPr algn="ctr"/>
            <a:r>
              <a:rPr lang="ru-RU" sz="4000" b="1" dirty="0"/>
              <a:t>Карагандинский политехнический колледж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2456" y="1366345"/>
            <a:ext cx="9587398" cy="520262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400" dirty="0"/>
              <a:t>Сайт: </a:t>
            </a:r>
            <a:r>
              <a:rPr lang="en-US" sz="1400" u="sng" dirty="0"/>
              <a:t> </a:t>
            </a:r>
            <a:r>
              <a:rPr lang="en-US" sz="1400" u="sng" dirty="0">
                <a:hlinkClick r:id="rId2"/>
              </a:rPr>
              <a:t>https://</a:t>
            </a:r>
            <a:r>
              <a:rPr lang="en-US" sz="1400" u="sng" dirty="0" smtClean="0">
                <a:hlinkClick r:id="rId2"/>
              </a:rPr>
              <a:t>kvptk.kz/ru</a:t>
            </a:r>
            <a:r>
              <a:rPr lang="ru-RU" sz="1400" u="sng" dirty="0" smtClean="0"/>
              <a:t> 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Адрес: Караганда, пр. </a:t>
            </a:r>
            <a:r>
              <a:rPr lang="ru-RU" sz="1400" dirty="0" err="1"/>
              <a:t>Бухар-Жырау</a:t>
            </a:r>
            <a:r>
              <a:rPr lang="ru-RU" sz="1400" dirty="0"/>
              <a:t>, </a:t>
            </a:r>
            <a:r>
              <a:rPr lang="ru-RU" sz="1400" dirty="0" smtClean="0"/>
              <a:t>9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400" b="1" dirty="0"/>
              <a:t>Телефоны: </a:t>
            </a:r>
            <a:r>
              <a:rPr lang="ru-RU" sz="1400" dirty="0"/>
              <a:t>+7 (7212) 41-17-15, </a:t>
            </a:r>
            <a:r>
              <a:rPr lang="ru-RU" sz="1400" dirty="0" smtClean="0"/>
              <a:t>41-17-18</a:t>
            </a: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b="1" dirty="0" smtClean="0"/>
              <a:t>Специальности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sz="1400" dirty="0" smtClean="0"/>
              <a:t>Информационные </a:t>
            </a:r>
            <a:r>
              <a:rPr lang="ru-RU" sz="1400" dirty="0"/>
              <a:t>системы (по областям применения)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sz="1400" dirty="0" smtClean="0"/>
              <a:t>Организация </a:t>
            </a:r>
            <a:r>
              <a:rPr lang="ru-RU" sz="1400" dirty="0"/>
              <a:t>перевозок и управление движением на железнодорожном транспорте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sz="1400" dirty="0" smtClean="0"/>
              <a:t>Организация </a:t>
            </a:r>
            <a:r>
              <a:rPr lang="ru-RU" sz="1400" dirty="0"/>
              <a:t>перевозок и управление движением на транспорте (по отраслям)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sz="1400" dirty="0" smtClean="0"/>
              <a:t>Открытая </a:t>
            </a:r>
            <a:r>
              <a:rPr lang="ru-RU" sz="1400" dirty="0"/>
              <a:t>разработка месторождений полезных ископаемых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sz="1400" dirty="0" smtClean="0"/>
              <a:t>Вычислительная </a:t>
            </a:r>
            <a:r>
              <a:rPr lang="ru-RU" sz="1400" dirty="0"/>
              <a:t>техника и программное обеспечение (по видам)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sz="1400" dirty="0" smtClean="0"/>
              <a:t>Защита </a:t>
            </a:r>
            <a:r>
              <a:rPr lang="ru-RU" sz="1400" dirty="0"/>
              <a:t>в чрезвычайных ситуациях (по профилю)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sz="1400" dirty="0" smtClean="0"/>
              <a:t>Подземная </a:t>
            </a:r>
            <a:r>
              <a:rPr lang="ru-RU" sz="1400" dirty="0"/>
              <a:t>разработка месторождений полезных ископаемых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sz="1400" dirty="0" smtClean="0"/>
              <a:t>Пожарная </a:t>
            </a:r>
            <a:r>
              <a:rPr lang="ru-RU" sz="1400" dirty="0"/>
              <a:t>безопасность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sz="1400" dirty="0" smtClean="0"/>
              <a:t>Радиоэлектроника </a:t>
            </a:r>
            <a:r>
              <a:rPr lang="ru-RU" sz="1400" dirty="0"/>
              <a:t>и связь (по видам)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sz="1400" dirty="0" smtClean="0"/>
              <a:t>Электрооборудование </a:t>
            </a:r>
            <a:r>
              <a:rPr lang="ru-RU" sz="1400" dirty="0"/>
              <a:t>электрических станций и сетей (по видам)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sz="1400" dirty="0" smtClean="0"/>
              <a:t>Строительство </a:t>
            </a:r>
            <a:r>
              <a:rPr lang="ru-RU" sz="1400" dirty="0"/>
              <a:t>и эксплуатация зданий и сооружений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sz="1400" dirty="0" smtClean="0"/>
              <a:t>Строительство </a:t>
            </a:r>
            <a:r>
              <a:rPr lang="ru-RU" sz="1400" dirty="0"/>
              <a:t>подземных сооружений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sz="1400" dirty="0" smtClean="0"/>
              <a:t>Теплоэнергетические </a:t>
            </a:r>
            <a:r>
              <a:rPr lang="ru-RU" sz="1400" dirty="0"/>
              <a:t>установки тепловых электрических станций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sz="1400" dirty="0" smtClean="0"/>
              <a:t>Техническое </a:t>
            </a:r>
            <a:r>
              <a:rPr lang="ru-RU" sz="1400" dirty="0"/>
              <a:t>обслуживание и ремонт горного электромеханического оборудования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sz="1400" dirty="0" smtClean="0"/>
              <a:t>Техническое </a:t>
            </a:r>
            <a:r>
              <a:rPr lang="ru-RU" sz="1400" dirty="0"/>
              <a:t>обслуживание, ремонт и эксплуатация автомобильного транспорта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sz="1400" dirty="0" smtClean="0"/>
              <a:t>Технология </a:t>
            </a:r>
            <a:r>
              <a:rPr lang="ru-RU" sz="1400" dirty="0"/>
              <a:t>и организация производства продукции предприятий </a:t>
            </a:r>
            <a:r>
              <a:rPr lang="ru-RU" sz="1400" dirty="0" smtClean="0"/>
              <a:t>питания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66537" y="3090042"/>
            <a:ext cx="3916011" cy="2728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http://qrcoder.ru/code/?https%3A%2F%2Fkvptk.kz%2Fru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80251" y="1479385"/>
            <a:ext cx="125730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Развернутая стрелка 5">
            <a:hlinkClick r:id="rId5" action="ppaction://hlinksldjump"/>
          </p:cNvPr>
          <p:cNvSpPr/>
          <p:nvPr/>
        </p:nvSpPr>
        <p:spPr>
          <a:xfrm flipH="1">
            <a:off x="10528916" y="5273336"/>
            <a:ext cx="985422" cy="1118586"/>
          </a:xfrm>
          <a:prstGeom prst="utur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1801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Многопрофильный гуманитарно-технический колледж</a:t>
            </a:r>
            <a:br>
              <a:rPr lang="ru-RU" b="1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61295" y="3310220"/>
            <a:ext cx="5546951" cy="3452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2845" y="2147511"/>
            <a:ext cx="8946541" cy="419548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E-mail: mgtk.kolledzh@mail.ru</a:t>
            </a:r>
            <a:br>
              <a:rPr lang="en-US" dirty="0"/>
            </a:br>
            <a:r>
              <a:rPr lang="ru-RU" dirty="0"/>
              <a:t>Сайт: </a:t>
            </a:r>
            <a:r>
              <a:rPr lang="en-US" u="sng" dirty="0">
                <a:hlinkClick r:id="rId3"/>
              </a:rPr>
              <a:t>http://www.mgtk.kz/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Адрес: </a:t>
            </a:r>
            <a:r>
              <a:rPr lang="ru-RU" dirty="0" err="1"/>
              <a:t>Бухар-Жырау</a:t>
            </a:r>
            <a:r>
              <a:rPr lang="ru-RU" dirty="0"/>
              <a:t>, </a:t>
            </a:r>
            <a:r>
              <a:rPr lang="ru-RU" dirty="0" smtClean="0"/>
              <a:t>12</a:t>
            </a:r>
          </a:p>
          <a:p>
            <a:r>
              <a:rPr lang="ru-RU" b="1" dirty="0"/>
              <a:t>Телефоны: </a:t>
            </a:r>
            <a:r>
              <a:rPr lang="ru-RU" dirty="0"/>
              <a:t>+7 </a:t>
            </a:r>
            <a:r>
              <a:rPr lang="ru-RU" dirty="0" smtClean="0"/>
              <a:t>7212</a:t>
            </a:r>
            <a:r>
              <a:rPr lang="ru-RU" dirty="0"/>
              <a:t> </a:t>
            </a:r>
            <a:r>
              <a:rPr lang="ru-RU" dirty="0" smtClean="0"/>
              <a:t>41‑17-79</a:t>
            </a: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/>
              <a:t>Специальности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Основное среднее образование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Начальное </a:t>
            </a:r>
            <a:r>
              <a:rPr lang="ru-RU" dirty="0"/>
              <a:t>образование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Дошкольное </a:t>
            </a:r>
            <a:r>
              <a:rPr lang="ru-RU" dirty="0"/>
              <a:t>воспитание и обучение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Физическая культура и </a:t>
            </a:r>
            <a:r>
              <a:rPr lang="ru-RU" dirty="0" smtClean="0"/>
              <a:t>спорт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Логистика (по отраслям)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Финансы (по отраслям)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Дизайн (по профилю)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Архитектура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Театрально-декоративное искусство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Вычислительная техника и программное обеспечение</a:t>
            </a:r>
            <a:endParaRPr lang="ru-RU" dirty="0"/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Информационные системы (по областям применения)</a:t>
            </a:r>
            <a:endParaRPr lang="ru-RU" dirty="0"/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Правоведение</a:t>
            </a:r>
            <a:endParaRPr lang="ru-RU" dirty="0"/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endParaRPr lang="ru-RU" dirty="0"/>
          </a:p>
          <a:p>
            <a:endParaRPr lang="ru-RU" dirty="0"/>
          </a:p>
        </p:txBody>
      </p:sp>
      <p:pic>
        <p:nvPicPr>
          <p:cNvPr id="5122" name="Picture 2" descr="http://qrcoder.ru/code/?http%3A%2F%2Fwww.mgtk.kz%2F%23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06120" y="1853248"/>
            <a:ext cx="125730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Развернутая стрелка 5">
            <a:hlinkClick r:id="rId5" action="ppaction://hlinksldjump"/>
          </p:cNvPr>
          <p:cNvSpPr/>
          <p:nvPr/>
        </p:nvSpPr>
        <p:spPr>
          <a:xfrm flipH="1">
            <a:off x="10528916" y="5273336"/>
            <a:ext cx="985422" cy="1118586"/>
          </a:xfrm>
          <a:prstGeom prst="utur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1163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Современный многопрофильный колледж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5244" y="2084449"/>
            <a:ext cx="8040688" cy="4600130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E-</a:t>
            </a:r>
            <a:r>
              <a:rPr lang="ru-RU" dirty="0" err="1"/>
              <a:t>mail</a:t>
            </a:r>
            <a:r>
              <a:rPr lang="ru-RU" dirty="0"/>
              <a:t>: </a:t>
            </a:r>
            <a:r>
              <a:rPr lang="ru-RU" u="sng" dirty="0">
                <a:hlinkClick r:id="rId2"/>
              </a:rPr>
              <a:t>epk_2008@mail.ru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Сайт: </a:t>
            </a:r>
            <a:r>
              <a:rPr lang="ru-RU" u="sng" dirty="0">
                <a:hlinkClick r:id="rId3"/>
              </a:rPr>
              <a:t>http://smk-college.kz/ru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Адрес: г. Караганда ул. Лободы </a:t>
            </a:r>
            <a:r>
              <a:rPr lang="ru-RU" dirty="0" smtClean="0"/>
              <a:t>40</a:t>
            </a:r>
          </a:p>
          <a:p>
            <a:r>
              <a:rPr lang="ru-RU" b="1" dirty="0"/>
              <a:t>Телефоны: </a:t>
            </a:r>
            <a:r>
              <a:rPr lang="ru-RU" dirty="0"/>
              <a:t>8(7212) </a:t>
            </a:r>
            <a:r>
              <a:rPr lang="ru-RU" dirty="0" smtClean="0"/>
              <a:t>56-10-05</a:t>
            </a: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/>
              <a:t>Специальности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Дошкольное воспитание и обучение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Основное среднее образование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Правоведение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Делопроизводство и архивоведение (по отраслям и областям применения)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Техническое обслуживание, ремонт и эксплуатация автомобильного транспорта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Информационные системы (по областям применения)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Строительство и эксплуатация зданий и сооружений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Учет и аудит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Вычислительная техника и программное обеспечения (по видам)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Вычислительная техника и программное обеспечения (по видам)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Технология переработки нефти и </a:t>
            </a:r>
            <a:r>
              <a:rPr lang="ru-RU" dirty="0" smtClean="0"/>
              <a:t>газа</a:t>
            </a:r>
            <a:endParaRPr lang="ru-RU" dirty="0"/>
          </a:p>
        </p:txBody>
      </p:sp>
      <p:pic>
        <p:nvPicPr>
          <p:cNvPr id="6146" name="Picture 2" descr="http://qrcoder.ru/code/?http%3A%2F%2Fsmk-college.kz%2Fru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5368" y="1853248"/>
            <a:ext cx="125730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4018" y="3418646"/>
            <a:ext cx="3931496" cy="2957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Развернутая стрелка 5">
            <a:hlinkClick r:id="rId6" action="ppaction://hlinksldjump"/>
          </p:cNvPr>
          <p:cNvSpPr/>
          <p:nvPr/>
        </p:nvSpPr>
        <p:spPr>
          <a:xfrm flipH="1">
            <a:off x="10528916" y="5273336"/>
            <a:ext cx="985422" cy="1118586"/>
          </a:xfrm>
          <a:prstGeom prst="utur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93512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370</TotalTime>
  <Words>317</Words>
  <Application>Microsoft Office PowerPoint</Application>
  <PresentationFormat>Произвольный</PresentationFormat>
  <Paragraphs>432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Ион</vt:lpstr>
      <vt:lpstr>Карта колледжей  Карагандинской области</vt:lpstr>
      <vt:lpstr>Слайд 2</vt:lpstr>
      <vt:lpstr>г. Караганда</vt:lpstr>
      <vt:lpstr>Карагандинский областной высший сестринский колледж</vt:lpstr>
      <vt:lpstr>Карагандинский высший колледж «Bolashaq» </vt:lpstr>
      <vt:lpstr>Карагандинский гуманитарный колледж </vt:lpstr>
      <vt:lpstr>Карагандинский политехнический колледж</vt:lpstr>
      <vt:lpstr>Многопрофильный гуманитарно-технический колледж </vt:lpstr>
      <vt:lpstr>Современный многопрофильный колледж </vt:lpstr>
      <vt:lpstr>Колледж Экономики Бизнеса и Права, КЭУК </vt:lpstr>
      <vt:lpstr>Юридический колледж "Фемида"</vt:lpstr>
      <vt:lpstr>Карагандинский колледж моды</vt:lpstr>
      <vt:lpstr>Карагандинский банковский колледж имени Ж. К. Букенова </vt:lpstr>
      <vt:lpstr>Колледж иностранных языков</vt:lpstr>
      <vt:lpstr>Карагандинский медико-технический колледж</vt:lpstr>
      <vt:lpstr>Карагандинский коммерческий колледж </vt:lpstr>
      <vt:lpstr>Технологический колледж при КарГТУ </vt:lpstr>
      <vt:lpstr>Колледж при Международной Бизнес-Академии </vt:lpstr>
      <vt:lpstr>Карагандинский колледж искусств имени Таттимбета </vt:lpstr>
      <vt:lpstr>г. Темиртау</vt:lpstr>
      <vt:lpstr>Темиртауский медицинский колледж</vt:lpstr>
      <vt:lpstr>Темиртауский многопрофильный колледж «Мирас» </vt:lpstr>
      <vt:lpstr>Темиртауский технологический колледж </vt:lpstr>
      <vt:lpstr>Темиртауский высший политехнический колледж </vt:lpstr>
      <vt:lpstr>г.Жезказган</vt:lpstr>
      <vt:lpstr>Медицинский колледж</vt:lpstr>
      <vt:lpstr>Жезказганский индустриально-гуманитарный колледж</vt:lpstr>
      <vt:lpstr>Жезказганский политехнический колледж </vt:lpstr>
      <vt:lpstr>Жезказганский колледж бизнеса и транспорта </vt:lpstr>
      <vt:lpstr>Жезказганский музыкальный колледж </vt:lpstr>
      <vt:lpstr>г.Балхаш</vt:lpstr>
      <vt:lpstr>Медицинский колледж</vt:lpstr>
      <vt:lpstr>Политехнический колледж корпорации "Казахмыс" </vt:lpstr>
      <vt:lpstr>Балхашский многопрофильный колледж </vt:lpstr>
      <vt:lpstr>Балхашский гуманитарно-технический колледж имени А. Мусина </vt:lpstr>
      <vt:lpstr>Балхашский колледж актуального образования академика Ж.С. Акылбаева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Карта колледжей  Карагандинской области</dc:title>
  <dc:creator>admin</dc:creator>
  <cp:lastModifiedBy>Арман</cp:lastModifiedBy>
  <cp:revision>52</cp:revision>
  <dcterms:created xsi:type="dcterms:W3CDTF">2020-11-24T08:20:35Z</dcterms:created>
  <dcterms:modified xsi:type="dcterms:W3CDTF">2020-11-30T05:03:32Z</dcterms:modified>
</cp:coreProperties>
</file>