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44" r:id="rId1"/>
  </p:sldMasterIdLst>
  <p:sldIdLst>
    <p:sldId id="283" r:id="rId2"/>
    <p:sldId id="330" r:id="rId3"/>
    <p:sldId id="329" r:id="rId4"/>
    <p:sldId id="284" r:id="rId5"/>
    <p:sldId id="275" r:id="rId6"/>
    <p:sldId id="276" r:id="rId7"/>
    <p:sldId id="277" r:id="rId8"/>
    <p:sldId id="278" r:id="rId9"/>
    <p:sldId id="279" r:id="rId10"/>
    <p:sldId id="280" r:id="rId11"/>
    <p:sldId id="281" r:id="rId12"/>
    <p:sldId id="282" r:id="rId13"/>
    <p:sldId id="285" r:id="rId14"/>
    <p:sldId id="259" r:id="rId15"/>
    <p:sldId id="260" r:id="rId16"/>
    <p:sldId id="258" r:id="rId17"/>
    <p:sldId id="261" r:id="rId18"/>
    <p:sldId id="262" r:id="rId19"/>
    <p:sldId id="263" r:id="rId20"/>
    <p:sldId id="264" r:id="rId21"/>
    <p:sldId id="265" r:id="rId22"/>
    <p:sldId id="266" r:id="rId23"/>
    <p:sldId id="267" r:id="rId24"/>
    <p:sldId id="268" r:id="rId25"/>
    <p:sldId id="272" r:id="rId26"/>
    <p:sldId id="273" r:id="rId27"/>
    <p:sldId id="297" r:id="rId28"/>
    <p:sldId id="298" r:id="rId29"/>
    <p:sldId id="299" r:id="rId30"/>
    <p:sldId id="301" r:id="rId31"/>
    <p:sldId id="274" r:id="rId32"/>
    <p:sldId id="271" r:id="rId33"/>
    <p:sldId id="286" r:id="rId34"/>
    <p:sldId id="287" r:id="rId35"/>
    <p:sldId id="288" r:id="rId36"/>
    <p:sldId id="289" r:id="rId37"/>
    <p:sldId id="293" r:id="rId38"/>
    <p:sldId id="295" r:id="rId39"/>
    <p:sldId id="296" r:id="rId40"/>
    <p:sldId id="290" r:id="rId41"/>
    <p:sldId id="291" r:id="rId42"/>
    <p:sldId id="292" r:id="rId43"/>
    <p:sldId id="294" r:id="rId44"/>
    <p:sldId id="302" r:id="rId45"/>
    <p:sldId id="305" r:id="rId46"/>
    <p:sldId id="304" r:id="rId47"/>
    <p:sldId id="306" r:id="rId48"/>
    <p:sldId id="308" r:id="rId49"/>
    <p:sldId id="307" r:id="rId50"/>
    <p:sldId id="309" r:id="rId51"/>
    <p:sldId id="310" r:id="rId52"/>
    <p:sldId id="311" r:id="rId53"/>
    <p:sldId id="312" r:id="rId54"/>
    <p:sldId id="313" r:id="rId55"/>
    <p:sldId id="314" r:id="rId56"/>
    <p:sldId id="315" r:id="rId57"/>
    <p:sldId id="316" r:id="rId58"/>
    <p:sldId id="317" r:id="rId59"/>
    <p:sldId id="318" r:id="rId60"/>
    <p:sldId id="319" r:id="rId61"/>
    <p:sldId id="320" r:id="rId62"/>
    <p:sldId id="322" r:id="rId63"/>
    <p:sldId id="323" r:id="rId64"/>
    <p:sldId id="326" r:id="rId65"/>
    <p:sldId id="328" r:id="rId66"/>
    <p:sldId id="327" r:id="rId67"/>
    <p:sldId id="325" r:id="rId6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66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93755C26-7AB5-4D1A-99C5-1368404FA75D}" type="datetimeFigureOut">
              <a:rPr lang="ru-RU" smtClean="0"/>
              <a:t>28.05.2020</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9D9C0F15-7B14-4228-B9FE-A54B6BEA5A58}"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3755C26-7AB5-4D1A-99C5-1368404FA75D}" type="datetimeFigureOut">
              <a:rPr lang="ru-RU" smtClean="0"/>
              <a:t>28.05.2020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3755C26-7AB5-4D1A-99C5-1368404FA75D}" type="datetimeFigureOut">
              <a:rPr lang="ru-RU" smtClean="0"/>
              <a:t>28.05.2020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93755C26-7AB5-4D1A-99C5-1368404FA75D}" type="datetimeFigureOut">
              <a:rPr lang="ru-RU" smtClean="0"/>
              <a:t>28.05.2020</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9D9C0F15-7B14-4228-B9FE-A54B6BEA5A58}"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93755C26-7AB5-4D1A-99C5-1368404FA75D}" type="datetimeFigureOut">
              <a:rPr lang="ru-RU" smtClean="0"/>
              <a:t>28.05.2020</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9D9C0F15-7B14-4228-B9FE-A54B6BEA5A58}"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93755C26-7AB5-4D1A-99C5-1368404FA75D}" type="datetimeFigureOut">
              <a:rPr lang="ru-RU" smtClean="0"/>
              <a:t>28.05.2020</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93755C26-7AB5-4D1A-99C5-1368404FA75D}" type="datetimeFigureOut">
              <a:rPr lang="ru-RU" smtClean="0"/>
              <a:t>28.05.2020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9D9C0F15-7B14-4228-B9FE-A54B6BEA5A58}"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93755C26-7AB5-4D1A-99C5-1368404FA75D}" type="datetimeFigureOut">
              <a:rPr lang="ru-RU" smtClean="0"/>
              <a:t>28.05.2020</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93755C26-7AB5-4D1A-99C5-1368404FA75D}" type="datetimeFigureOut">
              <a:rPr lang="ru-RU" smtClean="0"/>
              <a:t>28.05.2020</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93755C26-7AB5-4D1A-99C5-1368404FA75D}" type="datetimeFigureOut">
              <a:rPr lang="ru-RU" smtClean="0"/>
              <a:t>28.05.2020</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9C0F15-7B14-4228-B9FE-A54B6BEA5A58}"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93755C26-7AB5-4D1A-99C5-1368404FA75D}" type="datetimeFigureOut">
              <a:rPr lang="ru-RU" smtClean="0"/>
              <a:t>28.05.2020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9D9C0F15-7B14-4228-B9FE-A54B6BEA5A58}"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3755C26-7AB5-4D1A-99C5-1368404FA75D}" type="datetimeFigureOut">
              <a:rPr lang="ru-RU" smtClean="0"/>
              <a:t>28.05.2020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D9C0F15-7B14-4228-B9FE-A54B6BEA5A58}"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hyperlink" Target="mailto:attestat@umckrg.gov.kz" TargetMode="Externa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3" Type="http://schemas.openxmlformats.org/officeDocument/2006/relationships/hyperlink" Target="https://e.mail.ru/compose?To=support@ustudy.kz" TargetMode="External"/><Relationship Id="rId2" Type="http://schemas.openxmlformats.org/officeDocument/2006/relationships/hyperlink" Target="https://nqt2020.testcenter.kz/index.php/main/home" TargetMode="Externa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772817"/>
            <a:ext cx="7848872" cy="2664295"/>
          </a:xfrm>
        </p:spPr>
        <p:txBody>
          <a:bodyPr>
            <a:normAutofit fontScale="90000"/>
          </a:bodyPr>
          <a:lstStyle/>
          <a:p>
            <a:pPr algn="ctr"/>
            <a:r>
              <a:rPr lang="ru-RU" sz="4400" dirty="0" smtClean="0"/>
              <a:t>аттестация педагогов</a:t>
            </a:r>
            <a:br>
              <a:rPr lang="ru-RU" sz="4400" dirty="0" smtClean="0"/>
            </a:br>
            <a:r>
              <a:rPr lang="ru-RU" sz="4400" dirty="0" smtClean="0"/>
              <a:t> в 2020 году</a:t>
            </a: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sz="2200" dirty="0" smtClean="0"/>
              <a:t>26 мая 2020 года</a:t>
            </a:r>
            <a:endParaRPr lang="ru-RU" sz="2200" dirty="0"/>
          </a:p>
        </p:txBody>
      </p:sp>
      <p:sp>
        <p:nvSpPr>
          <p:cNvPr id="3" name="Подзаголовок 2"/>
          <p:cNvSpPr>
            <a:spLocks noGrp="1"/>
          </p:cNvSpPr>
          <p:nvPr>
            <p:ph type="subTitle" idx="1"/>
          </p:nvPr>
        </p:nvSpPr>
        <p:spPr>
          <a:xfrm>
            <a:off x="179512" y="188640"/>
            <a:ext cx="8640960" cy="936104"/>
          </a:xfrm>
        </p:spPr>
        <p:txBody>
          <a:bodyPr/>
          <a:lstStyle/>
          <a:p>
            <a:pPr algn="ctr"/>
            <a:r>
              <a:rPr lang="ru-RU" dirty="0" smtClean="0"/>
              <a:t>Учебно-методический центр развития образования Карагандинской области</a:t>
            </a:r>
            <a:endParaRPr lang="ru-RU" dirty="0"/>
          </a:p>
        </p:txBody>
      </p:sp>
    </p:spTree>
    <p:extLst>
      <p:ext uri="{BB962C8B-B14F-4D97-AF65-F5344CB8AC3E}">
        <p14:creationId xmlns:p14="http://schemas.microsoft.com/office/powerpoint/2010/main" val="3527196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b="1" dirty="0" smtClean="0"/>
              <a:t>Структура Правил </a:t>
            </a:r>
            <a:r>
              <a:rPr lang="ru-RU" sz="2800" b="1" dirty="0"/>
              <a:t>присвоения (подтверждения) квалификационных категорий педагогам</a:t>
            </a:r>
          </a:p>
        </p:txBody>
      </p:sp>
      <p:sp>
        <p:nvSpPr>
          <p:cNvPr id="3" name="Прямоугольник 2"/>
          <p:cNvSpPr/>
          <p:nvPr/>
        </p:nvSpPr>
        <p:spPr>
          <a:xfrm>
            <a:off x="539552" y="1772816"/>
            <a:ext cx="8136904" cy="4154984"/>
          </a:xfrm>
          <a:prstGeom prst="rect">
            <a:avLst/>
          </a:prstGeom>
        </p:spPr>
        <p:txBody>
          <a:bodyPr wrap="square">
            <a:spAutoFit/>
          </a:bodyPr>
          <a:lstStyle/>
          <a:p>
            <a:r>
              <a:rPr lang="en-US" sz="2400" b="1" dirty="0" err="1"/>
              <a:t>Глава</a:t>
            </a:r>
            <a:r>
              <a:rPr lang="en-US" sz="2400" b="1" dirty="0"/>
              <a:t> 1. </a:t>
            </a:r>
            <a:r>
              <a:rPr lang="en-US" sz="2400" dirty="0" err="1"/>
              <a:t>Общие</a:t>
            </a:r>
            <a:r>
              <a:rPr lang="en-US" sz="2400" dirty="0"/>
              <a:t> </a:t>
            </a:r>
            <a:r>
              <a:rPr lang="en-US" sz="2400" dirty="0" err="1" smtClean="0"/>
              <a:t>положения</a:t>
            </a:r>
            <a:endParaRPr lang="ru-RU" sz="2400" dirty="0" smtClean="0"/>
          </a:p>
          <a:p>
            <a:r>
              <a:rPr lang="ru-RU" sz="2400" b="1" dirty="0"/>
              <a:t>Глава 2. </a:t>
            </a:r>
            <a:r>
              <a:rPr lang="ru-RU" sz="2400" dirty="0"/>
              <a:t>Порядок присвоения квалификационных категорий </a:t>
            </a:r>
            <a:r>
              <a:rPr lang="ru-RU" sz="2400" dirty="0" smtClean="0"/>
              <a:t>педагогам</a:t>
            </a:r>
          </a:p>
          <a:p>
            <a:r>
              <a:rPr lang="ru-RU" sz="2400" b="1" dirty="0"/>
              <a:t>Параграф 1. </a:t>
            </a:r>
            <a:r>
              <a:rPr lang="ru-RU" sz="2400" dirty="0"/>
              <a:t>Порядок очередного присвоения квалификационных категорий </a:t>
            </a:r>
            <a:r>
              <a:rPr lang="ru-RU" sz="2400" dirty="0" smtClean="0"/>
              <a:t>педагогам</a:t>
            </a:r>
          </a:p>
          <a:p>
            <a:r>
              <a:rPr lang="ru-RU" sz="2400" b="1" dirty="0"/>
              <a:t>Параграф 2. </a:t>
            </a:r>
            <a:r>
              <a:rPr lang="ru-RU" sz="2400" dirty="0"/>
              <a:t>Порядок досрочного присвоения квалификационных категорий </a:t>
            </a:r>
            <a:r>
              <a:rPr lang="ru-RU" sz="2400" dirty="0" smtClean="0"/>
              <a:t>педагогам</a:t>
            </a:r>
          </a:p>
          <a:p>
            <a:r>
              <a:rPr lang="ru-RU" sz="2400" b="1" dirty="0"/>
              <a:t>Параграф 3. </a:t>
            </a:r>
            <a:r>
              <a:rPr lang="ru-RU" sz="2400" dirty="0"/>
              <a:t>Порядок присвоения квалификационной категории педагогам без прохождения процедуры присвоения квалификационной </a:t>
            </a:r>
            <a:r>
              <a:rPr lang="ru-RU" sz="2400" dirty="0" smtClean="0"/>
              <a:t>категории</a:t>
            </a:r>
          </a:p>
          <a:p>
            <a:r>
              <a:rPr lang="ru-RU" sz="2400" b="1" dirty="0"/>
              <a:t>Приложение 1</a:t>
            </a:r>
            <a:r>
              <a:rPr lang="ru-RU" sz="2400" dirty="0"/>
              <a:t> Акт приема-передачи </a:t>
            </a:r>
            <a:r>
              <a:rPr lang="ru-RU" sz="2400" dirty="0" smtClean="0"/>
              <a:t>портфолио</a:t>
            </a:r>
          </a:p>
        </p:txBody>
      </p:sp>
    </p:spTree>
    <p:extLst>
      <p:ext uri="{BB962C8B-B14F-4D97-AF65-F5344CB8AC3E}">
        <p14:creationId xmlns:p14="http://schemas.microsoft.com/office/powerpoint/2010/main" val="2571347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640960" cy="5632311"/>
          </a:xfrm>
          <a:prstGeom prst="rect">
            <a:avLst/>
          </a:prstGeom>
        </p:spPr>
        <p:txBody>
          <a:bodyPr wrap="square">
            <a:spAutoFit/>
          </a:bodyPr>
          <a:lstStyle/>
          <a:p>
            <a:r>
              <a:rPr lang="ru-RU" b="1" dirty="0" smtClean="0"/>
              <a:t>Приложение 2</a:t>
            </a:r>
            <a:r>
              <a:rPr lang="ru-RU" dirty="0" smtClean="0"/>
              <a:t> </a:t>
            </a:r>
          </a:p>
          <a:p>
            <a:pPr marL="285750" indent="-285750">
              <a:buFont typeface="Arial" pitchFamily="34" charset="0"/>
              <a:buChar char="•"/>
            </a:pPr>
            <a:r>
              <a:rPr lang="ru-RU" dirty="0" smtClean="0"/>
              <a:t>Критерии оценивания портфолио педагога организации дошкольного воспитания и обучения на присвоение (подтверждение) квалификационной категории</a:t>
            </a:r>
          </a:p>
          <a:p>
            <a:pPr marL="285750" indent="-285750">
              <a:buFont typeface="Arial" pitchFamily="34" charset="0"/>
              <a:buChar char="•"/>
            </a:pPr>
            <a:r>
              <a:rPr lang="ru-RU" dirty="0" smtClean="0"/>
              <a:t>Критерии оценивания портфолио педагога организаций общего среднего образования на присвоение (подтверждение) квалификационной категории</a:t>
            </a:r>
          </a:p>
          <a:p>
            <a:pPr marL="285750" indent="-285750">
              <a:buFont typeface="Arial" pitchFamily="34" charset="0"/>
              <a:buChar char="•"/>
            </a:pPr>
            <a:r>
              <a:rPr lang="ru-RU" dirty="0" smtClean="0"/>
              <a:t>Критерии </a:t>
            </a:r>
            <a:r>
              <a:rPr lang="ru-RU" dirty="0"/>
              <a:t>оценивания портфолио педагога организаций технического и профессионального, </a:t>
            </a:r>
            <a:r>
              <a:rPr lang="ru-RU" dirty="0" err="1"/>
              <a:t>послесреднего</a:t>
            </a:r>
            <a:r>
              <a:rPr lang="ru-RU" dirty="0"/>
              <a:t> образования на присвоение (подтверждение) квалификационной </a:t>
            </a:r>
            <a:r>
              <a:rPr lang="ru-RU" dirty="0" smtClean="0"/>
              <a:t>категории</a:t>
            </a:r>
          </a:p>
          <a:p>
            <a:pPr marL="285750" indent="-285750">
              <a:buFont typeface="Arial" pitchFamily="34" charset="0"/>
              <a:buChar char="•"/>
            </a:pPr>
            <a:r>
              <a:rPr lang="ru-RU" dirty="0"/>
              <a:t>Критерии оценивания портфолио педагога организаций дополнительного образования на присвоение (подтверждение) квалификационной </a:t>
            </a:r>
            <a:r>
              <a:rPr lang="ru-RU" dirty="0" smtClean="0"/>
              <a:t>категории</a:t>
            </a:r>
          </a:p>
          <a:p>
            <a:pPr marL="285750" indent="-285750">
              <a:buFont typeface="Arial" pitchFamily="34" charset="0"/>
              <a:buChar char="•"/>
            </a:pPr>
            <a:r>
              <a:rPr lang="ru-RU" dirty="0"/>
              <a:t>Критерии оценивания портфолио педагога на присвоение (подтверждение) квалификационной категории (для педагогов специальных организаций образования, специальных классов (групп) в организациях образования</a:t>
            </a:r>
            <a:r>
              <a:rPr lang="ru-RU" dirty="0" smtClean="0"/>
              <a:t>)</a:t>
            </a:r>
          </a:p>
          <a:p>
            <a:pPr marL="285750" indent="-285750">
              <a:buFont typeface="Arial" pitchFamily="34" charset="0"/>
              <a:buChar char="•"/>
            </a:pPr>
            <a:r>
              <a:rPr lang="ru-RU" dirty="0"/>
              <a:t>Критерии оценивания портфолио методистов методических кабинетов (центров) на присвоение (подтверждение) квалификационной </a:t>
            </a:r>
            <a:r>
              <a:rPr lang="ru-RU" dirty="0" smtClean="0"/>
              <a:t>категории</a:t>
            </a:r>
          </a:p>
          <a:p>
            <a:r>
              <a:rPr lang="ru-RU" b="1" dirty="0"/>
              <a:t>Приложение 3</a:t>
            </a:r>
            <a:r>
              <a:rPr lang="ru-RU" dirty="0"/>
              <a:t> </a:t>
            </a:r>
            <a:endParaRPr lang="ru-RU" dirty="0" smtClean="0"/>
          </a:p>
          <a:p>
            <a:pPr marL="285750" indent="-285750">
              <a:buFont typeface="Arial" pitchFamily="34" charset="0"/>
              <a:buChar char="•"/>
            </a:pPr>
            <a:r>
              <a:rPr lang="ru-RU" dirty="0" smtClean="0"/>
              <a:t>Лист </a:t>
            </a:r>
            <a:r>
              <a:rPr lang="ru-RU" dirty="0"/>
              <a:t>наблюдения уроков/занятий (допускается видеозапись урока/занятия</a:t>
            </a:r>
            <a:r>
              <a:rPr lang="ru-RU" dirty="0" smtClean="0"/>
              <a:t>)</a:t>
            </a:r>
          </a:p>
          <a:p>
            <a:pPr marL="285750" indent="-285750">
              <a:buFont typeface="Arial" pitchFamily="34" charset="0"/>
              <a:buChar char="•"/>
            </a:pPr>
            <a:r>
              <a:rPr lang="ru-RU" dirty="0"/>
              <a:t>Лист наблюдения занятий (для педагогов специальных организаций образования, специальных классов (групп) в организациях образования (допускается видеозапись урока</a:t>
            </a:r>
            <a:r>
              <a:rPr lang="ru-RU" dirty="0" smtClean="0"/>
              <a:t>)</a:t>
            </a:r>
          </a:p>
        </p:txBody>
      </p:sp>
    </p:spTree>
    <p:extLst>
      <p:ext uri="{BB962C8B-B14F-4D97-AF65-F5344CB8AC3E}">
        <p14:creationId xmlns:p14="http://schemas.microsoft.com/office/powerpoint/2010/main" val="3886403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640960" cy="5632311"/>
          </a:xfrm>
          <a:prstGeom prst="rect">
            <a:avLst/>
          </a:prstGeom>
        </p:spPr>
        <p:txBody>
          <a:bodyPr wrap="square">
            <a:spAutoFit/>
          </a:bodyPr>
          <a:lstStyle/>
          <a:p>
            <a:r>
              <a:rPr lang="ru-RU" sz="2000" b="1" dirty="0" smtClean="0"/>
              <a:t>Приложение 4</a:t>
            </a:r>
          </a:p>
          <a:p>
            <a:pPr marL="285750" indent="-285750">
              <a:buFont typeface="Arial" pitchFamily="34" charset="0"/>
              <a:buChar char="•"/>
            </a:pPr>
            <a:r>
              <a:rPr lang="ru-RU" sz="2000" dirty="0" smtClean="0"/>
              <a:t>Лист оценивания портфолио педагога организации дошкольного воспитания и обучения на присвоение (подтверждение) квалификационной категории</a:t>
            </a:r>
          </a:p>
          <a:p>
            <a:pPr marL="285750" indent="-285750">
              <a:buFont typeface="Arial" pitchFamily="34" charset="0"/>
              <a:buChar char="•"/>
            </a:pPr>
            <a:r>
              <a:rPr lang="ru-RU" sz="2000" dirty="0" smtClean="0"/>
              <a:t>Лист оценивания портфолио педагога организации общего среднего образования на присвоение (подтверждение) квалификационной категории</a:t>
            </a:r>
          </a:p>
          <a:p>
            <a:pPr marL="285750" indent="-285750">
              <a:buFont typeface="Arial" pitchFamily="34" charset="0"/>
              <a:buChar char="•"/>
            </a:pPr>
            <a:r>
              <a:rPr lang="ru-RU" sz="2000" dirty="0" smtClean="0"/>
              <a:t>Лист </a:t>
            </a:r>
            <a:r>
              <a:rPr lang="ru-RU" sz="2000" dirty="0"/>
              <a:t>оценивания портфолио педагога организации дополнительного образования на присвоение (подтверждение) квалификационной </a:t>
            </a:r>
            <a:r>
              <a:rPr lang="ru-RU" sz="2000" dirty="0" smtClean="0"/>
              <a:t>категории</a:t>
            </a:r>
          </a:p>
          <a:p>
            <a:pPr marL="285750" indent="-285750">
              <a:buFont typeface="Arial" pitchFamily="34" charset="0"/>
              <a:buChar char="•"/>
            </a:pPr>
            <a:r>
              <a:rPr lang="ru-RU" sz="2000" dirty="0"/>
              <a:t>Лист оценивания портфолио педагога на присвоение (подтверждение) квалификационной категории (для педагогов специальных организаций образования, специальных классов (групп) в организациях образования</a:t>
            </a:r>
            <a:r>
              <a:rPr lang="ru-RU" sz="2000" dirty="0" smtClean="0"/>
              <a:t>)</a:t>
            </a:r>
          </a:p>
          <a:p>
            <a:pPr marL="285750" indent="-285750">
              <a:buFont typeface="Arial" pitchFamily="34" charset="0"/>
              <a:buChar char="•"/>
            </a:pPr>
            <a:r>
              <a:rPr lang="ru-RU" sz="2000" dirty="0"/>
              <a:t>Лист оценивания портфолио методистов методических кабинетов (центров) на присвоение  (подтверждение) квалификационной </a:t>
            </a:r>
            <a:r>
              <a:rPr lang="ru-RU" sz="2000" dirty="0" smtClean="0"/>
              <a:t>категории</a:t>
            </a:r>
          </a:p>
          <a:p>
            <a:endParaRPr lang="ru-RU" sz="2000" b="1" dirty="0" smtClean="0"/>
          </a:p>
          <a:p>
            <a:r>
              <a:rPr lang="ru-RU" sz="2000" b="1" dirty="0" smtClean="0"/>
              <a:t>Приложение </a:t>
            </a:r>
            <a:r>
              <a:rPr lang="ru-RU" sz="2000" b="1" dirty="0"/>
              <a:t>5 </a:t>
            </a:r>
            <a:r>
              <a:rPr lang="ru-RU" sz="2000" dirty="0"/>
              <a:t>Рекомендации экспертного совета по комплексному аналитическому обобщению итогов деятельности педагога</a:t>
            </a:r>
          </a:p>
        </p:txBody>
      </p:sp>
    </p:spTree>
    <p:extLst>
      <p:ext uri="{BB962C8B-B14F-4D97-AF65-F5344CB8AC3E}">
        <p14:creationId xmlns:p14="http://schemas.microsoft.com/office/powerpoint/2010/main" val="3766982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7294305"/>
          </a:xfrm>
          <a:prstGeom prst="rect">
            <a:avLst/>
          </a:prstGeom>
        </p:spPr>
        <p:txBody>
          <a:bodyPr wrap="square">
            <a:spAutoFit/>
          </a:bodyPr>
          <a:lstStyle/>
          <a:p>
            <a:pPr algn="ctr"/>
            <a:endParaRPr lang="ru-RU" b="1" dirty="0" smtClean="0"/>
          </a:p>
          <a:p>
            <a:pPr algn="ctr"/>
            <a:r>
              <a:rPr lang="ru-RU" sz="2400" b="1" dirty="0" smtClean="0"/>
              <a:t> </a:t>
            </a:r>
            <a:r>
              <a:rPr lang="ru-RU" sz="2400" b="1" dirty="0"/>
              <a:t>Правила и условия 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sz="2400" b="1" dirty="0" err="1"/>
              <a:t>послесреднего</a:t>
            </a:r>
            <a:r>
              <a:rPr lang="ru-RU" sz="2400" b="1" dirty="0"/>
              <a:t>, дополнительного, специализированного и специального образования, и иных гражданских служащих  в области образования и </a:t>
            </a:r>
            <a:r>
              <a:rPr lang="ru-RU" sz="2400" b="1" dirty="0" smtClean="0"/>
              <a:t>науки</a:t>
            </a:r>
          </a:p>
          <a:p>
            <a:pPr algn="ctr"/>
            <a:r>
              <a:rPr lang="ru-RU" sz="2400" dirty="0" smtClean="0"/>
              <a:t> (</a:t>
            </a:r>
            <a:r>
              <a:rPr lang="ru-RU" sz="2400" dirty="0"/>
              <a:t>Приложение к </a:t>
            </a:r>
            <a:r>
              <a:rPr lang="ru-RU" sz="2400" dirty="0" smtClean="0"/>
              <a:t>приказу Министра </a:t>
            </a:r>
            <a:r>
              <a:rPr lang="ru-RU" sz="2400" dirty="0"/>
              <a:t>образования и </a:t>
            </a:r>
            <a:r>
              <a:rPr lang="ru-RU" sz="2400" dirty="0" smtClean="0"/>
              <a:t>науки Республики Казахстан от </a:t>
            </a:r>
            <a:r>
              <a:rPr lang="ru-RU" sz="2400" dirty="0"/>
              <a:t>14 мая 2020 года № </a:t>
            </a:r>
            <a:r>
              <a:rPr lang="ru-RU" sz="2400" dirty="0" smtClean="0"/>
              <a:t>202, утверждены </a:t>
            </a:r>
            <a:r>
              <a:rPr lang="ru-RU" sz="2400" dirty="0"/>
              <a:t>приказом</a:t>
            </a:r>
            <a:br>
              <a:rPr lang="ru-RU" sz="2400" dirty="0"/>
            </a:br>
            <a:r>
              <a:rPr lang="ru-RU" sz="2400" dirty="0"/>
              <a:t>Министра образования и </a:t>
            </a:r>
            <a:r>
              <a:rPr lang="ru-RU" sz="2400" dirty="0" smtClean="0"/>
              <a:t>науки Республики Казахстан от </a:t>
            </a:r>
            <a:r>
              <a:rPr lang="ru-RU" sz="2400" dirty="0"/>
              <a:t>27 января 2016 № 83</a:t>
            </a:r>
            <a:r>
              <a:rPr lang="ru-RU" sz="2400" dirty="0" smtClean="0"/>
              <a:t>)</a:t>
            </a:r>
          </a:p>
          <a:p>
            <a:pPr algn="ctr"/>
            <a:endParaRPr lang="ru-RU" b="1" dirty="0" smtClean="0"/>
          </a:p>
          <a:p>
            <a:endParaRPr lang="ru-RU" b="1" dirty="0"/>
          </a:p>
          <a:p>
            <a:endParaRPr lang="ru-RU" b="1" dirty="0" smtClean="0"/>
          </a:p>
          <a:p>
            <a:endParaRPr lang="ru-RU" b="1" dirty="0"/>
          </a:p>
          <a:p>
            <a:pPr algn="ctr"/>
            <a:endParaRPr lang="ru-RU" dirty="0"/>
          </a:p>
        </p:txBody>
      </p:sp>
    </p:spTree>
    <p:extLst>
      <p:ext uri="{BB962C8B-B14F-4D97-AF65-F5344CB8AC3E}">
        <p14:creationId xmlns:p14="http://schemas.microsoft.com/office/powerpoint/2010/main" val="321025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665024" cy="1109808"/>
          </a:xfrm>
        </p:spPr>
        <p:txBody>
          <a:bodyPr/>
          <a:lstStyle/>
          <a:p>
            <a:pPr algn="ctr"/>
            <a:r>
              <a:rPr lang="ru-RU" dirty="0" smtClean="0"/>
              <a:t>ЭТАПЫ АТТЕСТАЦИИ</a:t>
            </a:r>
            <a:endParaRPr lang="ru-RU" dirty="0"/>
          </a:p>
        </p:txBody>
      </p:sp>
      <p:sp>
        <p:nvSpPr>
          <p:cNvPr id="3" name="Прямоугольник 2"/>
          <p:cNvSpPr/>
          <p:nvPr/>
        </p:nvSpPr>
        <p:spPr>
          <a:xfrm>
            <a:off x="0" y="1124744"/>
            <a:ext cx="9144000" cy="4893647"/>
          </a:xfrm>
          <a:prstGeom prst="rect">
            <a:avLst/>
          </a:prstGeom>
        </p:spPr>
        <p:txBody>
          <a:bodyPr wrap="square">
            <a:spAutoFit/>
          </a:bodyPr>
          <a:lstStyle/>
          <a:p>
            <a:pPr algn="just"/>
            <a:r>
              <a:rPr lang="ru-RU" sz="2400" b="1" dirty="0" smtClean="0"/>
              <a:t>Для </a:t>
            </a:r>
            <a:r>
              <a:rPr lang="ru-RU" sz="2400" b="1" dirty="0"/>
              <a:t>педагогов: </a:t>
            </a:r>
          </a:p>
          <a:p>
            <a:pPr algn="just"/>
            <a:r>
              <a:rPr lang="en-US" sz="2400" dirty="0"/>
              <a:t>     </a:t>
            </a:r>
            <a:r>
              <a:rPr lang="ru-RU" sz="2400" dirty="0"/>
              <a:t> 1) национальное квалификационное тестирование;</a:t>
            </a:r>
          </a:p>
          <a:p>
            <a:pPr algn="just"/>
            <a:r>
              <a:rPr lang="ru-RU" sz="2400" dirty="0" smtClean="0"/>
              <a:t>      2)процедура </a:t>
            </a:r>
            <a:r>
              <a:rPr lang="ru-RU" sz="2400" dirty="0"/>
              <a:t>присвоения (подтверждения) квалификационной категории;</a:t>
            </a:r>
          </a:p>
          <a:p>
            <a:pPr algn="just"/>
            <a:endParaRPr lang="ru-RU" sz="2400" b="1" dirty="0" smtClean="0"/>
          </a:p>
          <a:p>
            <a:pPr algn="just"/>
            <a:r>
              <a:rPr lang="ru-RU" sz="2400" b="1" dirty="0" smtClean="0"/>
              <a:t>Для </a:t>
            </a:r>
            <a:r>
              <a:rPr lang="ru-RU" sz="2400" b="1" dirty="0"/>
              <a:t>заместителей руководителя организаций образования:</a:t>
            </a:r>
          </a:p>
          <a:p>
            <a:pPr algn="just"/>
            <a:r>
              <a:rPr lang="en-US" sz="2400" dirty="0"/>
              <a:t>     </a:t>
            </a:r>
            <a:r>
              <a:rPr lang="ru-RU" sz="2400" dirty="0" smtClean="0"/>
              <a:t>1</a:t>
            </a:r>
            <a:r>
              <a:rPr lang="ru-RU" sz="2400" dirty="0"/>
              <a:t>) квалификационная оценка;</a:t>
            </a:r>
          </a:p>
          <a:p>
            <a:pPr algn="just"/>
            <a:r>
              <a:rPr lang="en-US" sz="2400" dirty="0"/>
              <a:t> </a:t>
            </a:r>
            <a:r>
              <a:rPr lang="ru-RU" sz="2400" dirty="0" smtClean="0"/>
              <a:t>    2</a:t>
            </a:r>
            <a:r>
              <a:rPr lang="ru-RU" sz="2400" dirty="0"/>
              <a:t>) комплексное аналитическое обобщение итогов деятельности.</a:t>
            </a:r>
          </a:p>
          <a:p>
            <a:pPr algn="just"/>
            <a:endParaRPr lang="ru-RU" sz="2400" dirty="0" smtClean="0"/>
          </a:p>
          <a:p>
            <a:pPr algn="just"/>
            <a:r>
              <a:rPr lang="en-US" sz="2400" dirty="0"/>
              <a:t> </a:t>
            </a:r>
            <a:r>
              <a:rPr lang="ru-RU" sz="2400" b="1" dirty="0" smtClean="0"/>
              <a:t>Для </a:t>
            </a:r>
            <a:r>
              <a:rPr lang="ru-RU" sz="2400" b="1" dirty="0"/>
              <a:t>руководителей организаций образования:</a:t>
            </a:r>
          </a:p>
          <a:p>
            <a:pPr algn="just"/>
            <a:r>
              <a:rPr lang="en-US" sz="2400" dirty="0"/>
              <a:t>     </a:t>
            </a:r>
            <a:r>
              <a:rPr lang="ru-RU" sz="2400" dirty="0"/>
              <a:t> </a:t>
            </a:r>
            <a:r>
              <a:rPr lang="ru-RU" sz="2400" dirty="0" smtClean="0"/>
              <a:t> 1</a:t>
            </a:r>
            <a:r>
              <a:rPr lang="ru-RU" sz="2400" dirty="0"/>
              <a:t>) национальное квалификационное тестирование;</a:t>
            </a:r>
          </a:p>
          <a:p>
            <a:pPr algn="just"/>
            <a:r>
              <a:rPr lang="en-US" sz="2400" dirty="0"/>
              <a:t>     </a:t>
            </a:r>
            <a:r>
              <a:rPr lang="ru-RU" sz="2400" dirty="0" smtClean="0"/>
              <a:t>  </a:t>
            </a:r>
            <a:r>
              <a:rPr lang="ru-RU" sz="2400" dirty="0"/>
              <a:t>2) квалификационная оценка;</a:t>
            </a:r>
          </a:p>
          <a:p>
            <a:pPr algn="just"/>
            <a:r>
              <a:rPr lang="en-US" sz="2400" dirty="0"/>
              <a:t> </a:t>
            </a:r>
            <a:r>
              <a:rPr lang="ru-RU" sz="2400" dirty="0" smtClean="0"/>
              <a:t>    3</a:t>
            </a:r>
            <a:r>
              <a:rPr lang="ru-RU" sz="2400" dirty="0"/>
              <a:t>) комплексное аналитическое обобщение итогов деятельности.</a:t>
            </a:r>
          </a:p>
        </p:txBody>
      </p:sp>
    </p:spTree>
    <p:extLst>
      <p:ext uri="{BB962C8B-B14F-4D97-AF65-F5344CB8AC3E}">
        <p14:creationId xmlns:p14="http://schemas.microsoft.com/office/powerpoint/2010/main" val="3390107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856984" cy="1008112"/>
          </a:xfrm>
        </p:spPr>
        <p:txBody>
          <a:bodyPr>
            <a:normAutofit fontScale="90000"/>
          </a:bodyPr>
          <a:lstStyle/>
          <a:p>
            <a:pPr algn="ctr"/>
            <a:r>
              <a:rPr lang="ru-RU" dirty="0" smtClean="0"/>
              <a:t>Национальное квалификационное тестирование</a:t>
            </a:r>
            <a:endParaRPr lang="ru-RU" dirty="0"/>
          </a:p>
        </p:txBody>
      </p:sp>
      <p:sp>
        <p:nvSpPr>
          <p:cNvPr id="3" name="Прямоугольник 2"/>
          <p:cNvSpPr/>
          <p:nvPr/>
        </p:nvSpPr>
        <p:spPr>
          <a:xfrm>
            <a:off x="251520" y="1052736"/>
            <a:ext cx="8496944" cy="5816977"/>
          </a:xfrm>
          <a:prstGeom prst="rect">
            <a:avLst/>
          </a:prstGeom>
        </p:spPr>
        <p:txBody>
          <a:bodyPr wrap="square">
            <a:spAutoFit/>
          </a:bodyPr>
          <a:lstStyle/>
          <a:p>
            <a:pPr algn="just"/>
            <a:r>
              <a:rPr lang="ru-RU" sz="2400" dirty="0"/>
              <a:t>5. Для прохождения аттестации педагоги сдают национальное квалификационное тестирование путем подачи заявления по форме согласно приложению </a:t>
            </a:r>
            <a:r>
              <a:rPr lang="en-US" sz="2400" dirty="0"/>
              <a:t>1 к </a:t>
            </a:r>
            <a:r>
              <a:rPr lang="en-US" sz="2400" dirty="0" err="1"/>
              <a:t>настоящим</a:t>
            </a:r>
            <a:r>
              <a:rPr lang="en-US" sz="2400" dirty="0"/>
              <a:t> </a:t>
            </a:r>
            <a:r>
              <a:rPr lang="en-US" sz="2400" dirty="0" err="1"/>
              <a:t>Правилам</a:t>
            </a:r>
            <a:r>
              <a:rPr lang="en-US" sz="2400" dirty="0"/>
              <a:t> в </a:t>
            </a:r>
            <a:r>
              <a:rPr lang="en-US" sz="2400" dirty="0" err="1"/>
              <a:t>организацию</a:t>
            </a:r>
            <a:r>
              <a:rPr lang="en-US" sz="2400" dirty="0"/>
              <a:t>, </a:t>
            </a:r>
            <a:r>
              <a:rPr lang="en-US" sz="2400" dirty="0" err="1"/>
              <a:t>определяемую</a:t>
            </a:r>
            <a:r>
              <a:rPr lang="en-US" sz="2400" dirty="0"/>
              <a:t> </a:t>
            </a:r>
            <a:r>
              <a:rPr lang="en-US" sz="2400" dirty="0" err="1"/>
              <a:t>уполномоченным</a:t>
            </a:r>
            <a:r>
              <a:rPr lang="en-US" sz="2400" dirty="0"/>
              <a:t> </a:t>
            </a:r>
            <a:r>
              <a:rPr lang="en-US" sz="2400" dirty="0" err="1"/>
              <a:t>органом</a:t>
            </a:r>
            <a:r>
              <a:rPr lang="en-US" sz="2400" dirty="0"/>
              <a:t> в </a:t>
            </a:r>
            <a:r>
              <a:rPr lang="en-US" sz="2400" dirty="0" err="1"/>
              <a:t>области</a:t>
            </a:r>
            <a:r>
              <a:rPr lang="en-US" sz="2400" dirty="0"/>
              <a:t> </a:t>
            </a:r>
            <a:r>
              <a:rPr lang="en-US" sz="2400" dirty="0" err="1"/>
              <a:t>образования</a:t>
            </a:r>
            <a:r>
              <a:rPr lang="en-US" sz="2400" dirty="0"/>
              <a:t>, и </a:t>
            </a:r>
            <a:r>
              <a:rPr lang="en-US" sz="2400" dirty="0" err="1"/>
              <a:t>проходят</a:t>
            </a:r>
            <a:r>
              <a:rPr lang="en-US" sz="2400" dirty="0"/>
              <a:t> </a:t>
            </a:r>
            <a:r>
              <a:rPr lang="en-US" sz="2400" dirty="0" err="1"/>
              <a:t>национальное</a:t>
            </a:r>
            <a:r>
              <a:rPr lang="en-US" sz="2400" dirty="0"/>
              <a:t> </a:t>
            </a:r>
            <a:r>
              <a:rPr lang="en-US" sz="2400" dirty="0" err="1"/>
              <a:t>квалификационное</a:t>
            </a:r>
            <a:r>
              <a:rPr lang="en-US" sz="2400" dirty="0"/>
              <a:t> </a:t>
            </a:r>
            <a:r>
              <a:rPr lang="en-US" sz="2400" dirty="0" err="1"/>
              <a:t>тестирование</a:t>
            </a:r>
            <a:r>
              <a:rPr lang="en-US" sz="2400" dirty="0"/>
              <a:t> в </a:t>
            </a:r>
            <a:r>
              <a:rPr lang="en-US" sz="2400" dirty="0" err="1"/>
              <a:t>электронном</a:t>
            </a:r>
            <a:r>
              <a:rPr lang="en-US" sz="2400" dirty="0"/>
              <a:t> </a:t>
            </a:r>
            <a:r>
              <a:rPr lang="en-US" sz="2400" dirty="0" err="1"/>
              <a:t>формате</a:t>
            </a:r>
            <a:r>
              <a:rPr lang="en-US" sz="2400" dirty="0" smtClean="0"/>
              <a:t>.</a:t>
            </a:r>
            <a:endParaRPr lang="ru-RU" sz="2400" dirty="0" smtClean="0"/>
          </a:p>
          <a:p>
            <a:pPr algn="just"/>
            <a:endParaRPr lang="ru-RU" sz="2400" dirty="0"/>
          </a:p>
          <a:p>
            <a:pPr algn="just"/>
            <a:r>
              <a:rPr lang="en-US" sz="2400" dirty="0"/>
              <a:t> </a:t>
            </a:r>
            <a:r>
              <a:rPr lang="ru-RU" sz="2400" dirty="0" smtClean="0"/>
              <a:t>6</a:t>
            </a:r>
            <a:r>
              <a:rPr lang="ru-RU" sz="2400" dirty="0"/>
              <a:t>. Национальное квалификационное тестирование проводится в сроки, указанные в заявлении педагога. </a:t>
            </a:r>
            <a:endParaRPr lang="ru-RU" sz="2400" dirty="0" smtClean="0"/>
          </a:p>
          <a:p>
            <a:pPr algn="just"/>
            <a:endParaRPr lang="ru-RU" sz="2400" dirty="0"/>
          </a:p>
          <a:p>
            <a:pPr algn="just"/>
            <a:r>
              <a:rPr lang="ru-RU" sz="2400" dirty="0"/>
              <a:t> </a:t>
            </a:r>
            <a:r>
              <a:rPr lang="ru-RU" sz="2400" dirty="0" smtClean="0"/>
              <a:t>7</a:t>
            </a:r>
            <a:r>
              <a:rPr lang="ru-RU" sz="2400" dirty="0"/>
              <a:t>. Прием заявлений педагогов проводится не менее чем за 15 календарных дней, руководителей организаций образования – не менее чем за 30 календарных дней до начала проведения тестирования. </a:t>
            </a:r>
            <a:endParaRPr lang="ru-RU" sz="2400" dirty="0" smtClean="0"/>
          </a:p>
          <a:p>
            <a:pPr algn="just"/>
            <a:endParaRPr lang="ru-RU" dirty="0" smtClean="0"/>
          </a:p>
          <a:p>
            <a:endParaRPr lang="ru-RU" dirty="0"/>
          </a:p>
        </p:txBody>
      </p:sp>
    </p:spTree>
    <p:extLst>
      <p:ext uri="{BB962C8B-B14F-4D97-AF65-F5344CB8AC3E}">
        <p14:creationId xmlns:p14="http://schemas.microsoft.com/office/powerpoint/2010/main" val="2606119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2656"/>
            <a:ext cx="8784976" cy="6186309"/>
          </a:xfrm>
          <a:prstGeom prst="rect">
            <a:avLst/>
          </a:prstGeom>
        </p:spPr>
        <p:txBody>
          <a:bodyPr wrap="square">
            <a:spAutoFit/>
          </a:bodyPr>
          <a:lstStyle/>
          <a:p>
            <a:pPr algn="just"/>
            <a:r>
              <a:rPr lang="en-US" dirty="0"/>
              <a:t> </a:t>
            </a:r>
            <a:r>
              <a:rPr lang="ru-RU" sz="2200" dirty="0" smtClean="0"/>
              <a:t>8. При подаче заявления на прохождение национального квалификационного тестирования педагоги выбирают </a:t>
            </a:r>
            <a:r>
              <a:rPr lang="ru-RU" sz="2200" b="1" dirty="0" smtClean="0"/>
              <a:t>язык сдачи </a:t>
            </a:r>
            <a:r>
              <a:rPr lang="ru-RU" sz="2200" dirty="0" smtClean="0"/>
              <a:t>(казахский, русский, уйгурский, узбекский, таджикский), </a:t>
            </a:r>
            <a:r>
              <a:rPr lang="ru-RU" sz="2200" b="1" dirty="0" smtClean="0"/>
              <a:t>дату, время и знакомятся с инструкцией </a:t>
            </a:r>
            <a:r>
              <a:rPr lang="ru-RU" sz="2200" dirty="0" smtClean="0"/>
              <a:t>по проведению </a:t>
            </a:r>
            <a:r>
              <a:rPr lang="en-US" sz="2200" dirty="0" err="1" smtClean="0"/>
              <a:t>Национального</a:t>
            </a:r>
            <a:r>
              <a:rPr lang="en-US" sz="2200" dirty="0" smtClean="0"/>
              <a:t> </a:t>
            </a:r>
            <a:r>
              <a:rPr lang="en-US" sz="2200" dirty="0" err="1" smtClean="0"/>
              <a:t>квалификационного</a:t>
            </a:r>
            <a:r>
              <a:rPr lang="en-US" sz="2200" dirty="0" smtClean="0"/>
              <a:t> </a:t>
            </a:r>
            <a:r>
              <a:rPr lang="en-US" sz="2200" dirty="0" err="1" smtClean="0"/>
              <a:t>тестирования</a:t>
            </a:r>
            <a:r>
              <a:rPr lang="en-US" sz="2200" dirty="0" smtClean="0"/>
              <a:t>, </a:t>
            </a:r>
            <a:r>
              <a:rPr lang="en-US" sz="2200" dirty="0" err="1" smtClean="0"/>
              <a:t>которую</a:t>
            </a:r>
            <a:r>
              <a:rPr lang="en-US" sz="2200" dirty="0" smtClean="0"/>
              <a:t> </a:t>
            </a:r>
            <a:r>
              <a:rPr lang="en-US" sz="2200" dirty="0" err="1" smtClean="0"/>
              <a:t>готовит</a:t>
            </a:r>
            <a:r>
              <a:rPr lang="en-US" sz="2200" dirty="0" smtClean="0"/>
              <a:t> </a:t>
            </a:r>
            <a:r>
              <a:rPr lang="en-US" sz="2200" dirty="0" err="1" smtClean="0"/>
              <a:t>организация</a:t>
            </a:r>
            <a:r>
              <a:rPr lang="en-US" sz="2200" dirty="0" smtClean="0"/>
              <a:t>, </a:t>
            </a:r>
            <a:r>
              <a:rPr lang="en-US" sz="2200" dirty="0" err="1" smtClean="0"/>
              <a:t>определяемая</a:t>
            </a:r>
            <a:r>
              <a:rPr lang="en-US" sz="2200" dirty="0" smtClean="0"/>
              <a:t> </a:t>
            </a:r>
            <a:r>
              <a:rPr lang="en-US" sz="2200" dirty="0" err="1" smtClean="0"/>
              <a:t>уполномоченным</a:t>
            </a:r>
            <a:r>
              <a:rPr lang="en-US" sz="2200" dirty="0" smtClean="0"/>
              <a:t> </a:t>
            </a:r>
            <a:r>
              <a:rPr lang="en-US" sz="2200" dirty="0" err="1" smtClean="0"/>
              <a:t>органом</a:t>
            </a:r>
            <a:r>
              <a:rPr lang="en-US" sz="2200" dirty="0" smtClean="0"/>
              <a:t> в </a:t>
            </a:r>
            <a:r>
              <a:rPr lang="en-US" sz="2200" dirty="0" err="1" smtClean="0"/>
              <a:t>области</a:t>
            </a:r>
            <a:r>
              <a:rPr lang="en-US" sz="2200" dirty="0" smtClean="0"/>
              <a:t> </a:t>
            </a:r>
            <a:r>
              <a:rPr lang="en-US" sz="2200" dirty="0" err="1" smtClean="0"/>
              <a:t>образования</a:t>
            </a:r>
            <a:r>
              <a:rPr lang="en-US" sz="2200" dirty="0" smtClean="0"/>
              <a:t>.</a:t>
            </a:r>
            <a:endParaRPr lang="ru-RU" sz="2200" dirty="0" smtClean="0"/>
          </a:p>
          <a:p>
            <a:pPr algn="just"/>
            <a:endParaRPr lang="ru-RU" sz="2200" dirty="0" smtClean="0"/>
          </a:p>
          <a:p>
            <a:pPr algn="just"/>
            <a:r>
              <a:rPr lang="ru-RU" sz="2200" dirty="0" smtClean="0"/>
              <a:t>9</a:t>
            </a:r>
            <a:r>
              <a:rPr lang="ru-RU" sz="2200" dirty="0"/>
              <a:t>. Национальное квалификационное тестирование проходит: </a:t>
            </a:r>
          </a:p>
          <a:p>
            <a:pPr algn="just"/>
            <a:r>
              <a:rPr lang="ru-RU" sz="2200" dirty="0"/>
              <a:t> </a:t>
            </a:r>
            <a:r>
              <a:rPr lang="en-US" sz="2200" dirty="0"/>
              <a:t>     </a:t>
            </a:r>
            <a:r>
              <a:rPr lang="ru-RU" sz="2200" dirty="0"/>
              <a:t> 1 (один) раз – бесплатно, </a:t>
            </a:r>
          </a:p>
          <a:p>
            <a:pPr algn="just"/>
            <a:r>
              <a:rPr lang="en-US" sz="2200" dirty="0"/>
              <a:t>     </a:t>
            </a:r>
            <a:r>
              <a:rPr lang="ru-RU" sz="2200" dirty="0"/>
              <a:t> повторно 1 раз и пробные (по желанию педагога) – на платной основе в течение календарного года,</a:t>
            </a:r>
          </a:p>
          <a:p>
            <a:pPr algn="just"/>
            <a:r>
              <a:rPr lang="en-US" sz="2200" dirty="0"/>
              <a:t>     </a:t>
            </a:r>
            <a:r>
              <a:rPr lang="ru-RU" sz="2200" dirty="0"/>
              <a:t> для руководителей организаций образования – на платной основе в размере 1 одного месячного расчетного показателя (МРП) соответствующего календарного года</a:t>
            </a:r>
            <a:r>
              <a:rPr lang="ru-RU" sz="2200" dirty="0" smtClean="0"/>
              <a:t>.</a:t>
            </a:r>
          </a:p>
          <a:p>
            <a:pPr algn="just"/>
            <a:endParaRPr lang="ru-RU" sz="2200" dirty="0"/>
          </a:p>
          <a:p>
            <a:pPr algn="just"/>
            <a:r>
              <a:rPr lang="ru-RU" sz="2200" dirty="0" smtClean="0"/>
              <a:t>10</a:t>
            </a:r>
            <a:r>
              <a:rPr lang="ru-RU" sz="2200" dirty="0"/>
              <a:t>. После внесения заявления в базу данных выдается пропуск на тестирование по форме согласно приложению </a:t>
            </a:r>
            <a:r>
              <a:rPr lang="en-US" sz="2200" dirty="0"/>
              <a:t>2 к </a:t>
            </a:r>
            <a:r>
              <a:rPr lang="en-US" sz="2200" dirty="0" err="1"/>
              <a:t>настоящим</a:t>
            </a:r>
            <a:r>
              <a:rPr lang="en-US" sz="2200" dirty="0"/>
              <a:t> </a:t>
            </a:r>
            <a:r>
              <a:rPr lang="en-US" sz="2200" dirty="0" err="1"/>
              <a:t>Правилам</a:t>
            </a:r>
            <a:r>
              <a:rPr lang="en-US" sz="2200" dirty="0"/>
              <a:t>.</a:t>
            </a:r>
            <a:endParaRPr lang="ru-RU" sz="2200" dirty="0"/>
          </a:p>
        </p:txBody>
      </p:sp>
    </p:spTree>
    <p:extLst>
      <p:ext uri="{BB962C8B-B14F-4D97-AF65-F5344CB8AC3E}">
        <p14:creationId xmlns:p14="http://schemas.microsoft.com/office/powerpoint/2010/main" val="18636619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dirty="0">
                <a:effectLst/>
              </a:rPr>
              <a:t>Национальное квалификационное тестирование состоит из следующих тестовых заданий:</a:t>
            </a:r>
            <a:br>
              <a:rPr lang="ru-RU" sz="2800" dirty="0">
                <a:effectLst/>
              </a:rPr>
            </a:br>
            <a:endParaRPr lang="ru-RU" sz="2800" dirty="0"/>
          </a:p>
        </p:txBody>
      </p:sp>
      <p:sp>
        <p:nvSpPr>
          <p:cNvPr id="3" name="Прямоугольник 2"/>
          <p:cNvSpPr/>
          <p:nvPr/>
        </p:nvSpPr>
        <p:spPr>
          <a:xfrm>
            <a:off x="179512" y="1196752"/>
            <a:ext cx="8640960" cy="5262979"/>
          </a:xfrm>
          <a:prstGeom prst="rect">
            <a:avLst/>
          </a:prstGeom>
        </p:spPr>
        <p:txBody>
          <a:bodyPr wrap="square">
            <a:spAutoFit/>
          </a:bodyPr>
          <a:lstStyle/>
          <a:p>
            <a:endParaRPr lang="ru-RU" sz="2400" b="1" dirty="0" smtClean="0"/>
          </a:p>
          <a:p>
            <a:r>
              <a:rPr lang="ru-RU" sz="2400" b="1" dirty="0" smtClean="0"/>
              <a:t>1</a:t>
            </a:r>
            <a:r>
              <a:rPr lang="ru-RU" sz="2400" b="1" dirty="0"/>
              <a:t>) Для педагогов дошкольных организаций воспитания и обучения:</a:t>
            </a:r>
          </a:p>
          <a:p>
            <a:r>
              <a:rPr lang="en-US" sz="2400" dirty="0"/>
              <a:t>     </a:t>
            </a:r>
            <a:r>
              <a:rPr lang="ru-RU" sz="2400" dirty="0"/>
              <a:t> "Дошкольная педагогика и психология" </a:t>
            </a:r>
            <a:r>
              <a:rPr lang="ru-RU" sz="2400" dirty="0" smtClean="0"/>
              <a:t>– 30 (тридцать) заданий</a:t>
            </a:r>
            <a:r>
              <a:rPr lang="ru-RU" sz="2400" dirty="0"/>
              <a:t>;</a:t>
            </a:r>
          </a:p>
          <a:p>
            <a:r>
              <a:rPr lang="en-US" sz="2400" dirty="0"/>
              <a:t>     </a:t>
            </a:r>
            <a:r>
              <a:rPr lang="ru-RU" sz="2400" dirty="0"/>
              <a:t> "Методика дошкольного воспитания и обучения" - </a:t>
            </a:r>
            <a:r>
              <a:rPr lang="ru-RU" sz="2400" dirty="0" smtClean="0"/>
              <a:t> 30 (тридцать) заданий;</a:t>
            </a:r>
            <a:endParaRPr lang="ru-RU" sz="2400" dirty="0"/>
          </a:p>
          <a:p>
            <a:r>
              <a:rPr lang="en-US" sz="2400" dirty="0"/>
              <a:t>     </a:t>
            </a:r>
            <a:r>
              <a:rPr lang="ru-RU" sz="2400" dirty="0"/>
              <a:t> </a:t>
            </a:r>
            <a:endParaRPr lang="ru-RU" sz="2400" dirty="0" smtClean="0"/>
          </a:p>
          <a:p>
            <a:r>
              <a:rPr lang="ru-RU" sz="2400" b="1" dirty="0" smtClean="0"/>
              <a:t>2</a:t>
            </a:r>
            <a:r>
              <a:rPr lang="ru-RU" sz="2400" b="1" dirty="0"/>
              <a:t>) Для педагогов общего среднего образования:</a:t>
            </a:r>
          </a:p>
          <a:p>
            <a:r>
              <a:rPr lang="ru-RU" sz="2400" dirty="0"/>
              <a:t> </a:t>
            </a:r>
            <a:r>
              <a:rPr lang="en-US" sz="2400" dirty="0"/>
              <a:t>     </a:t>
            </a:r>
            <a:r>
              <a:rPr lang="ru-RU" sz="2400" dirty="0"/>
              <a:t> "Педагогика, методика обучения" </a:t>
            </a:r>
            <a:r>
              <a:rPr lang="ru-RU" sz="2400" dirty="0" smtClean="0"/>
              <a:t>– 30 (тридцать) </a:t>
            </a:r>
            <a:r>
              <a:rPr lang="ru-RU" sz="2400" dirty="0"/>
              <a:t>заданий; </a:t>
            </a:r>
          </a:p>
          <a:p>
            <a:r>
              <a:rPr lang="en-US" sz="2400" dirty="0"/>
              <a:t>     </a:t>
            </a:r>
            <a:r>
              <a:rPr lang="ru-RU" sz="2400" dirty="0"/>
              <a:t> "Содержание учебного предмета" </a:t>
            </a:r>
            <a:r>
              <a:rPr lang="ru-RU" sz="2400" dirty="0" smtClean="0"/>
              <a:t>– 70 (семьдесят) </a:t>
            </a:r>
            <a:r>
              <a:rPr lang="ru-RU" sz="2400" dirty="0"/>
              <a:t>заданий;</a:t>
            </a:r>
          </a:p>
          <a:p>
            <a:pPr algn="just"/>
            <a:r>
              <a:rPr lang="en-US" sz="2400" dirty="0"/>
              <a:t>     </a:t>
            </a:r>
            <a:r>
              <a:rPr lang="ru-RU" sz="2400" dirty="0"/>
              <a:t> </a:t>
            </a:r>
            <a:r>
              <a:rPr lang="ru-RU" sz="2400" i="1" dirty="0"/>
              <a:t>Педагоги начального образования сдают тестирование по предметам: казахский или русский язык (по языку обучения), литературное чтение, математика.</a:t>
            </a:r>
          </a:p>
        </p:txBody>
      </p:sp>
    </p:spTree>
    <p:extLst>
      <p:ext uri="{BB962C8B-B14F-4D97-AF65-F5344CB8AC3E}">
        <p14:creationId xmlns:p14="http://schemas.microsoft.com/office/powerpoint/2010/main" val="13867801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280920" cy="6001643"/>
          </a:xfrm>
          <a:prstGeom prst="rect">
            <a:avLst/>
          </a:prstGeom>
        </p:spPr>
        <p:txBody>
          <a:bodyPr wrap="square">
            <a:spAutoFit/>
          </a:bodyPr>
          <a:lstStyle/>
          <a:p>
            <a:pPr algn="just"/>
            <a:r>
              <a:rPr lang="ru-RU" sz="2400" b="1" dirty="0"/>
              <a:t>3) Для организаций технического и профессионального, </a:t>
            </a:r>
            <a:r>
              <a:rPr lang="ru-RU" sz="2400" b="1" dirty="0" err="1"/>
              <a:t>послесреднего</a:t>
            </a:r>
            <a:r>
              <a:rPr lang="ru-RU" sz="2400" b="1" dirty="0"/>
              <a:t> образования:</a:t>
            </a:r>
          </a:p>
          <a:p>
            <a:pPr algn="just"/>
            <a:r>
              <a:rPr lang="en-US" sz="2400" dirty="0"/>
              <a:t>     </a:t>
            </a:r>
            <a:r>
              <a:rPr lang="ru-RU" sz="2400" dirty="0"/>
              <a:t> </a:t>
            </a:r>
            <a:r>
              <a:rPr lang="ru-RU" sz="2400" b="1" dirty="0"/>
              <a:t>Педагоги по общеобразовательным предметам:</a:t>
            </a:r>
          </a:p>
          <a:p>
            <a:pPr algn="just"/>
            <a:r>
              <a:rPr lang="ru-RU" sz="2400" dirty="0"/>
              <a:t> </a:t>
            </a:r>
            <a:r>
              <a:rPr lang="en-US" sz="2400" dirty="0"/>
              <a:t>     </a:t>
            </a:r>
            <a:r>
              <a:rPr lang="ru-RU" sz="2400" dirty="0"/>
              <a:t> "Педагогика, методика обучения" </a:t>
            </a:r>
            <a:r>
              <a:rPr lang="ru-RU" sz="2400" dirty="0" smtClean="0"/>
              <a:t>– 30 (тридцать) </a:t>
            </a:r>
            <a:r>
              <a:rPr lang="ru-RU" sz="2400" dirty="0"/>
              <a:t>заданий; </a:t>
            </a:r>
          </a:p>
          <a:p>
            <a:pPr algn="just"/>
            <a:r>
              <a:rPr lang="en-US" sz="2400" dirty="0"/>
              <a:t>     </a:t>
            </a:r>
            <a:r>
              <a:rPr lang="ru-RU" sz="2400" dirty="0"/>
              <a:t> "Содержание учебного предмета" </a:t>
            </a:r>
            <a:r>
              <a:rPr lang="ru-RU" sz="2400" dirty="0" smtClean="0"/>
              <a:t>– 70 (семьдесят) </a:t>
            </a:r>
            <a:r>
              <a:rPr lang="ru-RU" sz="2400" dirty="0"/>
              <a:t>заданий;</a:t>
            </a:r>
          </a:p>
          <a:p>
            <a:pPr algn="just"/>
            <a:r>
              <a:rPr lang="en-US" sz="2400" dirty="0"/>
              <a:t>     </a:t>
            </a:r>
            <a:r>
              <a:rPr lang="ru-RU" sz="2400" dirty="0"/>
              <a:t> </a:t>
            </a:r>
            <a:r>
              <a:rPr lang="ru-RU" sz="2400" b="1" dirty="0" smtClean="0"/>
              <a:t>Педагоги </a:t>
            </a:r>
            <a:r>
              <a:rPr lang="ru-RU" sz="2400" b="1" dirty="0"/>
              <a:t>по специальным дисциплинам:</a:t>
            </a:r>
          </a:p>
          <a:p>
            <a:pPr algn="just"/>
            <a:r>
              <a:rPr lang="ru-RU" sz="2400" dirty="0"/>
              <a:t> </a:t>
            </a:r>
            <a:r>
              <a:rPr lang="en-US" sz="2400" dirty="0"/>
              <a:t>     </a:t>
            </a:r>
            <a:r>
              <a:rPr lang="ru-RU" sz="2400" dirty="0"/>
              <a:t> "Педагогика, методика обучения" </a:t>
            </a:r>
            <a:r>
              <a:rPr lang="ru-RU" sz="2400" dirty="0" smtClean="0"/>
              <a:t>– 30 (тридцать) </a:t>
            </a:r>
            <a:r>
              <a:rPr lang="ru-RU" sz="2400" dirty="0"/>
              <a:t>заданий; </a:t>
            </a:r>
          </a:p>
          <a:p>
            <a:pPr algn="just"/>
            <a:r>
              <a:rPr lang="en-US" sz="2400" dirty="0"/>
              <a:t>     </a:t>
            </a:r>
            <a:r>
              <a:rPr lang="ru-RU" sz="2400" dirty="0"/>
              <a:t> "По направлению деятельности" </a:t>
            </a:r>
            <a:r>
              <a:rPr lang="ru-RU" sz="2400" dirty="0" smtClean="0"/>
              <a:t>– 70 (семьдесят) </a:t>
            </a:r>
            <a:r>
              <a:rPr lang="ru-RU" sz="2400" dirty="0"/>
              <a:t>заданий;</a:t>
            </a:r>
          </a:p>
          <a:p>
            <a:pPr algn="just"/>
            <a:r>
              <a:rPr lang="en-US" sz="2400" dirty="0"/>
              <a:t>     </a:t>
            </a:r>
            <a:r>
              <a:rPr lang="ru-RU" sz="2400" dirty="0"/>
              <a:t> </a:t>
            </a:r>
            <a:r>
              <a:rPr lang="ru-RU" sz="2400" b="1" dirty="0"/>
              <a:t>Мастера производственного обучения:</a:t>
            </a:r>
          </a:p>
          <a:p>
            <a:pPr algn="just"/>
            <a:r>
              <a:rPr lang="en-US" sz="2400" dirty="0"/>
              <a:t>   </a:t>
            </a:r>
            <a:r>
              <a:rPr lang="ru-RU" sz="2400" dirty="0" smtClean="0"/>
              <a:t>  "</a:t>
            </a:r>
            <a:r>
              <a:rPr lang="ru-RU" sz="2400" dirty="0"/>
              <a:t>Педагогика, методика обучения" </a:t>
            </a:r>
            <a:r>
              <a:rPr lang="ru-RU" sz="2400" dirty="0" smtClean="0"/>
              <a:t>– 30 (тридцать) </a:t>
            </a:r>
            <a:r>
              <a:rPr lang="ru-RU" sz="2400" dirty="0"/>
              <a:t>заданий;</a:t>
            </a:r>
          </a:p>
          <a:p>
            <a:pPr algn="just"/>
            <a:r>
              <a:rPr lang="en-US" sz="2400" dirty="0"/>
              <a:t>     </a:t>
            </a:r>
            <a:r>
              <a:rPr lang="ru-RU" sz="2400" dirty="0"/>
              <a:t> "По направлению деятельности" </a:t>
            </a:r>
            <a:r>
              <a:rPr lang="ru-RU" sz="2400" dirty="0" smtClean="0"/>
              <a:t>- 30 (тридцать) </a:t>
            </a:r>
            <a:r>
              <a:rPr lang="ru-RU" sz="2400" dirty="0"/>
              <a:t>заданий;</a:t>
            </a:r>
          </a:p>
        </p:txBody>
      </p:sp>
    </p:spTree>
    <p:extLst>
      <p:ext uri="{BB962C8B-B14F-4D97-AF65-F5344CB8AC3E}">
        <p14:creationId xmlns:p14="http://schemas.microsoft.com/office/powerpoint/2010/main" val="2768520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16633"/>
            <a:ext cx="8712968" cy="5909310"/>
          </a:xfrm>
          <a:prstGeom prst="rect">
            <a:avLst/>
          </a:prstGeom>
        </p:spPr>
        <p:txBody>
          <a:bodyPr wrap="square">
            <a:spAutoFit/>
          </a:bodyPr>
          <a:lstStyle/>
          <a:p>
            <a:pPr algn="just"/>
            <a:r>
              <a:rPr lang="ru-RU" b="1" dirty="0" smtClean="0"/>
              <a:t> </a:t>
            </a:r>
            <a:r>
              <a:rPr lang="ru-RU" b="1" dirty="0"/>
              <a:t>4) Для педагогов организаций дополнительного образования:</a:t>
            </a:r>
          </a:p>
          <a:p>
            <a:pPr algn="just"/>
            <a:r>
              <a:rPr lang="ru-RU" dirty="0"/>
              <a:t> </a:t>
            </a:r>
            <a:r>
              <a:rPr lang="en-US" dirty="0"/>
              <a:t>     </a:t>
            </a:r>
            <a:r>
              <a:rPr lang="ru-RU" dirty="0"/>
              <a:t> "Основы психологии" </a:t>
            </a:r>
            <a:r>
              <a:rPr lang="ru-RU" dirty="0" smtClean="0"/>
              <a:t>– 30 (тридцать) </a:t>
            </a:r>
            <a:r>
              <a:rPr lang="ru-RU" dirty="0"/>
              <a:t>заданий; </a:t>
            </a:r>
          </a:p>
          <a:p>
            <a:pPr algn="just"/>
            <a:r>
              <a:rPr lang="en-US" dirty="0"/>
              <a:t>     </a:t>
            </a:r>
            <a:r>
              <a:rPr lang="ru-RU" dirty="0"/>
              <a:t> "Педагогика, методика обучения" </a:t>
            </a:r>
            <a:r>
              <a:rPr lang="ru-RU" dirty="0" smtClean="0"/>
              <a:t>– 30 (тридцать  заданий</a:t>
            </a:r>
            <a:r>
              <a:rPr lang="ru-RU" dirty="0"/>
              <a:t>;</a:t>
            </a:r>
          </a:p>
          <a:p>
            <a:pPr algn="just"/>
            <a:r>
              <a:rPr lang="en-US" dirty="0"/>
              <a:t>     </a:t>
            </a:r>
            <a:endParaRPr lang="ru-RU" dirty="0" smtClean="0"/>
          </a:p>
          <a:p>
            <a:pPr algn="just"/>
            <a:r>
              <a:rPr lang="ru-RU" dirty="0" smtClean="0"/>
              <a:t> </a:t>
            </a:r>
            <a:r>
              <a:rPr lang="ru-RU" b="1" dirty="0"/>
              <a:t>5) Для методистов методических кабинетов (центров):</a:t>
            </a:r>
          </a:p>
          <a:p>
            <a:pPr algn="just"/>
            <a:r>
              <a:rPr lang="ru-RU" dirty="0"/>
              <a:t> </a:t>
            </a:r>
            <a:r>
              <a:rPr lang="en-US" dirty="0"/>
              <a:t>     </a:t>
            </a:r>
            <a:r>
              <a:rPr lang="ru-RU" dirty="0"/>
              <a:t> "Содержание учебного предмета" </a:t>
            </a:r>
            <a:r>
              <a:rPr lang="ru-RU" dirty="0" smtClean="0"/>
              <a:t>– 70 (семьдесят) </a:t>
            </a:r>
            <a:r>
              <a:rPr lang="ru-RU" dirty="0"/>
              <a:t>заданий; </a:t>
            </a:r>
          </a:p>
          <a:p>
            <a:pPr algn="just"/>
            <a:r>
              <a:rPr lang="en-US" dirty="0"/>
              <a:t>     </a:t>
            </a:r>
            <a:r>
              <a:rPr lang="ru-RU" dirty="0"/>
              <a:t> "Педагогика, методика обучения" </a:t>
            </a:r>
            <a:r>
              <a:rPr lang="ru-RU" dirty="0" smtClean="0"/>
              <a:t>– 30 (тридцать ) заданий.</a:t>
            </a:r>
          </a:p>
          <a:p>
            <a:pPr algn="just"/>
            <a:r>
              <a:rPr lang="en-US" dirty="0"/>
              <a:t>     </a:t>
            </a:r>
            <a:r>
              <a:rPr lang="ru-RU" dirty="0"/>
              <a:t> </a:t>
            </a:r>
            <a:endParaRPr lang="ru-RU" dirty="0" smtClean="0"/>
          </a:p>
          <a:p>
            <a:pPr algn="just"/>
            <a:r>
              <a:rPr lang="ru-RU" b="1" dirty="0" smtClean="0"/>
              <a:t>6</a:t>
            </a:r>
            <a:r>
              <a:rPr lang="ru-RU" b="1" dirty="0"/>
              <a:t>) Для руководителей организаций образования:</a:t>
            </a:r>
          </a:p>
          <a:p>
            <a:pPr algn="just"/>
            <a:r>
              <a:rPr lang="en-US" dirty="0"/>
              <a:t>    </a:t>
            </a:r>
            <a:endParaRPr lang="ru-RU" dirty="0" smtClean="0"/>
          </a:p>
          <a:p>
            <a:pPr algn="just"/>
            <a:r>
              <a:rPr lang="en-US" dirty="0"/>
              <a:t> </a:t>
            </a:r>
            <a:r>
              <a:rPr lang="ru-RU" b="1" dirty="0"/>
              <a:t> по направлению </a:t>
            </a:r>
            <a:r>
              <a:rPr lang="en-US" b="1" dirty="0"/>
              <a:t>"</a:t>
            </a:r>
            <a:r>
              <a:rPr lang="en-US" b="1" dirty="0" err="1"/>
              <a:t>Знание</a:t>
            </a:r>
            <a:r>
              <a:rPr lang="en-US" b="1" dirty="0"/>
              <a:t> </a:t>
            </a:r>
            <a:r>
              <a:rPr lang="en-US" b="1" dirty="0" err="1"/>
              <a:t>законодательства</a:t>
            </a:r>
            <a:r>
              <a:rPr lang="en-US" b="1" dirty="0"/>
              <a:t>" </a:t>
            </a:r>
            <a:r>
              <a:rPr lang="en-US" dirty="0"/>
              <a:t>- 80 (</a:t>
            </a:r>
            <a:r>
              <a:rPr lang="en-US" dirty="0" err="1"/>
              <a:t>восемьдесят</a:t>
            </a:r>
            <a:r>
              <a:rPr lang="en-US" dirty="0"/>
              <a:t>) </a:t>
            </a:r>
            <a:r>
              <a:rPr lang="en-US" dirty="0" err="1"/>
              <a:t>вопросов</a:t>
            </a:r>
            <a:r>
              <a:rPr lang="en-US" dirty="0"/>
              <a:t>:</a:t>
            </a:r>
            <a:endParaRPr lang="ru-RU" dirty="0"/>
          </a:p>
          <a:p>
            <a:pPr algn="just"/>
            <a:r>
              <a:rPr lang="en-US" dirty="0"/>
              <a:t> </a:t>
            </a:r>
            <a:endParaRPr lang="ru-RU" dirty="0"/>
          </a:p>
          <a:p>
            <a:pPr algn="just"/>
            <a:r>
              <a:rPr lang="en-US" dirty="0"/>
              <a:t>       </a:t>
            </a:r>
            <a:r>
              <a:rPr lang="ru-RU" dirty="0"/>
              <a:t>Трудовой кодекс Республики Казахстан – 20 (двадцать) вопросов</a:t>
            </a:r>
          </a:p>
          <a:p>
            <a:pPr algn="just"/>
            <a:r>
              <a:rPr lang="ru-RU" dirty="0"/>
              <a:t> </a:t>
            </a:r>
            <a:r>
              <a:rPr lang="ru-RU" dirty="0" smtClean="0"/>
              <a:t> </a:t>
            </a:r>
            <a:r>
              <a:rPr lang="en-US" dirty="0"/>
              <a:t>     </a:t>
            </a:r>
            <a:r>
              <a:rPr lang="ru-RU" dirty="0"/>
              <a:t> Кодекс о браке (супружестве) и семье – 20 (двадцать) вопросов</a:t>
            </a:r>
          </a:p>
          <a:p>
            <a:pPr algn="just"/>
            <a:r>
              <a:rPr lang="ru-RU" dirty="0"/>
              <a:t> </a:t>
            </a:r>
            <a:r>
              <a:rPr lang="ru-RU" dirty="0" smtClean="0"/>
              <a:t> </a:t>
            </a:r>
            <a:r>
              <a:rPr lang="en-US" dirty="0"/>
              <a:t>     </a:t>
            </a:r>
            <a:r>
              <a:rPr lang="ru-RU" dirty="0"/>
              <a:t> Закон Республики Казахстан "Об образовании" - 20 (двадцать) вопросов</a:t>
            </a:r>
          </a:p>
          <a:p>
            <a:pPr algn="just"/>
            <a:r>
              <a:rPr lang="ru-RU" dirty="0"/>
              <a:t> </a:t>
            </a:r>
            <a:r>
              <a:rPr lang="ru-RU" dirty="0" smtClean="0"/>
              <a:t> </a:t>
            </a:r>
            <a:r>
              <a:rPr lang="en-US" dirty="0"/>
              <a:t>     </a:t>
            </a:r>
            <a:r>
              <a:rPr lang="ru-RU" dirty="0"/>
              <a:t> Закон Республики Казахстан "О статусе педагога" - 10 (десять) вопросов</a:t>
            </a:r>
          </a:p>
          <a:p>
            <a:pPr algn="just"/>
            <a:r>
              <a:rPr lang="ru-RU" dirty="0"/>
              <a:t> </a:t>
            </a:r>
            <a:r>
              <a:rPr lang="ru-RU" dirty="0" smtClean="0"/>
              <a:t> </a:t>
            </a:r>
            <a:r>
              <a:rPr lang="en-US" dirty="0"/>
              <a:t>   </a:t>
            </a:r>
            <a:r>
              <a:rPr lang="ru-RU" dirty="0" smtClean="0"/>
              <a:t>Закон </a:t>
            </a:r>
            <a:r>
              <a:rPr lang="ru-RU" dirty="0"/>
              <a:t>Республики Казахстан "О правах ребенка в Республике Казахстан" - 10 (десять) вопросов</a:t>
            </a:r>
            <a:r>
              <a:rPr lang="ru-RU" dirty="0" smtClean="0"/>
              <a:t>.</a:t>
            </a:r>
          </a:p>
          <a:p>
            <a:pPr algn="just"/>
            <a:endParaRPr lang="ru-RU" dirty="0"/>
          </a:p>
          <a:p>
            <a:pPr algn="just"/>
            <a:r>
              <a:rPr lang="en-US" dirty="0"/>
              <a:t>      </a:t>
            </a:r>
            <a:r>
              <a:rPr lang="en-US" b="1" dirty="0" err="1"/>
              <a:t>по</a:t>
            </a:r>
            <a:r>
              <a:rPr lang="en-US" b="1" dirty="0"/>
              <a:t> </a:t>
            </a:r>
            <a:r>
              <a:rPr lang="en-US" b="1" dirty="0" err="1"/>
              <a:t>направлению</a:t>
            </a:r>
            <a:r>
              <a:rPr lang="en-US" b="1" dirty="0"/>
              <a:t> "</a:t>
            </a:r>
            <a:r>
              <a:rPr lang="en-US" b="1" dirty="0" err="1"/>
              <a:t>Управленческие</a:t>
            </a:r>
            <a:r>
              <a:rPr lang="en-US" b="1" dirty="0"/>
              <a:t> </a:t>
            </a:r>
            <a:r>
              <a:rPr lang="en-US" b="1" dirty="0" err="1"/>
              <a:t>компетенции</a:t>
            </a:r>
            <a:r>
              <a:rPr lang="en-US" b="1" dirty="0"/>
              <a:t>" </a:t>
            </a:r>
            <a:r>
              <a:rPr lang="en-US" dirty="0"/>
              <a:t>- 20 (</a:t>
            </a:r>
            <a:r>
              <a:rPr lang="en-US" dirty="0" err="1"/>
              <a:t>двадцать</a:t>
            </a:r>
            <a:r>
              <a:rPr lang="en-US" dirty="0"/>
              <a:t>) </a:t>
            </a:r>
            <a:r>
              <a:rPr lang="en-US" dirty="0" err="1"/>
              <a:t>вопросов</a:t>
            </a:r>
            <a:r>
              <a:rPr lang="en-US" dirty="0"/>
              <a:t>.</a:t>
            </a:r>
            <a:endParaRPr lang="ru-RU" dirty="0"/>
          </a:p>
          <a:p>
            <a:pPr algn="just"/>
            <a:endParaRPr lang="ru-RU" dirty="0"/>
          </a:p>
        </p:txBody>
      </p:sp>
    </p:spTree>
    <p:extLst>
      <p:ext uri="{BB962C8B-B14F-4D97-AF65-F5344CB8AC3E}">
        <p14:creationId xmlns:p14="http://schemas.microsoft.com/office/powerpoint/2010/main" val="2794190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38549872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dirty="0">
                <a:effectLst/>
              </a:rPr>
              <a:t>Результат тестирования считается положительным при получении следующих баллов:</a:t>
            </a:r>
            <a:endParaRPr lang="ru-RU" sz="2400" dirty="0"/>
          </a:p>
        </p:txBody>
      </p:sp>
      <p:sp>
        <p:nvSpPr>
          <p:cNvPr id="3" name="Прямоугольник 2"/>
          <p:cNvSpPr/>
          <p:nvPr/>
        </p:nvSpPr>
        <p:spPr>
          <a:xfrm>
            <a:off x="467544" y="1484784"/>
            <a:ext cx="8280920" cy="4832092"/>
          </a:xfrm>
          <a:prstGeom prst="rect">
            <a:avLst/>
          </a:prstGeom>
        </p:spPr>
        <p:txBody>
          <a:bodyPr wrap="square">
            <a:spAutoFit/>
          </a:bodyPr>
          <a:lstStyle/>
          <a:p>
            <a:pPr algn="just"/>
            <a:r>
              <a:rPr lang="en-US" dirty="0"/>
              <a:t>     </a:t>
            </a:r>
            <a:r>
              <a:rPr lang="ru-RU" b="1" dirty="0"/>
              <a:t> </a:t>
            </a:r>
            <a:r>
              <a:rPr lang="ru-RU" sz="2200" b="1" dirty="0"/>
              <a:t>1) Для педагогов дошкольных организаций воспитания и обучения:</a:t>
            </a:r>
          </a:p>
          <a:p>
            <a:pPr algn="just"/>
            <a:r>
              <a:rPr lang="en-US" sz="2200" dirty="0"/>
              <a:t>    </a:t>
            </a:r>
            <a:r>
              <a:rPr lang="en-US" sz="2200" b="1" dirty="0"/>
              <a:t> </a:t>
            </a:r>
            <a:endParaRPr lang="ru-RU" sz="2200" b="1" dirty="0" smtClean="0"/>
          </a:p>
          <a:p>
            <a:pPr algn="just"/>
            <a:r>
              <a:rPr lang="ru-RU" sz="2200" b="1" dirty="0" smtClean="0"/>
              <a:t> </a:t>
            </a:r>
            <a:r>
              <a:rPr lang="ru-RU" sz="2200" b="1" dirty="0"/>
              <a:t>"Дошкольная педагогика и психология":</a:t>
            </a:r>
          </a:p>
          <a:p>
            <a:pPr algn="just"/>
            <a:r>
              <a:rPr lang="en-US" sz="2200" dirty="0"/>
              <a:t>     </a:t>
            </a:r>
            <a:r>
              <a:rPr lang="ru-RU" sz="2200" dirty="0"/>
              <a:t> квалификационная категория "педагог-модератор" - 50%;</a:t>
            </a:r>
          </a:p>
          <a:p>
            <a:pPr algn="just"/>
            <a:r>
              <a:rPr lang="en-US" sz="2200" dirty="0"/>
              <a:t>     </a:t>
            </a:r>
            <a:r>
              <a:rPr lang="ru-RU" sz="2200" dirty="0"/>
              <a:t> квалификационная категория "педагог-эксперт" - 60%;</a:t>
            </a:r>
          </a:p>
          <a:p>
            <a:pPr algn="just"/>
            <a:r>
              <a:rPr lang="en-US" sz="2200" dirty="0"/>
              <a:t>     </a:t>
            </a:r>
            <a:r>
              <a:rPr lang="ru-RU" sz="2200" dirty="0"/>
              <a:t> квалификационная категория "педагог-исследователь" - 65 %;</a:t>
            </a:r>
          </a:p>
          <a:p>
            <a:pPr algn="just"/>
            <a:r>
              <a:rPr lang="en-US" sz="2200" dirty="0"/>
              <a:t>     </a:t>
            </a:r>
            <a:r>
              <a:rPr lang="ru-RU" sz="2200" dirty="0"/>
              <a:t> квалификационная категория "педагог-мастер" - 70 %;</a:t>
            </a:r>
          </a:p>
          <a:p>
            <a:pPr algn="just"/>
            <a:r>
              <a:rPr lang="en-US" sz="2200" dirty="0"/>
              <a:t>    </a:t>
            </a:r>
            <a:r>
              <a:rPr lang="en-US" sz="2200" b="1" dirty="0"/>
              <a:t> </a:t>
            </a:r>
            <a:r>
              <a:rPr lang="ru-RU" sz="2200" b="1" dirty="0"/>
              <a:t> </a:t>
            </a:r>
            <a:endParaRPr lang="ru-RU" sz="2200" b="1" dirty="0" smtClean="0"/>
          </a:p>
          <a:p>
            <a:pPr algn="just"/>
            <a:r>
              <a:rPr lang="ru-RU" sz="2200" b="1" dirty="0" smtClean="0"/>
              <a:t>"</a:t>
            </a:r>
            <a:r>
              <a:rPr lang="ru-RU" sz="2200" b="1" dirty="0"/>
              <a:t>Методика дошкольного воспитания и обучения":</a:t>
            </a:r>
          </a:p>
          <a:p>
            <a:pPr algn="just"/>
            <a:r>
              <a:rPr lang="en-US" sz="2200" dirty="0"/>
              <a:t>     </a:t>
            </a:r>
            <a:r>
              <a:rPr lang="ru-RU" sz="2200" dirty="0"/>
              <a:t> квалификационная категория "педагог-модератор" - 30 % ;</a:t>
            </a:r>
          </a:p>
          <a:p>
            <a:pPr algn="just"/>
            <a:r>
              <a:rPr lang="en-US" sz="2200" dirty="0"/>
              <a:t>     </a:t>
            </a:r>
            <a:r>
              <a:rPr lang="ru-RU" sz="2200" dirty="0"/>
              <a:t> квалификационная категория "педагог-эксперт" - 35 %;</a:t>
            </a:r>
          </a:p>
          <a:p>
            <a:pPr algn="just"/>
            <a:r>
              <a:rPr lang="en-US" sz="2200" dirty="0"/>
              <a:t>     </a:t>
            </a:r>
            <a:r>
              <a:rPr lang="ru-RU" sz="2200" dirty="0"/>
              <a:t> квалификационная категория "педагог-исследователь" - 40 %;</a:t>
            </a:r>
          </a:p>
          <a:p>
            <a:pPr algn="just"/>
            <a:r>
              <a:rPr lang="en-US" sz="2200" dirty="0"/>
              <a:t>     </a:t>
            </a:r>
            <a:r>
              <a:rPr lang="ru-RU" sz="2200" dirty="0"/>
              <a:t> квалификационная категория "педагог-мастер" - 45 %.</a:t>
            </a:r>
          </a:p>
        </p:txBody>
      </p:sp>
    </p:spTree>
    <p:extLst>
      <p:ext uri="{BB962C8B-B14F-4D97-AF65-F5344CB8AC3E}">
        <p14:creationId xmlns:p14="http://schemas.microsoft.com/office/powerpoint/2010/main" val="25862801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76672"/>
            <a:ext cx="8712968" cy="5401479"/>
          </a:xfrm>
          <a:prstGeom prst="rect">
            <a:avLst/>
          </a:prstGeom>
        </p:spPr>
        <p:txBody>
          <a:bodyPr wrap="square">
            <a:spAutoFit/>
          </a:bodyPr>
          <a:lstStyle/>
          <a:p>
            <a:pPr algn="just"/>
            <a:r>
              <a:rPr lang="en-US" dirty="0"/>
              <a:t>     </a:t>
            </a:r>
            <a:r>
              <a:rPr lang="ru-RU" sz="2300" dirty="0"/>
              <a:t> </a:t>
            </a:r>
            <a:r>
              <a:rPr lang="ru-RU" sz="2300" b="1" dirty="0"/>
              <a:t>2) Для педагогов общего среднего образования:</a:t>
            </a:r>
          </a:p>
          <a:p>
            <a:pPr algn="just"/>
            <a:r>
              <a:rPr lang="en-US" sz="2300" dirty="0"/>
              <a:t>      </a:t>
            </a:r>
            <a:endParaRPr lang="ru-RU" sz="2300" dirty="0" smtClean="0"/>
          </a:p>
          <a:p>
            <a:pPr algn="just"/>
            <a:r>
              <a:rPr lang="en-US" sz="2300" b="1" dirty="0" err="1" smtClean="0"/>
              <a:t>по</a:t>
            </a:r>
            <a:r>
              <a:rPr lang="en-US" sz="2300" b="1" dirty="0" smtClean="0"/>
              <a:t> </a:t>
            </a:r>
            <a:r>
              <a:rPr lang="en-US" sz="2300" b="1" dirty="0" err="1"/>
              <a:t>направлению</a:t>
            </a:r>
            <a:r>
              <a:rPr lang="en-US" sz="2300" b="1" dirty="0"/>
              <a:t> "</a:t>
            </a:r>
            <a:r>
              <a:rPr lang="en-US" sz="2300" b="1" dirty="0" err="1"/>
              <a:t>Содержание</a:t>
            </a:r>
            <a:r>
              <a:rPr lang="en-US" sz="2300" b="1" dirty="0"/>
              <a:t> </a:t>
            </a:r>
            <a:r>
              <a:rPr lang="en-US" sz="2300" b="1" dirty="0" err="1"/>
              <a:t>учебного</a:t>
            </a:r>
            <a:r>
              <a:rPr lang="en-US" sz="2300" b="1" dirty="0"/>
              <a:t> </a:t>
            </a:r>
            <a:r>
              <a:rPr lang="en-US" sz="2300" b="1" dirty="0" err="1"/>
              <a:t>предмета</a:t>
            </a:r>
            <a:r>
              <a:rPr lang="en-US" sz="2300" b="1" dirty="0"/>
              <a:t>":</a:t>
            </a:r>
            <a:endParaRPr lang="ru-RU" sz="2300" b="1" dirty="0"/>
          </a:p>
          <a:p>
            <a:pPr algn="just"/>
            <a:r>
              <a:rPr lang="en-US" sz="2300" dirty="0"/>
              <a:t>      </a:t>
            </a:r>
            <a:endParaRPr lang="ru-RU" sz="2300" dirty="0" smtClean="0"/>
          </a:p>
          <a:p>
            <a:pPr algn="just"/>
            <a:r>
              <a:rPr lang="ru-RU" sz="2300" dirty="0" smtClean="0"/>
              <a:t>      квалификационная </a:t>
            </a:r>
            <a:r>
              <a:rPr lang="ru-RU" sz="2300" dirty="0"/>
              <a:t>категория "педагог-модератор" - 50%;</a:t>
            </a:r>
          </a:p>
          <a:p>
            <a:pPr algn="just"/>
            <a:r>
              <a:rPr lang="en-US" sz="2300" dirty="0"/>
              <a:t>     </a:t>
            </a:r>
            <a:r>
              <a:rPr lang="ru-RU" sz="2300" dirty="0"/>
              <a:t> квалификационная категория "педагог-эксперт" - 60%;</a:t>
            </a:r>
          </a:p>
          <a:p>
            <a:pPr algn="just"/>
            <a:r>
              <a:rPr lang="en-US" sz="2300" dirty="0"/>
              <a:t>     </a:t>
            </a:r>
            <a:r>
              <a:rPr lang="ru-RU" sz="2300" dirty="0"/>
              <a:t> квалификационная категория "педагог-исследователь" - 65 %;</a:t>
            </a:r>
          </a:p>
          <a:p>
            <a:pPr algn="just"/>
            <a:r>
              <a:rPr lang="en-US" sz="2300" dirty="0"/>
              <a:t>     </a:t>
            </a:r>
            <a:r>
              <a:rPr lang="ru-RU" sz="2300" dirty="0"/>
              <a:t> квалификационная категория "педагог-мастер" - 70 %;</a:t>
            </a:r>
          </a:p>
          <a:p>
            <a:pPr algn="just"/>
            <a:r>
              <a:rPr lang="en-US" sz="2300" dirty="0"/>
              <a:t>      </a:t>
            </a:r>
            <a:endParaRPr lang="ru-RU" sz="2300" dirty="0" smtClean="0"/>
          </a:p>
          <a:p>
            <a:pPr algn="just"/>
            <a:r>
              <a:rPr lang="en-US" sz="2300" b="1" dirty="0" err="1" smtClean="0"/>
              <a:t>по</a:t>
            </a:r>
            <a:r>
              <a:rPr lang="en-US" sz="2300" b="1" dirty="0" smtClean="0"/>
              <a:t> </a:t>
            </a:r>
            <a:r>
              <a:rPr lang="en-US" sz="2300" b="1" dirty="0" err="1"/>
              <a:t>направлению</a:t>
            </a:r>
            <a:r>
              <a:rPr lang="en-US" sz="2300" b="1" dirty="0"/>
              <a:t> "</a:t>
            </a:r>
            <a:r>
              <a:rPr lang="en-US" sz="2300" b="1" dirty="0" err="1"/>
              <a:t>Педагогика</a:t>
            </a:r>
            <a:r>
              <a:rPr lang="en-US" sz="2300" b="1" dirty="0"/>
              <a:t>, </a:t>
            </a:r>
            <a:r>
              <a:rPr lang="en-US" sz="2300" b="1" dirty="0" err="1"/>
              <a:t>методика</a:t>
            </a:r>
            <a:r>
              <a:rPr lang="en-US" sz="2300" b="1" dirty="0"/>
              <a:t> </a:t>
            </a:r>
            <a:r>
              <a:rPr lang="en-US" sz="2300" b="1" dirty="0" err="1"/>
              <a:t>обучения</a:t>
            </a:r>
            <a:r>
              <a:rPr lang="en-US" sz="2300" b="1" dirty="0"/>
              <a:t>":</a:t>
            </a:r>
            <a:endParaRPr lang="ru-RU" sz="2300" b="1" dirty="0"/>
          </a:p>
          <a:p>
            <a:pPr algn="just"/>
            <a:r>
              <a:rPr lang="en-US" sz="2300" dirty="0"/>
              <a:t>      </a:t>
            </a:r>
            <a:endParaRPr lang="ru-RU" sz="2300" dirty="0" smtClean="0"/>
          </a:p>
          <a:p>
            <a:pPr algn="just"/>
            <a:r>
              <a:rPr lang="ru-RU" sz="2300" dirty="0"/>
              <a:t> </a:t>
            </a:r>
            <a:r>
              <a:rPr lang="ru-RU" sz="2300" dirty="0" smtClean="0"/>
              <a:t>     квалификационная </a:t>
            </a:r>
            <a:r>
              <a:rPr lang="ru-RU" sz="2300" dirty="0"/>
              <a:t>категория "педагог-модератор" - 30 % ;</a:t>
            </a:r>
          </a:p>
          <a:p>
            <a:pPr algn="just"/>
            <a:r>
              <a:rPr lang="en-US" sz="2300" dirty="0"/>
              <a:t>     </a:t>
            </a:r>
            <a:r>
              <a:rPr lang="ru-RU" sz="2300" dirty="0"/>
              <a:t> квалификационная категория "педагог-эксперт" - 35 %;</a:t>
            </a:r>
          </a:p>
          <a:p>
            <a:pPr algn="just"/>
            <a:r>
              <a:rPr lang="en-US" sz="2300" dirty="0"/>
              <a:t>     </a:t>
            </a:r>
            <a:r>
              <a:rPr lang="ru-RU" sz="2300" dirty="0"/>
              <a:t> квалификационная категория "педагог-исследователь" - 40 %;</a:t>
            </a:r>
          </a:p>
          <a:p>
            <a:pPr algn="just"/>
            <a:r>
              <a:rPr lang="en-US" sz="2300" dirty="0"/>
              <a:t>     </a:t>
            </a:r>
            <a:r>
              <a:rPr lang="ru-RU" sz="2300" dirty="0"/>
              <a:t> квалификационная категория "педагог-мастер" - 45 %.</a:t>
            </a:r>
          </a:p>
        </p:txBody>
      </p:sp>
    </p:spTree>
    <p:extLst>
      <p:ext uri="{BB962C8B-B14F-4D97-AF65-F5344CB8AC3E}">
        <p14:creationId xmlns:p14="http://schemas.microsoft.com/office/powerpoint/2010/main" val="2378461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16633"/>
            <a:ext cx="8856984" cy="6740307"/>
          </a:xfrm>
          <a:prstGeom prst="rect">
            <a:avLst/>
          </a:prstGeom>
        </p:spPr>
        <p:txBody>
          <a:bodyPr wrap="square">
            <a:spAutoFit/>
          </a:bodyPr>
          <a:lstStyle/>
          <a:p>
            <a:r>
              <a:rPr lang="en-US" dirty="0"/>
              <a:t>     </a:t>
            </a:r>
            <a:r>
              <a:rPr lang="ru-RU" dirty="0"/>
              <a:t> </a:t>
            </a:r>
            <a:r>
              <a:rPr lang="ru-RU" b="1" dirty="0"/>
              <a:t>3) Для педагогов организаций технического и профессионального, </a:t>
            </a:r>
            <a:r>
              <a:rPr lang="ru-RU" b="1" dirty="0" err="1"/>
              <a:t>послесреднего</a:t>
            </a:r>
            <a:r>
              <a:rPr lang="ru-RU" b="1" dirty="0"/>
              <a:t> образования:</a:t>
            </a:r>
          </a:p>
          <a:p>
            <a:r>
              <a:rPr lang="en-US" dirty="0"/>
              <a:t>    </a:t>
            </a:r>
            <a:r>
              <a:rPr lang="en-US" b="1" dirty="0"/>
              <a:t>  </a:t>
            </a:r>
            <a:endParaRPr lang="ru-RU" b="1" dirty="0" smtClean="0"/>
          </a:p>
          <a:p>
            <a:pPr algn="just"/>
            <a:r>
              <a:rPr lang="en-US" b="1" dirty="0" err="1" smtClean="0"/>
              <a:t>по</a:t>
            </a:r>
            <a:r>
              <a:rPr lang="en-US" b="1" dirty="0" smtClean="0"/>
              <a:t> </a:t>
            </a:r>
            <a:r>
              <a:rPr lang="en-US" b="1" dirty="0" err="1"/>
              <a:t>направлению</a:t>
            </a:r>
            <a:r>
              <a:rPr lang="en-US" b="1" dirty="0"/>
              <a:t> "</a:t>
            </a:r>
            <a:r>
              <a:rPr lang="en-US" b="1" dirty="0" err="1"/>
              <a:t>Содержание</a:t>
            </a:r>
            <a:r>
              <a:rPr lang="en-US" b="1" dirty="0"/>
              <a:t> </a:t>
            </a:r>
            <a:r>
              <a:rPr lang="en-US" b="1" dirty="0" err="1"/>
              <a:t>учебного</a:t>
            </a:r>
            <a:r>
              <a:rPr lang="en-US" b="1" dirty="0"/>
              <a:t> </a:t>
            </a:r>
            <a:r>
              <a:rPr lang="en-US" b="1" dirty="0" err="1" smtClean="0"/>
              <a:t>предмета</a:t>
            </a:r>
            <a:r>
              <a:rPr lang="en-US" b="1" dirty="0" smtClean="0"/>
              <a:t>«</a:t>
            </a:r>
            <a:r>
              <a:rPr lang="ru-RU" b="1" dirty="0" smtClean="0"/>
              <a:t> </a:t>
            </a:r>
            <a:r>
              <a:rPr lang="ru-RU" b="1" i="1" dirty="0" smtClean="0"/>
              <a:t>(педагоги по  общеобразовательным предметам)</a:t>
            </a:r>
            <a:r>
              <a:rPr lang="en-US" b="1" i="1" dirty="0" smtClean="0"/>
              <a:t>:</a:t>
            </a:r>
            <a:endParaRPr lang="ru-RU" b="1" i="1" dirty="0"/>
          </a:p>
          <a:p>
            <a:r>
              <a:rPr lang="en-US" dirty="0"/>
              <a:t>      </a:t>
            </a:r>
            <a:r>
              <a:rPr lang="ru-RU" dirty="0"/>
              <a:t>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en-US" b="1" dirty="0"/>
              <a:t> </a:t>
            </a:r>
            <a:endParaRPr lang="ru-RU" b="1" dirty="0" smtClean="0"/>
          </a:p>
          <a:p>
            <a:pPr algn="just"/>
            <a:r>
              <a:rPr lang="en-US" b="1" dirty="0" err="1" smtClean="0"/>
              <a:t>по</a:t>
            </a:r>
            <a:r>
              <a:rPr lang="en-US" b="1" dirty="0" smtClean="0"/>
              <a:t> </a:t>
            </a:r>
            <a:r>
              <a:rPr lang="en-US" b="1" dirty="0" err="1"/>
              <a:t>направлению</a:t>
            </a:r>
            <a:r>
              <a:rPr lang="en-US" b="1" dirty="0"/>
              <a:t> "</a:t>
            </a:r>
            <a:r>
              <a:rPr lang="en-US" b="1" dirty="0" err="1"/>
              <a:t>По</a:t>
            </a:r>
            <a:r>
              <a:rPr lang="en-US" b="1" dirty="0"/>
              <a:t> </a:t>
            </a:r>
            <a:r>
              <a:rPr lang="en-US" b="1" dirty="0" err="1"/>
              <a:t>направлению</a:t>
            </a:r>
            <a:r>
              <a:rPr lang="en-US" b="1" dirty="0"/>
              <a:t> </a:t>
            </a:r>
            <a:r>
              <a:rPr lang="en-US" b="1" dirty="0" err="1"/>
              <a:t>деятельности</a:t>
            </a:r>
            <a:r>
              <a:rPr lang="en-US" b="1" dirty="0" smtClean="0"/>
              <a:t>":</a:t>
            </a:r>
            <a:r>
              <a:rPr lang="ru-RU" b="1" dirty="0" smtClean="0"/>
              <a:t> </a:t>
            </a:r>
            <a:r>
              <a:rPr lang="ru-RU" b="1" i="1" dirty="0" smtClean="0"/>
              <a:t>(педагоги по специальным дисциплинам, мастера ПО) </a:t>
            </a:r>
            <a:endParaRPr lang="ru-RU" b="1" i="1" dirty="0"/>
          </a:p>
          <a:p>
            <a:r>
              <a:rPr lang="en-US" dirty="0"/>
              <a:t>      </a:t>
            </a:r>
            <a:r>
              <a:rPr lang="ru-RU" dirty="0"/>
              <a:t>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en-US" b="1" dirty="0"/>
              <a:t> </a:t>
            </a:r>
            <a:endParaRPr lang="ru-RU" b="1" dirty="0" smtClean="0"/>
          </a:p>
          <a:p>
            <a:pPr algn="just"/>
            <a:r>
              <a:rPr lang="en-US" b="1" dirty="0" err="1" smtClean="0"/>
              <a:t>по</a:t>
            </a:r>
            <a:r>
              <a:rPr lang="en-US" b="1" dirty="0" smtClean="0"/>
              <a:t> </a:t>
            </a:r>
            <a:r>
              <a:rPr lang="en-US" b="1" dirty="0" err="1"/>
              <a:t>направлению</a:t>
            </a:r>
            <a:r>
              <a:rPr lang="en-US" b="1" dirty="0"/>
              <a:t> "</a:t>
            </a:r>
            <a:r>
              <a:rPr lang="en-US" b="1" dirty="0" err="1"/>
              <a:t>Педагогика</a:t>
            </a:r>
            <a:r>
              <a:rPr lang="en-US" b="1" dirty="0"/>
              <a:t>, </a:t>
            </a:r>
            <a:r>
              <a:rPr lang="en-US" b="1" dirty="0" err="1"/>
              <a:t>методика</a:t>
            </a:r>
            <a:r>
              <a:rPr lang="en-US" b="1" dirty="0"/>
              <a:t> </a:t>
            </a:r>
            <a:r>
              <a:rPr lang="en-US" b="1" dirty="0" err="1"/>
              <a:t>обучения</a:t>
            </a:r>
            <a:r>
              <a:rPr lang="en-US" b="1" dirty="0" smtClean="0"/>
              <a:t>":</a:t>
            </a:r>
            <a:r>
              <a:rPr lang="ru-RU" b="1" dirty="0" smtClean="0"/>
              <a:t> </a:t>
            </a:r>
            <a:r>
              <a:rPr lang="ru-RU" b="1" i="1" dirty="0" smtClean="0"/>
              <a:t>(педагоги по общеобразовательным предметам, педагоги по специальным дисциплинам, мастера ПО):</a:t>
            </a:r>
            <a:endParaRPr lang="ru-RU" b="1" i="1" dirty="0"/>
          </a:p>
          <a:p>
            <a:r>
              <a:rPr lang="en-US" dirty="0"/>
              <a:t>      </a:t>
            </a:r>
            <a:r>
              <a:rPr lang="ru-RU" dirty="0"/>
              <a:t>квалификационная категория "педагог-модератор" - 30 % ;</a:t>
            </a:r>
          </a:p>
          <a:p>
            <a:r>
              <a:rPr lang="en-US" dirty="0"/>
              <a:t>     </a:t>
            </a:r>
            <a:r>
              <a:rPr lang="ru-RU" dirty="0"/>
              <a:t> квалификационная категория "педагог-эксперт" - 35 %;</a:t>
            </a:r>
          </a:p>
          <a:p>
            <a:r>
              <a:rPr lang="en-US" dirty="0"/>
              <a:t>     </a:t>
            </a:r>
            <a:r>
              <a:rPr lang="ru-RU" dirty="0"/>
              <a:t> квалификационная категория "педагог-исследователь" - 40 %;</a:t>
            </a:r>
          </a:p>
          <a:p>
            <a:r>
              <a:rPr lang="en-US" dirty="0"/>
              <a:t>     </a:t>
            </a:r>
            <a:r>
              <a:rPr lang="ru-RU" dirty="0"/>
              <a:t> квалификационная категория "педагог-мастер" - 45 %.</a:t>
            </a:r>
          </a:p>
        </p:txBody>
      </p:sp>
    </p:spTree>
    <p:extLst>
      <p:ext uri="{BB962C8B-B14F-4D97-AF65-F5344CB8AC3E}">
        <p14:creationId xmlns:p14="http://schemas.microsoft.com/office/powerpoint/2010/main" val="10584300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8712968" cy="6679332"/>
          </a:xfrm>
          <a:prstGeom prst="rect">
            <a:avLst/>
          </a:prstGeom>
        </p:spPr>
        <p:txBody>
          <a:bodyPr wrap="square">
            <a:spAutoFit/>
          </a:bodyPr>
          <a:lstStyle/>
          <a:p>
            <a:r>
              <a:rPr lang="en-US" dirty="0"/>
              <a:t>    </a:t>
            </a:r>
            <a:r>
              <a:rPr lang="en-US" b="1" dirty="0"/>
              <a:t> </a:t>
            </a:r>
            <a:r>
              <a:rPr lang="ru-RU" b="1" dirty="0"/>
              <a:t> 4) Для педагогов организаций дополнительного образования:</a:t>
            </a:r>
          </a:p>
          <a:p>
            <a:r>
              <a:rPr lang="en-US" dirty="0"/>
              <a:t>    </a:t>
            </a:r>
            <a:r>
              <a:rPr lang="en-US" b="1" dirty="0"/>
              <a:t> </a:t>
            </a:r>
            <a:r>
              <a:rPr lang="ru-RU" b="1" dirty="0"/>
              <a:t> "Основы психологии":</a:t>
            </a:r>
          </a:p>
          <a:p>
            <a:r>
              <a:rPr lang="en-US" dirty="0"/>
              <a:t>     </a:t>
            </a:r>
            <a:r>
              <a:rPr lang="ru-RU" dirty="0"/>
              <a:t> 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ru-RU" b="1" dirty="0"/>
              <a:t> "Педагогика, методика обучения":</a:t>
            </a:r>
          </a:p>
          <a:p>
            <a:r>
              <a:rPr lang="en-US" dirty="0"/>
              <a:t>     </a:t>
            </a:r>
            <a:r>
              <a:rPr lang="ru-RU" dirty="0"/>
              <a:t> квалификационная категория "педагог-модератор" - 30 % ;</a:t>
            </a:r>
          </a:p>
          <a:p>
            <a:r>
              <a:rPr lang="en-US" dirty="0"/>
              <a:t>     </a:t>
            </a:r>
            <a:r>
              <a:rPr lang="ru-RU" dirty="0"/>
              <a:t> квалификационная категория "педагог-эксперт" - 35 %;</a:t>
            </a:r>
          </a:p>
          <a:p>
            <a:r>
              <a:rPr lang="en-US" dirty="0"/>
              <a:t>     </a:t>
            </a:r>
            <a:r>
              <a:rPr lang="ru-RU" dirty="0"/>
              <a:t> квалификационная категория "педагог-исследователь" - 40 %;</a:t>
            </a:r>
          </a:p>
          <a:p>
            <a:r>
              <a:rPr lang="ru-RU" dirty="0"/>
              <a:t> </a:t>
            </a:r>
            <a:r>
              <a:rPr lang="en-US" dirty="0"/>
              <a:t>     </a:t>
            </a:r>
            <a:r>
              <a:rPr lang="ru-RU" dirty="0"/>
              <a:t> квалификационная категория "педагог-мастер" - 45 %. </a:t>
            </a:r>
            <a:endParaRPr lang="ru-RU" dirty="0" smtClean="0"/>
          </a:p>
          <a:p>
            <a:r>
              <a:rPr lang="en-US" dirty="0"/>
              <a:t>    </a:t>
            </a:r>
            <a:endParaRPr lang="ru-RU" dirty="0" smtClean="0"/>
          </a:p>
          <a:p>
            <a:r>
              <a:rPr lang="en-US" b="1" dirty="0"/>
              <a:t> </a:t>
            </a:r>
            <a:r>
              <a:rPr lang="ru-RU" b="1" dirty="0"/>
              <a:t> 5) Для методистов методических кабинетов (центров):</a:t>
            </a:r>
          </a:p>
          <a:p>
            <a:r>
              <a:rPr lang="en-US" dirty="0"/>
              <a:t>     </a:t>
            </a:r>
            <a:r>
              <a:rPr lang="ru-RU" dirty="0"/>
              <a:t> </a:t>
            </a:r>
            <a:r>
              <a:rPr lang="ru-RU" b="1" dirty="0"/>
              <a:t>"Содержание учебного предмета":</a:t>
            </a:r>
          </a:p>
          <a:p>
            <a:r>
              <a:rPr lang="en-US" dirty="0"/>
              <a:t>     </a:t>
            </a:r>
            <a:r>
              <a:rPr lang="ru-RU" dirty="0"/>
              <a:t> 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en-US" b="1" dirty="0"/>
              <a:t> </a:t>
            </a:r>
            <a:r>
              <a:rPr lang="ru-RU" b="1" dirty="0"/>
              <a:t>  "Педагогика, методика обучения":</a:t>
            </a:r>
          </a:p>
          <a:p>
            <a:r>
              <a:rPr lang="en-US" dirty="0"/>
              <a:t>     </a:t>
            </a:r>
            <a:r>
              <a:rPr lang="ru-RU" dirty="0"/>
              <a:t> квалификационная категория "педагог-модератор" - 30 % ;</a:t>
            </a:r>
          </a:p>
          <a:p>
            <a:r>
              <a:rPr lang="en-US" dirty="0"/>
              <a:t>     </a:t>
            </a:r>
            <a:r>
              <a:rPr lang="ru-RU" dirty="0"/>
              <a:t> квалификационная категория "педагог-эксперт" - 35 %;</a:t>
            </a:r>
          </a:p>
          <a:p>
            <a:r>
              <a:rPr lang="en-US" dirty="0"/>
              <a:t>     </a:t>
            </a:r>
            <a:r>
              <a:rPr lang="ru-RU" dirty="0"/>
              <a:t> квалификационная категория "педагог-исследователь" - 40 %;</a:t>
            </a:r>
          </a:p>
          <a:p>
            <a:r>
              <a:rPr lang="ru-RU" dirty="0"/>
              <a:t> </a:t>
            </a:r>
            <a:r>
              <a:rPr lang="en-US" dirty="0"/>
              <a:t>     </a:t>
            </a:r>
            <a:r>
              <a:rPr lang="ru-RU" dirty="0"/>
              <a:t> квалификационная категория "педагог-мастер" - 45 %. </a:t>
            </a:r>
          </a:p>
          <a:p>
            <a:endParaRPr lang="ru-RU" dirty="0"/>
          </a:p>
        </p:txBody>
      </p:sp>
    </p:spTree>
    <p:extLst>
      <p:ext uri="{BB962C8B-B14F-4D97-AF65-F5344CB8AC3E}">
        <p14:creationId xmlns:p14="http://schemas.microsoft.com/office/powerpoint/2010/main" val="24138646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16632"/>
            <a:ext cx="8064896" cy="5632311"/>
          </a:xfrm>
          <a:prstGeom prst="rect">
            <a:avLst/>
          </a:prstGeom>
        </p:spPr>
        <p:txBody>
          <a:bodyPr wrap="square">
            <a:spAutoFit/>
          </a:bodyPr>
          <a:lstStyle/>
          <a:p>
            <a:r>
              <a:rPr lang="en-US" dirty="0"/>
              <a:t>     </a:t>
            </a:r>
            <a:r>
              <a:rPr lang="ru-RU" dirty="0"/>
              <a:t> </a:t>
            </a:r>
            <a:endParaRPr lang="ru-RU" dirty="0" smtClean="0"/>
          </a:p>
          <a:p>
            <a:r>
              <a:rPr lang="ru-RU" b="1" dirty="0" smtClean="0"/>
              <a:t>6</a:t>
            </a:r>
            <a:r>
              <a:rPr lang="ru-RU" b="1" dirty="0"/>
              <a:t>) Для выпускников высших учебных заведений и организаций технического и профессионального, </a:t>
            </a:r>
            <a:r>
              <a:rPr lang="ru-RU" b="1" dirty="0" err="1"/>
              <a:t>послесреднего</a:t>
            </a:r>
            <a:r>
              <a:rPr lang="ru-RU" b="1" dirty="0"/>
              <a:t> образования при поступлении на работу впервые:</a:t>
            </a:r>
          </a:p>
          <a:p>
            <a:r>
              <a:rPr lang="ru-RU" dirty="0"/>
              <a:t> </a:t>
            </a:r>
            <a:r>
              <a:rPr lang="en-US" dirty="0"/>
              <a:t>     </a:t>
            </a:r>
            <a:r>
              <a:rPr lang="ru-RU" dirty="0"/>
              <a:t> </a:t>
            </a:r>
            <a:r>
              <a:rPr lang="ru-RU" b="1" dirty="0"/>
              <a:t>"Содержание учебного предмета": </a:t>
            </a:r>
          </a:p>
          <a:p>
            <a:r>
              <a:rPr lang="en-US" dirty="0"/>
              <a:t>     </a:t>
            </a:r>
            <a:r>
              <a:rPr lang="ru-RU" dirty="0"/>
              <a:t> квалификационная категория "педагог-модератор" - 60%;</a:t>
            </a:r>
          </a:p>
          <a:p>
            <a:r>
              <a:rPr lang="en-US" dirty="0"/>
              <a:t>     </a:t>
            </a:r>
            <a:r>
              <a:rPr lang="ru-RU" dirty="0"/>
              <a:t> </a:t>
            </a:r>
            <a:r>
              <a:rPr lang="ru-RU" b="1" dirty="0"/>
              <a:t>"Педагогика, методика обучения":</a:t>
            </a:r>
          </a:p>
          <a:p>
            <a:r>
              <a:rPr lang="en-US" dirty="0"/>
              <a:t>     </a:t>
            </a:r>
            <a:r>
              <a:rPr lang="ru-RU" dirty="0"/>
              <a:t> квалификационная категория "педагог-модератор" - 30 % .</a:t>
            </a:r>
          </a:p>
          <a:p>
            <a:r>
              <a:rPr lang="en-US" dirty="0"/>
              <a:t> </a:t>
            </a:r>
            <a:r>
              <a:rPr lang="en-US" b="1" dirty="0"/>
              <a:t>    </a:t>
            </a:r>
            <a:r>
              <a:rPr lang="ru-RU" b="1" dirty="0"/>
              <a:t> </a:t>
            </a:r>
            <a:endParaRPr lang="ru-RU" b="1" dirty="0" smtClean="0"/>
          </a:p>
          <a:p>
            <a:r>
              <a:rPr lang="ru-RU" b="1" dirty="0" smtClean="0"/>
              <a:t>7</a:t>
            </a:r>
            <a:r>
              <a:rPr lang="ru-RU" b="1" dirty="0"/>
              <a:t>) для руководителей организаций образования:</a:t>
            </a:r>
          </a:p>
          <a:p>
            <a:r>
              <a:rPr lang="en-US" dirty="0"/>
              <a:t>    </a:t>
            </a:r>
            <a:r>
              <a:rPr lang="en-US" b="1" dirty="0"/>
              <a:t> </a:t>
            </a:r>
            <a:r>
              <a:rPr lang="ru-RU" b="1" dirty="0"/>
              <a:t> </a:t>
            </a:r>
            <a:endParaRPr lang="ru-RU" b="1" dirty="0" smtClean="0"/>
          </a:p>
          <a:p>
            <a:r>
              <a:rPr lang="ru-RU" b="1" dirty="0" smtClean="0"/>
              <a:t>по </a:t>
            </a:r>
            <a:r>
              <a:rPr lang="ru-RU" b="1" dirty="0"/>
              <a:t>направлению </a:t>
            </a:r>
            <a:r>
              <a:rPr lang="en-US" b="1" dirty="0"/>
              <a:t>"</a:t>
            </a:r>
            <a:r>
              <a:rPr lang="en-US" b="1" dirty="0" err="1"/>
              <a:t>Знание</a:t>
            </a:r>
            <a:r>
              <a:rPr lang="en-US" b="1" dirty="0"/>
              <a:t> </a:t>
            </a:r>
            <a:r>
              <a:rPr lang="en-US" b="1" dirty="0" err="1"/>
              <a:t>законодательства</a:t>
            </a:r>
            <a:r>
              <a:rPr lang="en-US" b="1" dirty="0"/>
              <a:t>":</a:t>
            </a:r>
            <a:endParaRPr lang="ru-RU" b="1" dirty="0"/>
          </a:p>
          <a:p>
            <a:r>
              <a:rPr lang="en-US" dirty="0"/>
              <a:t>      </a:t>
            </a:r>
            <a:r>
              <a:rPr lang="ru-RU" dirty="0"/>
              <a:t>руководитель третьей квалификационной категории - 60%;</a:t>
            </a:r>
          </a:p>
          <a:p>
            <a:r>
              <a:rPr lang="en-US" dirty="0"/>
              <a:t>     </a:t>
            </a:r>
            <a:r>
              <a:rPr lang="ru-RU" dirty="0"/>
              <a:t> руководитель второй квалификационной категории - 65%;</a:t>
            </a:r>
          </a:p>
          <a:p>
            <a:r>
              <a:rPr lang="en-US" dirty="0"/>
              <a:t>     </a:t>
            </a:r>
            <a:r>
              <a:rPr lang="ru-RU" dirty="0"/>
              <a:t> руководитель первой квалификационной категории - 70 %;</a:t>
            </a:r>
          </a:p>
          <a:p>
            <a:r>
              <a:rPr lang="en-US" dirty="0"/>
              <a:t>     </a:t>
            </a:r>
            <a:r>
              <a:rPr lang="ru-RU" dirty="0"/>
              <a:t> </a:t>
            </a:r>
            <a:endParaRPr lang="ru-RU" dirty="0" smtClean="0"/>
          </a:p>
          <a:p>
            <a:r>
              <a:rPr lang="ru-RU" b="1" dirty="0" smtClean="0"/>
              <a:t>по </a:t>
            </a:r>
            <a:r>
              <a:rPr lang="ru-RU" b="1" dirty="0"/>
              <a:t>направлению </a:t>
            </a:r>
            <a:r>
              <a:rPr lang="en-US" b="1" dirty="0"/>
              <a:t>"</a:t>
            </a:r>
            <a:r>
              <a:rPr lang="en-US" b="1" dirty="0" err="1"/>
              <a:t>Управленческие</a:t>
            </a:r>
            <a:r>
              <a:rPr lang="en-US" b="1" dirty="0"/>
              <a:t> </a:t>
            </a:r>
            <a:r>
              <a:rPr lang="en-US" b="1" dirty="0" err="1"/>
              <a:t>компетенции</a:t>
            </a:r>
            <a:r>
              <a:rPr lang="en-US" b="1" dirty="0"/>
              <a:t>":</a:t>
            </a:r>
            <a:endParaRPr lang="ru-RU" b="1" dirty="0"/>
          </a:p>
          <a:p>
            <a:r>
              <a:rPr lang="en-US" dirty="0"/>
              <a:t>      </a:t>
            </a:r>
            <a:r>
              <a:rPr lang="ru-RU" dirty="0"/>
              <a:t>руководитель третьей квалификационной категории - 55%;</a:t>
            </a:r>
          </a:p>
          <a:p>
            <a:r>
              <a:rPr lang="en-US" dirty="0"/>
              <a:t>     </a:t>
            </a:r>
            <a:r>
              <a:rPr lang="ru-RU" dirty="0"/>
              <a:t> руководитель второй квалификационной категории - 60%;</a:t>
            </a:r>
          </a:p>
          <a:p>
            <a:r>
              <a:rPr lang="ru-RU" dirty="0"/>
              <a:t> </a:t>
            </a:r>
            <a:r>
              <a:rPr lang="en-US" dirty="0"/>
              <a:t>     </a:t>
            </a:r>
            <a:r>
              <a:rPr lang="ru-RU" dirty="0"/>
              <a:t> руководитель первой квалификационной категории - 70 %; </a:t>
            </a:r>
          </a:p>
        </p:txBody>
      </p:sp>
    </p:spTree>
    <p:extLst>
      <p:ext uri="{BB962C8B-B14F-4D97-AF65-F5344CB8AC3E}">
        <p14:creationId xmlns:p14="http://schemas.microsoft.com/office/powerpoint/2010/main" val="3669052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Прием документов для прохождения аттестации</a:t>
            </a:r>
            <a:endParaRPr lang="ru-RU" dirty="0"/>
          </a:p>
        </p:txBody>
      </p:sp>
      <p:sp>
        <p:nvSpPr>
          <p:cNvPr id="3" name="Прямоугольник 2"/>
          <p:cNvSpPr/>
          <p:nvPr/>
        </p:nvSpPr>
        <p:spPr>
          <a:xfrm>
            <a:off x="683568" y="1484784"/>
            <a:ext cx="7920880" cy="4093428"/>
          </a:xfrm>
          <a:prstGeom prst="rect">
            <a:avLst/>
          </a:prstGeom>
        </p:spPr>
        <p:txBody>
          <a:bodyPr wrap="square">
            <a:spAutoFit/>
          </a:bodyPr>
          <a:lstStyle/>
          <a:p>
            <a:pPr algn="just"/>
            <a:r>
              <a:rPr lang="ru-RU" sz="2000" dirty="0"/>
              <a:t>38. Для получения государственной услуги по аттестации </a:t>
            </a:r>
            <a:r>
              <a:rPr lang="ru-RU" sz="2000" b="1" dirty="0"/>
              <a:t>предоставляется заявление </a:t>
            </a:r>
            <a:r>
              <a:rPr lang="ru-RU" sz="2000" dirty="0"/>
              <a:t>по форме согласно приложению </a:t>
            </a:r>
            <a:r>
              <a:rPr lang="en-US" sz="2000" dirty="0"/>
              <a:t>6 к </a:t>
            </a:r>
            <a:r>
              <a:rPr lang="en-US" sz="2000" dirty="0" err="1"/>
              <a:t>настоящим</a:t>
            </a:r>
            <a:r>
              <a:rPr lang="en-US" sz="2000" dirty="0"/>
              <a:t> </a:t>
            </a:r>
            <a:r>
              <a:rPr lang="en-US" sz="2000" dirty="0" err="1"/>
              <a:t>Правилам</a:t>
            </a:r>
            <a:r>
              <a:rPr lang="en-US" sz="2000" dirty="0"/>
              <a:t>:</a:t>
            </a:r>
            <a:endParaRPr lang="ru-RU" sz="2000" dirty="0"/>
          </a:p>
          <a:p>
            <a:pPr algn="just"/>
            <a:r>
              <a:rPr lang="en-US" sz="2000" dirty="0"/>
              <a:t>      </a:t>
            </a:r>
            <a:r>
              <a:rPr lang="ru-RU" sz="2000" dirty="0"/>
              <a:t>педагогом в местные исполнительные органы областей, городов республиканского значения и столицы, районов и городов областного значения (далее - МИО), или организации образования, либо через некоммерческое акционерное общество "Государственная корпорация "Правительство для граждан" (далее – Государственная корпорация);</a:t>
            </a:r>
          </a:p>
          <a:p>
            <a:pPr algn="just"/>
            <a:r>
              <a:rPr lang="en-US" sz="2000" dirty="0"/>
              <a:t>     </a:t>
            </a:r>
            <a:r>
              <a:rPr lang="ru-RU" sz="2000" dirty="0"/>
              <a:t> педагогом республиканских организаций образования в Министерство образования и науки Республики Казахстан, республиканские подведомственными организациями образования, либо через </a:t>
            </a:r>
            <a:r>
              <a:rPr lang="ru-RU" sz="2000" dirty="0" err="1"/>
              <a:t>Государственую</a:t>
            </a:r>
            <a:r>
              <a:rPr lang="ru-RU" sz="2000" dirty="0"/>
              <a:t> корпорацию.</a:t>
            </a:r>
          </a:p>
        </p:txBody>
      </p:sp>
    </p:spTree>
    <p:extLst>
      <p:ext uri="{BB962C8B-B14F-4D97-AF65-F5344CB8AC3E}">
        <p14:creationId xmlns:p14="http://schemas.microsoft.com/office/powerpoint/2010/main" val="20444362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5846"/>
            <a:ext cx="8424936" cy="5632311"/>
          </a:xfrm>
          <a:prstGeom prst="rect">
            <a:avLst/>
          </a:prstGeom>
        </p:spPr>
        <p:txBody>
          <a:bodyPr wrap="square">
            <a:spAutoFit/>
          </a:bodyPr>
          <a:lstStyle/>
          <a:p>
            <a:pPr algn="just"/>
            <a:r>
              <a:rPr lang="ru-RU" sz="2400" dirty="0"/>
              <a:t>39. Государственная услуга "Прием документов для прохождения аттестации на присвоение (подтверждение) квалификационных категорий педагогическим работникам и приравненным к ним лицам организаций образования, реализующих программы дошкольного воспитания и обучения, начального, основного среднего, общего среднего, технического и профессионального, </a:t>
            </a:r>
            <a:r>
              <a:rPr lang="ru-RU" sz="2400" dirty="0" err="1"/>
              <a:t>послесреднего</a:t>
            </a:r>
            <a:r>
              <a:rPr lang="ru-RU" sz="2400" dirty="0"/>
              <a:t> образования" (далее – государственная услуга по присвоению (подтверждения) квалификационных категорий педагогам) оказывается местными исполнительными органами областей, городов республиканского значения и столицы, районов и городов областного значения, организациями дошкольного, начального, основного среднего, общего среднего, технического и профессионального, </a:t>
            </a:r>
            <a:r>
              <a:rPr lang="ru-RU" sz="2400" dirty="0" err="1"/>
              <a:t>послесреднего</a:t>
            </a:r>
            <a:r>
              <a:rPr lang="ru-RU" sz="2400" dirty="0"/>
              <a:t> образования. </a:t>
            </a:r>
          </a:p>
        </p:txBody>
      </p:sp>
    </p:spTree>
    <p:extLst>
      <p:ext uri="{BB962C8B-B14F-4D97-AF65-F5344CB8AC3E}">
        <p14:creationId xmlns:p14="http://schemas.microsoft.com/office/powerpoint/2010/main" val="35666366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Перечень документов, необходимых для оказания государственной услуги:</a:t>
            </a:r>
            <a:endParaRPr lang="ru-RU" dirty="0"/>
          </a:p>
        </p:txBody>
      </p:sp>
      <p:sp>
        <p:nvSpPr>
          <p:cNvPr id="3" name="Прямоугольник 2"/>
          <p:cNvSpPr/>
          <p:nvPr/>
        </p:nvSpPr>
        <p:spPr>
          <a:xfrm>
            <a:off x="539552" y="1628800"/>
            <a:ext cx="7992888" cy="4708981"/>
          </a:xfrm>
          <a:prstGeom prst="rect">
            <a:avLst/>
          </a:prstGeom>
        </p:spPr>
        <p:txBody>
          <a:bodyPr wrap="square">
            <a:spAutoFit/>
          </a:bodyPr>
          <a:lstStyle/>
          <a:p>
            <a:r>
              <a:rPr lang="ru-RU" sz="2400" dirty="0"/>
              <a:t>1) заявление;</a:t>
            </a:r>
            <a:br>
              <a:rPr lang="ru-RU" sz="2400" dirty="0"/>
            </a:br>
            <a:r>
              <a:rPr lang="ru-RU" sz="2400" dirty="0"/>
              <a:t>2) документ, удостоверяющий личность (требуется для идентификации личности) (возвращается владельцу); </a:t>
            </a:r>
            <a:br>
              <a:rPr lang="ru-RU" sz="2400" dirty="0"/>
            </a:br>
            <a:r>
              <a:rPr lang="ru-RU" sz="2400" dirty="0"/>
              <a:t>3) диплом об образовании;</a:t>
            </a:r>
            <a:br>
              <a:rPr lang="ru-RU" sz="2400" dirty="0"/>
            </a:br>
            <a:r>
              <a:rPr lang="ru-RU" sz="2400" dirty="0"/>
              <a:t>4) документ о прохождении курсов переподготовки (при наличии);</a:t>
            </a:r>
            <a:br>
              <a:rPr lang="ru-RU" sz="2400" dirty="0"/>
            </a:br>
            <a:r>
              <a:rPr lang="ru-RU" sz="2400" dirty="0"/>
              <a:t>5) документ, подтверждающий трудовую деятельность работника;</a:t>
            </a:r>
            <a:br>
              <a:rPr lang="ru-RU" sz="2400" dirty="0"/>
            </a:br>
            <a:r>
              <a:rPr lang="ru-RU" sz="2400" dirty="0"/>
              <a:t>6) удостоверение и приказ о присвоенной квалификационной категории (для лиц, ранее имевших квалификационную категорию);</a:t>
            </a:r>
            <a:br>
              <a:rPr lang="ru-RU" sz="2400" dirty="0"/>
            </a:br>
            <a:r>
              <a:rPr lang="ru-RU" dirty="0"/>
              <a:t/>
            </a:r>
            <a:br>
              <a:rPr lang="ru-RU" dirty="0"/>
            </a:br>
            <a:endParaRPr lang="ru-RU" dirty="0"/>
          </a:p>
        </p:txBody>
      </p:sp>
    </p:spTree>
    <p:extLst>
      <p:ext uri="{BB962C8B-B14F-4D97-AF65-F5344CB8AC3E}">
        <p14:creationId xmlns:p14="http://schemas.microsoft.com/office/powerpoint/2010/main" val="1490937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424936" cy="6247864"/>
          </a:xfrm>
          <a:prstGeom prst="rect">
            <a:avLst/>
          </a:prstGeom>
        </p:spPr>
        <p:txBody>
          <a:bodyPr wrap="square">
            <a:spAutoFit/>
          </a:bodyPr>
          <a:lstStyle/>
          <a:p>
            <a:r>
              <a:rPr lang="ru-RU" sz="2000" dirty="0" smtClean="0"/>
              <a:t>7) сертификат о прохождении курсов повышения квалификации по программам, согласованным с уполномоченным органом в области образования;</a:t>
            </a:r>
            <a:br>
              <a:rPr lang="ru-RU" sz="2000" dirty="0" smtClean="0"/>
            </a:br>
            <a:r>
              <a:rPr lang="ru-RU" sz="2000" dirty="0" smtClean="0"/>
              <a:t>8) документ о прохождении национального квалификационного тестирования, заверенный подписью сотрудника и печатью организации, определяемой уполномоченным органом в области образования, ответственной за проведение национального квалификационного тестирования;</a:t>
            </a:r>
          </a:p>
          <a:p>
            <a:r>
              <a:rPr lang="ru-RU" sz="2000" dirty="0" smtClean="0"/>
              <a:t>9</a:t>
            </a:r>
            <a:r>
              <a:rPr lang="ru-RU" sz="2000" dirty="0"/>
              <a:t>) документы, подтверждающие достижения обучающихся/воспитанников (за исключением методистов методических кабинетов (центров), педагогов ПМПК);</a:t>
            </a:r>
            <a:br>
              <a:rPr lang="ru-RU" sz="2000" dirty="0"/>
            </a:br>
            <a:r>
              <a:rPr lang="ru-RU" sz="2000" dirty="0"/>
              <a:t>10) документы, подтверждающие профессиональные достижения и обобщение опыта;</a:t>
            </a:r>
            <a:br>
              <a:rPr lang="ru-RU" sz="2000" dirty="0"/>
            </a:br>
            <a:r>
              <a:rPr lang="ru-RU" sz="2000" dirty="0" smtClean="0"/>
              <a:t>11</a:t>
            </a:r>
            <a:r>
              <a:rPr lang="ru-RU" sz="2000" dirty="0"/>
              <a:t>) листы наблюдения уроков/занятий (за исключением педагогов ПМПК);</a:t>
            </a:r>
            <a:br>
              <a:rPr lang="ru-RU" sz="2000" dirty="0"/>
            </a:br>
            <a:endParaRPr lang="ru-RU" sz="2000" dirty="0" smtClean="0"/>
          </a:p>
          <a:p>
            <a:r>
              <a:rPr lang="ru-RU" sz="2000" b="1" dirty="0" smtClean="0"/>
              <a:t>Документы </a:t>
            </a:r>
            <a:r>
              <a:rPr lang="ru-RU" sz="2000" b="1" dirty="0"/>
              <a:t>перечисленные в пунктах 3)-11) </a:t>
            </a:r>
            <a:r>
              <a:rPr lang="ru-RU" sz="2000" b="1" dirty="0" err="1"/>
              <a:t>предоставяются</a:t>
            </a:r>
            <a:r>
              <a:rPr lang="ru-RU" sz="2000" b="1" dirty="0"/>
              <a:t> </a:t>
            </a:r>
            <a:r>
              <a:rPr lang="ru-RU" sz="2000" b="1" dirty="0" smtClean="0"/>
              <a:t>в подлинниках </a:t>
            </a:r>
            <a:r>
              <a:rPr lang="ru-RU" sz="2000" b="1" dirty="0"/>
              <a:t>и копиях, после сверки которых подлинники возвращаются заявителю.</a:t>
            </a:r>
            <a:br>
              <a:rPr lang="ru-RU" sz="2000" b="1" dirty="0"/>
            </a:br>
            <a:endParaRPr lang="ru-RU" sz="2000" b="1" dirty="0" smtClean="0"/>
          </a:p>
        </p:txBody>
      </p:sp>
    </p:spTree>
    <p:extLst>
      <p:ext uri="{BB962C8B-B14F-4D97-AF65-F5344CB8AC3E}">
        <p14:creationId xmlns:p14="http://schemas.microsoft.com/office/powerpoint/2010/main" val="18407144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352928" cy="6063198"/>
          </a:xfrm>
          <a:prstGeom prst="rect">
            <a:avLst/>
          </a:prstGeom>
        </p:spPr>
        <p:txBody>
          <a:bodyPr wrap="square">
            <a:spAutoFit/>
          </a:bodyPr>
          <a:lstStyle/>
          <a:p>
            <a:pPr algn="ctr"/>
            <a:r>
              <a:rPr lang="ru-RU" b="1" dirty="0" smtClean="0"/>
              <a:t>Дополнительно предоставляются следующие документы:</a:t>
            </a:r>
            <a:br>
              <a:rPr lang="ru-RU" b="1" dirty="0" smtClean="0"/>
            </a:br>
            <a:endParaRPr lang="ru-RU" b="1" dirty="0" smtClean="0"/>
          </a:p>
          <a:p>
            <a:r>
              <a:rPr lang="ru-RU" sz="1600" b="1" dirty="0" smtClean="0"/>
              <a:t>Для методистов методических кабинетов (центров) </a:t>
            </a:r>
            <a:r>
              <a:rPr lang="ru-RU" sz="1600" dirty="0" smtClean="0"/>
              <a:t>– документы, подтверждающие публикации, участие в проектах, инновационной, экспериментальной деятельности, разработанные методические материалы;</a:t>
            </a:r>
            <a:br>
              <a:rPr lang="ru-RU" sz="1600" dirty="0" smtClean="0"/>
            </a:br>
            <a:endParaRPr lang="ru-RU" sz="1600" dirty="0" smtClean="0"/>
          </a:p>
          <a:p>
            <a:r>
              <a:rPr lang="ru-RU" sz="1600" b="1" dirty="0" smtClean="0"/>
              <a:t>Для педагогов организаций общего среднего, технического и профессионального, </a:t>
            </a:r>
            <a:r>
              <a:rPr lang="ru-RU" sz="1600" b="1" dirty="0" err="1" smtClean="0"/>
              <a:t>послесреднего</a:t>
            </a:r>
            <a:r>
              <a:rPr lang="ru-RU" sz="1600" b="1" dirty="0" smtClean="0"/>
              <a:t> образования -</a:t>
            </a:r>
            <a:r>
              <a:rPr lang="ru-RU" sz="1600" dirty="0" smtClean="0"/>
              <a:t> показатели качества знаний обучающихся за период между присвоениями квалификационных категорий, включающий результаты внешней оценки учебных достижений и (или) текущей и (или) итоговой аттестации, заверенные печатью и подписью руководителя организации образования;</a:t>
            </a:r>
            <a:endParaRPr lang="ru-RU" sz="1600" b="1" dirty="0" smtClean="0"/>
          </a:p>
          <a:p>
            <a:endParaRPr lang="ru-RU" sz="1600" b="1" dirty="0" smtClean="0"/>
          </a:p>
          <a:p>
            <a:r>
              <a:rPr lang="ru-RU" sz="1600" b="1" dirty="0" smtClean="0"/>
              <a:t>Для </a:t>
            </a:r>
            <a:r>
              <a:rPr lang="ru-RU" sz="1600" b="1" dirty="0"/>
              <a:t>педагогов организаций дошкольного воспитания и обучения </a:t>
            </a:r>
            <a:r>
              <a:rPr lang="ru-RU" sz="1600" dirty="0"/>
              <a:t>– показатели </a:t>
            </a:r>
            <a:r>
              <a:rPr lang="ru-RU" sz="1600" dirty="0" err="1"/>
              <a:t>сформированности</a:t>
            </a:r>
            <a:r>
              <a:rPr lang="ru-RU" sz="1600" dirty="0"/>
              <a:t> умений и навыков, заверенные печатью и подписью руководителя организации образования;</a:t>
            </a:r>
            <a:br>
              <a:rPr lang="ru-RU" sz="1600" dirty="0"/>
            </a:br>
            <a:endParaRPr lang="ru-RU" sz="1600" dirty="0" smtClean="0"/>
          </a:p>
          <a:p>
            <a:r>
              <a:rPr lang="ru-RU" sz="1600" b="1" dirty="0" smtClean="0"/>
              <a:t>Для </a:t>
            </a:r>
            <a:r>
              <a:rPr lang="ru-RU" sz="1600" b="1" dirty="0"/>
              <a:t>педагогов организаций дополнительного образования </a:t>
            </a:r>
            <a:r>
              <a:rPr lang="ru-RU" sz="1600" dirty="0"/>
              <a:t>– показатели освоения выбранной образовательной программы обучающимися, воспитанниками, заверенные печатью и подписью руководителя организации образования;</a:t>
            </a:r>
            <a:br>
              <a:rPr lang="ru-RU" sz="1600" dirty="0"/>
            </a:br>
            <a:endParaRPr lang="ru-RU" sz="1600" dirty="0" smtClean="0"/>
          </a:p>
          <a:p>
            <a:r>
              <a:rPr lang="ru-RU" sz="1600" b="1" dirty="0" smtClean="0"/>
              <a:t>Для </a:t>
            </a:r>
            <a:r>
              <a:rPr lang="ru-RU" sz="1600" b="1" dirty="0"/>
              <a:t>педагогов специальных организаций образования, специальных классов (групп) в организациях образования (за исключением педагогов ПМПК) </a:t>
            </a:r>
            <a:r>
              <a:rPr lang="ru-RU" sz="1600" dirty="0"/>
              <a:t>– показатели результативности деятельности специалиста по реализации индивидуальной развивающей программы;</a:t>
            </a:r>
          </a:p>
        </p:txBody>
      </p:sp>
    </p:spTree>
    <p:extLst>
      <p:ext uri="{BB962C8B-B14F-4D97-AF65-F5344CB8AC3E}">
        <p14:creationId xmlns:p14="http://schemas.microsoft.com/office/powerpoint/2010/main" val="3084996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908721"/>
            <a:ext cx="7416824" cy="1754326"/>
          </a:xfrm>
          <a:prstGeom prst="rect">
            <a:avLst/>
          </a:prstGeom>
        </p:spPr>
        <p:txBody>
          <a:bodyPr wrap="square">
            <a:spAutoFit/>
          </a:bodyPr>
          <a:lstStyle/>
          <a:p>
            <a:pPr algn="ctr"/>
            <a:r>
              <a:rPr lang="ru-RU" sz="3600" b="1" dirty="0">
                <a:latin typeface="Times New Roman" pitchFamily="18" charset="0"/>
                <a:cs typeface="Times New Roman" pitchFamily="18" charset="0"/>
              </a:rPr>
              <a:t>Типовые Квалификационные характеристики должностей педагогов</a:t>
            </a:r>
            <a:endParaRPr lang="ru-RU" sz="3600" dirty="0">
              <a:latin typeface="Times New Roman" pitchFamily="18" charset="0"/>
              <a:cs typeface="Times New Roman" pitchFamily="18" charset="0"/>
            </a:endParaRPr>
          </a:p>
        </p:txBody>
      </p:sp>
      <p:sp>
        <p:nvSpPr>
          <p:cNvPr id="5" name="Прямоугольник 4"/>
          <p:cNvSpPr/>
          <p:nvPr/>
        </p:nvSpPr>
        <p:spPr>
          <a:xfrm>
            <a:off x="1043608" y="2204864"/>
            <a:ext cx="7200800" cy="3416320"/>
          </a:xfrm>
          <a:prstGeom prst="rect">
            <a:avLst/>
          </a:prstGeom>
        </p:spPr>
        <p:txBody>
          <a:bodyPr wrap="square">
            <a:spAutoFit/>
          </a:bodyPr>
          <a:lstStyle/>
          <a:p>
            <a:pPr algn="ctr"/>
            <a:endParaRPr lang="ru-RU" sz="2400" dirty="0" smtClean="0"/>
          </a:p>
          <a:p>
            <a:pPr algn="ctr"/>
            <a:endParaRPr lang="ru-RU" sz="2400" dirty="0"/>
          </a:p>
          <a:p>
            <a:pPr algn="ctr"/>
            <a:endParaRPr lang="ru-RU" sz="2400" dirty="0" smtClean="0"/>
          </a:p>
          <a:p>
            <a:pPr algn="ctr"/>
            <a:r>
              <a:rPr lang="ru-RU" sz="2400" dirty="0" smtClean="0"/>
              <a:t>Сноска</a:t>
            </a:r>
            <a:r>
              <a:rPr lang="ru-RU" sz="2400" dirty="0"/>
              <a:t>. Типовые </a:t>
            </a:r>
            <a:r>
              <a:rPr lang="ru-RU" sz="2400" dirty="0" smtClean="0"/>
              <a:t>Квалификационные </a:t>
            </a:r>
            <a:r>
              <a:rPr lang="ru-RU" sz="2400" dirty="0"/>
              <a:t>характеристики - в редакции приказа Министра образования и науки РК от 30.04.2020 № 169 (вводится в действие по истечении десяти календарных дней после дня его первого официального опубликования).</a:t>
            </a:r>
          </a:p>
        </p:txBody>
      </p:sp>
    </p:spTree>
    <p:extLst>
      <p:ext uri="{BB962C8B-B14F-4D97-AF65-F5344CB8AC3E}">
        <p14:creationId xmlns:p14="http://schemas.microsoft.com/office/powerpoint/2010/main" val="2001360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dirty="0">
                <a:effectLst/>
              </a:rPr>
              <a:t>Основания для отказа в оказании государственной услуги, установленные законодательством Республики Казахстан</a:t>
            </a:r>
            <a:endParaRPr lang="ru-RU" sz="2400" dirty="0"/>
          </a:p>
        </p:txBody>
      </p:sp>
      <p:sp>
        <p:nvSpPr>
          <p:cNvPr id="3" name="Прямоугольник 2"/>
          <p:cNvSpPr/>
          <p:nvPr/>
        </p:nvSpPr>
        <p:spPr>
          <a:xfrm>
            <a:off x="611560" y="1412776"/>
            <a:ext cx="7992888" cy="4401205"/>
          </a:xfrm>
          <a:prstGeom prst="rect">
            <a:avLst/>
          </a:prstGeom>
        </p:spPr>
        <p:txBody>
          <a:bodyPr wrap="square">
            <a:spAutoFit/>
          </a:bodyPr>
          <a:lstStyle/>
          <a:p>
            <a:r>
              <a:rPr lang="ru-RU" sz="2000" b="1" dirty="0" err="1"/>
              <a:t>Услугодатель</a:t>
            </a:r>
            <a:r>
              <a:rPr lang="ru-RU" sz="2000" b="1" dirty="0"/>
              <a:t> отказывает в оказании государственной услуги, в случаях: </a:t>
            </a:r>
            <a:br>
              <a:rPr lang="ru-RU" sz="2000" b="1" dirty="0"/>
            </a:br>
            <a:r>
              <a:rPr lang="ru-RU" sz="2000" dirty="0"/>
              <a:t>1) установления недостоверности документов, представленных </a:t>
            </a:r>
            <a:r>
              <a:rPr lang="ru-RU" sz="2000" dirty="0" err="1"/>
              <a:t>услугополучателем</a:t>
            </a:r>
            <a:r>
              <a:rPr lang="ru-RU" sz="2000" dirty="0"/>
              <a:t> для получения государственной услуги, и (или) данных (сведений), содержащихся в них;</a:t>
            </a:r>
            <a:br>
              <a:rPr lang="ru-RU" sz="2000" dirty="0"/>
            </a:br>
            <a:r>
              <a:rPr lang="ru-RU" sz="2000" dirty="0"/>
              <a:t>2) несоответствия </a:t>
            </a:r>
            <a:r>
              <a:rPr lang="ru-RU" sz="2000" dirty="0" err="1"/>
              <a:t>услугополучателя</a:t>
            </a:r>
            <a:r>
              <a:rPr lang="ru-RU" sz="2000" dirty="0"/>
              <a:t> и (или) представленных материалов, данных и сведений, необходимых для оказания государственной услуги, требованиям.</a:t>
            </a:r>
            <a:br>
              <a:rPr lang="ru-RU" sz="2000" dirty="0"/>
            </a:br>
            <a:endParaRPr lang="ru-RU" sz="2000" dirty="0" smtClean="0"/>
          </a:p>
          <a:p>
            <a:pPr algn="just"/>
            <a:r>
              <a:rPr lang="ru-RU" sz="2000" b="1" i="1" dirty="0" smtClean="0"/>
              <a:t>В </a:t>
            </a:r>
            <a:r>
              <a:rPr lang="ru-RU" sz="2000" b="1" i="1" dirty="0"/>
              <a:t>случае предоставления </a:t>
            </a:r>
            <a:r>
              <a:rPr lang="ru-RU" sz="2000" b="1" i="1" dirty="0" err="1"/>
              <a:t>услугополучателем</a:t>
            </a:r>
            <a:r>
              <a:rPr lang="ru-RU" sz="2000" b="1" i="1" dirty="0"/>
              <a:t> неполного пакета документов согласно перечню, предусмотренному пунктом 8 Стандарта, и (или) документов с истекшим сроком действия </a:t>
            </a:r>
            <a:r>
              <a:rPr lang="ru-RU" sz="2000" b="1" i="1" dirty="0" err="1"/>
              <a:t>услугодатель</a:t>
            </a:r>
            <a:r>
              <a:rPr lang="ru-RU" sz="2000" b="1" i="1" dirty="0"/>
              <a:t> выдает расписку об отказе в приеме документов по форме согласно приложению </a:t>
            </a:r>
            <a:r>
              <a:rPr lang="en-US" sz="2000" b="1" i="1" dirty="0"/>
              <a:t>9 </a:t>
            </a:r>
            <a:r>
              <a:rPr lang="en-US" sz="2000" b="1" i="1" dirty="0" err="1"/>
              <a:t>настоящих</a:t>
            </a:r>
            <a:r>
              <a:rPr lang="en-US" sz="2000" b="1" i="1" dirty="0"/>
              <a:t> </a:t>
            </a:r>
            <a:r>
              <a:rPr lang="en-US" sz="2000" b="1" i="1" dirty="0" err="1"/>
              <a:t>Правил</a:t>
            </a:r>
            <a:r>
              <a:rPr lang="en-US" sz="2000" b="1" i="1" dirty="0"/>
              <a:t>.</a:t>
            </a:r>
            <a:endParaRPr lang="ru-RU" sz="2000" b="1" i="1" dirty="0"/>
          </a:p>
        </p:txBody>
      </p:sp>
    </p:spTree>
    <p:extLst>
      <p:ext uri="{BB962C8B-B14F-4D97-AF65-F5344CB8AC3E}">
        <p14:creationId xmlns:p14="http://schemas.microsoft.com/office/powerpoint/2010/main" val="14062750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 работе аттестационной комиссии</a:t>
            </a:r>
            <a:endParaRPr lang="ru-RU" dirty="0"/>
          </a:p>
        </p:txBody>
      </p:sp>
      <p:sp>
        <p:nvSpPr>
          <p:cNvPr id="3" name="Прямоугольник 2"/>
          <p:cNvSpPr/>
          <p:nvPr/>
        </p:nvSpPr>
        <p:spPr>
          <a:xfrm>
            <a:off x="467544" y="1412776"/>
            <a:ext cx="8280920" cy="5016758"/>
          </a:xfrm>
          <a:prstGeom prst="rect">
            <a:avLst/>
          </a:prstGeom>
        </p:spPr>
        <p:txBody>
          <a:bodyPr wrap="square">
            <a:spAutoFit/>
          </a:bodyPr>
          <a:lstStyle/>
          <a:p>
            <a:pPr algn="just"/>
            <a:r>
              <a:rPr lang="en-US" dirty="0"/>
              <a:t>     </a:t>
            </a:r>
            <a:r>
              <a:rPr lang="ru-RU" sz="2000" dirty="0"/>
              <a:t> 54. Для аттестации педагогов в уполномоченных органах соответствующей отрасли, органах управления образованием (далее - аттестующий орган) области, города республиканского значения и столицы, района (города областного значения) приказом первого руководителя этих государственных органов создаются Комиссии.</a:t>
            </a:r>
          </a:p>
          <a:p>
            <a:pPr algn="just"/>
            <a:r>
              <a:rPr lang="en-US" sz="2000" dirty="0"/>
              <a:t>     </a:t>
            </a:r>
            <a:r>
              <a:rPr lang="ru-RU" sz="2000" dirty="0"/>
              <a:t> 55. В состав Комиссии входят представители государственных органов, в том числе местных представительных и исполнительных органов, уполномоченного государственного органа по труду, уполномоченного органа по делам государственной службы, правоохранительных органов, представители профсоюзов, неправительственных организаций, коллегиальных органов управления организаций образования, общественных советов, а также сотрудники структурных подразделений аттестующего органа.</a:t>
            </a:r>
          </a:p>
          <a:p>
            <a:pPr algn="just"/>
            <a:r>
              <a:rPr lang="en-US" sz="2000" dirty="0"/>
              <a:t>     </a:t>
            </a:r>
            <a:r>
              <a:rPr lang="ru-RU" sz="2000" dirty="0"/>
              <a:t> 56. Комиссия состоит из нечетного числа членов и состоит не менее семи членов. Члены Комиссии участвуют в заседаниях Комиссии без права замены.</a:t>
            </a:r>
          </a:p>
        </p:txBody>
      </p:sp>
    </p:spTree>
    <p:extLst>
      <p:ext uri="{BB962C8B-B14F-4D97-AF65-F5344CB8AC3E}">
        <p14:creationId xmlns:p14="http://schemas.microsoft.com/office/powerpoint/2010/main" val="41949738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76672"/>
            <a:ext cx="8424936" cy="6370975"/>
          </a:xfrm>
          <a:prstGeom prst="rect">
            <a:avLst/>
          </a:prstGeom>
        </p:spPr>
        <p:txBody>
          <a:bodyPr wrap="square">
            <a:spAutoFit/>
          </a:bodyPr>
          <a:lstStyle/>
          <a:p>
            <a:pPr algn="just"/>
            <a:r>
              <a:rPr lang="ru-RU" dirty="0"/>
              <a:t> </a:t>
            </a:r>
            <a:r>
              <a:rPr lang="en-US" dirty="0"/>
              <a:t>     </a:t>
            </a:r>
            <a:r>
              <a:rPr lang="ru-RU" dirty="0"/>
              <a:t> </a:t>
            </a:r>
            <a:r>
              <a:rPr lang="ru-RU" sz="2400" dirty="0"/>
              <a:t>57. Председателем Комиссии является </a:t>
            </a:r>
            <a:r>
              <a:rPr lang="ru-RU" sz="2400" b="1" dirty="0"/>
              <a:t>руководитель государственного органа</a:t>
            </a:r>
            <a:r>
              <a:rPr lang="ru-RU" sz="2400" dirty="0"/>
              <a:t>, который проводит аттестацию педагогов. Заместитель председателя избирается из числа членов Комиссии. </a:t>
            </a:r>
          </a:p>
          <a:p>
            <a:pPr algn="just"/>
            <a:r>
              <a:rPr lang="en-US" sz="2400" dirty="0"/>
              <a:t>     </a:t>
            </a:r>
            <a:r>
              <a:rPr lang="ru-RU" sz="2400" dirty="0"/>
              <a:t> 58. Секретарь не является ее членом Комиссии. Секретарь Комиссии подготавливает материалы, необходимые документы к заседанию </a:t>
            </a:r>
            <a:r>
              <a:rPr lang="en-US" sz="2400" dirty="0" err="1"/>
              <a:t>Комиссии</a:t>
            </a:r>
            <a:r>
              <a:rPr lang="en-US" sz="2400" dirty="0"/>
              <a:t>, </a:t>
            </a:r>
            <a:r>
              <a:rPr lang="en-US" sz="2400" dirty="0" err="1"/>
              <a:t>оформляет</a:t>
            </a:r>
            <a:r>
              <a:rPr lang="en-US" sz="2400" dirty="0"/>
              <a:t> и </a:t>
            </a:r>
            <a:r>
              <a:rPr lang="en-US" sz="2400" dirty="0" err="1"/>
              <a:t>подписывает</a:t>
            </a:r>
            <a:r>
              <a:rPr lang="en-US" sz="2400" dirty="0"/>
              <a:t> </a:t>
            </a:r>
            <a:r>
              <a:rPr lang="en-US" sz="2400" dirty="0" err="1"/>
              <a:t>протокол</a:t>
            </a:r>
            <a:r>
              <a:rPr lang="en-US" sz="2400" dirty="0"/>
              <a:t> и </a:t>
            </a:r>
            <a:r>
              <a:rPr lang="en-US" sz="2400" dirty="0" err="1"/>
              <a:t>не</a:t>
            </a:r>
            <a:r>
              <a:rPr lang="en-US" sz="2400" dirty="0"/>
              <a:t> </a:t>
            </a:r>
            <a:r>
              <a:rPr lang="en-US" sz="2400" dirty="0" err="1"/>
              <a:t>принимает</a:t>
            </a:r>
            <a:r>
              <a:rPr lang="en-US" sz="2400" dirty="0"/>
              <a:t> </a:t>
            </a:r>
            <a:r>
              <a:rPr lang="en-US" sz="2400" dirty="0" err="1"/>
              <a:t>участие</a:t>
            </a:r>
            <a:r>
              <a:rPr lang="en-US" sz="2400" dirty="0"/>
              <a:t> в </a:t>
            </a:r>
            <a:r>
              <a:rPr lang="en-US" sz="2400" dirty="0" err="1"/>
              <a:t>голосовании</a:t>
            </a:r>
            <a:r>
              <a:rPr lang="en-US" sz="2400" dirty="0"/>
              <a:t>.</a:t>
            </a:r>
            <a:endParaRPr lang="ru-RU" sz="2400" dirty="0"/>
          </a:p>
          <a:p>
            <a:pPr algn="just"/>
            <a:r>
              <a:rPr lang="en-US" sz="2400" dirty="0"/>
              <a:t>      </a:t>
            </a:r>
            <a:r>
              <a:rPr lang="ru-RU" sz="2400" dirty="0"/>
              <a:t>59. Заседание Комиссии считается правомочным, если на нем присутствует </a:t>
            </a:r>
            <a:r>
              <a:rPr lang="ru-RU" sz="2400" b="1" dirty="0"/>
              <a:t>не менее две трети ее состава</a:t>
            </a:r>
            <a:r>
              <a:rPr lang="ru-RU" sz="2400" dirty="0"/>
              <a:t>.</a:t>
            </a:r>
          </a:p>
          <a:p>
            <a:pPr algn="just"/>
            <a:r>
              <a:rPr lang="en-US" sz="2400" dirty="0"/>
              <a:t>     </a:t>
            </a:r>
            <a:r>
              <a:rPr lang="ru-RU" sz="2400" dirty="0"/>
              <a:t> 60. Результаты голосования определяются большинством голосов членов Комиссии. При равенстве голосов голос председателя Комиссии является решающим.</a:t>
            </a:r>
          </a:p>
          <a:p>
            <a:pPr algn="just"/>
            <a:r>
              <a:rPr lang="ru-RU" sz="2400" dirty="0"/>
              <a:t> </a:t>
            </a:r>
            <a:r>
              <a:rPr lang="en-US" sz="2400" dirty="0"/>
              <a:t>     </a:t>
            </a:r>
            <a:r>
              <a:rPr lang="ru-RU" sz="2400" dirty="0"/>
              <a:t> 61. На заседаниях Комиссии ведется аудио- или видеозапись. Аудиовидеозапись хранится в архиве не менее трех лет. </a:t>
            </a:r>
          </a:p>
        </p:txBody>
      </p:sp>
    </p:spTree>
    <p:extLst>
      <p:ext uri="{BB962C8B-B14F-4D97-AF65-F5344CB8AC3E}">
        <p14:creationId xmlns:p14="http://schemas.microsoft.com/office/powerpoint/2010/main" val="14496816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dirty="0" smtClean="0"/>
              <a:t>Аттестация руководителей и заместителей руководителей организаций образования</a:t>
            </a:r>
            <a:endParaRPr lang="ru-RU" sz="2800" dirty="0"/>
          </a:p>
        </p:txBody>
      </p:sp>
      <p:sp>
        <p:nvSpPr>
          <p:cNvPr id="3" name="Прямоугольник 2"/>
          <p:cNvSpPr/>
          <p:nvPr/>
        </p:nvSpPr>
        <p:spPr>
          <a:xfrm>
            <a:off x="0" y="1268760"/>
            <a:ext cx="9144000" cy="5355312"/>
          </a:xfrm>
          <a:prstGeom prst="rect">
            <a:avLst/>
          </a:prstGeom>
        </p:spPr>
        <p:txBody>
          <a:bodyPr wrap="square">
            <a:spAutoFit/>
          </a:bodyPr>
          <a:lstStyle/>
          <a:p>
            <a:r>
              <a:rPr lang="en-US" dirty="0"/>
              <a:t>   </a:t>
            </a:r>
            <a:r>
              <a:rPr lang="ru-RU" dirty="0" smtClean="0"/>
              <a:t> </a:t>
            </a:r>
            <a:r>
              <a:rPr lang="ru-RU" dirty="0"/>
              <a:t>78. Квалификационная категория "заместитель руководителя организации образования", "руководитель организации образования" присваивается автоматически при назначении на должность.</a:t>
            </a:r>
          </a:p>
          <a:p>
            <a:r>
              <a:rPr lang="ru-RU" dirty="0" smtClean="0"/>
              <a:t>     64</a:t>
            </a:r>
            <a:r>
              <a:rPr lang="ru-RU" dirty="0"/>
              <a:t>. Аттестуемый при аттестации впервые на квалификационную категорию подает заявление на любую из квалификационных категорий в соответствии с квалификационными характеристиками. Далее – с соблюдением последовательности.</a:t>
            </a:r>
          </a:p>
          <a:p>
            <a:r>
              <a:rPr lang="en-US" dirty="0"/>
              <a:t>     </a:t>
            </a:r>
            <a:r>
              <a:rPr lang="ru-RU" dirty="0"/>
              <a:t> 65. Аттестация проводится не позднее шести месяцев по истечении трех лет периода с момента принятия.</a:t>
            </a:r>
          </a:p>
          <a:p>
            <a:r>
              <a:rPr lang="ru-RU" dirty="0"/>
              <a:t> </a:t>
            </a:r>
            <a:r>
              <a:rPr lang="en-US" dirty="0"/>
              <a:t>     </a:t>
            </a:r>
            <a:r>
              <a:rPr lang="ru-RU" dirty="0"/>
              <a:t> 66. Аттестации подлежат все руководители и заместители руководителей организаций образования, за исключением нахождения работника в отпуске по беременности и родам, отпуске по уходу за ребенком до достижения им возраста трех лет, в отпуске для работников, усыновившим (удочерившим) новорожденного ребенка (детей), а также на листе нетрудоспособности, если заболевание входит в перечень заболеваний, для которых установлен более длительный срок нетрудоспособности, утверждаемый уполномоченным государственным органом в области здравоохранения. </a:t>
            </a:r>
            <a:endParaRPr lang="ru-RU" dirty="0" smtClean="0"/>
          </a:p>
          <a:p>
            <a:r>
              <a:rPr lang="ru-RU" dirty="0" smtClean="0"/>
              <a:t>67. Аттестуемые, находящиеся в отпуске по уходу за детьми, аттестуются не ранее, чем через шесть месяцев после выхода на работу. Аттестация других лиц, указанных в настоящем пункте, определяется графиком аттестации по выходу данных лиц на работу.</a:t>
            </a:r>
          </a:p>
          <a:p>
            <a:endParaRPr lang="ru-RU" dirty="0"/>
          </a:p>
        </p:txBody>
      </p:sp>
    </p:spTree>
    <p:extLst>
      <p:ext uri="{BB962C8B-B14F-4D97-AF65-F5344CB8AC3E}">
        <p14:creationId xmlns:p14="http://schemas.microsoft.com/office/powerpoint/2010/main" val="1177063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8064896" cy="369332"/>
          </a:xfrm>
          <a:prstGeom prst="rect">
            <a:avLst/>
          </a:prstGeom>
        </p:spPr>
        <p:txBody>
          <a:bodyPr wrap="square">
            <a:spAutoFit/>
          </a:bodyPr>
          <a:lstStyle/>
          <a:p>
            <a:r>
              <a:rPr lang="en-US" dirty="0"/>
              <a:t>     </a:t>
            </a:r>
            <a:endParaRPr lang="ru-RU" dirty="0"/>
          </a:p>
        </p:txBody>
      </p:sp>
      <p:sp>
        <p:nvSpPr>
          <p:cNvPr id="3" name="Прямоугольник 2"/>
          <p:cNvSpPr/>
          <p:nvPr/>
        </p:nvSpPr>
        <p:spPr>
          <a:xfrm>
            <a:off x="395536" y="188640"/>
            <a:ext cx="8208912" cy="5878532"/>
          </a:xfrm>
          <a:prstGeom prst="rect">
            <a:avLst/>
          </a:prstGeom>
        </p:spPr>
        <p:txBody>
          <a:bodyPr wrap="square">
            <a:spAutoFit/>
          </a:bodyPr>
          <a:lstStyle/>
          <a:p>
            <a:endParaRPr lang="ru-RU" dirty="0" smtClean="0"/>
          </a:p>
          <a:p>
            <a:pPr algn="just"/>
            <a:r>
              <a:rPr lang="ru-RU" sz="2000" dirty="0" smtClean="0"/>
              <a:t>82</a:t>
            </a:r>
            <a:r>
              <a:rPr lang="ru-RU" sz="2000" dirty="0"/>
              <a:t>. Комиссия соответствующего уровня присваивает квалификационную категорию: </a:t>
            </a:r>
          </a:p>
          <a:p>
            <a:pPr algn="just"/>
            <a:r>
              <a:rPr lang="ru-RU" sz="2000" dirty="0"/>
              <a:t> </a:t>
            </a:r>
            <a:r>
              <a:rPr lang="en-US" sz="2000" dirty="0"/>
              <a:t>     </a:t>
            </a:r>
            <a:r>
              <a:rPr lang="ru-RU" sz="2000" b="1" dirty="0"/>
              <a:t> "руководитель третьей категории", "заместитель руководителя третьей категории"</a:t>
            </a:r>
            <a:r>
              <a:rPr lang="ru-RU" sz="2000" dirty="0"/>
              <a:t> - Комиссия отделов образования районов (городов), управлений образования городов республиканского значения и столицы; </a:t>
            </a:r>
            <a:endParaRPr lang="ru-RU" sz="2000" dirty="0" smtClean="0"/>
          </a:p>
          <a:p>
            <a:pPr algn="just"/>
            <a:r>
              <a:rPr lang="ru-RU" sz="2000" dirty="0" smtClean="0"/>
              <a:t>для </a:t>
            </a:r>
            <a:r>
              <a:rPr lang="ru-RU" sz="2000" dirty="0"/>
              <a:t>областных подведомственных организаций - Комиссия управлений образования области; </a:t>
            </a:r>
            <a:endParaRPr lang="ru-RU" sz="2000" dirty="0" smtClean="0"/>
          </a:p>
          <a:p>
            <a:pPr algn="just"/>
            <a:r>
              <a:rPr lang="ru-RU" sz="2000" dirty="0" smtClean="0"/>
              <a:t>для </a:t>
            </a:r>
            <a:r>
              <a:rPr lang="ru-RU" sz="2000" dirty="0"/>
              <a:t>республиканских подведомственных организаций - аттестационная комиссия уполномоченного органа в области образования; </a:t>
            </a:r>
          </a:p>
          <a:p>
            <a:pPr algn="just"/>
            <a:r>
              <a:rPr lang="en-US" sz="2000" dirty="0"/>
              <a:t>    </a:t>
            </a:r>
            <a:endParaRPr lang="ru-RU" sz="2000" dirty="0" smtClean="0"/>
          </a:p>
          <a:p>
            <a:pPr algn="just"/>
            <a:r>
              <a:rPr lang="en-US" sz="2000" dirty="0"/>
              <a:t> </a:t>
            </a:r>
            <a:r>
              <a:rPr lang="ru-RU" sz="2000" b="1" dirty="0"/>
              <a:t> "руководитель второй категории", "руководитель первой категории", "заместитель руководителя второй категории", "заместитель руководителя первой категории"</a:t>
            </a:r>
            <a:r>
              <a:rPr lang="ru-RU" sz="2000" dirty="0"/>
              <a:t> - Комиссия управлений образования области, городов республиканского значения и столицы; </a:t>
            </a:r>
            <a:endParaRPr lang="ru-RU" sz="2000" dirty="0" smtClean="0"/>
          </a:p>
          <a:p>
            <a:pPr algn="just"/>
            <a:r>
              <a:rPr lang="ru-RU" sz="2000" dirty="0" smtClean="0"/>
              <a:t>для </a:t>
            </a:r>
            <a:r>
              <a:rPr lang="ru-RU" sz="2000" dirty="0"/>
              <a:t>республиканских подведомственных организаций - Комиссия уполномоченного органа в области образования.</a:t>
            </a:r>
          </a:p>
          <a:p>
            <a:endParaRPr lang="ru-RU" dirty="0"/>
          </a:p>
        </p:txBody>
      </p:sp>
    </p:spTree>
    <p:extLst>
      <p:ext uri="{BB962C8B-B14F-4D97-AF65-F5344CB8AC3E}">
        <p14:creationId xmlns:p14="http://schemas.microsoft.com/office/powerpoint/2010/main" val="16987761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400" dirty="0" smtClean="0"/>
              <a:t>Подготовка к аттестации руководителей организаций образования</a:t>
            </a:r>
            <a:br>
              <a:rPr lang="ru-RU" sz="2400" dirty="0" smtClean="0"/>
            </a:br>
            <a:endParaRPr lang="ru-RU" sz="2400" dirty="0"/>
          </a:p>
        </p:txBody>
      </p:sp>
      <p:sp>
        <p:nvSpPr>
          <p:cNvPr id="3" name="Прямоугольник 2"/>
          <p:cNvSpPr/>
          <p:nvPr/>
        </p:nvSpPr>
        <p:spPr>
          <a:xfrm>
            <a:off x="683568" y="1340768"/>
            <a:ext cx="7992888" cy="5355312"/>
          </a:xfrm>
          <a:prstGeom prst="rect">
            <a:avLst/>
          </a:prstGeom>
        </p:spPr>
        <p:txBody>
          <a:bodyPr wrap="square">
            <a:spAutoFit/>
          </a:bodyPr>
          <a:lstStyle/>
          <a:p>
            <a:pPr algn="just"/>
            <a:r>
              <a:rPr lang="en-US" dirty="0"/>
              <a:t>  </a:t>
            </a:r>
            <a:r>
              <a:rPr lang="ru-RU" dirty="0" smtClean="0"/>
              <a:t>69</a:t>
            </a:r>
            <a:r>
              <a:rPr lang="ru-RU" dirty="0"/>
              <a:t>. Подготовка к проведению аттестации руководителей организаций образования организуется </a:t>
            </a:r>
            <a:r>
              <a:rPr lang="ru-RU" b="1" dirty="0"/>
              <a:t>ответственными исполнителями в организациях образования, кадровой службой аттестующего органа</a:t>
            </a:r>
            <a:r>
              <a:rPr lang="ru-RU" dirty="0"/>
              <a:t> и включает следующие мероприятия:</a:t>
            </a:r>
          </a:p>
          <a:p>
            <a:pPr algn="just"/>
            <a:r>
              <a:rPr lang="en-US" dirty="0"/>
              <a:t>     </a:t>
            </a:r>
            <a:r>
              <a:rPr lang="ru-RU" dirty="0"/>
              <a:t> 1) подготовку необходимых документов на руководителей (далее – аттестуемый), включающих служебную характеристику, справку о прохождении национального квалификационного тестирования, аналитический отчет по показателям эффективности работы;</a:t>
            </a:r>
          </a:p>
          <a:p>
            <a:pPr algn="just"/>
            <a:r>
              <a:rPr lang="en-US" dirty="0"/>
              <a:t>     </a:t>
            </a:r>
            <a:r>
              <a:rPr lang="ru-RU" dirty="0"/>
              <a:t> </a:t>
            </a:r>
            <a:r>
              <a:rPr lang="ru-RU" dirty="0" smtClean="0"/>
              <a:t>       2</a:t>
            </a:r>
            <a:r>
              <a:rPr lang="ru-RU" dirty="0"/>
              <a:t>) утверждение графиков проведения аттестации</a:t>
            </a:r>
            <a:r>
              <a:rPr lang="ru-RU" dirty="0" smtClean="0"/>
              <a:t>.</a:t>
            </a:r>
          </a:p>
          <a:p>
            <a:pPr algn="just"/>
            <a:r>
              <a:rPr lang="ru-RU" dirty="0" smtClean="0"/>
              <a:t>      70</a:t>
            </a:r>
            <a:r>
              <a:rPr lang="ru-RU" dirty="0"/>
              <a:t>. Кадровая служба аттестующего органа ежегодно до 20 декабря определяет список аттестуемых, подлежащих аттестации в следующем году.</a:t>
            </a:r>
          </a:p>
          <a:p>
            <a:pPr algn="just"/>
            <a:r>
              <a:rPr lang="en-US" dirty="0"/>
              <a:t>    </a:t>
            </a:r>
            <a:r>
              <a:rPr lang="ru-RU" dirty="0" smtClean="0"/>
              <a:t> 71</a:t>
            </a:r>
            <a:r>
              <a:rPr lang="ru-RU" dirty="0"/>
              <a:t>. Руководитель аттестующего органа по представлению кадровой службы органа издает ежегодно приказ не позднее 25 декабря, которым утверждается список аттестуемых, график проведения аттестации и состав Комиссии.</a:t>
            </a:r>
          </a:p>
          <a:p>
            <a:pPr algn="just"/>
            <a:r>
              <a:rPr lang="en-US" dirty="0"/>
              <a:t>   </a:t>
            </a:r>
            <a:r>
              <a:rPr lang="ru-RU" dirty="0"/>
              <a:t> </a:t>
            </a:r>
            <a:r>
              <a:rPr lang="ru-RU" dirty="0" smtClean="0"/>
              <a:t>72</a:t>
            </a:r>
            <a:r>
              <a:rPr lang="ru-RU" dirty="0"/>
              <a:t>. Кадровая служба аттестующего органа ежегодно не позднее 30 декабря письменно уведомляют аттестуемых о сроках проведения аттестации.</a:t>
            </a:r>
          </a:p>
          <a:p>
            <a:endParaRPr lang="ru-RU" dirty="0"/>
          </a:p>
        </p:txBody>
      </p:sp>
    </p:spTree>
    <p:extLst>
      <p:ext uri="{BB962C8B-B14F-4D97-AF65-F5344CB8AC3E}">
        <p14:creationId xmlns:p14="http://schemas.microsoft.com/office/powerpoint/2010/main" val="7240633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88640"/>
            <a:ext cx="8496944" cy="6801862"/>
          </a:xfrm>
          <a:prstGeom prst="rect">
            <a:avLst/>
          </a:prstGeom>
        </p:spPr>
        <p:txBody>
          <a:bodyPr wrap="square">
            <a:spAutoFit/>
          </a:bodyPr>
          <a:lstStyle/>
          <a:p>
            <a:pPr algn="just"/>
            <a:r>
              <a:rPr lang="ru-RU" sz="2000" dirty="0" smtClean="0"/>
              <a:t>       73</a:t>
            </a:r>
            <a:r>
              <a:rPr lang="ru-RU" sz="2000" dirty="0"/>
              <a:t>. Служебная характеристика на аттестуемых оформляется попечительским советом и кадровой службой аттестующего органа. Служебная характеристика содержит обоснованную, объективную оценку профессиональных, личностных качеств и результатов служебной деятельности аттестуемого.</a:t>
            </a:r>
          </a:p>
          <a:p>
            <a:pPr algn="just"/>
            <a:r>
              <a:rPr lang="en-US" sz="2000" dirty="0"/>
              <a:t>  </a:t>
            </a:r>
            <a:r>
              <a:rPr lang="ru-RU" sz="2000" dirty="0"/>
              <a:t> </a:t>
            </a:r>
            <a:r>
              <a:rPr lang="ru-RU" sz="2000" dirty="0" smtClean="0"/>
              <a:t>74</a:t>
            </a:r>
            <a:r>
              <a:rPr lang="ru-RU" sz="2000" dirty="0"/>
              <a:t>. На аттестуемого кадровой службой аттестующего органа оформляется аттестационный лист по форме согласно приложению </a:t>
            </a:r>
            <a:r>
              <a:rPr lang="en-US" sz="2000" dirty="0"/>
              <a:t>12 к </a:t>
            </a:r>
            <a:r>
              <a:rPr lang="en-US" sz="2000" dirty="0" err="1"/>
              <a:t>настоящим</a:t>
            </a:r>
            <a:r>
              <a:rPr lang="en-US" sz="2000" dirty="0"/>
              <a:t> </a:t>
            </a:r>
            <a:r>
              <a:rPr lang="en-US" sz="2000" dirty="0" err="1"/>
              <a:t>Правилам</a:t>
            </a:r>
            <a:r>
              <a:rPr lang="en-US" sz="2000" dirty="0"/>
              <a:t>.</a:t>
            </a:r>
            <a:endParaRPr lang="ru-RU" sz="2000" dirty="0"/>
          </a:p>
          <a:p>
            <a:pPr algn="just"/>
            <a:r>
              <a:rPr lang="en-US" sz="2000" dirty="0"/>
              <a:t>      </a:t>
            </a:r>
            <a:r>
              <a:rPr lang="ru-RU" sz="2000" dirty="0"/>
              <a:t>75. Кадровая служба аттестующего органа при приеме документов на аттестацию проводит квалификационную оценку.</a:t>
            </a:r>
          </a:p>
          <a:p>
            <a:pPr algn="just"/>
            <a:r>
              <a:rPr lang="en-US" sz="2000" dirty="0"/>
              <a:t>   </a:t>
            </a:r>
            <a:r>
              <a:rPr lang="ru-RU" sz="2000" dirty="0" smtClean="0"/>
              <a:t>76</a:t>
            </a:r>
            <a:r>
              <a:rPr lang="ru-RU" sz="2000" dirty="0"/>
              <a:t>. При условии неполного пакета документов кадровая служба аттестующего органа не принимает документы и предоставляет аттестуемым мотивированный отказ</a:t>
            </a:r>
            <a:r>
              <a:rPr lang="ru-RU" sz="2000" dirty="0" smtClean="0"/>
              <a:t>.</a:t>
            </a:r>
          </a:p>
          <a:p>
            <a:pPr algn="just"/>
            <a:r>
              <a:rPr lang="ru-RU" sz="2000" dirty="0" smtClean="0"/>
              <a:t>       77</a:t>
            </a:r>
            <a:r>
              <a:rPr lang="ru-RU" sz="2000" dirty="0"/>
              <a:t>. Кадровая служба аттестующего органа направляет собранные аттестационные материалы в Комиссию</a:t>
            </a:r>
            <a:r>
              <a:rPr lang="ru-RU" sz="2000" dirty="0" smtClean="0"/>
              <a:t>.</a:t>
            </a:r>
          </a:p>
          <a:p>
            <a:pPr algn="just"/>
            <a:r>
              <a:rPr lang="ru-RU" sz="2000" dirty="0" smtClean="0"/>
              <a:t>       83</a:t>
            </a:r>
            <a:r>
              <a:rPr lang="ru-RU" sz="2000" dirty="0"/>
              <a:t>. Комиссия проводит аттестацию в присутствии аттестуемых руководителей организаций образования.</a:t>
            </a:r>
          </a:p>
          <a:p>
            <a:pPr algn="just"/>
            <a:r>
              <a:rPr lang="en-US" sz="2000" dirty="0"/>
              <a:t>     </a:t>
            </a:r>
            <a:r>
              <a:rPr lang="ru-RU" sz="2000" dirty="0"/>
              <a:t> </a:t>
            </a:r>
            <a:r>
              <a:rPr lang="ru-RU" sz="2000" dirty="0" smtClean="0"/>
              <a:t> 84</a:t>
            </a:r>
            <a:r>
              <a:rPr lang="ru-RU" sz="2000" dirty="0"/>
              <a:t>. При неявке аттестуемого на заседание Комиссии по уважительной причине, рассмотрение вопроса его аттестации переносится на срок не более семи календарных дней.</a:t>
            </a:r>
          </a:p>
          <a:p>
            <a:endParaRPr lang="ru-RU" dirty="0"/>
          </a:p>
          <a:p>
            <a:endParaRPr lang="ru-RU" dirty="0"/>
          </a:p>
        </p:txBody>
      </p:sp>
    </p:spTree>
    <p:extLst>
      <p:ext uri="{BB962C8B-B14F-4D97-AF65-F5344CB8AC3E}">
        <p14:creationId xmlns:p14="http://schemas.microsoft.com/office/powerpoint/2010/main" val="36224992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496944" cy="6186309"/>
          </a:xfrm>
          <a:prstGeom prst="rect">
            <a:avLst/>
          </a:prstGeom>
        </p:spPr>
        <p:txBody>
          <a:bodyPr wrap="square">
            <a:spAutoFit/>
          </a:bodyPr>
          <a:lstStyle/>
          <a:p>
            <a:pPr algn="just"/>
            <a:r>
              <a:rPr lang="ru-RU" dirty="0" smtClean="0"/>
              <a:t>        85</a:t>
            </a:r>
            <a:r>
              <a:rPr lang="ru-RU" dirty="0"/>
              <a:t>. При отсутствии аттестуемого по неуважительной причине, назначается повторная аттестация по истечении семи календарных дней с момента установленной даты аттестации. При повторной неявке по неуважительной причине руководители организаций образования считаются неаттестованными и увольняются по инициативе работодателя в порядке подпункта 4) пункта 1 статьи 52 Трудового кодекса Республики Казахстан.</a:t>
            </a:r>
          </a:p>
          <a:p>
            <a:pPr algn="just"/>
            <a:r>
              <a:rPr lang="en-US" dirty="0"/>
              <a:t>  </a:t>
            </a:r>
            <a:r>
              <a:rPr lang="ru-RU" dirty="0"/>
              <a:t> </a:t>
            </a:r>
            <a:r>
              <a:rPr lang="ru-RU" dirty="0" smtClean="0"/>
              <a:t>86</a:t>
            </a:r>
            <a:r>
              <a:rPr lang="ru-RU" dirty="0"/>
              <a:t>. В ходе заседания Комиссия изучает представленные материалы, заслушивает аттестуемое лицо</a:t>
            </a:r>
            <a:r>
              <a:rPr lang="ru-RU" dirty="0" smtClean="0"/>
              <a:t>.</a:t>
            </a:r>
          </a:p>
          <a:p>
            <a:pPr algn="just"/>
            <a:r>
              <a:rPr lang="ru-RU" dirty="0" smtClean="0"/>
              <a:t>          87</a:t>
            </a:r>
            <a:r>
              <a:rPr lang="ru-RU" dirty="0"/>
              <a:t>. По результатам изучения представленных материалов и собеседования с каждым членом аттестационной комиссии заполняется оценочный лист на аттестуемого по форме согласно приложению </a:t>
            </a:r>
            <a:r>
              <a:rPr lang="en-US" dirty="0"/>
              <a:t>13 к </a:t>
            </a:r>
            <a:r>
              <a:rPr lang="en-US" dirty="0" err="1"/>
              <a:t>настоящим</a:t>
            </a:r>
            <a:r>
              <a:rPr lang="en-US" dirty="0"/>
              <a:t> </a:t>
            </a:r>
            <a:r>
              <a:rPr lang="en-US" dirty="0" err="1"/>
              <a:t>Правилам</a:t>
            </a:r>
            <a:r>
              <a:rPr lang="en-US" dirty="0"/>
              <a:t>.</a:t>
            </a:r>
            <a:endParaRPr lang="ru-RU" dirty="0"/>
          </a:p>
          <a:p>
            <a:pPr algn="just"/>
            <a:r>
              <a:rPr lang="en-US" dirty="0"/>
              <a:t>       </a:t>
            </a:r>
            <a:r>
              <a:rPr lang="ru-RU" dirty="0"/>
              <a:t>88. Выполнение показателей, обозначенных в приложении 14 к настоящим Правилам, аттестуемый представляет на собеседовании. </a:t>
            </a:r>
          </a:p>
          <a:p>
            <a:pPr algn="just"/>
            <a:r>
              <a:rPr lang="ru-RU" dirty="0" smtClean="0"/>
              <a:t>          93</a:t>
            </a:r>
            <a:r>
              <a:rPr lang="ru-RU" dirty="0"/>
              <a:t>. По результатам аттестации руководителей организаций образования Комиссия принимает одно из следующих решений:</a:t>
            </a:r>
          </a:p>
          <a:p>
            <a:pPr algn="just"/>
            <a:r>
              <a:rPr lang="en-US" dirty="0"/>
              <a:t>     </a:t>
            </a:r>
            <a:r>
              <a:rPr lang="ru-RU" dirty="0"/>
              <a:t> аттестован на заявленную квалификационную категорию;</a:t>
            </a:r>
          </a:p>
          <a:p>
            <a:pPr algn="just"/>
            <a:r>
              <a:rPr lang="en-US" dirty="0"/>
              <a:t>     </a:t>
            </a:r>
            <a:r>
              <a:rPr lang="ru-RU" dirty="0"/>
              <a:t> аттестован на заявленную квалификационную категорию с ротацией;</a:t>
            </a:r>
          </a:p>
          <a:p>
            <a:pPr algn="just"/>
            <a:r>
              <a:rPr lang="en-US" dirty="0"/>
              <a:t>     </a:t>
            </a:r>
            <a:r>
              <a:rPr lang="ru-RU" dirty="0"/>
              <a:t> аттестован с подтверждением на заявленную квалификационную категорию;</a:t>
            </a:r>
          </a:p>
          <a:p>
            <a:pPr algn="just"/>
            <a:r>
              <a:rPr lang="en-US" dirty="0"/>
              <a:t>     </a:t>
            </a:r>
            <a:r>
              <a:rPr lang="ru-RU" dirty="0"/>
              <a:t> не аттестован на заявленную квалификационную категорию;</a:t>
            </a:r>
          </a:p>
          <a:p>
            <a:pPr algn="just"/>
            <a:r>
              <a:rPr lang="ru-RU" dirty="0"/>
              <a:t> </a:t>
            </a:r>
            <a:r>
              <a:rPr lang="en-US" dirty="0"/>
              <a:t>   </a:t>
            </a:r>
            <a:r>
              <a:rPr lang="ru-RU" dirty="0" smtClean="0"/>
              <a:t>не </a:t>
            </a:r>
            <a:r>
              <a:rPr lang="ru-RU" dirty="0"/>
              <a:t>аттестован на заявленную квалификационную категорию с расторжением трудового договора. </a:t>
            </a:r>
          </a:p>
          <a:p>
            <a:pPr algn="just"/>
            <a:endParaRPr lang="ru-RU" dirty="0"/>
          </a:p>
        </p:txBody>
      </p:sp>
    </p:spTree>
    <p:extLst>
      <p:ext uri="{BB962C8B-B14F-4D97-AF65-F5344CB8AC3E}">
        <p14:creationId xmlns:p14="http://schemas.microsoft.com/office/powerpoint/2010/main" val="1057385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568952" cy="6863417"/>
          </a:xfrm>
          <a:prstGeom prst="rect">
            <a:avLst/>
          </a:prstGeom>
        </p:spPr>
        <p:txBody>
          <a:bodyPr wrap="square">
            <a:spAutoFit/>
          </a:bodyPr>
          <a:lstStyle/>
          <a:p>
            <a:pPr algn="just"/>
            <a:r>
              <a:rPr lang="ru-RU" sz="2000" dirty="0" smtClean="0"/>
              <a:t>        94</a:t>
            </a:r>
            <a:r>
              <a:rPr lang="ru-RU" sz="2000" dirty="0"/>
              <a:t>. При принятии Комиссией решения "не аттестован на заявленную категорию" аттестуемый идет на повторную аттестацию </a:t>
            </a:r>
            <a:r>
              <a:rPr lang="ru-RU" sz="2000" b="1" dirty="0"/>
              <a:t>не ранее трех месяцев </a:t>
            </a:r>
            <a:r>
              <a:rPr lang="ru-RU" sz="2000" dirty="0"/>
              <a:t>со дня прохождения аттестации (не более одного раза за аттестуемый период) согласно настоящим Правилам.</a:t>
            </a:r>
          </a:p>
          <a:p>
            <a:pPr algn="just"/>
            <a:r>
              <a:rPr lang="en-US" sz="2000" dirty="0"/>
              <a:t>     </a:t>
            </a:r>
            <a:r>
              <a:rPr lang="ru-RU" sz="2000" dirty="0"/>
              <a:t> 95. Комиссия при проведении повторной аттестации принимает одно из следующих решений:</a:t>
            </a:r>
          </a:p>
          <a:p>
            <a:pPr algn="just"/>
            <a:r>
              <a:rPr lang="en-US" sz="2000" dirty="0"/>
              <a:t>     </a:t>
            </a:r>
            <a:r>
              <a:rPr lang="ru-RU" sz="2000" dirty="0"/>
              <a:t> аттестован на заявленную квалификационную категорию;</a:t>
            </a:r>
          </a:p>
          <a:p>
            <a:pPr algn="just"/>
            <a:r>
              <a:rPr lang="en-US" sz="2000" dirty="0"/>
              <a:t>     </a:t>
            </a:r>
            <a:r>
              <a:rPr lang="ru-RU" sz="2000" dirty="0"/>
              <a:t> аттестован на заявленную квалификационную категорию с ротацией;</a:t>
            </a:r>
          </a:p>
          <a:p>
            <a:pPr algn="just"/>
            <a:r>
              <a:rPr lang="en-US" sz="2000" dirty="0"/>
              <a:t>  </a:t>
            </a:r>
            <a:r>
              <a:rPr lang="ru-RU" sz="2000" dirty="0" smtClean="0"/>
              <a:t>аттестован </a:t>
            </a:r>
            <a:r>
              <a:rPr lang="ru-RU" sz="2000" dirty="0"/>
              <a:t>с подтверждением на заявленную квалификационную категорию;</a:t>
            </a:r>
          </a:p>
          <a:p>
            <a:pPr algn="just"/>
            <a:r>
              <a:rPr lang="en-US" sz="2000" dirty="0"/>
              <a:t>     </a:t>
            </a:r>
            <a:r>
              <a:rPr lang="ru-RU" sz="2000" dirty="0"/>
              <a:t> </a:t>
            </a:r>
            <a:r>
              <a:rPr lang="ru-RU" sz="2000" dirty="0" smtClean="0"/>
              <a:t> не </a:t>
            </a:r>
            <a:r>
              <a:rPr lang="ru-RU" sz="2000" dirty="0"/>
              <a:t>аттестован на заявленную квалификационную категорию;</a:t>
            </a:r>
          </a:p>
          <a:p>
            <a:pPr algn="just"/>
            <a:r>
              <a:rPr lang="en-US" sz="2000" dirty="0"/>
              <a:t> </a:t>
            </a:r>
            <a:r>
              <a:rPr lang="ru-RU" sz="2000" dirty="0"/>
              <a:t> </a:t>
            </a:r>
            <a:r>
              <a:rPr lang="ru-RU" sz="2000" dirty="0" smtClean="0"/>
              <a:t>не </a:t>
            </a:r>
            <a:r>
              <a:rPr lang="ru-RU" sz="2000" dirty="0"/>
              <a:t>аттестован на заявленную квалификационную категорию с расторжением трудового договора</a:t>
            </a:r>
            <a:r>
              <a:rPr lang="ru-RU" sz="2000" dirty="0" smtClean="0"/>
              <a:t>.</a:t>
            </a:r>
          </a:p>
          <a:p>
            <a:pPr algn="just"/>
            <a:r>
              <a:rPr lang="ru-RU" sz="2000" dirty="0"/>
              <a:t> </a:t>
            </a:r>
            <a:r>
              <a:rPr lang="en-US" sz="2000" dirty="0"/>
              <a:t>   </a:t>
            </a:r>
            <a:r>
              <a:rPr lang="ru-RU" sz="2000" dirty="0" smtClean="0"/>
              <a:t>96</a:t>
            </a:r>
            <a:r>
              <a:rPr lang="ru-RU" sz="2000" dirty="0"/>
              <a:t>. В случае принятия Комиссией решения "не аттестован на заявленную квалификационную категорию" при повторной аттестации у аттестуемого, имеющего квалификационную категорию </a:t>
            </a:r>
            <a:r>
              <a:rPr lang="en-US" sz="2000" dirty="0"/>
              <a:t>"</a:t>
            </a:r>
            <a:r>
              <a:rPr lang="en-US" sz="2000" dirty="0" err="1"/>
              <a:t>руководитель</a:t>
            </a:r>
            <a:r>
              <a:rPr lang="en-US" sz="2000" dirty="0"/>
              <a:t> </a:t>
            </a:r>
            <a:r>
              <a:rPr lang="en-US" sz="2000" dirty="0" err="1"/>
              <a:t>первой</a:t>
            </a:r>
            <a:r>
              <a:rPr lang="en-US" sz="2000" dirty="0"/>
              <a:t> </a:t>
            </a:r>
            <a:r>
              <a:rPr lang="en-US" sz="2000" dirty="0" err="1"/>
              <a:t>квалификационной</a:t>
            </a:r>
            <a:r>
              <a:rPr lang="en-US" sz="2000" dirty="0"/>
              <a:t> </a:t>
            </a:r>
            <a:r>
              <a:rPr lang="en-US" sz="2000" dirty="0" err="1"/>
              <a:t>категории</a:t>
            </a:r>
            <a:r>
              <a:rPr lang="en-US" sz="2000" dirty="0"/>
              <a:t>" </a:t>
            </a:r>
            <a:r>
              <a:rPr lang="en-US" sz="2000" dirty="0" err="1"/>
              <a:t>или</a:t>
            </a:r>
            <a:r>
              <a:rPr lang="en-US" sz="2000" dirty="0"/>
              <a:t> "</a:t>
            </a:r>
            <a:r>
              <a:rPr lang="en-US" sz="2000" dirty="0" err="1"/>
              <a:t>руководитель</a:t>
            </a:r>
            <a:r>
              <a:rPr lang="en-US" sz="2000" dirty="0"/>
              <a:t> </a:t>
            </a:r>
            <a:r>
              <a:rPr lang="en-US" sz="2000" dirty="0" err="1"/>
              <a:t>второй</a:t>
            </a:r>
            <a:r>
              <a:rPr lang="en-US" sz="2000" dirty="0"/>
              <a:t> </a:t>
            </a:r>
            <a:r>
              <a:rPr lang="en-US" sz="2000" dirty="0" err="1"/>
              <a:t>квалификационной</a:t>
            </a:r>
            <a:r>
              <a:rPr lang="en-US" sz="2000" dirty="0"/>
              <a:t> </a:t>
            </a:r>
            <a:r>
              <a:rPr lang="en-US" sz="2000" dirty="0" err="1"/>
              <a:t>категории</a:t>
            </a:r>
            <a:r>
              <a:rPr lang="en-US" sz="2000" dirty="0"/>
              <a:t>", </a:t>
            </a:r>
            <a:r>
              <a:rPr lang="en-US" sz="2000" dirty="0" err="1"/>
              <a:t>квалификационная</a:t>
            </a:r>
            <a:r>
              <a:rPr lang="en-US" sz="2000" dirty="0"/>
              <a:t> </a:t>
            </a:r>
            <a:r>
              <a:rPr lang="en-US" sz="2000" dirty="0" err="1"/>
              <a:t>категория</a:t>
            </a:r>
            <a:r>
              <a:rPr lang="en-US" sz="2000" dirty="0"/>
              <a:t> </a:t>
            </a:r>
            <a:r>
              <a:rPr lang="en-US" sz="2000" dirty="0" err="1"/>
              <a:t>снижается</a:t>
            </a:r>
            <a:r>
              <a:rPr lang="en-US" sz="2000" dirty="0"/>
              <a:t> </a:t>
            </a:r>
            <a:r>
              <a:rPr lang="en-US" sz="2000" dirty="0" err="1"/>
              <a:t>на</a:t>
            </a:r>
            <a:r>
              <a:rPr lang="en-US" sz="2000" dirty="0"/>
              <a:t> </a:t>
            </a:r>
            <a:r>
              <a:rPr lang="en-US" sz="2000" dirty="0" err="1"/>
              <a:t>один</a:t>
            </a:r>
            <a:r>
              <a:rPr lang="en-US" sz="2000" dirty="0"/>
              <a:t> </a:t>
            </a:r>
            <a:r>
              <a:rPr lang="en-US" sz="2000" dirty="0" err="1"/>
              <a:t>уровень</a:t>
            </a:r>
            <a:r>
              <a:rPr lang="en-US" sz="2000" dirty="0"/>
              <a:t>; </a:t>
            </a:r>
            <a:r>
              <a:rPr lang="en-US" sz="2000" b="1" dirty="0"/>
              <a:t>с </a:t>
            </a:r>
            <a:r>
              <a:rPr lang="en-US" sz="2000" b="1" dirty="0" err="1"/>
              <a:t>руководителями</a:t>
            </a:r>
            <a:r>
              <a:rPr lang="en-US" sz="2000" b="1" dirty="0"/>
              <a:t>, </a:t>
            </a:r>
            <a:r>
              <a:rPr lang="en-US" sz="2000" b="1" dirty="0" err="1"/>
              <a:t>имеющими</a:t>
            </a:r>
            <a:r>
              <a:rPr lang="en-US" sz="2000" b="1" dirty="0"/>
              <a:t> </a:t>
            </a:r>
            <a:r>
              <a:rPr lang="en-US" sz="2000" b="1" dirty="0" err="1"/>
              <a:t>квалификационную</a:t>
            </a:r>
            <a:r>
              <a:rPr lang="en-US" sz="2000" b="1" dirty="0"/>
              <a:t> </a:t>
            </a:r>
            <a:r>
              <a:rPr lang="en-US" sz="2000" b="1" dirty="0" err="1"/>
              <a:t>категорию</a:t>
            </a:r>
            <a:r>
              <a:rPr lang="en-US" sz="2000" b="1" dirty="0"/>
              <a:t> "</a:t>
            </a:r>
            <a:r>
              <a:rPr lang="en-US" sz="2000" b="1" dirty="0" err="1"/>
              <a:t>руководитель</a:t>
            </a:r>
            <a:r>
              <a:rPr lang="en-US" sz="2000" b="1" dirty="0"/>
              <a:t> </a:t>
            </a:r>
            <a:r>
              <a:rPr lang="en-US" sz="2000" b="1" dirty="0" err="1"/>
              <a:t>третьей</a:t>
            </a:r>
            <a:r>
              <a:rPr lang="en-US" sz="2000" b="1" dirty="0"/>
              <a:t> </a:t>
            </a:r>
            <a:r>
              <a:rPr lang="en-US" sz="2000" b="1" dirty="0" err="1"/>
              <a:t>квалификационной</a:t>
            </a:r>
            <a:r>
              <a:rPr lang="en-US" sz="2000" b="1" dirty="0"/>
              <a:t> </a:t>
            </a:r>
            <a:r>
              <a:rPr lang="en-US" sz="2000" b="1" dirty="0" err="1"/>
              <a:t>категории</a:t>
            </a:r>
            <a:r>
              <a:rPr lang="en-US" sz="2000" b="1" dirty="0"/>
              <a:t>" </a:t>
            </a:r>
            <a:r>
              <a:rPr lang="en-US" sz="2000" b="1" dirty="0" err="1"/>
              <a:t>трудовой</a:t>
            </a:r>
            <a:r>
              <a:rPr lang="en-US" sz="2000" b="1" dirty="0"/>
              <a:t> </a:t>
            </a:r>
            <a:r>
              <a:rPr lang="en-US" sz="2000" b="1" dirty="0" err="1"/>
              <a:t>договор</a:t>
            </a:r>
            <a:r>
              <a:rPr lang="en-US" sz="2000" b="1" dirty="0"/>
              <a:t> </a:t>
            </a:r>
            <a:r>
              <a:rPr lang="en-US" sz="2000" b="1" dirty="0" err="1"/>
              <a:t>подлежит</a:t>
            </a:r>
            <a:r>
              <a:rPr lang="en-US" sz="2000" b="1" dirty="0"/>
              <a:t> </a:t>
            </a:r>
            <a:r>
              <a:rPr lang="en-US" sz="2000" b="1" dirty="0" err="1"/>
              <a:t>расторжению</a:t>
            </a:r>
            <a:r>
              <a:rPr lang="en-US" sz="2000" b="1" dirty="0"/>
              <a:t>. </a:t>
            </a:r>
            <a:endParaRPr lang="ru-RU" sz="2000" b="1" dirty="0"/>
          </a:p>
          <a:p>
            <a:pPr algn="just"/>
            <a:endParaRPr lang="ru-RU" sz="2000" dirty="0"/>
          </a:p>
        </p:txBody>
      </p:sp>
    </p:spTree>
    <p:extLst>
      <p:ext uri="{BB962C8B-B14F-4D97-AF65-F5344CB8AC3E}">
        <p14:creationId xmlns:p14="http://schemas.microsoft.com/office/powerpoint/2010/main" val="36431600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88640"/>
            <a:ext cx="8064896" cy="5632311"/>
          </a:xfrm>
          <a:prstGeom prst="rect">
            <a:avLst/>
          </a:prstGeom>
        </p:spPr>
        <p:txBody>
          <a:bodyPr wrap="square">
            <a:spAutoFit/>
          </a:bodyPr>
          <a:lstStyle/>
          <a:p>
            <a:pPr algn="just"/>
            <a:r>
              <a:rPr lang="ru-RU" dirty="0" smtClean="0"/>
              <a:t>       </a:t>
            </a:r>
            <a:r>
              <a:rPr lang="ru-RU" sz="2000" dirty="0" smtClean="0"/>
              <a:t>97</a:t>
            </a:r>
            <a:r>
              <a:rPr lang="ru-RU" sz="2000" dirty="0"/>
              <a:t>. Аттестуемый знакомится с решением Комиссии.</a:t>
            </a:r>
          </a:p>
          <a:p>
            <a:pPr algn="just"/>
            <a:r>
              <a:rPr lang="ru-RU" sz="2000" dirty="0"/>
              <a:t> </a:t>
            </a:r>
            <a:r>
              <a:rPr lang="en-US" sz="2000" dirty="0"/>
              <a:t> </a:t>
            </a:r>
            <a:r>
              <a:rPr lang="ru-RU" sz="2000" dirty="0" smtClean="0"/>
              <a:t>98</a:t>
            </a:r>
            <a:r>
              <a:rPr lang="ru-RU" sz="2000" dirty="0"/>
              <a:t>. Решение Комиссии оформляется протоколом согласно приложению </a:t>
            </a:r>
            <a:r>
              <a:rPr lang="en-US" sz="2000" dirty="0"/>
              <a:t>15 к </a:t>
            </a:r>
            <a:r>
              <a:rPr lang="en-US" sz="2000" dirty="0" err="1"/>
              <a:t>настоящим</a:t>
            </a:r>
            <a:r>
              <a:rPr lang="en-US" sz="2000" dirty="0"/>
              <a:t> </a:t>
            </a:r>
            <a:r>
              <a:rPr lang="en-US" sz="2000" dirty="0" err="1"/>
              <a:t>Правилам</a:t>
            </a:r>
            <a:r>
              <a:rPr lang="en-US" sz="2000" dirty="0"/>
              <a:t>, </a:t>
            </a:r>
            <a:r>
              <a:rPr lang="en-US" sz="2000" dirty="0" err="1"/>
              <a:t>который</a:t>
            </a:r>
            <a:r>
              <a:rPr lang="en-US" sz="2000" dirty="0"/>
              <a:t> </a:t>
            </a:r>
            <a:r>
              <a:rPr lang="en-US" sz="2000" dirty="0" err="1"/>
              <a:t>подписывается</a:t>
            </a:r>
            <a:r>
              <a:rPr lang="en-US" sz="2000" dirty="0"/>
              <a:t> </a:t>
            </a:r>
            <a:r>
              <a:rPr lang="en-US" sz="2000" dirty="0" err="1" smtClean="0"/>
              <a:t>секретар</a:t>
            </a:r>
            <a:r>
              <a:rPr lang="ru-RU" sz="2000" dirty="0" smtClean="0"/>
              <a:t>е</a:t>
            </a:r>
            <a:r>
              <a:rPr lang="en-US" sz="2000" dirty="0" smtClean="0"/>
              <a:t>м </a:t>
            </a:r>
            <a:r>
              <a:rPr lang="en-US" sz="2000" dirty="0"/>
              <a:t>и </a:t>
            </a:r>
            <a:r>
              <a:rPr lang="en-US" sz="2000" dirty="0" err="1"/>
              <a:t>членами</a:t>
            </a:r>
            <a:r>
              <a:rPr lang="en-US" sz="2000" dirty="0"/>
              <a:t> </a:t>
            </a:r>
            <a:r>
              <a:rPr lang="en-US" sz="2000" dirty="0" err="1"/>
              <a:t>Комиссии</a:t>
            </a:r>
            <a:r>
              <a:rPr lang="en-US" sz="2000" dirty="0"/>
              <a:t>, </a:t>
            </a:r>
            <a:r>
              <a:rPr lang="en-US" sz="2000" dirty="0" err="1"/>
              <a:t>присутствовавшими</a:t>
            </a:r>
            <a:r>
              <a:rPr lang="en-US" sz="2000" dirty="0"/>
              <a:t> </a:t>
            </a:r>
            <a:r>
              <a:rPr lang="en-US" sz="2000" dirty="0" err="1"/>
              <a:t>на</a:t>
            </a:r>
            <a:r>
              <a:rPr lang="en-US" sz="2000" dirty="0"/>
              <a:t> </a:t>
            </a:r>
            <a:r>
              <a:rPr lang="en-US" sz="2000" dirty="0" err="1"/>
              <a:t>его</a:t>
            </a:r>
            <a:r>
              <a:rPr lang="en-US" sz="2000" dirty="0"/>
              <a:t> </a:t>
            </a:r>
            <a:r>
              <a:rPr lang="en-US" sz="2000" dirty="0" err="1"/>
              <a:t>заседании</a:t>
            </a:r>
            <a:r>
              <a:rPr lang="en-US" sz="2000" dirty="0"/>
              <a:t>. </a:t>
            </a:r>
            <a:endParaRPr lang="ru-RU" sz="2000" dirty="0"/>
          </a:p>
          <a:p>
            <a:pPr algn="just"/>
            <a:r>
              <a:rPr lang="en-US" sz="2000" dirty="0"/>
              <a:t> </a:t>
            </a:r>
            <a:r>
              <a:rPr lang="ru-RU" sz="2000" dirty="0"/>
              <a:t> </a:t>
            </a:r>
            <a:r>
              <a:rPr lang="ru-RU" sz="2000" dirty="0" smtClean="0"/>
              <a:t>99</a:t>
            </a:r>
            <a:r>
              <a:rPr lang="ru-RU" sz="2000" dirty="0"/>
              <a:t>. Решение Комиссии заносится в аттестационные листы аттестуемых.</a:t>
            </a:r>
          </a:p>
          <a:p>
            <a:pPr algn="just"/>
            <a:r>
              <a:rPr lang="ru-RU" sz="2000" dirty="0"/>
              <a:t> </a:t>
            </a:r>
            <a:r>
              <a:rPr lang="ru-RU" sz="2000" dirty="0" smtClean="0"/>
              <a:t>    100</a:t>
            </a:r>
            <a:r>
              <a:rPr lang="ru-RU" sz="2000" dirty="0"/>
              <a:t>. Аттестационный лист аттестуемого, прошедшего аттестацию и служебная характеристика на него хранятся в личном деле. Решение Комиссии заносится в послужной список аттестуемого.</a:t>
            </a:r>
          </a:p>
          <a:p>
            <a:pPr algn="just"/>
            <a:r>
              <a:rPr lang="en-US" sz="2000" dirty="0"/>
              <a:t> </a:t>
            </a:r>
            <a:r>
              <a:rPr lang="ru-RU" sz="2000" dirty="0" smtClean="0"/>
              <a:t> 101</a:t>
            </a:r>
            <a:r>
              <a:rPr lang="ru-RU" sz="2000" dirty="0"/>
              <a:t>. Решение Комиссии оформляется приказом аттестующего органа ежегодно не позднее 15 июля и 25 декабря текущего года. На основании соответствующего приказа, выдается удостоверение об аттестации с присвоением (подтверждением) квалификации согласно приложению </a:t>
            </a:r>
            <a:r>
              <a:rPr lang="en-US" sz="2000" dirty="0"/>
              <a:t>16 к </a:t>
            </a:r>
            <a:r>
              <a:rPr lang="en-US" sz="2000" dirty="0" err="1"/>
              <a:t>настоящим</a:t>
            </a:r>
            <a:r>
              <a:rPr lang="en-US" sz="2000" dirty="0"/>
              <a:t> </a:t>
            </a:r>
            <a:r>
              <a:rPr lang="en-US" sz="2000" dirty="0" err="1"/>
              <a:t>Правилам</a:t>
            </a:r>
            <a:r>
              <a:rPr lang="en-US" sz="2000" dirty="0"/>
              <a:t>.</a:t>
            </a:r>
            <a:endParaRPr lang="ru-RU" sz="2000" dirty="0"/>
          </a:p>
          <a:p>
            <a:pPr algn="just"/>
            <a:r>
              <a:rPr lang="en-US" sz="2000" dirty="0"/>
              <a:t>   </a:t>
            </a:r>
            <a:r>
              <a:rPr lang="ru-RU" sz="2000" dirty="0"/>
              <a:t> </a:t>
            </a:r>
            <a:r>
              <a:rPr lang="ru-RU" sz="2000" dirty="0" smtClean="0"/>
              <a:t>102</a:t>
            </a:r>
            <a:r>
              <a:rPr lang="ru-RU" sz="2000" dirty="0"/>
              <a:t>. Удостоверение об аттестации с присвоением (подтверждением) квалификации регистрируется в журнале регистрации и выдачи удостоверений согласно приложению </a:t>
            </a:r>
            <a:r>
              <a:rPr lang="en-US" sz="2000" dirty="0"/>
              <a:t>17 к </a:t>
            </a:r>
            <a:r>
              <a:rPr lang="en-US" sz="2000" dirty="0" err="1"/>
              <a:t>настоящим</a:t>
            </a:r>
            <a:r>
              <a:rPr lang="en-US" sz="2000" dirty="0"/>
              <a:t> </a:t>
            </a:r>
            <a:r>
              <a:rPr lang="en-US" sz="2000" dirty="0" err="1"/>
              <a:t>Правилам</a:t>
            </a:r>
            <a:r>
              <a:rPr lang="en-US" sz="2000" dirty="0"/>
              <a:t>.</a:t>
            </a:r>
            <a:endParaRPr lang="ru-RU" sz="2000" dirty="0"/>
          </a:p>
        </p:txBody>
      </p:sp>
    </p:spTree>
    <p:extLst>
      <p:ext uri="{BB962C8B-B14F-4D97-AF65-F5344CB8AC3E}">
        <p14:creationId xmlns:p14="http://schemas.microsoft.com/office/powerpoint/2010/main" val="1923026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7294305"/>
          </a:xfrm>
          <a:prstGeom prst="rect">
            <a:avLst/>
          </a:prstGeom>
        </p:spPr>
        <p:txBody>
          <a:bodyPr wrap="square">
            <a:spAutoFit/>
          </a:bodyPr>
          <a:lstStyle/>
          <a:p>
            <a:pPr algn="ctr"/>
            <a:endParaRPr lang="ru-RU" b="1" dirty="0" smtClean="0"/>
          </a:p>
          <a:p>
            <a:pPr algn="ctr"/>
            <a:r>
              <a:rPr lang="ru-RU" sz="2400" b="1" dirty="0" smtClean="0"/>
              <a:t> </a:t>
            </a:r>
            <a:r>
              <a:rPr lang="ru-RU" sz="2400" b="1" dirty="0"/>
              <a:t>Правила и условия 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sz="2400" b="1" dirty="0" err="1"/>
              <a:t>послесреднего</a:t>
            </a:r>
            <a:r>
              <a:rPr lang="ru-RU" sz="2400" b="1" dirty="0"/>
              <a:t>, дополнительного, специализированного и специального образования, и иных гражданских служащих  в области образования и </a:t>
            </a:r>
            <a:r>
              <a:rPr lang="ru-RU" sz="2400" b="1" dirty="0" smtClean="0"/>
              <a:t>науки</a:t>
            </a:r>
          </a:p>
          <a:p>
            <a:pPr algn="ctr"/>
            <a:r>
              <a:rPr lang="ru-RU" sz="2400" dirty="0" smtClean="0"/>
              <a:t> (</a:t>
            </a:r>
            <a:r>
              <a:rPr lang="ru-RU" sz="2400" dirty="0"/>
              <a:t>Приложение к </a:t>
            </a:r>
            <a:r>
              <a:rPr lang="ru-RU" sz="2400" dirty="0" smtClean="0"/>
              <a:t>приказу Министра </a:t>
            </a:r>
            <a:r>
              <a:rPr lang="ru-RU" sz="2400" dirty="0"/>
              <a:t>образования и </a:t>
            </a:r>
            <a:r>
              <a:rPr lang="ru-RU" sz="2400" dirty="0" smtClean="0"/>
              <a:t>науки Республики Казахстан от </a:t>
            </a:r>
            <a:r>
              <a:rPr lang="ru-RU" sz="2400" dirty="0"/>
              <a:t>14 мая 2020 года № </a:t>
            </a:r>
            <a:r>
              <a:rPr lang="ru-RU" sz="2400" dirty="0" smtClean="0"/>
              <a:t>202, утверждены </a:t>
            </a:r>
            <a:r>
              <a:rPr lang="ru-RU" sz="2400" dirty="0"/>
              <a:t>приказом</a:t>
            </a:r>
            <a:br>
              <a:rPr lang="ru-RU" sz="2400" dirty="0"/>
            </a:br>
            <a:r>
              <a:rPr lang="ru-RU" sz="2400" dirty="0"/>
              <a:t>Министра образования и </a:t>
            </a:r>
            <a:r>
              <a:rPr lang="ru-RU" sz="2400" dirty="0" smtClean="0"/>
              <a:t>науки Республики Казахстан от </a:t>
            </a:r>
            <a:r>
              <a:rPr lang="ru-RU" sz="2400" dirty="0"/>
              <a:t>27 января 2016 № 83</a:t>
            </a:r>
            <a:r>
              <a:rPr lang="ru-RU" sz="2400" dirty="0" smtClean="0"/>
              <a:t>)</a:t>
            </a:r>
          </a:p>
          <a:p>
            <a:pPr algn="ctr"/>
            <a:endParaRPr lang="ru-RU" b="1" dirty="0" smtClean="0"/>
          </a:p>
          <a:p>
            <a:endParaRPr lang="ru-RU" b="1" dirty="0"/>
          </a:p>
          <a:p>
            <a:endParaRPr lang="ru-RU" b="1" dirty="0" smtClean="0"/>
          </a:p>
          <a:p>
            <a:endParaRPr lang="ru-RU" b="1" dirty="0"/>
          </a:p>
          <a:p>
            <a:pPr algn="ctr"/>
            <a:endParaRPr lang="ru-RU" dirty="0"/>
          </a:p>
        </p:txBody>
      </p:sp>
    </p:spTree>
    <p:extLst>
      <p:ext uri="{BB962C8B-B14F-4D97-AF65-F5344CB8AC3E}">
        <p14:creationId xmlns:p14="http://schemas.microsoft.com/office/powerpoint/2010/main" val="32796739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737032" cy="1298448"/>
          </a:xfrm>
        </p:spPr>
        <p:txBody>
          <a:bodyPr/>
          <a:lstStyle/>
          <a:p>
            <a:r>
              <a:rPr lang="ru-RU" dirty="0" smtClean="0"/>
              <a:t>Аттестация заместителей директора</a:t>
            </a:r>
            <a:endParaRPr lang="ru-RU" dirty="0"/>
          </a:p>
        </p:txBody>
      </p:sp>
      <p:sp>
        <p:nvSpPr>
          <p:cNvPr id="3" name="Прямоугольник 2"/>
          <p:cNvSpPr/>
          <p:nvPr/>
        </p:nvSpPr>
        <p:spPr>
          <a:xfrm>
            <a:off x="251520" y="1124744"/>
            <a:ext cx="8496944" cy="5632311"/>
          </a:xfrm>
          <a:prstGeom prst="rect">
            <a:avLst/>
          </a:prstGeom>
        </p:spPr>
        <p:txBody>
          <a:bodyPr wrap="square">
            <a:spAutoFit/>
          </a:bodyPr>
          <a:lstStyle/>
          <a:p>
            <a:pPr algn="just"/>
            <a:r>
              <a:rPr lang="en-US" dirty="0"/>
              <a:t>      </a:t>
            </a:r>
            <a:r>
              <a:rPr lang="en-US" sz="2000" dirty="0"/>
              <a:t>79. </a:t>
            </a:r>
            <a:r>
              <a:rPr lang="en-US" sz="2000" dirty="0" err="1"/>
              <a:t>Аттестуемый</a:t>
            </a:r>
            <a:r>
              <a:rPr lang="en-US" sz="2000" dirty="0"/>
              <a:t> </a:t>
            </a:r>
            <a:r>
              <a:rPr lang="en-US" sz="2000" dirty="0" err="1"/>
              <a:t>претендует</a:t>
            </a:r>
            <a:r>
              <a:rPr lang="en-US" sz="2000" dirty="0"/>
              <a:t> </a:t>
            </a:r>
            <a:r>
              <a:rPr lang="en-US" sz="2000" dirty="0" err="1"/>
              <a:t>на</a:t>
            </a:r>
            <a:r>
              <a:rPr lang="en-US" sz="2000" dirty="0"/>
              <a:t> </a:t>
            </a:r>
            <a:r>
              <a:rPr lang="en-US" sz="2000" dirty="0" err="1"/>
              <a:t>квалификационную</a:t>
            </a:r>
            <a:r>
              <a:rPr lang="en-US" sz="2000" dirty="0"/>
              <a:t> </a:t>
            </a:r>
            <a:r>
              <a:rPr lang="en-US" sz="2000" dirty="0" err="1"/>
              <a:t>категорию</a:t>
            </a:r>
            <a:r>
              <a:rPr lang="en-US" sz="2000" dirty="0"/>
              <a:t> </a:t>
            </a:r>
            <a:r>
              <a:rPr lang="en-US" sz="2000" b="1" dirty="0"/>
              <a:t>"</a:t>
            </a:r>
            <a:r>
              <a:rPr lang="en-US" sz="2000" b="1" dirty="0" err="1"/>
              <a:t>заместитель</a:t>
            </a:r>
            <a:r>
              <a:rPr lang="en-US" sz="2000" b="1" dirty="0"/>
              <a:t> </a:t>
            </a:r>
            <a:r>
              <a:rPr lang="en-US" sz="2000" b="1" dirty="0" err="1"/>
              <a:t>руководителя</a:t>
            </a:r>
            <a:r>
              <a:rPr lang="en-US" sz="2000" b="1" dirty="0"/>
              <a:t> </a:t>
            </a:r>
            <a:r>
              <a:rPr lang="en-US" sz="2000" b="1" dirty="0" err="1"/>
              <a:t>третьей</a:t>
            </a:r>
            <a:r>
              <a:rPr lang="en-US" sz="2000" b="1" dirty="0"/>
              <a:t> </a:t>
            </a:r>
            <a:r>
              <a:rPr lang="en-US" sz="2000" b="1" dirty="0" err="1"/>
              <a:t>квалификационной</a:t>
            </a:r>
            <a:r>
              <a:rPr lang="en-US" sz="2000" b="1" dirty="0"/>
              <a:t> </a:t>
            </a:r>
            <a:r>
              <a:rPr lang="en-US" sz="2000" b="1" dirty="0" err="1"/>
              <a:t>категории</a:t>
            </a:r>
            <a:r>
              <a:rPr lang="en-US" sz="2000" b="1" dirty="0"/>
              <a:t>"</a:t>
            </a:r>
            <a:r>
              <a:rPr lang="en-US" sz="2000" dirty="0"/>
              <a:t> </a:t>
            </a:r>
            <a:r>
              <a:rPr lang="en-US" sz="2000" dirty="0" err="1"/>
              <a:t>при</a:t>
            </a:r>
            <a:r>
              <a:rPr lang="en-US" sz="2000" dirty="0"/>
              <a:t> </a:t>
            </a:r>
            <a:r>
              <a:rPr lang="en-US" sz="2000" dirty="0" err="1"/>
              <a:t>наличии</a:t>
            </a:r>
            <a:r>
              <a:rPr lang="en-US" sz="2000" dirty="0"/>
              <a:t> </a:t>
            </a:r>
            <a:r>
              <a:rPr lang="en-US" sz="2000" dirty="0" err="1"/>
              <a:t>педагогического</a:t>
            </a:r>
            <a:r>
              <a:rPr lang="en-US" sz="2000" dirty="0"/>
              <a:t> </a:t>
            </a:r>
            <a:r>
              <a:rPr lang="en-US" sz="2000" dirty="0" err="1"/>
              <a:t>или</a:t>
            </a:r>
            <a:r>
              <a:rPr lang="en-US" sz="2000" dirty="0"/>
              <a:t> </a:t>
            </a:r>
            <a:r>
              <a:rPr lang="en-US" sz="2000" dirty="0" err="1"/>
              <a:t>иного</a:t>
            </a:r>
            <a:r>
              <a:rPr lang="en-US" sz="2000" dirty="0"/>
              <a:t> </a:t>
            </a:r>
            <a:r>
              <a:rPr lang="en-US" sz="2000" dirty="0" err="1"/>
              <a:t>профессионального</a:t>
            </a:r>
            <a:r>
              <a:rPr lang="en-US" sz="2000" dirty="0"/>
              <a:t> </a:t>
            </a:r>
            <a:r>
              <a:rPr lang="en-US" sz="2000" dirty="0" err="1"/>
              <a:t>образования</a:t>
            </a:r>
            <a:r>
              <a:rPr lang="en-US" sz="2000" dirty="0"/>
              <a:t> </a:t>
            </a:r>
            <a:r>
              <a:rPr lang="en-US" sz="2000" dirty="0" err="1"/>
              <a:t>по</a:t>
            </a:r>
            <a:r>
              <a:rPr lang="en-US" sz="2000" dirty="0"/>
              <a:t> </a:t>
            </a:r>
            <a:r>
              <a:rPr lang="en-US" sz="2000" dirty="0" err="1"/>
              <a:t>соответствующему</a:t>
            </a:r>
            <a:r>
              <a:rPr lang="en-US" sz="2000" dirty="0"/>
              <a:t> </a:t>
            </a:r>
            <a:r>
              <a:rPr lang="en-US" sz="2000" dirty="0" err="1"/>
              <a:t>профилю</a:t>
            </a:r>
            <a:r>
              <a:rPr lang="en-US" sz="2000" dirty="0"/>
              <a:t> </a:t>
            </a:r>
            <a:r>
              <a:rPr lang="en-US" sz="2000" dirty="0" err="1"/>
              <a:t>либо</a:t>
            </a:r>
            <a:r>
              <a:rPr lang="en-US" sz="2000" dirty="0"/>
              <a:t> </a:t>
            </a:r>
            <a:r>
              <a:rPr lang="en-US" sz="2000" dirty="0" err="1"/>
              <a:t>прохождения</a:t>
            </a:r>
            <a:r>
              <a:rPr lang="en-US" sz="2000" dirty="0"/>
              <a:t> </a:t>
            </a:r>
            <a:r>
              <a:rPr lang="en-US" sz="2000" dirty="0" err="1"/>
              <a:t>педагогической</a:t>
            </a:r>
            <a:r>
              <a:rPr lang="en-US" sz="2000" dirty="0"/>
              <a:t> </a:t>
            </a:r>
            <a:r>
              <a:rPr lang="en-US" sz="2000" dirty="0" err="1"/>
              <a:t>переподготовки</a:t>
            </a:r>
            <a:r>
              <a:rPr lang="en-US" sz="2000" dirty="0"/>
              <a:t>.</a:t>
            </a:r>
            <a:endParaRPr lang="ru-RU" sz="2000" dirty="0"/>
          </a:p>
          <a:p>
            <a:pPr algn="just"/>
            <a:r>
              <a:rPr lang="en-US" sz="2000" dirty="0"/>
              <a:t>     </a:t>
            </a:r>
            <a:r>
              <a:rPr lang="en-US" sz="2000" b="1" dirty="0"/>
              <a:t> </a:t>
            </a:r>
            <a:r>
              <a:rPr lang="ru-RU" sz="2000" b="1" dirty="0"/>
              <a:t>При этом:</a:t>
            </a:r>
          </a:p>
          <a:p>
            <a:pPr algn="just"/>
            <a:r>
              <a:rPr lang="en-US" sz="2000" dirty="0"/>
              <a:t>     </a:t>
            </a:r>
            <a:r>
              <a:rPr lang="ru-RU" sz="2000" b="1" dirty="0"/>
              <a:t> обеспечивается выполнение не менее трех нижеследующих показателей:</a:t>
            </a:r>
          </a:p>
          <a:p>
            <a:pPr marL="285750" indent="-285750" algn="just">
              <a:buFont typeface="Arial" pitchFamily="34" charset="0"/>
              <a:buChar char="•"/>
            </a:pPr>
            <a:r>
              <a:rPr lang="en-US" sz="2000" dirty="0"/>
              <a:t>     </a:t>
            </a:r>
            <a:r>
              <a:rPr lang="ru-RU" sz="2000" dirty="0"/>
              <a:t> результативность использования различных видов </a:t>
            </a:r>
            <a:r>
              <a:rPr lang="ru-RU" sz="2000" dirty="0" err="1"/>
              <a:t>внутришкольного</a:t>
            </a:r>
            <a:r>
              <a:rPr lang="ru-RU" sz="2000" dirty="0"/>
              <a:t> контроля (контроля качества) в соответствии с целями и задачами организации образования;</a:t>
            </a:r>
          </a:p>
          <a:p>
            <a:pPr marL="285750" indent="-285750" algn="just">
              <a:buFont typeface="Arial" pitchFamily="34" charset="0"/>
              <a:buChar char="•"/>
            </a:pPr>
            <a:r>
              <a:rPr lang="en-US" sz="2000" dirty="0"/>
              <a:t>     </a:t>
            </a:r>
            <a:r>
              <a:rPr lang="ru-RU" sz="2000" dirty="0"/>
              <a:t> соответствие анализа урока/занятия (журнал (листы) наблюдения на уроке/занятии) программам наблюдения на уроке/занятии;</a:t>
            </a:r>
          </a:p>
          <a:p>
            <a:pPr marL="285750" indent="-285750" algn="just">
              <a:buFont typeface="Arial" pitchFamily="34" charset="0"/>
              <a:buChar char="•"/>
            </a:pPr>
            <a:r>
              <a:rPr lang="en-US" sz="2000" dirty="0"/>
              <a:t>     </a:t>
            </a:r>
            <a:r>
              <a:rPr lang="ru-RU" sz="2000" dirty="0"/>
              <a:t> результативность использования уровневых дескрипторов с учетом квалификационных категорий педагогов, особенностей обучающихся для осуществления </a:t>
            </a:r>
            <a:r>
              <a:rPr lang="ru-RU" sz="2000" dirty="0" err="1"/>
              <a:t>внутришкольного</a:t>
            </a:r>
            <a:r>
              <a:rPr lang="ru-RU" sz="2000" dirty="0"/>
              <a:t> контроля (контроля качества);</a:t>
            </a:r>
          </a:p>
          <a:p>
            <a:pPr marL="285750" indent="-285750" algn="just">
              <a:buFont typeface="Arial" pitchFamily="34" charset="0"/>
              <a:buChar char="•"/>
            </a:pPr>
            <a:r>
              <a:rPr lang="en-US" sz="2000" dirty="0"/>
              <a:t>     </a:t>
            </a:r>
            <a:r>
              <a:rPr lang="ru-RU" sz="2000" dirty="0"/>
              <a:t> обобщение и распространение опыта работы по курируемому направлению на районном/городском уровне.</a:t>
            </a:r>
          </a:p>
        </p:txBody>
      </p:sp>
    </p:spTree>
    <p:extLst>
      <p:ext uri="{BB962C8B-B14F-4D97-AF65-F5344CB8AC3E}">
        <p14:creationId xmlns:p14="http://schemas.microsoft.com/office/powerpoint/2010/main" val="27432128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04664"/>
            <a:ext cx="8136904" cy="5940088"/>
          </a:xfrm>
          <a:prstGeom prst="rect">
            <a:avLst/>
          </a:prstGeom>
        </p:spPr>
        <p:txBody>
          <a:bodyPr wrap="square">
            <a:spAutoFit/>
          </a:bodyPr>
          <a:lstStyle/>
          <a:p>
            <a:pPr algn="just"/>
            <a:r>
              <a:rPr lang="en-US" dirty="0"/>
              <a:t>     </a:t>
            </a:r>
            <a:r>
              <a:rPr lang="en-US" sz="2000" dirty="0"/>
              <a:t> 80. </a:t>
            </a:r>
            <a:r>
              <a:rPr lang="en-US" sz="2000" dirty="0" err="1"/>
              <a:t>Аттестуемый</a:t>
            </a:r>
            <a:r>
              <a:rPr lang="en-US" sz="2000" dirty="0"/>
              <a:t> </a:t>
            </a:r>
            <a:r>
              <a:rPr lang="en-US" sz="2000" dirty="0" err="1"/>
              <a:t>претендует</a:t>
            </a:r>
            <a:r>
              <a:rPr lang="en-US" sz="2000" dirty="0"/>
              <a:t> </a:t>
            </a:r>
            <a:r>
              <a:rPr lang="en-US" sz="2000" dirty="0" err="1"/>
              <a:t>на</a:t>
            </a:r>
            <a:r>
              <a:rPr lang="en-US" sz="2000" dirty="0"/>
              <a:t> </a:t>
            </a:r>
            <a:r>
              <a:rPr lang="en-US" sz="2000" dirty="0" err="1"/>
              <a:t>квалификационную</a:t>
            </a:r>
            <a:r>
              <a:rPr lang="en-US" sz="2000" dirty="0"/>
              <a:t> </a:t>
            </a:r>
            <a:r>
              <a:rPr lang="en-US" sz="2000" dirty="0" err="1"/>
              <a:t>категорию</a:t>
            </a:r>
            <a:r>
              <a:rPr lang="en-US" sz="2000" dirty="0"/>
              <a:t> "</a:t>
            </a:r>
            <a:r>
              <a:rPr lang="en-US" sz="2000" b="1" dirty="0" err="1"/>
              <a:t>заместитель</a:t>
            </a:r>
            <a:r>
              <a:rPr lang="en-US" sz="2000" b="1" dirty="0"/>
              <a:t> </a:t>
            </a:r>
            <a:r>
              <a:rPr lang="en-US" sz="2000" b="1" dirty="0" err="1"/>
              <a:t>руководителя</a:t>
            </a:r>
            <a:r>
              <a:rPr lang="en-US" sz="2000" b="1" dirty="0"/>
              <a:t> </a:t>
            </a:r>
            <a:r>
              <a:rPr lang="en-US" sz="2000" b="1" dirty="0" err="1"/>
              <a:t>второй</a:t>
            </a:r>
            <a:r>
              <a:rPr lang="en-US" sz="2000" b="1" dirty="0"/>
              <a:t> </a:t>
            </a:r>
            <a:r>
              <a:rPr lang="en-US" sz="2000" b="1" dirty="0" err="1"/>
              <a:t>квалификационной</a:t>
            </a:r>
            <a:r>
              <a:rPr lang="en-US" sz="2000" b="1" dirty="0"/>
              <a:t> </a:t>
            </a:r>
            <a:r>
              <a:rPr lang="en-US" sz="2000" b="1" dirty="0" err="1"/>
              <a:t>категории</a:t>
            </a:r>
            <a:r>
              <a:rPr lang="en-US" sz="2000" b="1" dirty="0"/>
              <a:t>" </a:t>
            </a:r>
            <a:r>
              <a:rPr lang="en-US" sz="2000" dirty="0" err="1"/>
              <a:t>при</a:t>
            </a:r>
            <a:r>
              <a:rPr lang="en-US" sz="2000" dirty="0"/>
              <a:t> </a:t>
            </a:r>
            <a:r>
              <a:rPr lang="en-US" sz="2000" dirty="0" err="1"/>
              <a:t>наличии</a:t>
            </a:r>
            <a:r>
              <a:rPr lang="en-US" sz="2000" dirty="0"/>
              <a:t> </a:t>
            </a:r>
            <a:r>
              <a:rPr lang="en-US" sz="2000" dirty="0" err="1"/>
              <a:t>педагогического</a:t>
            </a:r>
            <a:r>
              <a:rPr lang="en-US" sz="2000" dirty="0"/>
              <a:t> </a:t>
            </a:r>
            <a:r>
              <a:rPr lang="en-US" sz="2000" dirty="0" err="1"/>
              <a:t>или</a:t>
            </a:r>
            <a:r>
              <a:rPr lang="en-US" sz="2000" dirty="0"/>
              <a:t> </a:t>
            </a:r>
            <a:r>
              <a:rPr lang="en-US" sz="2000" dirty="0" err="1"/>
              <a:t>иного</a:t>
            </a:r>
            <a:r>
              <a:rPr lang="en-US" sz="2000" dirty="0"/>
              <a:t> </a:t>
            </a:r>
            <a:r>
              <a:rPr lang="en-US" sz="2000" dirty="0" err="1"/>
              <a:t>профессионального</a:t>
            </a:r>
            <a:r>
              <a:rPr lang="en-US" sz="2000" dirty="0"/>
              <a:t> </a:t>
            </a:r>
            <a:r>
              <a:rPr lang="en-US" sz="2000" dirty="0" err="1"/>
              <a:t>образования</a:t>
            </a:r>
            <a:r>
              <a:rPr lang="en-US" sz="2000" dirty="0"/>
              <a:t> </a:t>
            </a:r>
            <a:r>
              <a:rPr lang="en-US" sz="2000" dirty="0" err="1"/>
              <a:t>по</a:t>
            </a:r>
            <a:r>
              <a:rPr lang="en-US" sz="2000" dirty="0"/>
              <a:t> </a:t>
            </a:r>
            <a:r>
              <a:rPr lang="en-US" sz="2000" dirty="0" err="1"/>
              <a:t>соответствующему</a:t>
            </a:r>
            <a:r>
              <a:rPr lang="en-US" sz="2000" dirty="0"/>
              <a:t> </a:t>
            </a:r>
            <a:r>
              <a:rPr lang="en-US" sz="2000" dirty="0" err="1"/>
              <a:t>профилю</a:t>
            </a:r>
            <a:r>
              <a:rPr lang="en-US" sz="2000" dirty="0"/>
              <a:t> </a:t>
            </a:r>
            <a:r>
              <a:rPr lang="en-US" sz="2000" dirty="0" err="1"/>
              <a:t>либо</a:t>
            </a:r>
            <a:r>
              <a:rPr lang="en-US" sz="2000" dirty="0"/>
              <a:t> </a:t>
            </a:r>
            <a:r>
              <a:rPr lang="en-US" sz="2000" dirty="0" err="1"/>
              <a:t>прохождения</a:t>
            </a:r>
            <a:r>
              <a:rPr lang="en-US" sz="2000" dirty="0"/>
              <a:t> </a:t>
            </a:r>
            <a:r>
              <a:rPr lang="en-US" sz="2000" dirty="0" err="1"/>
              <a:t>педагогической</a:t>
            </a:r>
            <a:r>
              <a:rPr lang="en-US" sz="2000" dirty="0"/>
              <a:t> </a:t>
            </a:r>
            <a:r>
              <a:rPr lang="en-US" sz="2000" dirty="0" err="1"/>
              <a:t>переподготовки</a:t>
            </a:r>
            <a:r>
              <a:rPr lang="en-US" sz="2000" dirty="0"/>
              <a:t>.</a:t>
            </a:r>
            <a:endParaRPr lang="ru-RU" sz="2000" dirty="0"/>
          </a:p>
          <a:p>
            <a:r>
              <a:rPr lang="en-US" sz="2000" dirty="0"/>
              <a:t>     </a:t>
            </a:r>
            <a:r>
              <a:rPr lang="en-US" sz="2000" b="1" dirty="0"/>
              <a:t> </a:t>
            </a:r>
            <a:endParaRPr lang="ru-RU" sz="2000" b="1" dirty="0" smtClean="0"/>
          </a:p>
          <a:p>
            <a:r>
              <a:rPr lang="ru-RU" sz="2000" b="1" dirty="0" smtClean="0"/>
              <a:t>При </a:t>
            </a:r>
            <a:r>
              <a:rPr lang="ru-RU" sz="2000" b="1" dirty="0"/>
              <a:t>этом</a:t>
            </a:r>
            <a:r>
              <a:rPr lang="ru-RU" sz="2000" b="1" dirty="0" smtClean="0"/>
              <a:t>:</a:t>
            </a:r>
            <a:r>
              <a:rPr lang="en-US" sz="2000" dirty="0"/>
              <a:t>   </a:t>
            </a:r>
            <a:r>
              <a:rPr lang="ru-RU" sz="2000" dirty="0"/>
              <a:t> </a:t>
            </a:r>
            <a:r>
              <a:rPr lang="ru-RU" sz="2000" b="1" dirty="0"/>
              <a:t>обеспечивается выполнение не менее трех нижеследующих показателей:</a:t>
            </a:r>
          </a:p>
          <a:p>
            <a:pPr marL="285750" indent="-285750">
              <a:buFont typeface="Arial" pitchFamily="34" charset="0"/>
              <a:buChar char="•"/>
            </a:pPr>
            <a:r>
              <a:rPr lang="en-US" sz="2000" dirty="0"/>
              <a:t>     </a:t>
            </a:r>
            <a:r>
              <a:rPr lang="ru-RU" sz="2000" dirty="0"/>
              <a:t> рациональное использование ресурсов организации образования (цифровых, кадровых, материально-технических) для </a:t>
            </a:r>
            <a:r>
              <a:rPr lang="ru-RU" sz="2000" dirty="0" err="1"/>
              <a:t>внутришкольного</a:t>
            </a:r>
            <a:r>
              <a:rPr lang="ru-RU" sz="2000" dirty="0"/>
              <a:t> контроля (контроля качества);</a:t>
            </a:r>
          </a:p>
          <a:p>
            <a:pPr marL="285750" indent="-285750">
              <a:buFont typeface="Arial" pitchFamily="34" charset="0"/>
              <a:buChar char="•"/>
            </a:pPr>
            <a:r>
              <a:rPr lang="ru-RU" sz="2000" dirty="0"/>
              <a:t> </a:t>
            </a:r>
            <a:r>
              <a:rPr lang="en-US" sz="2000" dirty="0"/>
              <a:t>     </a:t>
            </a:r>
            <a:r>
              <a:rPr lang="ru-RU" sz="2000" dirty="0"/>
              <a:t> использование различных видов контрольно-измерительных материалов и их информативность: показатели учебных достижений; </a:t>
            </a:r>
          </a:p>
          <a:p>
            <a:pPr marL="285750" indent="-285750">
              <a:buFont typeface="Arial" pitchFamily="34" charset="0"/>
              <a:buChar char="•"/>
            </a:pPr>
            <a:r>
              <a:rPr lang="en-US" sz="2000" dirty="0"/>
              <a:t>     </a:t>
            </a:r>
            <a:r>
              <a:rPr lang="ru-RU" sz="2000" dirty="0"/>
              <a:t> эффективность обратной связи и коррекционной деятельности в организации </a:t>
            </a:r>
            <a:r>
              <a:rPr lang="ru-RU" sz="2000" dirty="0" err="1"/>
              <a:t>внутришкольного</a:t>
            </a:r>
            <a:r>
              <a:rPr lang="ru-RU" sz="2000" dirty="0"/>
              <a:t> контроля: использование результатов "по вертикали" (администрация - учитель) и "по горизонтали" (между субъектами управления);</a:t>
            </a:r>
          </a:p>
          <a:p>
            <a:pPr marL="285750" indent="-285750">
              <a:buFont typeface="Arial" pitchFamily="34" charset="0"/>
              <a:buChar char="•"/>
            </a:pPr>
            <a:r>
              <a:rPr lang="en-US" sz="2000" dirty="0"/>
              <a:t>     </a:t>
            </a:r>
            <a:r>
              <a:rPr lang="ru-RU" sz="2000" dirty="0"/>
              <a:t> обобщение и распространение опыта работы по курируемому направлению на областном уровне;</a:t>
            </a:r>
          </a:p>
        </p:txBody>
      </p:sp>
    </p:spTree>
    <p:extLst>
      <p:ext uri="{BB962C8B-B14F-4D97-AF65-F5344CB8AC3E}">
        <p14:creationId xmlns:p14="http://schemas.microsoft.com/office/powerpoint/2010/main" val="26008482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260647"/>
            <a:ext cx="8208912" cy="5632311"/>
          </a:xfrm>
          <a:prstGeom prst="rect">
            <a:avLst/>
          </a:prstGeom>
        </p:spPr>
        <p:txBody>
          <a:bodyPr wrap="square">
            <a:spAutoFit/>
          </a:bodyPr>
          <a:lstStyle/>
          <a:p>
            <a:pPr algn="just"/>
            <a:r>
              <a:rPr lang="en-US" dirty="0"/>
              <a:t>   </a:t>
            </a:r>
            <a:r>
              <a:rPr lang="en-US" sz="2000" dirty="0"/>
              <a:t>   81. </a:t>
            </a:r>
            <a:r>
              <a:rPr lang="en-US" sz="2000" dirty="0" err="1"/>
              <a:t>Аттестуемый</a:t>
            </a:r>
            <a:r>
              <a:rPr lang="en-US" sz="2000" dirty="0"/>
              <a:t> </a:t>
            </a:r>
            <a:r>
              <a:rPr lang="en-US" sz="2000" dirty="0" err="1"/>
              <a:t>претендует</a:t>
            </a:r>
            <a:r>
              <a:rPr lang="en-US" sz="2000" dirty="0"/>
              <a:t> </a:t>
            </a:r>
            <a:r>
              <a:rPr lang="en-US" sz="2000" dirty="0" err="1"/>
              <a:t>на</a:t>
            </a:r>
            <a:r>
              <a:rPr lang="en-US" sz="2000" dirty="0"/>
              <a:t> </a:t>
            </a:r>
            <a:r>
              <a:rPr lang="en-US" sz="2000" dirty="0" err="1"/>
              <a:t>квалификационную</a:t>
            </a:r>
            <a:r>
              <a:rPr lang="en-US" sz="2000" dirty="0"/>
              <a:t> </a:t>
            </a:r>
            <a:r>
              <a:rPr lang="en-US" sz="2000" dirty="0" err="1"/>
              <a:t>категорию</a:t>
            </a:r>
            <a:r>
              <a:rPr lang="en-US" sz="2000" dirty="0"/>
              <a:t> </a:t>
            </a:r>
            <a:r>
              <a:rPr lang="en-US" sz="2000" b="1" dirty="0"/>
              <a:t>"</a:t>
            </a:r>
            <a:r>
              <a:rPr lang="en-US" sz="2000" b="1" dirty="0" err="1"/>
              <a:t>заместитель</a:t>
            </a:r>
            <a:r>
              <a:rPr lang="en-US" sz="2000" b="1" dirty="0"/>
              <a:t> </a:t>
            </a:r>
            <a:r>
              <a:rPr lang="en-US" sz="2000" b="1" dirty="0" err="1"/>
              <a:t>руководителя</a:t>
            </a:r>
            <a:r>
              <a:rPr lang="en-US" sz="2000" b="1" dirty="0"/>
              <a:t> </a:t>
            </a:r>
            <a:r>
              <a:rPr lang="en-US" sz="2000" b="1" dirty="0" err="1"/>
              <a:t>первой</a:t>
            </a:r>
            <a:r>
              <a:rPr lang="en-US" sz="2000" b="1" dirty="0"/>
              <a:t> </a:t>
            </a:r>
            <a:r>
              <a:rPr lang="en-US" sz="2000" b="1" dirty="0" err="1"/>
              <a:t>квалификационной</a:t>
            </a:r>
            <a:r>
              <a:rPr lang="en-US" sz="2000" b="1" dirty="0"/>
              <a:t> </a:t>
            </a:r>
            <a:r>
              <a:rPr lang="en-US" sz="2000" b="1" dirty="0" err="1"/>
              <a:t>категории</a:t>
            </a:r>
            <a:r>
              <a:rPr lang="en-US" sz="2000" b="1" dirty="0"/>
              <a:t>" </a:t>
            </a:r>
            <a:r>
              <a:rPr lang="en-US" sz="2000" dirty="0" err="1"/>
              <a:t>при</a:t>
            </a:r>
            <a:r>
              <a:rPr lang="en-US" sz="2000" dirty="0"/>
              <a:t> </a:t>
            </a:r>
            <a:r>
              <a:rPr lang="en-US" sz="2000" dirty="0" err="1"/>
              <a:t>наличии</a:t>
            </a:r>
            <a:r>
              <a:rPr lang="en-US" sz="2000" dirty="0"/>
              <a:t> </a:t>
            </a:r>
            <a:r>
              <a:rPr lang="en-US" sz="2000" dirty="0" err="1"/>
              <a:t>педагогического</a:t>
            </a:r>
            <a:r>
              <a:rPr lang="en-US" sz="2000" dirty="0"/>
              <a:t> </a:t>
            </a:r>
            <a:r>
              <a:rPr lang="en-US" sz="2000" dirty="0" err="1"/>
              <a:t>или</a:t>
            </a:r>
            <a:r>
              <a:rPr lang="en-US" sz="2000" dirty="0"/>
              <a:t> </a:t>
            </a:r>
            <a:r>
              <a:rPr lang="en-US" sz="2000" dirty="0" err="1"/>
              <a:t>иного</a:t>
            </a:r>
            <a:r>
              <a:rPr lang="en-US" sz="2000" dirty="0"/>
              <a:t> </a:t>
            </a:r>
            <a:r>
              <a:rPr lang="en-US" sz="2000" dirty="0" err="1"/>
              <a:t>профессионального</a:t>
            </a:r>
            <a:r>
              <a:rPr lang="en-US" sz="2000" dirty="0"/>
              <a:t> </a:t>
            </a:r>
            <a:r>
              <a:rPr lang="en-US" sz="2000" dirty="0" err="1"/>
              <a:t>образования</a:t>
            </a:r>
            <a:r>
              <a:rPr lang="en-US" sz="2000" dirty="0"/>
              <a:t> </a:t>
            </a:r>
            <a:r>
              <a:rPr lang="en-US" sz="2000" dirty="0" err="1"/>
              <a:t>по</a:t>
            </a:r>
            <a:r>
              <a:rPr lang="en-US" sz="2000" dirty="0"/>
              <a:t> </a:t>
            </a:r>
            <a:r>
              <a:rPr lang="en-US" sz="2000" dirty="0" err="1"/>
              <a:t>соответствующему</a:t>
            </a:r>
            <a:r>
              <a:rPr lang="en-US" sz="2000" dirty="0"/>
              <a:t> </a:t>
            </a:r>
            <a:r>
              <a:rPr lang="en-US" sz="2000" dirty="0" err="1"/>
              <a:t>профилю</a:t>
            </a:r>
            <a:r>
              <a:rPr lang="en-US" sz="2000" dirty="0"/>
              <a:t> </a:t>
            </a:r>
            <a:r>
              <a:rPr lang="en-US" sz="2000" dirty="0" err="1"/>
              <a:t>либо</a:t>
            </a:r>
            <a:r>
              <a:rPr lang="en-US" sz="2000" dirty="0"/>
              <a:t> </a:t>
            </a:r>
            <a:r>
              <a:rPr lang="en-US" sz="2000" dirty="0" err="1"/>
              <a:t>прохождения</a:t>
            </a:r>
            <a:r>
              <a:rPr lang="en-US" sz="2000" dirty="0"/>
              <a:t> </a:t>
            </a:r>
            <a:r>
              <a:rPr lang="en-US" sz="2000" dirty="0" err="1"/>
              <a:t>педагогической</a:t>
            </a:r>
            <a:r>
              <a:rPr lang="en-US" sz="2000" dirty="0"/>
              <a:t> </a:t>
            </a:r>
            <a:r>
              <a:rPr lang="en-US" sz="2000" dirty="0" err="1"/>
              <a:t>переподготовки</a:t>
            </a:r>
            <a:r>
              <a:rPr lang="en-US" sz="2000" dirty="0"/>
              <a:t>.</a:t>
            </a:r>
            <a:endParaRPr lang="ru-RU" sz="2000" dirty="0"/>
          </a:p>
          <a:p>
            <a:r>
              <a:rPr lang="en-US" sz="2000" dirty="0"/>
              <a:t>     </a:t>
            </a:r>
            <a:endParaRPr lang="ru-RU" sz="2000" dirty="0" smtClean="0"/>
          </a:p>
          <a:p>
            <a:r>
              <a:rPr lang="en-US" sz="2000" b="1" dirty="0" smtClean="0"/>
              <a:t> </a:t>
            </a:r>
            <a:r>
              <a:rPr lang="ru-RU" sz="2000" b="1" dirty="0"/>
              <a:t>При этом:</a:t>
            </a:r>
          </a:p>
          <a:p>
            <a:r>
              <a:rPr lang="en-US" sz="2000" b="1" dirty="0"/>
              <a:t>     </a:t>
            </a:r>
            <a:r>
              <a:rPr lang="ru-RU" sz="2000" b="1" dirty="0"/>
              <a:t> обеспечивается выполнение не менее трех нижеследующих показателей:</a:t>
            </a:r>
          </a:p>
          <a:p>
            <a:pPr marL="285750" indent="-285750">
              <a:buFont typeface="Arial" pitchFamily="34" charset="0"/>
              <a:buChar char="•"/>
            </a:pPr>
            <a:r>
              <a:rPr lang="en-US" sz="2000" dirty="0"/>
              <a:t>     </a:t>
            </a:r>
            <a:r>
              <a:rPr lang="ru-RU" sz="2000" dirty="0"/>
              <a:t> объективность и действенность результатов </a:t>
            </a:r>
            <a:r>
              <a:rPr lang="ru-RU" sz="2000" dirty="0" err="1"/>
              <a:t>внутришкольного</a:t>
            </a:r>
            <a:r>
              <a:rPr lang="ru-RU" sz="2000" dirty="0"/>
              <a:t> контроля (контроля качества): динамика измеряемых показателей;</a:t>
            </a:r>
          </a:p>
          <a:p>
            <a:pPr marL="285750" indent="-285750">
              <a:buFont typeface="Arial" pitchFamily="34" charset="0"/>
              <a:buChar char="•"/>
            </a:pPr>
            <a:r>
              <a:rPr lang="en-US" sz="2000" dirty="0"/>
              <a:t>     </a:t>
            </a:r>
            <a:r>
              <a:rPr lang="ru-RU" sz="2000" dirty="0"/>
              <a:t> инновационный подход в организации </a:t>
            </a:r>
            <a:r>
              <a:rPr lang="ru-RU" sz="2000" dirty="0" err="1"/>
              <a:t>внутришкольного</a:t>
            </a:r>
            <a:r>
              <a:rPr lang="ru-RU" sz="2000" dirty="0"/>
              <a:t> контроля (контроля качества);</a:t>
            </a:r>
          </a:p>
          <a:p>
            <a:pPr marL="285750" indent="-285750">
              <a:buFont typeface="Arial" pitchFamily="34" charset="0"/>
              <a:buChar char="•"/>
            </a:pPr>
            <a:r>
              <a:rPr lang="en-US" sz="2000" dirty="0"/>
              <a:t>     </a:t>
            </a:r>
            <a:r>
              <a:rPr lang="ru-RU" sz="2000" dirty="0"/>
              <a:t> качество аналитических материалов;</a:t>
            </a:r>
          </a:p>
          <a:p>
            <a:pPr marL="285750" indent="-285750">
              <a:buFont typeface="Arial" pitchFamily="34" charset="0"/>
              <a:buChar char="•"/>
            </a:pPr>
            <a:r>
              <a:rPr lang="en-US" sz="2000" dirty="0"/>
              <a:t>     </a:t>
            </a:r>
            <a:r>
              <a:rPr lang="ru-RU" sz="2000" dirty="0"/>
              <a:t> обобщение и распространение опыта работы по курируемому направлению на республиканском или международном уровне;</a:t>
            </a:r>
          </a:p>
          <a:p>
            <a:pPr marL="285750" indent="-285750">
              <a:buFont typeface="Arial" pitchFamily="34" charset="0"/>
              <a:buChar char="•"/>
            </a:pPr>
            <a:r>
              <a:rPr lang="en-US" sz="2000" dirty="0"/>
              <a:t>     </a:t>
            </a:r>
            <a:r>
              <a:rPr lang="ru-RU" sz="2000" dirty="0"/>
              <a:t> система дифференцированной работы с различными категориями педагогов.</a:t>
            </a:r>
          </a:p>
        </p:txBody>
      </p:sp>
    </p:spTree>
    <p:extLst>
      <p:ext uri="{BB962C8B-B14F-4D97-AF65-F5344CB8AC3E}">
        <p14:creationId xmlns:p14="http://schemas.microsoft.com/office/powerpoint/2010/main" val="12835582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260647"/>
            <a:ext cx="8352928" cy="5632311"/>
          </a:xfrm>
          <a:prstGeom prst="rect">
            <a:avLst/>
          </a:prstGeom>
        </p:spPr>
        <p:txBody>
          <a:bodyPr wrap="square">
            <a:spAutoFit/>
          </a:bodyPr>
          <a:lstStyle/>
          <a:p>
            <a:r>
              <a:rPr lang="en-US" dirty="0"/>
              <a:t>     </a:t>
            </a:r>
            <a:r>
              <a:rPr lang="ru-RU" sz="2000" dirty="0"/>
              <a:t> 89. По результатам аттестации заместителей руководителей организации образования Комиссия принимает одно из следующих решений:</a:t>
            </a:r>
          </a:p>
          <a:p>
            <a:r>
              <a:rPr lang="en-US" sz="2000" dirty="0"/>
              <a:t>     </a:t>
            </a:r>
            <a:r>
              <a:rPr lang="ru-RU" sz="2000" dirty="0"/>
              <a:t> аттестован на заявленную квалификационную категорию;</a:t>
            </a:r>
          </a:p>
          <a:p>
            <a:r>
              <a:rPr lang="en-US" sz="2000" dirty="0"/>
              <a:t>     </a:t>
            </a:r>
            <a:r>
              <a:rPr lang="ru-RU" sz="2000" dirty="0"/>
              <a:t> аттестован с подтверждением заявленной категорий;</a:t>
            </a:r>
          </a:p>
          <a:p>
            <a:r>
              <a:rPr lang="en-US" sz="2000" dirty="0"/>
              <a:t>     </a:t>
            </a:r>
            <a:r>
              <a:rPr lang="ru-RU" sz="2000" dirty="0"/>
              <a:t> не аттестован на заявленную квалификационную категорию.</a:t>
            </a:r>
          </a:p>
          <a:p>
            <a:r>
              <a:rPr lang="en-US" sz="2000" dirty="0"/>
              <a:t>     </a:t>
            </a:r>
            <a:r>
              <a:rPr lang="ru-RU" sz="2000" dirty="0"/>
              <a:t> 90. При принятии Комиссией решения "не аттестован на заявленную категорию" заместитель руководителя организации образования идет на повторную аттестацию </a:t>
            </a:r>
            <a:r>
              <a:rPr lang="ru-RU" sz="2000" b="1" dirty="0"/>
              <a:t>не ранее одного года </a:t>
            </a:r>
            <a:r>
              <a:rPr lang="ru-RU" sz="2000" dirty="0"/>
              <a:t>со дня прохождения аттестации согласно настоящим Правилам.</a:t>
            </a:r>
          </a:p>
          <a:p>
            <a:r>
              <a:rPr lang="en-US" sz="2000" dirty="0"/>
              <a:t>     </a:t>
            </a:r>
            <a:r>
              <a:rPr lang="ru-RU" sz="2000" dirty="0"/>
              <a:t> 91. Комиссия при проведении повторной аттестации принимает одно из следующих решений:</a:t>
            </a:r>
          </a:p>
          <a:p>
            <a:r>
              <a:rPr lang="en-US" sz="2000" dirty="0"/>
              <a:t>     </a:t>
            </a:r>
            <a:r>
              <a:rPr lang="ru-RU" sz="2000" dirty="0"/>
              <a:t> аттестован на заявленную квалификационную категорию;</a:t>
            </a:r>
          </a:p>
          <a:p>
            <a:r>
              <a:rPr lang="en-US" sz="2000" dirty="0"/>
              <a:t>     </a:t>
            </a:r>
            <a:r>
              <a:rPr lang="ru-RU" sz="2000" dirty="0"/>
              <a:t> аттестован с подтверждением заявленной категорий;</a:t>
            </a:r>
          </a:p>
          <a:p>
            <a:r>
              <a:rPr lang="en-US" sz="2000" dirty="0"/>
              <a:t>     </a:t>
            </a:r>
            <a:r>
              <a:rPr lang="ru-RU" sz="2000" dirty="0"/>
              <a:t> не аттестован на заявленную квалификационную категорию.</a:t>
            </a:r>
          </a:p>
          <a:p>
            <a:r>
              <a:rPr lang="en-US" sz="2000" dirty="0"/>
              <a:t>     </a:t>
            </a:r>
            <a:r>
              <a:rPr lang="ru-RU" sz="2000" dirty="0"/>
              <a:t> 92. При повторной аттестации в случае принятия Комиссией решения "не аттестован на заявленную квалификационную категорию" </a:t>
            </a:r>
            <a:r>
              <a:rPr lang="ru-RU" sz="2000" b="1" dirty="0"/>
              <a:t>имеющаяся квалификационная категория снижается на один уровень</a:t>
            </a:r>
            <a:r>
              <a:rPr lang="ru-RU" sz="2000" dirty="0"/>
              <a:t>.</a:t>
            </a:r>
          </a:p>
        </p:txBody>
      </p:sp>
    </p:spTree>
    <p:extLst>
      <p:ext uri="{BB962C8B-B14F-4D97-AF65-F5344CB8AC3E}">
        <p14:creationId xmlns:p14="http://schemas.microsoft.com/office/powerpoint/2010/main" val="20734554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b="1" dirty="0">
                <a:effectLst/>
              </a:rPr>
              <a:t>Показатели эффективности деятельности руководителя методического кабинета (центра)</a:t>
            </a:r>
            <a:r>
              <a:rPr lang="ru-RU" sz="2000" dirty="0">
                <a:effectLst/>
              </a:rPr>
              <a:t/>
            </a:r>
            <a:br>
              <a:rPr lang="ru-RU" sz="2000" dirty="0">
                <a:effectLst/>
              </a:rPr>
            </a:br>
            <a:r>
              <a:rPr lang="ru-RU" sz="2000" dirty="0">
                <a:effectLst/>
              </a:rPr>
              <a:t>Максимальное количество баллов – 24</a:t>
            </a:r>
            <a:br>
              <a:rPr lang="ru-RU" sz="2000" dirty="0">
                <a:effectLst/>
              </a:rPr>
            </a:br>
            <a:endParaRPr lang="ru-RU" sz="2000" dirty="0"/>
          </a:p>
        </p:txBody>
      </p:sp>
      <p:graphicFrame>
        <p:nvGraphicFramePr>
          <p:cNvPr id="4" name="Таблица 3"/>
          <p:cNvGraphicFramePr>
            <a:graphicFrameLocks noGrp="1"/>
          </p:cNvGraphicFramePr>
          <p:nvPr>
            <p:extLst>
              <p:ext uri="{D42A27DB-BD31-4B8C-83A1-F6EECF244321}">
                <p14:modId xmlns:p14="http://schemas.microsoft.com/office/powerpoint/2010/main" val="146286633"/>
              </p:ext>
            </p:extLst>
          </p:nvPr>
        </p:nvGraphicFramePr>
        <p:xfrm>
          <a:off x="323528" y="1340767"/>
          <a:ext cx="8652574" cy="5398008"/>
        </p:xfrm>
        <a:graphic>
          <a:graphicData uri="http://schemas.openxmlformats.org/drawingml/2006/table">
            <a:tbl>
              <a:tblPr firstRow="1" firstCol="1" bandRow="1">
                <a:tableStyleId>{5C22544A-7EE6-4342-B048-85BDC9FD1C3A}</a:tableStyleId>
              </a:tblPr>
              <a:tblGrid>
                <a:gridCol w="459014"/>
                <a:gridCol w="3855713"/>
                <a:gridCol w="3226015"/>
                <a:gridCol w="1111832"/>
              </a:tblGrid>
              <a:tr h="221868">
                <a:tc>
                  <a:txBody>
                    <a:bodyPr/>
                    <a:lstStyle/>
                    <a:p>
                      <a:pPr algn="ctr">
                        <a:lnSpc>
                          <a:spcPct val="115000"/>
                        </a:lnSpc>
                        <a:spcAft>
                          <a:spcPts val="0"/>
                        </a:spcAft>
                      </a:pPr>
                      <a:r>
                        <a:rPr lang="ru-RU" sz="1400" dirty="0">
                          <a:effectLst/>
                        </a:rPr>
                        <a:t>№</a:t>
                      </a:r>
                      <a:endParaRPr lang="ru-RU" sz="1400" dirty="0">
                        <a:effectLst/>
                        <a:latin typeface="Times New Roman"/>
                        <a:ea typeface="Times New Roman"/>
                      </a:endParaRPr>
                    </a:p>
                  </a:txBody>
                  <a:tcPr marL="68580" marR="68580" marT="0" marB="0"/>
                </a:tc>
                <a:tc>
                  <a:txBody>
                    <a:bodyPr/>
                    <a:lstStyle/>
                    <a:p>
                      <a:pPr algn="ctr">
                        <a:lnSpc>
                          <a:spcPct val="115000"/>
                        </a:lnSpc>
                        <a:spcAft>
                          <a:spcPts val="0"/>
                        </a:spcAft>
                      </a:pPr>
                      <a:r>
                        <a:rPr lang="ru-RU" sz="1400">
                          <a:effectLst/>
                        </a:rPr>
                        <a:t>Критерий</a:t>
                      </a:r>
                      <a:endParaRPr lang="ru-RU" sz="1400">
                        <a:effectLst/>
                        <a:latin typeface="Times New Roman"/>
                        <a:ea typeface="Times New Roman"/>
                      </a:endParaRPr>
                    </a:p>
                  </a:txBody>
                  <a:tcPr marL="68580" marR="68580" marT="0" marB="0"/>
                </a:tc>
                <a:tc>
                  <a:txBody>
                    <a:bodyPr/>
                    <a:lstStyle/>
                    <a:p>
                      <a:pPr algn="ctr">
                        <a:lnSpc>
                          <a:spcPct val="115000"/>
                        </a:lnSpc>
                        <a:spcAft>
                          <a:spcPts val="0"/>
                        </a:spcAft>
                      </a:pPr>
                      <a:r>
                        <a:rPr lang="ru-RU" sz="1400">
                          <a:effectLst/>
                        </a:rPr>
                        <a:t>Показатели</a:t>
                      </a:r>
                      <a:endParaRPr lang="ru-RU" sz="1400">
                        <a:effectLst/>
                        <a:latin typeface="Times New Roman"/>
                        <a:ea typeface="Times New Roman"/>
                      </a:endParaRPr>
                    </a:p>
                  </a:txBody>
                  <a:tcPr marL="68580" marR="68580" marT="0" marB="0"/>
                </a:tc>
                <a:tc>
                  <a:txBody>
                    <a:bodyPr/>
                    <a:lstStyle/>
                    <a:p>
                      <a:pPr algn="ctr">
                        <a:lnSpc>
                          <a:spcPct val="115000"/>
                        </a:lnSpc>
                        <a:spcAft>
                          <a:spcPts val="0"/>
                        </a:spcAft>
                      </a:pPr>
                      <a:r>
                        <a:rPr lang="ru-RU" sz="1400">
                          <a:effectLst/>
                        </a:rPr>
                        <a:t>Баллы</a:t>
                      </a:r>
                      <a:endParaRPr lang="ru-RU" sz="1400">
                        <a:effectLst/>
                        <a:latin typeface="Times New Roman"/>
                        <a:ea typeface="Times New Roman"/>
                      </a:endParaRPr>
                    </a:p>
                  </a:txBody>
                  <a:tcPr marL="68580" marR="68580" marT="0" marB="0"/>
                </a:tc>
              </a:tr>
              <a:tr h="945972">
                <a:tc>
                  <a:txBody>
                    <a:bodyPr/>
                    <a:lstStyle/>
                    <a:p>
                      <a:pPr algn="ctr">
                        <a:lnSpc>
                          <a:spcPct val="115000"/>
                        </a:lnSpc>
                        <a:spcAft>
                          <a:spcPts val="0"/>
                        </a:spcAft>
                      </a:pPr>
                      <a:r>
                        <a:rPr lang="ru-RU" sz="1400" dirty="0">
                          <a:effectLst/>
                        </a:rPr>
                        <a:t>1.</a:t>
                      </a:r>
                      <a:endParaRPr lang="ru-RU" sz="1400" dirty="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Открытость организации образования:</a:t>
                      </a:r>
                    </a:p>
                    <a:p>
                      <a:pPr algn="just">
                        <a:lnSpc>
                          <a:spcPct val="115000"/>
                        </a:lnSpc>
                        <a:spcAft>
                          <a:spcPts val="0"/>
                        </a:spcAft>
                      </a:pPr>
                      <a:r>
                        <a:rPr lang="ru-RU" sz="1400" dirty="0">
                          <a:effectLst/>
                        </a:rPr>
                        <a:t>- наличие сайта (</a:t>
                      </a:r>
                      <a:r>
                        <a:rPr lang="en-US" sz="1400" dirty="0">
                          <a:effectLst/>
                        </a:rPr>
                        <a:t>web</a:t>
                      </a:r>
                      <a:r>
                        <a:rPr lang="ru-RU" sz="1400" dirty="0">
                          <a:effectLst/>
                        </a:rPr>
                        <a:t> – страницы),</a:t>
                      </a:r>
                      <a:br>
                        <a:rPr lang="ru-RU" sz="1400" dirty="0">
                          <a:effectLst/>
                        </a:rPr>
                      </a:br>
                      <a:r>
                        <a:rPr lang="ru-RU" sz="1400" dirty="0">
                          <a:effectLst/>
                        </a:rPr>
                        <a:t>- наличие страницы в социальных сетях, обновляемых еженедельно</a:t>
                      </a:r>
                      <a:endParaRPr lang="ru-RU" sz="1400" dirty="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Оцениваемый показатель присутствует; </a:t>
                      </a:r>
                      <a:br>
                        <a:rPr lang="ru-RU" sz="1400" dirty="0">
                          <a:effectLst/>
                        </a:rPr>
                      </a:br>
                      <a:r>
                        <a:rPr lang="ru-RU" sz="1400" dirty="0">
                          <a:effectLst/>
                        </a:rPr>
                        <a:t>Оцениваемый показатель частично присутствует; </a:t>
                      </a:r>
                      <a:br>
                        <a:rPr lang="ru-RU" sz="1400" dirty="0">
                          <a:effectLst/>
                        </a:rPr>
                      </a:br>
                      <a:r>
                        <a:rPr lang="ru-RU" sz="1400" dirty="0">
                          <a:effectLst/>
                        </a:rPr>
                        <a:t>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dirty="0">
                          <a:effectLst/>
                        </a:rPr>
                        <a:t>1 </a:t>
                      </a:r>
                      <a:r>
                        <a:rPr lang="en-US" sz="1400" dirty="0" err="1">
                          <a:effectLst/>
                        </a:rPr>
                        <a:t>балл</a:t>
                      </a:r>
                      <a:r>
                        <a:rPr lang="en-US" sz="1400" dirty="0">
                          <a:effectLst/>
                        </a:rPr>
                        <a:t/>
                      </a:r>
                      <a:br>
                        <a:rPr lang="en-US" sz="1400" dirty="0">
                          <a:effectLst/>
                        </a:rPr>
                      </a:br>
                      <a:r>
                        <a:rPr lang="en-US" sz="1400" dirty="0">
                          <a:effectLst/>
                        </a:rPr>
                        <a:t>0,5 </a:t>
                      </a:r>
                      <a:r>
                        <a:rPr lang="en-US" sz="1400" dirty="0" err="1">
                          <a:effectLst/>
                        </a:rPr>
                        <a:t>баллов</a:t>
                      </a:r>
                      <a:r>
                        <a:rPr lang="en-US" sz="1400" dirty="0">
                          <a:effectLst/>
                        </a:rPr>
                        <a:t/>
                      </a:r>
                      <a:br>
                        <a:rPr lang="en-US" sz="1400" dirty="0">
                          <a:effectLst/>
                        </a:rPr>
                      </a:br>
                      <a:endParaRPr lang="ru-RU" sz="1400" dirty="0" smtClean="0">
                        <a:effectLst/>
                      </a:endParaRPr>
                    </a:p>
                    <a:p>
                      <a:pPr>
                        <a:lnSpc>
                          <a:spcPct val="115000"/>
                        </a:lnSpc>
                        <a:spcAft>
                          <a:spcPts val="0"/>
                        </a:spcAft>
                      </a:pPr>
                      <a:r>
                        <a:rPr lang="en-US" sz="1400" dirty="0" smtClean="0">
                          <a:effectLst/>
                        </a:rPr>
                        <a:t>0 </a:t>
                      </a:r>
                      <a:r>
                        <a:rPr lang="en-US" sz="1400" dirty="0" err="1">
                          <a:effectLst/>
                        </a:rPr>
                        <a:t>баллов</a:t>
                      </a:r>
                      <a:endParaRPr lang="ru-RU" sz="1400" dirty="0">
                        <a:effectLst/>
                        <a:latin typeface="Times New Roman"/>
                        <a:ea typeface="Times New Roman"/>
                      </a:endParaRPr>
                    </a:p>
                  </a:txBody>
                  <a:tcPr marL="68580" marR="68580" marT="0" marB="0"/>
                </a:tc>
              </a:tr>
              <a:tr h="704603">
                <a:tc>
                  <a:txBody>
                    <a:bodyPr/>
                    <a:lstStyle/>
                    <a:p>
                      <a:pPr algn="ctr">
                        <a:lnSpc>
                          <a:spcPct val="115000"/>
                        </a:lnSpc>
                        <a:spcAft>
                          <a:spcPts val="0"/>
                        </a:spcAft>
                      </a:pPr>
                      <a:r>
                        <a:rPr lang="ru-RU" sz="1400">
                          <a:effectLst/>
                        </a:rPr>
                        <a:t>2.</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en-US" sz="1400">
                          <a:effectLst/>
                        </a:rPr>
                        <a:t>Наличие ученой/академической степени</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Ученая степень;</a:t>
                      </a:r>
                      <a:br>
                        <a:rPr lang="ru-RU" sz="1400" dirty="0">
                          <a:effectLst/>
                        </a:rPr>
                      </a:br>
                      <a:r>
                        <a:rPr lang="ru-RU" sz="1400" dirty="0">
                          <a:effectLst/>
                        </a:rPr>
                        <a:t>Академическая степень;</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2 балла;</a:t>
                      </a:r>
                      <a:br>
                        <a:rPr lang="en-US" sz="1400">
                          <a:effectLst/>
                        </a:rPr>
                      </a:br>
                      <a:r>
                        <a:rPr lang="en-US" sz="1400">
                          <a:effectLst/>
                        </a:rPr>
                        <a:t>1 балл</a:t>
                      </a:r>
                      <a:br>
                        <a:rPr lang="en-US" sz="1400">
                          <a:effectLst/>
                        </a:rPr>
                      </a:br>
                      <a:r>
                        <a:rPr lang="en-US" sz="1400">
                          <a:effectLst/>
                        </a:rPr>
                        <a:t>0 баллов</a:t>
                      </a:r>
                      <a:endParaRPr lang="ru-RU" sz="1400">
                        <a:effectLst/>
                        <a:latin typeface="Times New Roman"/>
                        <a:ea typeface="Times New Roman"/>
                      </a:endParaRPr>
                    </a:p>
                  </a:txBody>
                  <a:tcPr marL="68580" marR="68580" marT="0" marB="0"/>
                </a:tc>
              </a:tr>
              <a:tr h="1187340">
                <a:tc>
                  <a:txBody>
                    <a:bodyPr/>
                    <a:lstStyle/>
                    <a:p>
                      <a:pPr algn="ctr">
                        <a:lnSpc>
                          <a:spcPct val="115000"/>
                        </a:lnSpc>
                        <a:spcAft>
                          <a:spcPts val="0"/>
                        </a:spcAft>
                      </a:pPr>
                      <a:r>
                        <a:rPr lang="ru-RU" sz="1400">
                          <a:effectLst/>
                        </a:rPr>
                        <a:t>3.</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Доля методистов с ученой/академической степенью от количества методистов</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en-US" sz="1400" dirty="0">
                          <a:effectLst/>
                        </a:rPr>
                        <a:t>50 — 60%;</a:t>
                      </a:r>
                      <a:br>
                        <a:rPr lang="en-US" sz="1400" dirty="0">
                          <a:effectLst/>
                        </a:rPr>
                      </a:br>
                      <a:r>
                        <a:rPr lang="en-US" sz="1400" dirty="0">
                          <a:effectLst/>
                        </a:rPr>
                        <a:t>40 — 59%;</a:t>
                      </a:r>
                      <a:br>
                        <a:rPr lang="en-US" sz="1400" dirty="0">
                          <a:effectLst/>
                        </a:rPr>
                      </a:br>
                      <a:r>
                        <a:rPr lang="en-US" sz="1400" dirty="0">
                          <a:effectLst/>
                        </a:rPr>
                        <a:t>30 — 39%;</a:t>
                      </a:r>
                      <a:br>
                        <a:rPr lang="en-US" sz="1400" dirty="0">
                          <a:effectLst/>
                        </a:rPr>
                      </a:br>
                      <a:r>
                        <a:rPr lang="en-US" sz="1400" dirty="0">
                          <a:effectLst/>
                        </a:rPr>
                        <a:t>20 — 29%;</a:t>
                      </a:r>
                      <a:br>
                        <a:rPr lang="en-US" sz="1400" dirty="0">
                          <a:effectLst/>
                        </a:rPr>
                      </a:br>
                      <a:r>
                        <a:rPr lang="en-US" sz="1400" dirty="0">
                          <a:effectLst/>
                        </a:rPr>
                        <a:t> </a:t>
                      </a:r>
                      <a:r>
                        <a:rPr lang="en-US" sz="1400" dirty="0" err="1">
                          <a:effectLst/>
                        </a:rPr>
                        <a:t>Ниже</a:t>
                      </a:r>
                      <a:r>
                        <a:rPr lang="en-US" sz="1400" dirty="0">
                          <a:effectLst/>
                        </a:rPr>
                        <a:t> 20%</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4 балла</a:t>
                      </a:r>
                      <a:br>
                        <a:rPr lang="ru-RU" sz="1400">
                          <a:effectLst/>
                        </a:rPr>
                      </a:br>
                      <a:r>
                        <a:rPr lang="ru-RU" sz="1400">
                          <a:effectLst/>
                        </a:rPr>
                        <a:t>3 балла</a:t>
                      </a:r>
                      <a:br>
                        <a:rPr lang="ru-RU" sz="1400">
                          <a:effectLst/>
                        </a:rPr>
                      </a:br>
                      <a:r>
                        <a:rPr lang="ru-RU" sz="1400">
                          <a:effectLst/>
                        </a:rPr>
                        <a:t>2 балла</a:t>
                      </a:r>
                      <a:br>
                        <a:rPr lang="ru-RU" sz="1400">
                          <a:effectLst/>
                        </a:rPr>
                      </a:br>
                      <a:r>
                        <a:rPr lang="ru-RU" sz="1400">
                          <a:effectLst/>
                        </a:rPr>
                        <a:t>1 балл</a:t>
                      </a:r>
                      <a:br>
                        <a:rPr lang="ru-RU" sz="1400">
                          <a:effectLst/>
                        </a:rPr>
                      </a:br>
                      <a:r>
                        <a:rPr lang="ru-RU" sz="1400">
                          <a:effectLst/>
                        </a:rPr>
                        <a:t>0 баллов</a:t>
                      </a:r>
                      <a:endParaRPr lang="ru-RU" sz="1400">
                        <a:effectLst/>
                        <a:latin typeface="Times New Roman"/>
                        <a:ea typeface="Times New Roman"/>
                      </a:endParaRPr>
                    </a:p>
                  </a:txBody>
                  <a:tcPr marL="68580" marR="68580" marT="0" marB="0"/>
                </a:tc>
              </a:tr>
              <a:tr h="1187340">
                <a:tc>
                  <a:txBody>
                    <a:bodyPr/>
                    <a:lstStyle/>
                    <a:p>
                      <a:pPr algn="ctr">
                        <a:lnSpc>
                          <a:spcPct val="115000"/>
                        </a:lnSpc>
                        <a:spcAft>
                          <a:spcPts val="0"/>
                        </a:spcAft>
                      </a:pPr>
                      <a:r>
                        <a:rPr lang="ru-RU" sz="1400">
                          <a:effectLst/>
                        </a:rPr>
                        <a:t>4.</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Доля методистов с квалификационной категорией "педагог-исследователь", "педагог-мастер" от количества методистов</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en-US" sz="1400" dirty="0" err="1">
                          <a:effectLst/>
                        </a:rPr>
                        <a:t>Не</a:t>
                      </a:r>
                      <a:r>
                        <a:rPr lang="en-US" sz="1400" dirty="0">
                          <a:effectLst/>
                        </a:rPr>
                        <a:t> </a:t>
                      </a:r>
                      <a:r>
                        <a:rPr lang="en-US" sz="1400" dirty="0" err="1">
                          <a:effectLst/>
                        </a:rPr>
                        <a:t>менее</a:t>
                      </a:r>
                      <a:r>
                        <a:rPr lang="en-US" sz="1400" dirty="0">
                          <a:effectLst/>
                        </a:rPr>
                        <a:t> 90%;</a:t>
                      </a:r>
                      <a:br>
                        <a:rPr lang="en-US" sz="1400" dirty="0">
                          <a:effectLst/>
                        </a:rPr>
                      </a:br>
                      <a:r>
                        <a:rPr lang="en-US" sz="1400" dirty="0">
                          <a:effectLst/>
                        </a:rPr>
                        <a:t>80 — 89%;</a:t>
                      </a:r>
                      <a:br>
                        <a:rPr lang="en-US" sz="1400" dirty="0">
                          <a:effectLst/>
                        </a:rPr>
                      </a:br>
                      <a:r>
                        <a:rPr lang="en-US" sz="1400" dirty="0">
                          <a:effectLst/>
                        </a:rPr>
                        <a:t>70 — 79%;</a:t>
                      </a:r>
                      <a:br>
                        <a:rPr lang="en-US" sz="1400" dirty="0">
                          <a:effectLst/>
                        </a:rPr>
                      </a:br>
                      <a:r>
                        <a:rPr lang="en-US" sz="1400" dirty="0">
                          <a:effectLst/>
                        </a:rPr>
                        <a:t>65 — 69%;</a:t>
                      </a:r>
                      <a:br>
                        <a:rPr lang="en-US" sz="1400" dirty="0">
                          <a:effectLst/>
                        </a:rPr>
                      </a:br>
                      <a:r>
                        <a:rPr lang="en-US" sz="1400" dirty="0" err="1">
                          <a:effectLst/>
                        </a:rPr>
                        <a:t>Ниже</a:t>
                      </a:r>
                      <a:r>
                        <a:rPr lang="en-US" sz="1400" dirty="0">
                          <a:effectLst/>
                        </a:rPr>
                        <a:t> 65%</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4 балла</a:t>
                      </a:r>
                      <a:br>
                        <a:rPr lang="ru-RU" sz="1400" dirty="0">
                          <a:effectLst/>
                        </a:rPr>
                      </a:br>
                      <a:r>
                        <a:rPr lang="ru-RU" sz="1400" dirty="0">
                          <a:effectLst/>
                        </a:rPr>
                        <a:t>3 балла</a:t>
                      </a:r>
                      <a:br>
                        <a:rPr lang="ru-RU" sz="1400" dirty="0">
                          <a:effectLst/>
                        </a:rPr>
                      </a:br>
                      <a:r>
                        <a:rPr lang="ru-RU" sz="1400" dirty="0">
                          <a:effectLst/>
                        </a:rPr>
                        <a:t>2 балла</a:t>
                      </a:r>
                      <a:br>
                        <a:rPr lang="ru-RU" sz="1400" dirty="0">
                          <a:effectLst/>
                        </a:rPr>
                      </a:br>
                      <a:r>
                        <a:rPr lang="ru-RU" sz="1400" dirty="0">
                          <a:effectLst/>
                        </a:rPr>
                        <a:t>1 балл</a:t>
                      </a:r>
                      <a:br>
                        <a:rPr lang="ru-RU" sz="1400" dirty="0">
                          <a:effectLst/>
                        </a:rPr>
                      </a:br>
                      <a:r>
                        <a:rPr lang="ru-RU" sz="1400" dirty="0">
                          <a:effectLst/>
                        </a:rPr>
                        <a:t>0 баллов</a:t>
                      </a:r>
                      <a:endParaRPr lang="ru-RU" sz="1400" dirty="0">
                        <a:effectLst/>
                        <a:latin typeface="Times New Roman"/>
                        <a:ea typeface="Times New Roman"/>
                      </a:endParaRPr>
                    </a:p>
                  </a:txBody>
                  <a:tcPr marL="68580" marR="68580" marT="0" marB="0"/>
                </a:tc>
              </a:tr>
              <a:tr h="704603">
                <a:tc>
                  <a:txBody>
                    <a:bodyPr/>
                    <a:lstStyle/>
                    <a:p>
                      <a:pPr algn="ctr">
                        <a:lnSpc>
                          <a:spcPct val="115000"/>
                        </a:lnSpc>
                        <a:spcAft>
                          <a:spcPts val="0"/>
                        </a:spcAft>
                      </a:pPr>
                      <a:r>
                        <a:rPr lang="ru-RU" sz="1400">
                          <a:effectLst/>
                        </a:rPr>
                        <a:t>5.</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Проведение/выступление руководителя на республиканских/международных мероприятиях по трансляции опыта методической работы</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Международный уровень;</a:t>
                      </a:r>
                      <a:br>
                        <a:rPr lang="ru-RU" sz="1400">
                          <a:effectLst/>
                        </a:rPr>
                      </a:br>
                      <a:r>
                        <a:rPr lang="ru-RU" sz="1400">
                          <a:effectLst/>
                        </a:rPr>
                        <a:t>Республиканский уровень </a:t>
                      </a:r>
                      <a:br>
                        <a:rPr lang="ru-RU" sz="1400">
                          <a:effectLst/>
                        </a:rPr>
                      </a:br>
                      <a:r>
                        <a:rPr lang="ru-RU" sz="1400">
                          <a:effectLst/>
                        </a:rPr>
                        <a:t>Оцениваемый показатель отсутствует</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2 балла</a:t>
                      </a:r>
                      <a:br>
                        <a:rPr lang="ru-RU" sz="1400" dirty="0">
                          <a:effectLst/>
                        </a:rPr>
                      </a:br>
                      <a:r>
                        <a:rPr lang="ru-RU" sz="1400" dirty="0">
                          <a:effectLst/>
                        </a:rPr>
                        <a:t>1 балл</a:t>
                      </a:r>
                      <a:br>
                        <a:rPr lang="ru-RU" sz="1400" dirty="0">
                          <a:effectLst/>
                        </a:rPr>
                      </a:br>
                      <a:r>
                        <a:rPr lang="ru-RU" sz="1400" dirty="0">
                          <a:effectLst/>
                        </a:rPr>
                        <a:t>0 баллов</a:t>
                      </a:r>
                      <a:endParaRPr lang="ru-RU" sz="14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2570255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623592961"/>
              </p:ext>
            </p:extLst>
          </p:nvPr>
        </p:nvGraphicFramePr>
        <p:xfrm>
          <a:off x="395536" y="476673"/>
          <a:ext cx="8292534" cy="5396204"/>
        </p:xfrm>
        <a:graphic>
          <a:graphicData uri="http://schemas.openxmlformats.org/drawingml/2006/table">
            <a:tbl>
              <a:tblPr firstRow="1" firstCol="1" bandRow="1">
                <a:tableStyleId>{5C22544A-7EE6-4342-B048-85BDC9FD1C3A}</a:tableStyleId>
              </a:tblPr>
              <a:tblGrid>
                <a:gridCol w="439914"/>
                <a:gridCol w="3695274"/>
                <a:gridCol w="3091778"/>
                <a:gridCol w="1065568"/>
              </a:tblGrid>
              <a:tr h="1123943">
                <a:tc>
                  <a:txBody>
                    <a:bodyPr/>
                    <a:lstStyle/>
                    <a:p>
                      <a:pPr algn="ctr">
                        <a:lnSpc>
                          <a:spcPct val="115000"/>
                        </a:lnSpc>
                        <a:spcAft>
                          <a:spcPts val="0"/>
                        </a:spcAft>
                      </a:pPr>
                      <a:r>
                        <a:rPr lang="ru-RU" sz="1400" dirty="0">
                          <a:effectLst/>
                        </a:rPr>
                        <a:t>6.</a:t>
                      </a:r>
                      <a:endParaRPr lang="ru-RU" sz="1400" dirty="0">
                        <a:effectLst/>
                        <a:latin typeface="Times New Roman"/>
                        <a:ea typeface="Times New Roman"/>
                      </a:endParaRPr>
                    </a:p>
                  </a:txBody>
                  <a:tcPr marL="68580" marR="68580" marT="0" marB="0"/>
                </a:tc>
                <a:tc>
                  <a:txBody>
                    <a:bodyPr/>
                    <a:lstStyle/>
                    <a:p>
                      <a:pPr algn="just">
                        <a:lnSpc>
                          <a:spcPct val="115000"/>
                        </a:lnSpc>
                        <a:spcAft>
                          <a:spcPts val="0"/>
                        </a:spcAft>
                      </a:pPr>
                      <a:r>
                        <a:rPr lang="ru-RU" sz="1400" b="0" dirty="0">
                          <a:solidFill>
                            <a:schemeClr val="tx1"/>
                          </a:solidFill>
                          <a:effectLst/>
                        </a:rPr>
                        <a:t>Автор/соавтор разработанных программ, учебно-методического комплекса, методических рекомендаций/пособия по методической работе, одобренных Республиканским учебно-методическим советом</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400" b="0" dirty="0">
                          <a:solidFill>
                            <a:schemeClr val="tx1"/>
                          </a:solidFill>
                          <a:effectLst/>
                        </a:rPr>
                        <a:t>Оцениваемый показатель присутствует;</a:t>
                      </a:r>
                      <a:br>
                        <a:rPr lang="ru-RU" sz="1400" b="0" dirty="0">
                          <a:solidFill>
                            <a:schemeClr val="tx1"/>
                          </a:solidFill>
                          <a:effectLst/>
                        </a:rPr>
                      </a:br>
                      <a:r>
                        <a:rPr lang="ru-RU" sz="1400" b="0" dirty="0">
                          <a:solidFill>
                            <a:schemeClr val="tx1"/>
                          </a:solidFill>
                          <a:effectLst/>
                        </a:rPr>
                        <a:t> Оцениваемый показатель отсутствует</a:t>
                      </a:r>
                      <a:endParaRPr lang="ru-RU" sz="1400" b="0" dirty="0">
                        <a:solidFill>
                          <a:schemeClr val="tx1"/>
                        </a:solidFill>
                        <a:effectLst/>
                        <a:latin typeface="Times New Roman"/>
                        <a:ea typeface="Times New Roman"/>
                      </a:endParaRPr>
                    </a:p>
                  </a:txBody>
                  <a:tcPr marL="68580" marR="68580" marT="0" marB="0"/>
                </a:tc>
                <a:tc>
                  <a:txBody>
                    <a:bodyPr/>
                    <a:lstStyle/>
                    <a:p>
                      <a:pPr>
                        <a:lnSpc>
                          <a:spcPct val="115000"/>
                        </a:lnSpc>
                        <a:spcAft>
                          <a:spcPts val="0"/>
                        </a:spcAft>
                      </a:pPr>
                      <a:r>
                        <a:rPr lang="en-US" sz="1400" b="0" dirty="0">
                          <a:solidFill>
                            <a:schemeClr val="tx1"/>
                          </a:solidFill>
                          <a:effectLst/>
                        </a:rPr>
                        <a:t>1 </a:t>
                      </a:r>
                      <a:r>
                        <a:rPr lang="en-US" sz="1400" b="0" dirty="0" err="1">
                          <a:solidFill>
                            <a:schemeClr val="tx1"/>
                          </a:solidFill>
                          <a:effectLst/>
                        </a:rPr>
                        <a:t>балл</a:t>
                      </a:r>
                      <a:r>
                        <a:rPr lang="en-US" sz="1400" b="0" dirty="0">
                          <a:solidFill>
                            <a:schemeClr val="tx1"/>
                          </a:solidFill>
                          <a:effectLst/>
                        </a:rPr>
                        <a:t/>
                      </a:r>
                      <a:br>
                        <a:rPr lang="en-US" sz="1400" b="0" dirty="0">
                          <a:solidFill>
                            <a:schemeClr val="tx1"/>
                          </a:solidFill>
                          <a:effectLst/>
                        </a:rPr>
                      </a:br>
                      <a:r>
                        <a:rPr lang="en-US" sz="1400" b="0" dirty="0">
                          <a:solidFill>
                            <a:schemeClr val="tx1"/>
                          </a:solidFill>
                          <a:effectLst/>
                        </a:rPr>
                        <a:t>0 </a:t>
                      </a:r>
                      <a:r>
                        <a:rPr lang="en-US" sz="1400" b="0" dirty="0" err="1">
                          <a:solidFill>
                            <a:schemeClr val="tx1"/>
                          </a:solidFill>
                          <a:effectLst/>
                        </a:rPr>
                        <a:t>баллов</a:t>
                      </a:r>
                      <a:endParaRPr lang="ru-RU" sz="1400" b="0" dirty="0">
                        <a:solidFill>
                          <a:schemeClr val="tx1"/>
                        </a:solidFill>
                        <a:effectLst/>
                        <a:latin typeface="Times New Roman"/>
                        <a:ea typeface="Times New Roman"/>
                      </a:endParaRPr>
                    </a:p>
                  </a:txBody>
                  <a:tcPr marL="68580" marR="68580" marT="0" marB="0"/>
                </a:tc>
              </a:tr>
              <a:tr h="1123943">
                <a:tc>
                  <a:txBody>
                    <a:bodyPr/>
                    <a:lstStyle/>
                    <a:p>
                      <a:pPr algn="ctr">
                        <a:lnSpc>
                          <a:spcPct val="115000"/>
                        </a:lnSpc>
                        <a:spcAft>
                          <a:spcPts val="0"/>
                        </a:spcAft>
                      </a:pPr>
                      <a:r>
                        <a:rPr lang="ru-RU" sz="1400">
                          <a:effectLst/>
                        </a:rPr>
                        <a:t>7.</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Количество методистов, в том числе руководителя МК, ставших победителями/призерами в профессиональных конкурсах, участвовавших в социальных/образовательных проектах</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Международный уровень;</a:t>
                      </a:r>
                      <a:br>
                        <a:rPr lang="ru-RU" sz="1400" dirty="0">
                          <a:effectLst/>
                        </a:rPr>
                      </a:br>
                      <a:r>
                        <a:rPr lang="ru-RU" sz="1400" dirty="0">
                          <a:effectLst/>
                        </a:rPr>
                        <a:t>Республиканский уровень;</a:t>
                      </a:r>
                      <a:br>
                        <a:rPr lang="ru-RU" sz="1400" dirty="0">
                          <a:effectLst/>
                        </a:rPr>
                      </a:br>
                      <a:r>
                        <a:rPr lang="ru-RU" sz="1400" dirty="0">
                          <a:effectLst/>
                        </a:rPr>
                        <a:t>Областной уровень;</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3 балла</a:t>
                      </a:r>
                      <a:br>
                        <a:rPr lang="en-US" sz="1400">
                          <a:effectLst/>
                        </a:rPr>
                      </a:br>
                      <a:r>
                        <a:rPr lang="en-US" sz="1400">
                          <a:effectLst/>
                        </a:rPr>
                        <a:t>2 балла</a:t>
                      </a:r>
                      <a:br>
                        <a:rPr lang="en-US" sz="1400">
                          <a:effectLst/>
                        </a:rPr>
                      </a:br>
                      <a:r>
                        <a:rPr lang="en-US" sz="1400">
                          <a:effectLst/>
                        </a:rPr>
                        <a:t>1 балл</a:t>
                      </a:r>
                      <a:br>
                        <a:rPr lang="en-US" sz="1400">
                          <a:effectLst/>
                        </a:rPr>
                      </a:br>
                      <a:r>
                        <a:rPr lang="en-US" sz="1400">
                          <a:effectLst/>
                        </a:rPr>
                        <a:t>0 баллов</a:t>
                      </a:r>
                      <a:endParaRPr lang="ru-RU" sz="1400">
                        <a:effectLst/>
                        <a:latin typeface="Times New Roman"/>
                        <a:ea typeface="Times New Roman"/>
                      </a:endParaRPr>
                    </a:p>
                  </a:txBody>
                  <a:tcPr marL="68580" marR="68580" marT="0" marB="0"/>
                </a:tc>
              </a:tr>
              <a:tr h="550387">
                <a:tc>
                  <a:txBody>
                    <a:bodyPr/>
                    <a:lstStyle/>
                    <a:p>
                      <a:pPr algn="ctr">
                        <a:lnSpc>
                          <a:spcPct val="115000"/>
                        </a:lnSpc>
                        <a:spcAft>
                          <a:spcPts val="0"/>
                        </a:spcAft>
                      </a:pPr>
                      <a:r>
                        <a:rPr lang="ru-RU" sz="1400">
                          <a:effectLst/>
                        </a:rPr>
                        <a:t>8.</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Наличие сертификата о курсах повышения квалификации по методической работе</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Оцениваемый показатель присутствует;</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1 балл</a:t>
                      </a:r>
                      <a:br>
                        <a:rPr lang="en-US" sz="1400">
                          <a:effectLst/>
                        </a:rPr>
                      </a:br>
                      <a:r>
                        <a:rPr lang="en-US" sz="1400">
                          <a:effectLst/>
                        </a:rPr>
                        <a:t>0 баллов</a:t>
                      </a:r>
                      <a:endParaRPr lang="ru-RU" sz="1400">
                        <a:effectLst/>
                        <a:latin typeface="Times New Roman"/>
                        <a:ea typeface="Times New Roman"/>
                      </a:endParaRPr>
                    </a:p>
                  </a:txBody>
                  <a:tcPr marL="68580" marR="68580" marT="0" marB="0"/>
                </a:tc>
              </a:tr>
              <a:tr h="837165">
                <a:tc>
                  <a:txBody>
                    <a:bodyPr/>
                    <a:lstStyle/>
                    <a:p>
                      <a:pPr algn="ctr">
                        <a:lnSpc>
                          <a:spcPct val="115000"/>
                        </a:lnSpc>
                        <a:spcAft>
                          <a:spcPts val="0"/>
                        </a:spcAft>
                      </a:pPr>
                      <a:r>
                        <a:rPr lang="ru-RU" sz="1400">
                          <a:effectLst/>
                        </a:rPr>
                        <a:t>9.</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Количество активно действующих ассоциаций педагогов-предметников</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Не менее 6 ассоциаций;</a:t>
                      </a:r>
                      <a:br>
                        <a:rPr lang="ru-RU" sz="1400" dirty="0">
                          <a:effectLst/>
                        </a:rPr>
                      </a:br>
                      <a:r>
                        <a:rPr lang="ru-RU" sz="1400" dirty="0">
                          <a:effectLst/>
                        </a:rPr>
                        <a:t>3-5 ассоциаций;</a:t>
                      </a:r>
                      <a:br>
                        <a:rPr lang="ru-RU" sz="1400" dirty="0">
                          <a:effectLst/>
                        </a:rPr>
                      </a:br>
                      <a:r>
                        <a:rPr lang="ru-RU" sz="1400" dirty="0">
                          <a:effectLst/>
                        </a:rPr>
                        <a:t>Менее 3-х ассоциаций</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2 балла</a:t>
                      </a:r>
                      <a:br>
                        <a:rPr lang="ru-RU" sz="1400">
                          <a:effectLst/>
                        </a:rPr>
                      </a:br>
                      <a:r>
                        <a:rPr lang="ru-RU" sz="1400">
                          <a:effectLst/>
                        </a:rPr>
                        <a:t>1 балл</a:t>
                      </a:r>
                      <a:br>
                        <a:rPr lang="ru-RU" sz="1400">
                          <a:effectLst/>
                        </a:rPr>
                      </a:br>
                      <a:r>
                        <a:rPr lang="ru-RU" sz="1400">
                          <a:effectLst/>
                        </a:rPr>
                        <a:t>0 баллов</a:t>
                      </a:r>
                      <a:endParaRPr lang="ru-RU" sz="1400">
                        <a:effectLst/>
                        <a:latin typeface="Times New Roman"/>
                        <a:ea typeface="Times New Roman"/>
                      </a:endParaRPr>
                    </a:p>
                  </a:txBody>
                  <a:tcPr marL="68580" marR="68580" marT="0" marB="0"/>
                </a:tc>
              </a:tr>
              <a:tr h="1123943">
                <a:tc>
                  <a:txBody>
                    <a:bodyPr/>
                    <a:lstStyle/>
                    <a:p>
                      <a:pPr algn="ctr">
                        <a:lnSpc>
                          <a:spcPct val="115000"/>
                        </a:lnSpc>
                        <a:spcAft>
                          <a:spcPts val="0"/>
                        </a:spcAft>
                      </a:pPr>
                      <a:r>
                        <a:rPr lang="ru-RU" sz="1400">
                          <a:effectLst/>
                        </a:rPr>
                        <a:t>10.</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Участие руководителя методического кабинета (центра) в рабочих или экспертных группах</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Международный уровень;</a:t>
                      </a:r>
                      <a:br>
                        <a:rPr lang="ru-RU" sz="1400" dirty="0">
                          <a:effectLst/>
                        </a:rPr>
                      </a:br>
                      <a:r>
                        <a:rPr lang="ru-RU" sz="1400" dirty="0">
                          <a:effectLst/>
                        </a:rPr>
                        <a:t>Республиканский уровень;</a:t>
                      </a:r>
                      <a:br>
                        <a:rPr lang="ru-RU" sz="1400" dirty="0">
                          <a:effectLst/>
                        </a:rPr>
                      </a:br>
                      <a:r>
                        <a:rPr lang="ru-RU" sz="1400" dirty="0">
                          <a:effectLst/>
                        </a:rPr>
                        <a:t>Областной уровень;</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dirty="0">
                          <a:effectLst/>
                        </a:rPr>
                        <a:t>3 </a:t>
                      </a:r>
                      <a:r>
                        <a:rPr lang="en-US" sz="1400" dirty="0" err="1">
                          <a:effectLst/>
                        </a:rPr>
                        <a:t>балла</a:t>
                      </a:r>
                      <a:r>
                        <a:rPr lang="en-US" sz="1400" dirty="0">
                          <a:effectLst/>
                        </a:rPr>
                        <a:t/>
                      </a:r>
                      <a:br>
                        <a:rPr lang="en-US" sz="1400" dirty="0">
                          <a:effectLst/>
                        </a:rPr>
                      </a:br>
                      <a:r>
                        <a:rPr lang="en-US" sz="1400" dirty="0">
                          <a:effectLst/>
                        </a:rPr>
                        <a:t>2 </a:t>
                      </a:r>
                      <a:r>
                        <a:rPr lang="en-US" sz="1400" dirty="0" err="1">
                          <a:effectLst/>
                        </a:rPr>
                        <a:t>балла</a:t>
                      </a:r>
                      <a:r>
                        <a:rPr lang="en-US" sz="1400" dirty="0">
                          <a:effectLst/>
                        </a:rPr>
                        <a:t/>
                      </a:r>
                      <a:br>
                        <a:rPr lang="en-US" sz="1400" dirty="0">
                          <a:effectLst/>
                        </a:rPr>
                      </a:br>
                      <a:r>
                        <a:rPr lang="en-US" sz="1400" dirty="0">
                          <a:effectLst/>
                        </a:rPr>
                        <a:t>1 </a:t>
                      </a:r>
                      <a:r>
                        <a:rPr lang="en-US" sz="1400" dirty="0" err="1">
                          <a:effectLst/>
                        </a:rPr>
                        <a:t>балл</a:t>
                      </a:r>
                      <a:r>
                        <a:rPr lang="en-US" sz="1400" dirty="0">
                          <a:effectLst/>
                        </a:rPr>
                        <a:t/>
                      </a:r>
                      <a:br>
                        <a:rPr lang="en-US" sz="1400" dirty="0">
                          <a:effectLst/>
                        </a:rPr>
                      </a:br>
                      <a:r>
                        <a:rPr lang="en-US" sz="1400" dirty="0">
                          <a:effectLst/>
                        </a:rPr>
                        <a:t>0 </a:t>
                      </a:r>
                      <a:r>
                        <a:rPr lang="en-US" sz="1400" dirty="0" err="1">
                          <a:effectLst/>
                        </a:rPr>
                        <a:t>баллов</a:t>
                      </a:r>
                      <a:endParaRPr lang="ru-RU" sz="14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14626700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537094480"/>
              </p:ext>
            </p:extLst>
          </p:nvPr>
        </p:nvGraphicFramePr>
        <p:xfrm>
          <a:off x="323528" y="692696"/>
          <a:ext cx="8364542" cy="4330599"/>
        </p:xfrm>
        <a:graphic>
          <a:graphicData uri="http://schemas.openxmlformats.org/drawingml/2006/table">
            <a:tbl>
              <a:tblPr firstRow="1" firstCol="1" bandRow="1">
                <a:tableStyleId>{5C22544A-7EE6-4342-B048-85BDC9FD1C3A}</a:tableStyleId>
              </a:tblPr>
              <a:tblGrid>
                <a:gridCol w="443734"/>
                <a:gridCol w="3727362"/>
                <a:gridCol w="3118625"/>
                <a:gridCol w="1074821"/>
              </a:tblGrid>
              <a:tr h="395326">
                <a:tc>
                  <a:txBody>
                    <a:bodyPr/>
                    <a:lstStyle/>
                    <a:p>
                      <a:pPr algn="ctr">
                        <a:lnSpc>
                          <a:spcPct val="115000"/>
                        </a:lnSpc>
                        <a:spcAft>
                          <a:spcPts val="0"/>
                        </a:spcAft>
                      </a:pPr>
                      <a:r>
                        <a:rPr lang="ru-RU" sz="1400" dirty="0">
                          <a:effectLst/>
                        </a:rPr>
                        <a:t> </a:t>
                      </a:r>
                      <a:endParaRPr lang="ru-RU" sz="1400" dirty="0">
                        <a:effectLst/>
                        <a:latin typeface="Times New Roman"/>
                        <a:ea typeface="Times New Roman"/>
                      </a:endParaRPr>
                    </a:p>
                  </a:txBody>
                  <a:tcPr marL="68580" marR="68580" marT="0" marB="0"/>
                </a:tc>
                <a:tc gridSpan="3">
                  <a:txBody>
                    <a:bodyPr/>
                    <a:lstStyle/>
                    <a:p>
                      <a:pPr algn="ctr">
                        <a:lnSpc>
                          <a:spcPct val="115000"/>
                        </a:lnSpc>
                        <a:spcAft>
                          <a:spcPts val="0"/>
                        </a:spcAft>
                      </a:pPr>
                      <a:r>
                        <a:rPr lang="ru-RU" sz="1600" b="0" dirty="0">
                          <a:solidFill>
                            <a:schemeClr val="tx1"/>
                          </a:solidFill>
                          <a:effectLst/>
                        </a:rPr>
                        <a:t>Показатели снижения баллов (максимальное количество уменьшения баллов по критерию – минус 4 балла)</a:t>
                      </a:r>
                      <a:endParaRPr lang="ru-RU" sz="1600" b="0" dirty="0">
                        <a:solidFill>
                          <a:schemeClr val="tx1"/>
                        </a:solidFill>
                        <a:effectLst/>
                        <a:latin typeface="Times New Roman"/>
                        <a:ea typeface="Times New Roman"/>
                      </a:endParaRPr>
                    </a:p>
                  </a:txBody>
                  <a:tcPr marL="68580" marR="68580" marT="0" marB="0"/>
                </a:tc>
                <a:tc hMerge="1">
                  <a:txBody>
                    <a:bodyPr/>
                    <a:lstStyle/>
                    <a:p>
                      <a:endParaRPr lang="ru-RU"/>
                    </a:p>
                  </a:txBody>
                  <a:tcPr/>
                </a:tc>
                <a:tc hMerge="1">
                  <a:txBody>
                    <a:bodyPr/>
                    <a:lstStyle/>
                    <a:p>
                      <a:endParaRPr lang="ru-RU"/>
                    </a:p>
                  </a:txBody>
                  <a:tcPr/>
                </a:tc>
              </a:tr>
              <a:tr h="825399">
                <a:tc>
                  <a:txBody>
                    <a:bodyPr/>
                    <a:lstStyle/>
                    <a:p>
                      <a:pPr algn="ctr">
                        <a:lnSpc>
                          <a:spcPct val="115000"/>
                        </a:lnSpc>
                        <a:spcAft>
                          <a:spcPts val="0"/>
                        </a:spcAft>
                      </a:pPr>
                      <a:r>
                        <a:rPr lang="ru-RU" sz="1400">
                          <a:effectLst/>
                        </a:rPr>
                        <a:t>11.</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Наличие обоснованных жалоб, обращений педагогов, работников методического кабинета (центра)</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Оцениваемый показатель присутствует</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Минус 1 балл</a:t>
                      </a:r>
                      <a:endParaRPr lang="ru-RU" sz="1400">
                        <a:effectLst/>
                        <a:latin typeface="Times New Roman"/>
                        <a:ea typeface="Times New Roman"/>
                      </a:endParaRPr>
                    </a:p>
                  </a:txBody>
                  <a:tcPr marL="68580" marR="68580" marT="0" marB="0"/>
                </a:tc>
              </a:tr>
              <a:tr h="1255472">
                <a:tc>
                  <a:txBody>
                    <a:bodyPr/>
                    <a:lstStyle/>
                    <a:p>
                      <a:pPr algn="ctr">
                        <a:lnSpc>
                          <a:spcPct val="115000"/>
                        </a:lnSpc>
                        <a:spcAft>
                          <a:spcPts val="0"/>
                        </a:spcAft>
                      </a:pPr>
                      <a:r>
                        <a:rPr lang="ru-RU" sz="1400">
                          <a:effectLst/>
                        </a:rPr>
                        <a:t>12.</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en-US" sz="1400" dirty="0" err="1">
                          <a:effectLst/>
                        </a:rPr>
                        <a:t>Наличие</a:t>
                      </a:r>
                      <a:r>
                        <a:rPr lang="en-US" sz="1400" dirty="0">
                          <a:effectLst/>
                        </a:rPr>
                        <a:t> </a:t>
                      </a:r>
                      <a:r>
                        <a:rPr lang="en-US" sz="1400" dirty="0" err="1">
                          <a:effectLst/>
                        </a:rPr>
                        <a:t>текучести</a:t>
                      </a:r>
                      <a:r>
                        <a:rPr lang="en-US" sz="1400" dirty="0">
                          <a:effectLst/>
                        </a:rPr>
                        <a:t> </a:t>
                      </a:r>
                      <a:r>
                        <a:rPr lang="en-US" sz="1400" dirty="0" err="1">
                          <a:effectLst/>
                        </a:rPr>
                        <a:t>кадров</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dirty="0" err="1">
                          <a:effectLst/>
                        </a:rPr>
                        <a:t>Текучесть</a:t>
                      </a:r>
                      <a:r>
                        <a:rPr lang="en-US" sz="1400" dirty="0">
                          <a:effectLst/>
                        </a:rPr>
                        <a:t> </a:t>
                      </a:r>
                      <a:r>
                        <a:rPr lang="en-US" sz="1400" dirty="0" err="1">
                          <a:effectLst/>
                        </a:rPr>
                        <a:t>свыше</a:t>
                      </a:r>
                      <a:r>
                        <a:rPr lang="en-US" sz="1400" dirty="0">
                          <a:effectLst/>
                        </a:rPr>
                        <a:t> 20%;</a:t>
                      </a:r>
                      <a:br>
                        <a:rPr lang="en-US" sz="1400" dirty="0">
                          <a:effectLst/>
                        </a:rPr>
                      </a:br>
                      <a:r>
                        <a:rPr lang="en-US" sz="1400" dirty="0" err="1">
                          <a:effectLst/>
                        </a:rPr>
                        <a:t>Текучесть</a:t>
                      </a:r>
                      <a:r>
                        <a:rPr lang="en-US" sz="1400" dirty="0">
                          <a:effectLst/>
                        </a:rPr>
                        <a:t> 10 – 19%;</a:t>
                      </a:r>
                      <a:br>
                        <a:rPr lang="en-US" sz="1400" dirty="0">
                          <a:effectLst/>
                        </a:rPr>
                      </a:br>
                      <a:r>
                        <a:rPr lang="en-US" sz="1400" dirty="0" err="1">
                          <a:effectLst/>
                        </a:rPr>
                        <a:t>Текучесть</a:t>
                      </a:r>
                      <a:r>
                        <a:rPr lang="en-US" sz="1400" dirty="0">
                          <a:effectLst/>
                        </a:rPr>
                        <a:t> 3 – 9%</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минус 3 балла;</a:t>
                      </a:r>
                      <a:br>
                        <a:rPr lang="ru-RU" sz="1400">
                          <a:effectLst/>
                        </a:rPr>
                      </a:br>
                      <a:r>
                        <a:rPr lang="ru-RU" sz="1400">
                          <a:effectLst/>
                        </a:rPr>
                        <a:t>минус 2 балла;</a:t>
                      </a:r>
                      <a:br>
                        <a:rPr lang="ru-RU" sz="1400">
                          <a:effectLst/>
                        </a:rPr>
                      </a:br>
                      <a:r>
                        <a:rPr lang="ru-RU" sz="1400">
                          <a:effectLst/>
                        </a:rPr>
                        <a:t>минус 1 балл</a:t>
                      </a:r>
                      <a:endParaRPr lang="ru-RU" sz="1400">
                        <a:effectLst/>
                        <a:latin typeface="Times New Roman"/>
                        <a:ea typeface="Times New Roman"/>
                      </a:endParaRPr>
                    </a:p>
                  </a:txBody>
                  <a:tcPr marL="68580" marR="68580" marT="0" marB="0"/>
                </a:tc>
              </a:tr>
              <a:tr h="1421111">
                <a:tc>
                  <a:txBody>
                    <a:bodyPr/>
                    <a:lstStyle/>
                    <a:p>
                      <a:pPr algn="ctr">
                        <a:lnSpc>
                          <a:spcPct val="115000"/>
                        </a:lnSpc>
                        <a:spcAft>
                          <a:spcPts val="0"/>
                        </a:spcAft>
                      </a:pPr>
                      <a:r>
                        <a:rPr lang="ru-RU" sz="1400">
                          <a:effectLst/>
                        </a:rPr>
                        <a:t> </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 </a:t>
                      </a:r>
                      <a:r>
                        <a:rPr lang="en-US" sz="1400" b="1" dirty="0" err="1">
                          <a:effectLst/>
                        </a:rPr>
                        <a:t>Итого</a:t>
                      </a:r>
                      <a:endParaRPr lang="ru-RU" sz="1400" b="1" dirty="0">
                        <a:effectLst/>
                        <a:latin typeface="Times New Roman"/>
                        <a:ea typeface="Times New Roman"/>
                      </a:endParaRPr>
                    </a:p>
                  </a:txBody>
                  <a:tcPr marL="68580" marR="68580" marT="0" marB="0" anchor="ctr"/>
                </a:tc>
                <a:tc>
                  <a:txBody>
                    <a:bodyPr/>
                    <a:lstStyle/>
                    <a:p>
                      <a:pPr algn="just">
                        <a:lnSpc>
                          <a:spcPct val="115000"/>
                        </a:lnSpc>
                        <a:spcAft>
                          <a:spcPts val="0"/>
                        </a:spcAft>
                      </a:pPr>
                      <a:r>
                        <a:rPr lang="en-US" sz="1400" dirty="0">
                          <a:effectLst/>
                        </a:rPr>
                        <a:t> </a:t>
                      </a:r>
                      <a:r>
                        <a:rPr lang="ru-RU" sz="1400" dirty="0">
                          <a:effectLst/>
                        </a:rPr>
                        <a:t>"руководитель третьей категории"  "руководитель второй категории" "руководитель первой категории" </a:t>
                      </a:r>
                      <a:endParaRPr lang="ru-RU" sz="1400" dirty="0">
                        <a:effectLst/>
                        <a:latin typeface="Times New Roman"/>
                        <a:ea typeface="Times New Roman"/>
                      </a:endParaRPr>
                    </a:p>
                  </a:txBody>
                  <a:tcPr marL="68580" marR="68580" marT="0" marB="0" anchor="ctr"/>
                </a:tc>
                <a:tc>
                  <a:txBody>
                    <a:bodyPr/>
                    <a:lstStyle/>
                    <a:p>
                      <a:pPr algn="just">
                        <a:lnSpc>
                          <a:spcPct val="115000"/>
                        </a:lnSpc>
                        <a:spcAft>
                          <a:spcPts val="0"/>
                        </a:spcAft>
                      </a:pPr>
                      <a:r>
                        <a:rPr lang="ru-RU" sz="1400" dirty="0">
                          <a:effectLst/>
                        </a:rPr>
                        <a:t> </a:t>
                      </a:r>
                      <a:r>
                        <a:rPr lang="ru-RU" sz="1400" dirty="0" smtClean="0">
                          <a:effectLst/>
                        </a:rPr>
                        <a:t>17-19 </a:t>
                      </a:r>
                      <a:r>
                        <a:rPr lang="ru-RU" sz="1400" dirty="0">
                          <a:effectLst/>
                        </a:rPr>
                        <a:t>баллов;</a:t>
                      </a:r>
                    </a:p>
                    <a:p>
                      <a:pPr algn="just">
                        <a:lnSpc>
                          <a:spcPct val="115000"/>
                        </a:lnSpc>
                        <a:spcAft>
                          <a:spcPts val="0"/>
                        </a:spcAft>
                      </a:pPr>
                      <a:r>
                        <a:rPr lang="ru-RU" sz="1400" dirty="0">
                          <a:effectLst/>
                        </a:rPr>
                        <a:t> 20-21 баллов; </a:t>
                      </a:r>
                    </a:p>
                    <a:p>
                      <a:pPr algn="just">
                        <a:lnSpc>
                          <a:spcPct val="115000"/>
                        </a:lnSpc>
                        <a:spcAft>
                          <a:spcPts val="0"/>
                        </a:spcAft>
                      </a:pPr>
                      <a:r>
                        <a:rPr lang="ru-RU" sz="1400" dirty="0">
                          <a:effectLst/>
                        </a:rPr>
                        <a:t> 22-24 балла.</a:t>
                      </a:r>
                      <a:endParaRPr lang="ru-RU" sz="14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7612031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5909310"/>
          </a:xfrm>
          <a:prstGeom prst="rect">
            <a:avLst/>
          </a:prstGeom>
        </p:spPr>
        <p:txBody>
          <a:bodyPr wrap="square">
            <a:spAutoFit/>
          </a:bodyPr>
          <a:lstStyle/>
          <a:p>
            <a:pPr algn="ctr"/>
            <a:endParaRPr lang="ru-RU" b="1" dirty="0" smtClean="0"/>
          </a:p>
          <a:p>
            <a:endParaRPr lang="ru-RU" b="1" dirty="0"/>
          </a:p>
          <a:p>
            <a:pPr algn="ctr"/>
            <a:r>
              <a:rPr lang="ru-RU" sz="3600" b="1" dirty="0"/>
              <a:t>Правила присвоения (подтверждения) квалификационных категорий </a:t>
            </a:r>
            <a:r>
              <a:rPr lang="ru-RU" sz="3600" b="1" dirty="0" smtClean="0"/>
              <a:t>педагогам</a:t>
            </a:r>
          </a:p>
          <a:p>
            <a:pPr algn="ctr"/>
            <a:endParaRPr lang="ru-RU" sz="3600" b="1" dirty="0" smtClean="0"/>
          </a:p>
          <a:p>
            <a:pPr algn="ctr"/>
            <a:r>
              <a:rPr lang="ru-RU" sz="3600" dirty="0" smtClean="0"/>
              <a:t>(</a:t>
            </a:r>
            <a:r>
              <a:rPr lang="ru-RU" sz="3600" dirty="0"/>
              <a:t>Приложение к приказу </a:t>
            </a:r>
            <a:r>
              <a:rPr lang="ru-RU" sz="3600" dirty="0" smtClean="0"/>
              <a:t>Министра образования </a:t>
            </a:r>
            <a:r>
              <a:rPr lang="ru-RU" sz="3600" dirty="0"/>
              <a:t>и </a:t>
            </a:r>
            <a:r>
              <a:rPr lang="ru-RU" sz="3600" dirty="0" smtClean="0"/>
              <a:t>науки Республики </a:t>
            </a:r>
            <a:r>
              <a:rPr lang="ru-RU" sz="3600" dirty="0"/>
              <a:t>Казахстан от 11 мая 2020 </a:t>
            </a:r>
            <a:r>
              <a:rPr lang="ru-RU" sz="3600" dirty="0" smtClean="0"/>
              <a:t>года № 192 )</a:t>
            </a:r>
            <a:endParaRPr lang="ru-RU" sz="3600" dirty="0"/>
          </a:p>
          <a:p>
            <a:endParaRPr lang="ru-RU" b="1" dirty="0" smtClean="0"/>
          </a:p>
          <a:p>
            <a:endParaRPr lang="ru-RU" b="1" dirty="0"/>
          </a:p>
          <a:p>
            <a:pPr algn="ctr"/>
            <a:endParaRPr lang="ru-RU" dirty="0"/>
          </a:p>
        </p:txBody>
      </p:sp>
    </p:spTree>
    <p:extLst>
      <p:ext uri="{BB962C8B-B14F-4D97-AF65-F5344CB8AC3E}">
        <p14:creationId xmlns:p14="http://schemas.microsoft.com/office/powerpoint/2010/main" val="33899572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 работе Экспертных Советов</a:t>
            </a:r>
            <a:endParaRPr lang="ru-RU" dirty="0"/>
          </a:p>
        </p:txBody>
      </p:sp>
      <p:sp>
        <p:nvSpPr>
          <p:cNvPr id="3" name="Прямоугольник 2"/>
          <p:cNvSpPr/>
          <p:nvPr/>
        </p:nvSpPr>
        <p:spPr>
          <a:xfrm>
            <a:off x="467544" y="1166843"/>
            <a:ext cx="8352928" cy="4801314"/>
          </a:xfrm>
          <a:prstGeom prst="rect">
            <a:avLst/>
          </a:prstGeom>
        </p:spPr>
        <p:txBody>
          <a:bodyPr wrap="square">
            <a:spAutoFit/>
          </a:bodyPr>
          <a:lstStyle/>
          <a:p>
            <a:pPr lvl="0" fontAlgn="base"/>
            <a:r>
              <a:rPr lang="ru-RU" dirty="0" smtClean="0"/>
              <a:t>4. Для проведения процедуры присвоения (подтверждения) квалификационных категорий на соответствие заявленной квалификационной категории создается </a:t>
            </a:r>
            <a:r>
              <a:rPr lang="ru-RU" b="1" dirty="0" smtClean="0"/>
              <a:t>экспертный совет:</a:t>
            </a:r>
          </a:p>
          <a:p>
            <a:r>
              <a:rPr lang="ru-RU" b="1" dirty="0" smtClean="0"/>
              <a:t>на квалификационную категорию «педагог-модератор» </a:t>
            </a:r>
            <a:r>
              <a:rPr lang="ru-RU" dirty="0" smtClean="0"/>
              <a:t>- экспертный совет, </a:t>
            </a:r>
          </a:p>
          <a:p>
            <a:r>
              <a:rPr lang="ru-RU" dirty="0" smtClean="0"/>
              <a:t>организуемый на уровне организации образования, в составе: высококвалифицированные педагоги организации образования, представители общественных, неправительственных организаций в области образования, профсоюзов, работодателей; </a:t>
            </a:r>
          </a:p>
          <a:p>
            <a:r>
              <a:rPr lang="ru-RU" b="1" dirty="0" smtClean="0"/>
              <a:t>на квалификационную категорию «педагог-эксперт» </a:t>
            </a:r>
            <a:r>
              <a:rPr lang="ru-RU" dirty="0" smtClean="0"/>
              <a:t>- экспертный совет, </a:t>
            </a:r>
            <a:r>
              <a:rPr lang="ru-RU" dirty="0"/>
              <a:t>организуемый на уровне города (района), областей,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 в составе: методисты методических кабинетов (центров), высококвалифицированные педагоги организаций образования, города (района), представители организации повышения квалификации, общественных, неправительственных организаций в области образования, представители профсоюзов, работодателей; </a:t>
            </a:r>
          </a:p>
        </p:txBody>
      </p:sp>
    </p:spTree>
    <p:extLst>
      <p:ext uri="{BB962C8B-B14F-4D97-AF65-F5344CB8AC3E}">
        <p14:creationId xmlns:p14="http://schemas.microsoft.com/office/powerpoint/2010/main" val="13447658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188640"/>
            <a:ext cx="8424936" cy="6463308"/>
          </a:xfrm>
          <a:prstGeom prst="rect">
            <a:avLst/>
          </a:prstGeom>
        </p:spPr>
        <p:txBody>
          <a:bodyPr wrap="square">
            <a:spAutoFit/>
          </a:bodyPr>
          <a:lstStyle/>
          <a:p>
            <a:r>
              <a:rPr lang="ru-RU" b="1" dirty="0"/>
              <a:t>на квалификационную категорию «педагог-исследователь» </a:t>
            </a:r>
            <a:r>
              <a:rPr lang="ru-RU" dirty="0"/>
              <a:t>- экспертный совет, организуемый на уровне области,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 в составе: методисты методических кабинетов (центров), высококвалифицированные педагоги организаций образования области, городов республиканского значения и столицы, республиканских подведомственных организаций, представители уполномоченного органа соответствующей отрасли, организаций повышения квалификации, общественных, неправительственных организаций в области образования, профсоюзов, работодателей; </a:t>
            </a:r>
            <a:endParaRPr lang="ru-RU" dirty="0" smtClean="0"/>
          </a:p>
          <a:p>
            <a:r>
              <a:rPr lang="ru-RU" b="1" dirty="0"/>
              <a:t>на квалификационную категорию «педагог-мастер»</a:t>
            </a:r>
            <a:r>
              <a:rPr lang="ru-RU" dirty="0"/>
              <a:t> - экспертный совет, </a:t>
            </a:r>
          </a:p>
          <a:p>
            <a:r>
              <a:rPr lang="ru-RU" dirty="0"/>
              <a:t>организуемый на уровне области,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 в составе: методисты методических кабинетов (центров), высококвалифицированные педагоги организаций образования области, представители организаций повышения квалификации, попечительских советов, общественных, неправительственных организаций, профсоюзов, работодателей, который утверждается приказом руководителя органа управления образования области,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a:t>
            </a:r>
          </a:p>
          <a:p>
            <a:endParaRPr lang="ru-RU" dirty="0"/>
          </a:p>
        </p:txBody>
      </p:sp>
    </p:spTree>
    <p:extLst>
      <p:ext uri="{BB962C8B-B14F-4D97-AF65-F5344CB8AC3E}">
        <p14:creationId xmlns:p14="http://schemas.microsoft.com/office/powerpoint/2010/main" val="3476260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686800" cy="841248"/>
          </a:xfrm>
        </p:spPr>
        <p:txBody>
          <a:bodyPr>
            <a:noAutofit/>
          </a:bodyPr>
          <a:lstStyle/>
          <a:p>
            <a:pPr algn="ctr"/>
            <a:r>
              <a:rPr lang="ru-RU" sz="1400" b="1" dirty="0" smtClean="0"/>
              <a:t>Структура</a:t>
            </a:r>
            <a:r>
              <a:rPr lang="ru-RU" sz="1400" dirty="0" smtClean="0"/>
              <a:t> </a:t>
            </a:r>
            <a:r>
              <a:rPr lang="ru-RU" sz="1400" b="1" dirty="0"/>
              <a:t> </a:t>
            </a:r>
            <a:r>
              <a:rPr lang="ru-RU" sz="1400" b="1" dirty="0" smtClean="0"/>
              <a:t>«Правил </a:t>
            </a:r>
            <a:r>
              <a:rPr lang="ru-RU" sz="1400" b="1" dirty="0"/>
              <a:t>и </a:t>
            </a:r>
            <a:r>
              <a:rPr lang="ru-RU" sz="1400" b="1" dirty="0" smtClean="0"/>
              <a:t>условий </a:t>
            </a:r>
            <a:r>
              <a:rPr lang="ru-RU" sz="1400" b="1" dirty="0"/>
              <a:t>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sz="1400" b="1" dirty="0" err="1"/>
              <a:t>послесреднего</a:t>
            </a:r>
            <a:r>
              <a:rPr lang="ru-RU" sz="1400" b="1" dirty="0"/>
              <a:t>, дополнительного, специализированного и специального образования, и иных гражданских служащих  в области образования и </a:t>
            </a:r>
            <a:r>
              <a:rPr lang="ru-RU" sz="1400" b="1" dirty="0" smtClean="0"/>
              <a:t>науки»</a:t>
            </a:r>
            <a:r>
              <a:rPr lang="ru-RU" sz="1400" b="1" dirty="0"/>
              <a:t/>
            </a:r>
            <a:br>
              <a:rPr lang="ru-RU" sz="1400" b="1" dirty="0"/>
            </a:br>
            <a:endParaRPr lang="ru-RU" sz="1400" dirty="0"/>
          </a:p>
        </p:txBody>
      </p:sp>
      <p:sp>
        <p:nvSpPr>
          <p:cNvPr id="3" name="Прямоугольник 2"/>
          <p:cNvSpPr/>
          <p:nvPr/>
        </p:nvSpPr>
        <p:spPr>
          <a:xfrm>
            <a:off x="107505" y="1556793"/>
            <a:ext cx="8712967" cy="4770537"/>
          </a:xfrm>
          <a:prstGeom prst="rect">
            <a:avLst/>
          </a:prstGeom>
        </p:spPr>
        <p:txBody>
          <a:bodyPr wrap="square">
            <a:spAutoFit/>
          </a:bodyPr>
          <a:lstStyle/>
          <a:p>
            <a:pPr algn="just"/>
            <a:r>
              <a:rPr lang="ru-RU" b="1" dirty="0"/>
              <a:t>Глава 1. </a:t>
            </a:r>
            <a:r>
              <a:rPr lang="ru-RU" dirty="0"/>
              <a:t>Общие </a:t>
            </a:r>
            <a:r>
              <a:rPr lang="ru-RU" dirty="0" smtClean="0"/>
              <a:t>положения</a:t>
            </a:r>
          </a:p>
          <a:p>
            <a:pPr algn="just"/>
            <a:endParaRPr lang="ru-RU" dirty="0" smtClean="0"/>
          </a:p>
          <a:p>
            <a:pPr algn="just"/>
            <a:r>
              <a:rPr lang="ru-RU" b="1" dirty="0"/>
              <a:t>Глава 2. </a:t>
            </a:r>
            <a:r>
              <a:rPr lang="ru-RU" dirty="0"/>
              <a:t>Порядок </a:t>
            </a:r>
            <a:r>
              <a:rPr lang="ru-RU" dirty="0" smtClean="0"/>
              <a:t> и </a:t>
            </a:r>
            <a:r>
              <a:rPr lang="ru-RU" dirty="0"/>
              <a:t>условия проведения аттестации педагогов, </a:t>
            </a:r>
            <a:endParaRPr lang="ru-RU" dirty="0" smtClean="0"/>
          </a:p>
          <a:p>
            <a:pPr algn="just"/>
            <a:r>
              <a:rPr lang="ru-RU" dirty="0" smtClean="0"/>
              <a:t>занимающих </a:t>
            </a:r>
            <a:r>
              <a:rPr lang="ru-RU" dirty="0"/>
              <a:t>должности в организациях образования, реализующих </a:t>
            </a:r>
            <a:endParaRPr lang="ru-RU" dirty="0" smtClean="0"/>
          </a:p>
          <a:p>
            <a:pPr algn="just"/>
            <a:r>
              <a:rPr lang="ru-RU" dirty="0" smtClean="0"/>
              <a:t>общеобразовательные   учебные </a:t>
            </a:r>
            <a:r>
              <a:rPr lang="ru-RU" dirty="0"/>
              <a:t>программы дошкольного воспитания и обучения, начального, </a:t>
            </a:r>
            <a:r>
              <a:rPr lang="ru-RU" dirty="0" smtClean="0"/>
              <a:t>основного </a:t>
            </a:r>
            <a:r>
              <a:rPr lang="ru-RU" dirty="0"/>
              <a:t>среднего и общего среднего образования, образовательные </a:t>
            </a:r>
            <a:endParaRPr lang="ru-RU" dirty="0" smtClean="0"/>
          </a:p>
          <a:p>
            <a:pPr algn="just"/>
            <a:r>
              <a:rPr lang="ru-RU" dirty="0" smtClean="0"/>
              <a:t>программы </a:t>
            </a:r>
            <a:r>
              <a:rPr lang="ru-RU" dirty="0"/>
              <a:t>технического и профессионального, </a:t>
            </a:r>
            <a:r>
              <a:rPr lang="ru-RU" dirty="0" err="1"/>
              <a:t>послесреднего</a:t>
            </a:r>
            <a:r>
              <a:rPr lang="ru-RU" dirty="0"/>
              <a:t>, дополнительного, </a:t>
            </a:r>
            <a:endParaRPr lang="ru-RU" dirty="0" smtClean="0"/>
          </a:p>
          <a:p>
            <a:pPr algn="just"/>
            <a:r>
              <a:rPr lang="ru-RU" dirty="0" smtClean="0"/>
              <a:t>специализированного </a:t>
            </a:r>
            <a:r>
              <a:rPr lang="ru-RU" dirty="0"/>
              <a:t>и специального образования, </a:t>
            </a:r>
            <a:r>
              <a:rPr lang="ru-RU" dirty="0" smtClean="0"/>
              <a:t>и </a:t>
            </a:r>
            <a:r>
              <a:rPr lang="ru-RU" dirty="0"/>
              <a:t>иных гражданских служащих в области образования и </a:t>
            </a:r>
            <a:r>
              <a:rPr lang="ru-RU" dirty="0" smtClean="0"/>
              <a:t>науки</a:t>
            </a:r>
          </a:p>
          <a:p>
            <a:pPr algn="just"/>
            <a:endParaRPr lang="ru-RU" dirty="0"/>
          </a:p>
          <a:p>
            <a:pPr algn="just"/>
            <a:r>
              <a:rPr lang="ru-RU" b="1" dirty="0"/>
              <a:t>Глава 3. </a:t>
            </a:r>
            <a:r>
              <a:rPr lang="ru-RU" dirty="0"/>
              <a:t>Порядок проведения аттестации руководителей и заместителей </a:t>
            </a:r>
            <a:endParaRPr lang="ru-RU" dirty="0" smtClean="0"/>
          </a:p>
          <a:p>
            <a:pPr algn="just"/>
            <a:r>
              <a:rPr lang="ru-RU" dirty="0" smtClean="0"/>
              <a:t>руководителей </a:t>
            </a:r>
            <a:r>
              <a:rPr lang="ru-RU" dirty="0"/>
              <a:t>организаций образования, </a:t>
            </a:r>
            <a:r>
              <a:rPr lang="ru-RU" dirty="0" smtClean="0"/>
              <a:t>реализующих общеобразовательные </a:t>
            </a:r>
            <a:r>
              <a:rPr lang="ru-RU" dirty="0"/>
              <a:t>учебные программы дошкольного воспитания и обучения, </a:t>
            </a:r>
            <a:r>
              <a:rPr lang="ru-RU" dirty="0" smtClean="0"/>
              <a:t>начального</a:t>
            </a:r>
            <a:r>
              <a:rPr lang="ru-RU" dirty="0"/>
              <a:t>, основного среднего и общего среднего образования, </a:t>
            </a:r>
            <a:r>
              <a:rPr lang="ru-RU" dirty="0" smtClean="0"/>
              <a:t>образовательные </a:t>
            </a:r>
            <a:r>
              <a:rPr lang="ru-RU" dirty="0"/>
              <a:t>программы технического и профессионального, </a:t>
            </a:r>
            <a:r>
              <a:rPr lang="ru-RU" dirty="0" err="1" smtClean="0"/>
              <a:t>послесреднего</a:t>
            </a:r>
            <a:r>
              <a:rPr lang="ru-RU" dirty="0"/>
              <a:t>, дополнительного, специализированного и специального образования</a:t>
            </a:r>
          </a:p>
          <a:p>
            <a:endParaRPr lang="ru-RU" sz="1600" dirty="0"/>
          </a:p>
        </p:txBody>
      </p:sp>
    </p:spTree>
    <p:extLst>
      <p:ext uri="{BB962C8B-B14F-4D97-AF65-F5344CB8AC3E}">
        <p14:creationId xmlns:p14="http://schemas.microsoft.com/office/powerpoint/2010/main" val="1300574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04664"/>
            <a:ext cx="8136904" cy="6370975"/>
          </a:xfrm>
          <a:prstGeom prst="rect">
            <a:avLst/>
          </a:prstGeom>
        </p:spPr>
        <p:txBody>
          <a:bodyPr wrap="square">
            <a:spAutoFit/>
          </a:bodyPr>
          <a:lstStyle/>
          <a:p>
            <a:pPr lvl="0" algn="just" fontAlgn="base"/>
            <a:r>
              <a:rPr lang="ru-RU" sz="2400" dirty="0" smtClean="0"/>
              <a:t>5. В </a:t>
            </a:r>
            <a:r>
              <a:rPr lang="ru-RU" sz="2400" dirty="0"/>
              <a:t>состав экспертного совета входят председатель и члены экспертного совета. Экспертный совет состоит из нечетного количества членов, но не менее пяти человек.</a:t>
            </a:r>
          </a:p>
          <a:p>
            <a:pPr lvl="0" algn="just" fontAlgn="base"/>
            <a:r>
              <a:rPr lang="ru-RU" sz="2400" dirty="0" smtClean="0"/>
              <a:t>6. Комиссия </a:t>
            </a:r>
            <a:r>
              <a:rPr lang="ru-RU" sz="2400" dirty="0"/>
              <a:t>направляет материалы в экспертный совет два раза в год (до 15 мая и 15 ноября текущего года соответственно) по акту приема-передачи портфолио педагога на присвоение (подтверждение) квалификационных категорий по форме согласно приложению 1 к настоящим Правилам.</a:t>
            </a:r>
          </a:p>
          <a:p>
            <a:pPr lvl="0" algn="just" fontAlgn="base"/>
            <a:r>
              <a:rPr lang="ru-RU" sz="2400" dirty="0" smtClean="0"/>
              <a:t>7. Экспертный </a:t>
            </a:r>
            <a:r>
              <a:rPr lang="ru-RU" sz="2400" dirty="0"/>
              <a:t>совет рассматривает и оценивает портфолио педагогов на присвоение (подтверждение) квалификационных категорий в соответствии с критериями оценивания портфолио педагогов на присвоение (подтверждение) квалификационных категорий по форме согласно приложению 2 к настоящим Правилам, с учетом листов наблюдения по форме согласно приложению 3 к настоящим Правилам.</a:t>
            </a:r>
          </a:p>
        </p:txBody>
      </p:sp>
    </p:spTree>
    <p:extLst>
      <p:ext uri="{BB962C8B-B14F-4D97-AF65-F5344CB8AC3E}">
        <p14:creationId xmlns:p14="http://schemas.microsoft.com/office/powerpoint/2010/main" val="675509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496944" cy="6124754"/>
          </a:xfrm>
          <a:prstGeom prst="rect">
            <a:avLst/>
          </a:prstGeom>
        </p:spPr>
        <p:txBody>
          <a:bodyPr wrap="square">
            <a:spAutoFit/>
          </a:bodyPr>
          <a:lstStyle/>
          <a:p>
            <a:pPr lvl="0" algn="just" fontAlgn="base"/>
            <a:r>
              <a:rPr lang="ru-RU" sz="2800" dirty="0" smtClean="0"/>
              <a:t>          8. Экспертный </a:t>
            </a:r>
            <a:r>
              <a:rPr lang="ru-RU" sz="2800" dirty="0"/>
              <a:t>совет направляет листы оценивания портфолио педагогов на присвоение (подтверждение) квалификационных категорий по форме согласно приложению 4 к настоящим Правилам и рекомендации по комплексному аналитическому обобщению итогов деятельности педагога на квалификационную категорию в Комиссию </a:t>
            </a:r>
            <a:r>
              <a:rPr lang="ru-RU" sz="2800" b="1" dirty="0"/>
              <a:t>в срок до 15 июня и 15 декабря текущего года </a:t>
            </a:r>
            <a:r>
              <a:rPr lang="ru-RU" sz="2800" dirty="0"/>
              <a:t>по форме согласно приложению 5 к настоящим Правилам.</a:t>
            </a:r>
          </a:p>
          <a:p>
            <a:pPr lvl="0" algn="just" fontAlgn="base"/>
            <a:r>
              <a:rPr lang="ru-RU" sz="2800" dirty="0" smtClean="0"/>
              <a:t>         9. По </a:t>
            </a:r>
            <a:r>
              <a:rPr lang="ru-RU" sz="2800" dirty="0"/>
              <a:t>каждому педагогу на присвоение (подтверждение) квалификационных категорий экспертный совет выносит рекомендации о соответствии или о несоответствии.</a:t>
            </a:r>
          </a:p>
        </p:txBody>
      </p:sp>
    </p:spTree>
    <p:extLst>
      <p:ext uri="{BB962C8B-B14F-4D97-AF65-F5344CB8AC3E}">
        <p14:creationId xmlns:p14="http://schemas.microsoft.com/office/powerpoint/2010/main" val="7003534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665024" cy="1298448"/>
          </a:xfrm>
        </p:spPr>
        <p:txBody>
          <a:bodyPr>
            <a:noAutofit/>
          </a:bodyPr>
          <a:lstStyle/>
          <a:p>
            <a:pPr algn="ctr"/>
            <a:r>
              <a:rPr lang="ru-RU" sz="2400" b="1" dirty="0">
                <a:effectLst/>
              </a:rPr>
              <a:t>Порядок очередного присвоения квалификационных категорий педагогам</a:t>
            </a:r>
            <a:r>
              <a:rPr lang="ru-RU" sz="2400" dirty="0">
                <a:effectLst/>
              </a:rPr>
              <a:t/>
            </a:r>
            <a:br>
              <a:rPr lang="ru-RU" sz="2400" dirty="0">
                <a:effectLst/>
              </a:rPr>
            </a:br>
            <a:endParaRPr lang="ru-RU" sz="2400" dirty="0"/>
          </a:p>
        </p:txBody>
      </p:sp>
      <p:sp>
        <p:nvSpPr>
          <p:cNvPr id="3" name="Прямоугольник 2"/>
          <p:cNvSpPr/>
          <p:nvPr/>
        </p:nvSpPr>
        <p:spPr>
          <a:xfrm>
            <a:off x="0" y="836712"/>
            <a:ext cx="9144000" cy="6186309"/>
          </a:xfrm>
          <a:prstGeom prst="rect">
            <a:avLst/>
          </a:prstGeom>
        </p:spPr>
        <p:txBody>
          <a:bodyPr wrap="square">
            <a:spAutoFit/>
          </a:bodyPr>
          <a:lstStyle/>
          <a:p>
            <a:pPr lvl="0" algn="just" fontAlgn="base"/>
            <a:r>
              <a:rPr lang="ru-RU" dirty="0" smtClean="0"/>
              <a:t>11. Присвоение </a:t>
            </a:r>
            <a:r>
              <a:rPr lang="ru-RU" dirty="0"/>
              <a:t>квалификационной категории принимается решением Комиссии с учетом рекомендаций экспертного совета: </a:t>
            </a:r>
            <a:endParaRPr lang="ru-RU" dirty="0" smtClean="0"/>
          </a:p>
          <a:p>
            <a:pPr lvl="0" algn="just" fontAlgn="base"/>
            <a:r>
              <a:rPr lang="ru-RU" b="1" dirty="0" smtClean="0"/>
              <a:t>1</a:t>
            </a:r>
            <a:r>
              <a:rPr lang="ru-RU" b="1" dirty="0"/>
              <a:t>) на квалификационную категорию «педагог-модератор</a:t>
            </a:r>
            <a:r>
              <a:rPr lang="ru-RU" b="1" dirty="0" smtClean="0"/>
              <a:t>»: </a:t>
            </a:r>
            <a:endParaRPr lang="ru-RU" b="1" dirty="0"/>
          </a:p>
          <a:p>
            <a:pPr algn="just"/>
            <a:r>
              <a:rPr lang="ru-RU" dirty="0"/>
              <a:t>лица, имеющие педагогическое или иное профессиональное образование по </a:t>
            </a:r>
          </a:p>
          <a:p>
            <a:pPr algn="just"/>
            <a:r>
              <a:rPr lang="ru-RU" dirty="0"/>
              <a:t>соответствующему профилю, а также лица, прошедшие курсы переподготовки, педагогический стаж не менее двух лет, соответствующие следующим профессиональным компетенциям</a:t>
            </a:r>
            <a:r>
              <a:rPr lang="ru-RU" dirty="0" smtClean="0"/>
              <a:t>: соответствует </a:t>
            </a:r>
            <a:r>
              <a:rPr lang="ru-RU" dirty="0"/>
              <a:t>общим требованиям квалификационной категории «педагог», </a:t>
            </a:r>
            <a:r>
              <a:rPr lang="ru-RU" dirty="0" smtClean="0"/>
              <a:t> кроме </a:t>
            </a:r>
            <a:r>
              <a:rPr lang="ru-RU" dirty="0"/>
              <a:t>того </a:t>
            </a:r>
            <a:r>
              <a:rPr lang="ru-RU" i="1" dirty="0"/>
              <a:t>использует инновационные формы, методы и средства обучения, обобщает опыт на уровне организации образования, имеет участников олимпиад, конкурсов, соревнований на уровне организации образования; </a:t>
            </a:r>
            <a:endParaRPr lang="ru-RU" i="1" dirty="0" smtClean="0"/>
          </a:p>
          <a:p>
            <a:pPr algn="just"/>
            <a:r>
              <a:rPr lang="ru-RU" b="1" dirty="0" smtClean="0"/>
              <a:t>2</a:t>
            </a:r>
            <a:r>
              <a:rPr lang="ru-RU" b="1" dirty="0"/>
              <a:t>) на квалификационную категорию «педагог-эксперт»:</a:t>
            </a:r>
          </a:p>
          <a:p>
            <a:pPr algn="just"/>
            <a:r>
              <a:rPr lang="ru-RU" dirty="0"/>
              <a:t>лица, имеющие педагогическое или иное профессиональное образование по </a:t>
            </a:r>
          </a:p>
          <a:p>
            <a:pPr algn="just"/>
            <a:r>
              <a:rPr lang="ru-RU" dirty="0"/>
              <a:t>соответствующему профилю, а также лица, прошедшие курсы переподготовки, педагогический стаж не менее трех лет, соответствующие следующим профессиональным компетенциям</a:t>
            </a:r>
            <a:r>
              <a:rPr lang="ru-RU" dirty="0" smtClean="0"/>
              <a:t>: соответствует </a:t>
            </a:r>
            <a:r>
              <a:rPr lang="ru-RU" dirty="0"/>
              <a:t>общим требованиям квалификационной категории «</a:t>
            </a:r>
            <a:r>
              <a:rPr lang="ru-RU" dirty="0" smtClean="0"/>
              <a:t>педагог- модератор</a:t>
            </a:r>
            <a:r>
              <a:rPr lang="ru-RU" dirty="0"/>
              <a:t>», кроме того </a:t>
            </a:r>
            <a:r>
              <a:rPr lang="ru-RU" i="1" dirty="0"/>
              <a:t>владеет навыками анализа организованной учебной деятельности, учебно-воспитательного процесса, конструктивно определяет приоритеты профессионального развития: собственного и коллег на уровне организации образования, обобщает опыт на уровне района/города, имеет участников олимпиад, конкурсов, соревнований на уровне района/города;</a:t>
            </a:r>
          </a:p>
          <a:p>
            <a:endParaRPr lang="ru-RU" dirty="0"/>
          </a:p>
        </p:txBody>
      </p:sp>
    </p:spTree>
    <p:extLst>
      <p:ext uri="{BB962C8B-B14F-4D97-AF65-F5344CB8AC3E}">
        <p14:creationId xmlns:p14="http://schemas.microsoft.com/office/powerpoint/2010/main" val="23171438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60648"/>
            <a:ext cx="8424936" cy="5355312"/>
          </a:xfrm>
          <a:prstGeom prst="rect">
            <a:avLst/>
          </a:prstGeom>
        </p:spPr>
        <p:txBody>
          <a:bodyPr wrap="square">
            <a:spAutoFit/>
          </a:bodyPr>
          <a:lstStyle/>
          <a:p>
            <a:r>
              <a:rPr lang="ru-RU" b="1" dirty="0"/>
              <a:t>3) на квалификационную категорию «педагог-исследователь»:</a:t>
            </a:r>
          </a:p>
          <a:p>
            <a:pPr algn="just"/>
            <a:r>
              <a:rPr lang="ru-RU" dirty="0"/>
              <a:t>лица, имеющие педагогическое или иное профессиональное образование по </a:t>
            </a:r>
          </a:p>
          <a:p>
            <a:pPr algn="just"/>
            <a:r>
              <a:rPr lang="ru-RU" dirty="0"/>
              <a:t>соответствующему профилю, а также лица, прошедшие курсы переподготовки, педагогический стаж не менее четырех лет, соответствующие следующим профессиональным компетенциям:</a:t>
            </a:r>
          </a:p>
          <a:p>
            <a:pPr algn="just"/>
            <a:r>
              <a:rPr lang="ru-RU" dirty="0"/>
              <a:t>соответствует общим требованиям квалификационной категории «педагог-</a:t>
            </a:r>
          </a:p>
          <a:p>
            <a:pPr algn="just"/>
            <a:r>
              <a:rPr lang="ru-RU" dirty="0"/>
              <a:t>эксперт», кроме того </a:t>
            </a:r>
            <a:r>
              <a:rPr lang="ru-RU" i="1" dirty="0"/>
              <a:t>владеет навыками исследования урока и разработки инструментов оценивания, обеспечивает развитие исследовательских навыков обучающихся, осуществляет наставничество и конструктивно определяет стратегии развития в педагогическом сообществе на уровне района, города, обобщает опыт на уровне области/городов республиканского значения и столицы, республики (для республиканских подведомственных организаций); наличие участников олимпиад, конкурсов, соревнований на уровне области/городов республиканского значения и столицы, республики (для республиканских подведомственных организаций</a:t>
            </a:r>
            <a:r>
              <a:rPr lang="ru-RU" i="1" dirty="0" smtClean="0"/>
              <a:t>);</a:t>
            </a:r>
          </a:p>
          <a:p>
            <a:endParaRPr lang="ru-RU" dirty="0"/>
          </a:p>
          <a:p>
            <a:pPr algn="just"/>
            <a:r>
              <a:rPr lang="ru-RU" dirty="0" smtClean="0"/>
              <a:t> </a:t>
            </a:r>
            <a:r>
              <a:rPr lang="ru-RU" b="1" dirty="0"/>
              <a:t>лица, принимавшие участие в республиканской экспертизе учебников, </a:t>
            </a:r>
          </a:p>
          <a:p>
            <a:pPr algn="just"/>
            <a:r>
              <a:rPr lang="ru-RU" b="1" dirty="0"/>
              <a:t>учебно-методических комплексов и учебно-методических пособий, без предъявления требований к вышеназванным показателям. </a:t>
            </a:r>
          </a:p>
        </p:txBody>
      </p:sp>
    </p:spTree>
    <p:extLst>
      <p:ext uri="{BB962C8B-B14F-4D97-AF65-F5344CB8AC3E}">
        <p14:creationId xmlns:p14="http://schemas.microsoft.com/office/powerpoint/2010/main" val="24350443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280920" cy="5940088"/>
          </a:xfrm>
          <a:prstGeom prst="rect">
            <a:avLst/>
          </a:prstGeom>
        </p:spPr>
        <p:txBody>
          <a:bodyPr wrap="square">
            <a:spAutoFit/>
          </a:bodyPr>
          <a:lstStyle/>
          <a:p>
            <a:r>
              <a:rPr lang="ru-RU" sz="2000" b="1" dirty="0"/>
              <a:t>4) на квалификационную категорию «педагог-мастер»:</a:t>
            </a:r>
          </a:p>
          <a:p>
            <a:r>
              <a:rPr lang="ru-RU" sz="2000" dirty="0"/>
              <a:t>лица, имеющие высшее или послевузовское педагогическое или иное </a:t>
            </a:r>
          </a:p>
          <a:p>
            <a:pPr algn="just"/>
            <a:r>
              <a:rPr lang="ru-RU" sz="2000" dirty="0"/>
              <a:t>профессиональное образование по соответствующему профилю, а также лица, прошедшие курсы переподготовки, педагогический стаж не менее пяти лет, соответствующие следующим профессиональным компетенциям:</a:t>
            </a:r>
          </a:p>
          <a:p>
            <a:pPr algn="just"/>
            <a:r>
              <a:rPr lang="ru-RU" sz="2000" dirty="0"/>
              <a:t>соответствует общим требованиям квалификационной категории «</a:t>
            </a:r>
            <a:r>
              <a:rPr lang="ru-RU" sz="2000" dirty="0" smtClean="0"/>
              <a:t>педагог-исследователь</a:t>
            </a:r>
            <a:r>
              <a:rPr lang="ru-RU" sz="2000" dirty="0"/>
              <a:t>», кроме того </a:t>
            </a:r>
            <a:r>
              <a:rPr lang="ru-RU" sz="2000" i="1" dirty="0"/>
              <a:t>имеет авторскую программу, получившую одобрение на Республиканском учебно-методическом совете, или является автором (соавтором) изданных учебников, учебно-методических пособий, включенных в перечень учебников, учебно-методических комплексов и учебно-методических пособий, утвержденных уполномоченным органом, обеспечивает развитие навыков научного проектирования, осуществляет наставничество и планирует развитие сети профессионального сообщества на уровне области, является участником республиканских и международных конкурсов и олимпиад или подготовил участников республиканских и международных конкурсов и олимпиад, утвержденных уполномоченным органом в области образования.</a:t>
            </a:r>
          </a:p>
        </p:txBody>
      </p:sp>
    </p:spTree>
    <p:extLst>
      <p:ext uri="{BB962C8B-B14F-4D97-AF65-F5344CB8AC3E}">
        <p14:creationId xmlns:p14="http://schemas.microsoft.com/office/powerpoint/2010/main" val="182094477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dirty="0">
                <a:effectLst/>
              </a:rPr>
              <a:t>Процедура присвоения квалификационных категорий педагогов проводится на следующих уровнях образования:</a:t>
            </a:r>
            <a:br>
              <a:rPr lang="ru-RU" sz="2000" dirty="0">
                <a:effectLst/>
              </a:rPr>
            </a:br>
            <a:endParaRPr lang="ru-RU" sz="2000" dirty="0"/>
          </a:p>
        </p:txBody>
      </p:sp>
      <p:sp>
        <p:nvSpPr>
          <p:cNvPr id="3" name="Прямоугольник 2"/>
          <p:cNvSpPr/>
          <p:nvPr/>
        </p:nvSpPr>
        <p:spPr>
          <a:xfrm>
            <a:off x="467544" y="1196752"/>
            <a:ext cx="8352928" cy="4801314"/>
          </a:xfrm>
          <a:prstGeom prst="rect">
            <a:avLst/>
          </a:prstGeom>
        </p:spPr>
        <p:txBody>
          <a:bodyPr wrap="square">
            <a:spAutoFit/>
          </a:bodyPr>
          <a:lstStyle/>
          <a:p>
            <a:r>
              <a:rPr lang="ru-RU" b="1" dirty="0"/>
              <a:t>на квалификационную категорию «педагог-модератор»</a:t>
            </a:r>
            <a:r>
              <a:rPr lang="ru-RU" dirty="0"/>
              <a:t> - в организациях </a:t>
            </a:r>
          </a:p>
          <a:p>
            <a:r>
              <a:rPr lang="ru-RU" dirty="0"/>
              <a:t>дошкольного, начального, основного среднего, общего среднего, технического и профессионального, </a:t>
            </a:r>
            <a:r>
              <a:rPr lang="ru-RU" dirty="0" err="1"/>
              <a:t>послесреднего</a:t>
            </a:r>
            <a:r>
              <a:rPr lang="ru-RU" dirty="0"/>
              <a:t> образования (далее - </a:t>
            </a:r>
            <a:r>
              <a:rPr lang="ru-RU" dirty="0" err="1"/>
              <a:t>организацияи</a:t>
            </a:r>
            <a:r>
              <a:rPr lang="ru-RU" dirty="0"/>
              <a:t> образования); </a:t>
            </a:r>
            <a:endParaRPr lang="ru-RU" dirty="0" smtClean="0"/>
          </a:p>
          <a:p>
            <a:r>
              <a:rPr lang="ru-RU" b="1" dirty="0" smtClean="0"/>
              <a:t>на </a:t>
            </a:r>
            <a:r>
              <a:rPr lang="ru-RU" b="1" dirty="0"/>
              <a:t>квалификационную категорию «педагог-эксперт»</a:t>
            </a:r>
            <a:r>
              <a:rPr lang="ru-RU" dirty="0"/>
              <a:t> - в отделах </a:t>
            </a:r>
          </a:p>
          <a:p>
            <a:r>
              <a:rPr lang="ru-RU" dirty="0"/>
              <a:t>образования районов (городов), управлениях образования, городов республиканского значения и столицы, в уполномоченных органах в области образования (для республиканских подведомственных организаций), уполномоченных органах соответствующей отрасли; </a:t>
            </a:r>
            <a:endParaRPr lang="ru-RU" dirty="0" smtClean="0"/>
          </a:p>
          <a:p>
            <a:r>
              <a:rPr lang="ru-RU" b="1" dirty="0" smtClean="0"/>
              <a:t>на </a:t>
            </a:r>
            <a:r>
              <a:rPr lang="ru-RU" b="1" dirty="0"/>
              <a:t>квалификационную категорию «педагог-исследователь» </a:t>
            </a:r>
            <a:r>
              <a:rPr lang="ru-RU" dirty="0"/>
              <a:t>- в управлениях </a:t>
            </a:r>
          </a:p>
          <a:p>
            <a:r>
              <a:rPr lang="ru-RU" dirty="0"/>
              <a:t>образования, городов республиканского значения и столицы, в уполномоченных органах в области образования (для республиканских подведомственных организаций), уполномоченных органах соответствующей отрасли; </a:t>
            </a:r>
            <a:endParaRPr lang="ru-RU" dirty="0" smtClean="0"/>
          </a:p>
          <a:p>
            <a:r>
              <a:rPr lang="ru-RU" b="1" dirty="0" smtClean="0"/>
              <a:t>на </a:t>
            </a:r>
            <a:r>
              <a:rPr lang="ru-RU" b="1" dirty="0"/>
              <a:t>квалификационную категорию «педагог-мастер» </a:t>
            </a:r>
            <a:r>
              <a:rPr lang="ru-RU" dirty="0"/>
              <a:t>- в управлениях </a:t>
            </a:r>
          </a:p>
          <a:p>
            <a:r>
              <a:rPr lang="ru-RU" dirty="0"/>
              <a:t>образования, городов республиканского значения и столицы, в уполномоченных органах в области образования (для республиканских подведомственных организаций), уполномоченных органах соответствующей отрасли;</a:t>
            </a:r>
          </a:p>
        </p:txBody>
      </p:sp>
    </p:spTree>
    <p:extLst>
      <p:ext uri="{BB962C8B-B14F-4D97-AF65-F5344CB8AC3E}">
        <p14:creationId xmlns:p14="http://schemas.microsoft.com/office/powerpoint/2010/main" val="40211574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0"/>
            <a:ext cx="8496944" cy="6740307"/>
          </a:xfrm>
          <a:prstGeom prst="rect">
            <a:avLst/>
          </a:prstGeom>
        </p:spPr>
        <p:txBody>
          <a:bodyPr wrap="square">
            <a:spAutoFit/>
          </a:bodyPr>
          <a:lstStyle/>
          <a:p>
            <a:pPr lvl="0" algn="just" fontAlgn="base"/>
            <a:r>
              <a:rPr lang="ru-RU" dirty="0" smtClean="0"/>
              <a:t>14. По </a:t>
            </a:r>
            <a:r>
              <a:rPr lang="ru-RU" dirty="0"/>
              <a:t>каждому педагогу Комиссия выносит одно из следующих решений:</a:t>
            </a:r>
          </a:p>
          <a:p>
            <a:pPr lvl="0" algn="just" fontAlgn="base"/>
            <a:r>
              <a:rPr lang="ru-RU" dirty="0" smtClean="0"/>
              <a:t>1) соответствует </a:t>
            </a:r>
            <a:r>
              <a:rPr lang="ru-RU" dirty="0"/>
              <a:t>заявленной квалификационной категории;</a:t>
            </a:r>
          </a:p>
          <a:p>
            <a:pPr lvl="0" algn="just" fontAlgn="base"/>
            <a:r>
              <a:rPr lang="ru-RU" dirty="0" smtClean="0"/>
              <a:t>2) не </a:t>
            </a:r>
            <a:r>
              <a:rPr lang="ru-RU" dirty="0"/>
              <a:t>соответствует заявленной квалификационной категории;</a:t>
            </a:r>
          </a:p>
          <a:p>
            <a:pPr lvl="0" algn="just" fontAlgn="base"/>
            <a:r>
              <a:rPr lang="ru-RU" dirty="0" smtClean="0"/>
              <a:t>3) соответствует </a:t>
            </a:r>
            <a:r>
              <a:rPr lang="ru-RU" dirty="0"/>
              <a:t>квалификационной категории, ниже заявленной на один уровень.</a:t>
            </a:r>
          </a:p>
          <a:p>
            <a:pPr lvl="0" algn="just" fontAlgn="base"/>
            <a:endParaRPr lang="ru-RU" dirty="0" smtClean="0"/>
          </a:p>
          <a:p>
            <a:pPr lvl="0" algn="just" fontAlgn="base"/>
            <a:r>
              <a:rPr lang="ru-RU" dirty="0" smtClean="0"/>
              <a:t>15. Решение </a:t>
            </a:r>
            <a:r>
              <a:rPr lang="ru-RU" dirty="0"/>
              <a:t>Комиссии оформляется протоколом согласно приложению 6 к настоящим Правилам</a:t>
            </a:r>
            <a:r>
              <a:rPr lang="ru-RU" dirty="0" smtClean="0"/>
              <a:t>.</a:t>
            </a:r>
          </a:p>
          <a:p>
            <a:pPr algn="just" fontAlgn="base"/>
            <a:endParaRPr lang="ru-RU" dirty="0" smtClean="0"/>
          </a:p>
          <a:p>
            <a:pPr algn="just" fontAlgn="base"/>
            <a:r>
              <a:rPr lang="ru-RU" dirty="0" smtClean="0"/>
              <a:t>16. </a:t>
            </a:r>
            <a:r>
              <a:rPr lang="ru-RU" dirty="0"/>
              <a:t>При принятии Комиссией решения «не соответствует заявляемой квалификационной категории» за ним сохраняется имеющаяся квалификационная категория до завершения срока ее действия.</a:t>
            </a:r>
          </a:p>
          <a:p>
            <a:pPr lvl="0" algn="just" fontAlgn="base"/>
            <a:endParaRPr lang="ru-RU" dirty="0" smtClean="0"/>
          </a:p>
          <a:p>
            <a:pPr lvl="0" algn="just" fontAlgn="base"/>
            <a:r>
              <a:rPr lang="ru-RU" dirty="0" smtClean="0"/>
              <a:t>21. Приказ </a:t>
            </a:r>
            <a:r>
              <a:rPr lang="ru-RU" dirty="0"/>
              <a:t>о присвоении квалификационной категории издается не позднее 15 июля и 25 декабря текущего года соответствующего уровня. На основании соответствующего приказа организация образования выдает удостоверение о присвоении квалификации, согласно приложению 8 к настоящим Правилам.</a:t>
            </a:r>
          </a:p>
          <a:p>
            <a:pPr lvl="0" algn="just" fontAlgn="base"/>
            <a:endParaRPr lang="ru-RU" dirty="0" smtClean="0"/>
          </a:p>
          <a:p>
            <a:pPr lvl="0" algn="just" fontAlgn="base"/>
            <a:r>
              <a:rPr lang="ru-RU" dirty="0" smtClean="0"/>
              <a:t>22. Педагогам</a:t>
            </a:r>
            <a:r>
              <a:rPr lang="ru-RU" dirty="0"/>
              <a:t>, которым присвоены нижеперечисленные квалификационные категории, сохраняются или присваиваются, а также приравниваются следующие квалификации должностей с момента присвоения:</a:t>
            </a:r>
          </a:p>
          <a:p>
            <a:pPr algn="just"/>
            <a:r>
              <a:rPr lang="ru-RU" dirty="0"/>
              <a:t>«вторая категория» - «педагог-модератор»;</a:t>
            </a:r>
          </a:p>
          <a:p>
            <a:pPr algn="just"/>
            <a:r>
              <a:rPr lang="ru-RU" dirty="0"/>
              <a:t>«первая категория» - «педагог-эксперт»;</a:t>
            </a:r>
          </a:p>
          <a:p>
            <a:pPr algn="just"/>
            <a:r>
              <a:rPr lang="ru-RU" dirty="0"/>
              <a:t>«высшая категория» - «педагог-исследователь» и «педагог-мастер».</a:t>
            </a:r>
          </a:p>
          <a:p>
            <a:pPr lvl="0" fontAlgn="base"/>
            <a:endParaRPr lang="ru-RU" dirty="0"/>
          </a:p>
        </p:txBody>
      </p:sp>
    </p:spTree>
    <p:extLst>
      <p:ext uri="{BB962C8B-B14F-4D97-AF65-F5344CB8AC3E}">
        <p14:creationId xmlns:p14="http://schemas.microsoft.com/office/powerpoint/2010/main" val="29314802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32656"/>
            <a:ext cx="8280920" cy="4154984"/>
          </a:xfrm>
          <a:prstGeom prst="rect">
            <a:avLst/>
          </a:prstGeom>
        </p:spPr>
        <p:txBody>
          <a:bodyPr wrap="square">
            <a:spAutoFit/>
          </a:bodyPr>
          <a:lstStyle/>
          <a:p>
            <a:pPr lvl="0" fontAlgn="base"/>
            <a:r>
              <a:rPr lang="ru-RU" sz="2400" dirty="0" smtClean="0"/>
              <a:t>34. Педагогам </a:t>
            </a:r>
            <a:r>
              <a:rPr lang="ru-RU" sz="2400" dirty="0"/>
              <a:t>(методистам) методических кабинетов (центров), организаций дополнительного образования присваиваются квалификационные категории по диплому и с учетом занимаемой должности.</a:t>
            </a:r>
          </a:p>
          <a:p>
            <a:pPr lvl="0" fontAlgn="base"/>
            <a:r>
              <a:rPr lang="ru-RU" sz="2400" dirty="0" smtClean="0"/>
              <a:t>35. </a:t>
            </a:r>
            <a:r>
              <a:rPr lang="ru-RU" sz="2400" b="1" dirty="0" smtClean="0"/>
              <a:t>При </a:t>
            </a:r>
            <a:r>
              <a:rPr lang="ru-RU" sz="2400" b="1" dirty="0"/>
              <a:t>переходе </a:t>
            </a:r>
            <a:r>
              <a:rPr lang="ru-RU" sz="2400" dirty="0"/>
              <a:t>из организации образования в организации, осуществляющие методическое сопровождение, или организации образовательной деятельности у педагога </a:t>
            </a:r>
            <a:r>
              <a:rPr lang="ru-RU" sz="2400" b="1" dirty="0"/>
              <a:t>сохраняется (приравнивается) </a:t>
            </a:r>
            <a:r>
              <a:rPr lang="ru-RU" sz="2400" dirty="0"/>
              <a:t>имеющаяся квалификационная категория «педагог - модератор», «педагог - эксперт», «педагог - исследователь», «педагог - мастер» до истечения ее срока действия.</a:t>
            </a:r>
          </a:p>
        </p:txBody>
      </p:sp>
    </p:spTree>
    <p:extLst>
      <p:ext uri="{BB962C8B-B14F-4D97-AF65-F5344CB8AC3E}">
        <p14:creationId xmlns:p14="http://schemas.microsoft.com/office/powerpoint/2010/main" val="6743063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b="1" dirty="0">
                <a:effectLst/>
              </a:rPr>
              <a:t>Порядок досрочного присвоения квалификационных </a:t>
            </a:r>
            <a:r>
              <a:rPr lang="ru-RU" sz="2400" b="1" dirty="0" smtClean="0">
                <a:effectLst/>
              </a:rPr>
              <a:t>категорий </a:t>
            </a:r>
            <a:r>
              <a:rPr lang="ru-RU" sz="2400" b="1" dirty="0">
                <a:effectLst/>
              </a:rPr>
              <a:t>педагогам</a:t>
            </a:r>
            <a:r>
              <a:rPr lang="ru-RU" sz="2400" dirty="0">
                <a:effectLst/>
              </a:rPr>
              <a:t/>
            </a:r>
            <a:br>
              <a:rPr lang="ru-RU" sz="2400" dirty="0">
                <a:effectLst/>
              </a:rPr>
            </a:br>
            <a:endParaRPr lang="ru-RU" sz="2400" dirty="0"/>
          </a:p>
        </p:txBody>
      </p:sp>
      <p:sp>
        <p:nvSpPr>
          <p:cNvPr id="3" name="Прямоугольник 2"/>
          <p:cNvSpPr/>
          <p:nvPr/>
        </p:nvSpPr>
        <p:spPr>
          <a:xfrm>
            <a:off x="611560" y="1484784"/>
            <a:ext cx="8424936" cy="2246769"/>
          </a:xfrm>
          <a:prstGeom prst="rect">
            <a:avLst/>
          </a:prstGeom>
        </p:spPr>
        <p:txBody>
          <a:bodyPr wrap="square">
            <a:spAutoFit/>
          </a:bodyPr>
          <a:lstStyle/>
          <a:p>
            <a:pPr lvl="0" fontAlgn="base"/>
            <a:r>
              <a:rPr lang="ru-RU" sz="2800" dirty="0" smtClean="0"/>
              <a:t>Сохраняется порядок досрочного присвоения квалификационных категорий педагогам. Требования изложены в пунктах 44-45 Правил присвоения (подтверждения) квалификационных категорий педагогам. </a:t>
            </a:r>
            <a:endParaRPr lang="ru-RU" sz="2800" dirty="0"/>
          </a:p>
        </p:txBody>
      </p:sp>
    </p:spTree>
    <p:extLst>
      <p:ext uri="{BB962C8B-B14F-4D97-AF65-F5344CB8AC3E}">
        <p14:creationId xmlns:p14="http://schemas.microsoft.com/office/powerpoint/2010/main" val="27375338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b="1" dirty="0">
                <a:effectLst/>
              </a:rPr>
              <a:t>Порядок присвоения квалификационной категории педагогам без прохождения процедуры присвоения квалификационной категории</a:t>
            </a:r>
            <a:endParaRPr lang="ru-RU" sz="2000" dirty="0"/>
          </a:p>
        </p:txBody>
      </p:sp>
      <p:sp>
        <p:nvSpPr>
          <p:cNvPr id="3" name="Прямоугольник 2"/>
          <p:cNvSpPr/>
          <p:nvPr/>
        </p:nvSpPr>
        <p:spPr>
          <a:xfrm>
            <a:off x="539552" y="1340766"/>
            <a:ext cx="8208912" cy="5078313"/>
          </a:xfrm>
          <a:prstGeom prst="rect">
            <a:avLst/>
          </a:prstGeom>
        </p:spPr>
        <p:txBody>
          <a:bodyPr wrap="square">
            <a:spAutoFit/>
          </a:bodyPr>
          <a:lstStyle/>
          <a:p>
            <a:pPr lvl="0" fontAlgn="base"/>
            <a:r>
              <a:rPr lang="ru-RU" dirty="0" smtClean="0"/>
              <a:t>47. Выпускникам </a:t>
            </a:r>
            <a:r>
              <a:rPr lang="ru-RU" dirty="0"/>
              <a:t>высших учебных заведений и организаций технического и профессионального, </a:t>
            </a:r>
            <a:r>
              <a:rPr lang="ru-RU" dirty="0" err="1"/>
              <a:t>послесреднего</a:t>
            </a:r>
            <a:r>
              <a:rPr lang="ru-RU" dirty="0"/>
              <a:t> образования при поступлении на работу впервые, показавшим отрицательный результат национального квалификационного тестирования на квалификационную категорию «</a:t>
            </a:r>
            <a:r>
              <a:rPr lang="ru-RU" dirty="0" smtClean="0"/>
              <a:t>педагог-модератор</a:t>
            </a:r>
            <a:r>
              <a:rPr lang="ru-RU" dirty="0"/>
              <a:t>», присваивается квалификационная категория «педагог».</a:t>
            </a:r>
          </a:p>
          <a:p>
            <a:pPr lvl="0" fontAlgn="base"/>
            <a:endParaRPr lang="ru-RU" dirty="0" smtClean="0"/>
          </a:p>
          <a:p>
            <a:pPr lvl="0" fontAlgn="base"/>
            <a:r>
              <a:rPr lang="ru-RU" dirty="0" smtClean="0"/>
              <a:t>48. Лицам</a:t>
            </a:r>
            <a:r>
              <a:rPr lang="ru-RU" dirty="0"/>
              <a:t>, окончившим техническое и профессиональное, </a:t>
            </a:r>
            <a:r>
              <a:rPr lang="ru-RU" dirty="0" err="1"/>
              <a:t>послесреднее</a:t>
            </a:r>
            <a:r>
              <a:rPr lang="ru-RU" dirty="0"/>
              <a:t>, высшее, послевузовское учебное заведение, с «отличием» квалификационная категория «педагог-модератор» присваиваются без </a:t>
            </a:r>
            <a:r>
              <a:rPr lang="ru-RU" dirty="0" smtClean="0"/>
              <a:t>прохождения национального </a:t>
            </a:r>
            <a:r>
              <a:rPr lang="ru-RU" dirty="0"/>
              <a:t>квалификационного тестирования</a:t>
            </a:r>
            <a:r>
              <a:rPr lang="ru-RU" dirty="0" smtClean="0"/>
              <a:t>.</a:t>
            </a:r>
          </a:p>
          <a:p>
            <a:pPr lvl="0" fontAlgn="base"/>
            <a:endParaRPr lang="ru-RU" dirty="0" smtClean="0"/>
          </a:p>
          <a:p>
            <a:pPr fontAlgn="base"/>
            <a:r>
              <a:rPr lang="ru-RU" dirty="0" smtClean="0"/>
              <a:t>49.</a:t>
            </a:r>
            <a:r>
              <a:rPr lang="ru-RU" dirty="0"/>
              <a:t> Лицам, являющимся выпускниками программы «</a:t>
            </a:r>
            <a:r>
              <a:rPr lang="ru-RU" dirty="0" err="1"/>
              <a:t>Болашақ</a:t>
            </a:r>
            <a:r>
              <a:rPr lang="ru-RU" dirty="0"/>
              <a:t>», а также лицам, вошедшим в Президентский кадровый резерв, выпускникам зарубежных высших учебных заведений, входящих в список рекомендованных для обучения по программе «</a:t>
            </a:r>
            <a:r>
              <a:rPr lang="ru-RU" dirty="0" err="1"/>
              <a:t>Болашак</a:t>
            </a:r>
            <a:r>
              <a:rPr lang="ru-RU" dirty="0"/>
              <a:t>», присваивается квалификационная категория «</a:t>
            </a:r>
            <a:r>
              <a:rPr lang="ru-RU" dirty="0" err="1"/>
              <a:t>педагогисследователь</a:t>
            </a:r>
            <a:r>
              <a:rPr lang="ru-RU" dirty="0"/>
              <a:t>» без прохождения процедуры присвоения квалификационной категории на основании личного заявления.</a:t>
            </a:r>
          </a:p>
          <a:p>
            <a:pPr lvl="0" fontAlgn="base"/>
            <a:endParaRPr lang="ru-RU" dirty="0"/>
          </a:p>
        </p:txBody>
      </p:sp>
    </p:spTree>
    <p:extLst>
      <p:ext uri="{BB962C8B-B14F-4D97-AF65-F5344CB8AC3E}">
        <p14:creationId xmlns:p14="http://schemas.microsoft.com/office/powerpoint/2010/main" val="1461275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9" y="260648"/>
            <a:ext cx="8136904" cy="5632311"/>
          </a:xfrm>
          <a:prstGeom prst="rect">
            <a:avLst/>
          </a:prstGeom>
        </p:spPr>
        <p:txBody>
          <a:bodyPr wrap="square">
            <a:spAutoFit/>
          </a:bodyPr>
          <a:lstStyle/>
          <a:p>
            <a:pPr algn="just"/>
            <a:r>
              <a:rPr lang="en-US" sz="2400" b="1" dirty="0" err="1"/>
              <a:t>Приложение</a:t>
            </a:r>
            <a:r>
              <a:rPr lang="en-US" sz="2400" b="1" dirty="0"/>
              <a:t> </a:t>
            </a:r>
            <a:r>
              <a:rPr lang="en-US" sz="2400" b="1" dirty="0" smtClean="0"/>
              <a:t>1</a:t>
            </a:r>
            <a:r>
              <a:rPr lang="ru-RU" sz="2400" b="1" dirty="0"/>
              <a:t> </a:t>
            </a:r>
            <a:r>
              <a:rPr lang="ru-RU" sz="2400" dirty="0"/>
              <a:t>Заявление на участие в национальном квалификационном тестировании</a:t>
            </a:r>
          </a:p>
          <a:p>
            <a:pPr algn="just"/>
            <a:r>
              <a:rPr lang="ru-RU" sz="2400" b="1" dirty="0"/>
              <a:t>Приложение </a:t>
            </a:r>
            <a:r>
              <a:rPr lang="ru-RU" sz="2400" b="1" dirty="0" smtClean="0"/>
              <a:t>2 </a:t>
            </a:r>
            <a:r>
              <a:rPr lang="ru-RU" sz="2400" dirty="0"/>
              <a:t>Пропуск на участие в национальном квалификационном </a:t>
            </a:r>
            <a:r>
              <a:rPr lang="ru-RU" sz="2400" dirty="0" smtClean="0"/>
              <a:t>тестировании</a:t>
            </a:r>
          </a:p>
          <a:p>
            <a:pPr algn="just"/>
            <a:r>
              <a:rPr lang="ru-RU" sz="2400" b="1" dirty="0"/>
              <a:t>Приложение </a:t>
            </a:r>
            <a:r>
              <a:rPr lang="ru-RU" sz="2400" b="1" dirty="0" smtClean="0"/>
              <a:t>3 </a:t>
            </a:r>
            <a:r>
              <a:rPr lang="ru-RU" sz="2400" dirty="0"/>
              <a:t>Акт обнаружения предметов и удаления из аудитории педагога, нарушившего правила поведения в аудитории</a:t>
            </a:r>
          </a:p>
          <a:p>
            <a:pPr algn="just"/>
            <a:r>
              <a:rPr lang="ru-RU" sz="2400" b="1" dirty="0"/>
              <a:t>Приложение </a:t>
            </a:r>
            <a:r>
              <a:rPr lang="ru-RU" sz="2400" b="1" dirty="0" smtClean="0"/>
              <a:t>4 </a:t>
            </a:r>
            <a:r>
              <a:rPr lang="ru-RU" sz="2400" dirty="0"/>
              <a:t>Акт выявления подставного лица на </a:t>
            </a:r>
            <a:r>
              <a:rPr lang="ru-RU" sz="2400" dirty="0" smtClean="0"/>
              <a:t>тестировании</a:t>
            </a:r>
          </a:p>
          <a:p>
            <a:pPr algn="just"/>
            <a:r>
              <a:rPr lang="ru-RU" sz="2400" b="1" dirty="0"/>
              <a:t>Приложение </a:t>
            </a:r>
            <a:r>
              <a:rPr lang="ru-RU" sz="2400" b="1" dirty="0" smtClean="0"/>
              <a:t>5 </a:t>
            </a:r>
            <a:r>
              <a:rPr lang="ru-RU" sz="2400" b="1" dirty="0"/>
              <a:t> </a:t>
            </a:r>
            <a:r>
              <a:rPr lang="en-US" sz="2400" b="1" dirty="0"/>
              <a:t>     </a:t>
            </a:r>
            <a:r>
              <a:rPr lang="ru-RU" sz="2400" b="1" dirty="0"/>
              <a:t> </a:t>
            </a:r>
            <a:r>
              <a:rPr lang="ru-RU" sz="2400" dirty="0"/>
              <a:t>Справка о прохождении национального квалификационного </a:t>
            </a:r>
            <a:r>
              <a:rPr lang="ru-RU" sz="2400" dirty="0" smtClean="0"/>
              <a:t>тестирования</a:t>
            </a:r>
          </a:p>
          <a:p>
            <a:pPr algn="just"/>
            <a:r>
              <a:rPr lang="ru-RU" sz="2400" b="1" dirty="0"/>
              <a:t>Приложение 6 </a:t>
            </a:r>
            <a:r>
              <a:rPr lang="ru-RU" sz="2400" b="1" dirty="0" smtClean="0"/>
              <a:t> </a:t>
            </a:r>
            <a:r>
              <a:rPr lang="ru-RU" sz="2400" dirty="0"/>
              <a:t>Заявление на участие в процедуре присвоения </a:t>
            </a:r>
            <a:r>
              <a:rPr lang="ru-RU" sz="2400" dirty="0" smtClean="0"/>
              <a:t> (</a:t>
            </a:r>
            <a:r>
              <a:rPr lang="ru-RU" sz="2400" dirty="0"/>
              <a:t>подтверждения</a:t>
            </a:r>
            <a:r>
              <a:rPr lang="ru-RU" sz="2400" dirty="0" smtClean="0"/>
              <a:t>)  </a:t>
            </a:r>
            <a:r>
              <a:rPr lang="en-US" sz="2400" dirty="0"/>
              <a:t>                             </a:t>
            </a:r>
            <a:r>
              <a:rPr lang="ru-RU" sz="2400" dirty="0"/>
              <a:t> квалификационной </a:t>
            </a:r>
            <a:r>
              <a:rPr lang="ru-RU" sz="2400" dirty="0" smtClean="0"/>
              <a:t>категории</a:t>
            </a:r>
          </a:p>
        </p:txBody>
      </p:sp>
    </p:spTree>
    <p:extLst>
      <p:ext uri="{BB962C8B-B14F-4D97-AF65-F5344CB8AC3E}">
        <p14:creationId xmlns:p14="http://schemas.microsoft.com/office/powerpoint/2010/main" val="27627562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496944" cy="4985980"/>
          </a:xfrm>
          <a:prstGeom prst="rect">
            <a:avLst/>
          </a:prstGeom>
        </p:spPr>
        <p:txBody>
          <a:bodyPr wrap="square">
            <a:spAutoFit/>
          </a:bodyPr>
          <a:lstStyle/>
          <a:p>
            <a:pPr lvl="0" algn="just" fontAlgn="base"/>
            <a:r>
              <a:rPr lang="ru-RU" sz="2000" dirty="0" smtClean="0"/>
              <a:t>50. </a:t>
            </a:r>
            <a:r>
              <a:rPr lang="ru-RU" sz="2000" b="1" dirty="0" smtClean="0"/>
              <a:t>Квалификационная </a:t>
            </a:r>
            <a:r>
              <a:rPr lang="ru-RU" sz="2000" b="1" dirty="0"/>
              <a:t>категория «педагог-модератор» </a:t>
            </a:r>
            <a:r>
              <a:rPr lang="ru-RU" sz="2000" dirty="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a:t>английский язык: IELTS – 6,5 баллов; TOEFL – 60 - 65 баллов; французский язык: DELF – С1; немецкий язык: </a:t>
            </a:r>
            <a:r>
              <a:rPr lang="ru-RU" sz="2000" dirty="0" err="1"/>
              <a:t>Goethe</a:t>
            </a:r>
            <a:r>
              <a:rPr lang="ru-RU" sz="2000" dirty="0"/>
              <a:t> </a:t>
            </a:r>
            <a:r>
              <a:rPr lang="ru-RU" sz="2000" dirty="0" err="1"/>
              <a:t>Zertifikat</a:t>
            </a:r>
            <a:r>
              <a:rPr lang="ru-RU" sz="2000" dirty="0"/>
              <a:t> – С1</a:t>
            </a:r>
            <a:r>
              <a:rPr lang="ru-RU" sz="2000" dirty="0" smtClean="0"/>
              <a:t>.</a:t>
            </a:r>
          </a:p>
          <a:p>
            <a:endParaRPr lang="ru-RU" sz="2000" dirty="0"/>
          </a:p>
          <a:p>
            <a:r>
              <a:rPr lang="ru-RU" sz="2000" b="1" dirty="0"/>
              <a:t>Квалификационная категория «педагог-эксперт» </a:t>
            </a:r>
            <a:r>
              <a:rPr lang="ru-RU" sz="2000" dirty="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a:t>английский язык: IELTS – 6,5 баллов; TOEFL – 66 - 78 баллов; французский язык: DELF – С1; немецкий язык: </a:t>
            </a:r>
            <a:r>
              <a:rPr lang="ru-RU" sz="2000" dirty="0" err="1"/>
              <a:t>Goethe</a:t>
            </a:r>
            <a:r>
              <a:rPr lang="ru-RU" sz="2000" dirty="0"/>
              <a:t> </a:t>
            </a:r>
            <a:r>
              <a:rPr lang="ru-RU" sz="2000" dirty="0" err="1"/>
              <a:t>Zertifikat</a:t>
            </a:r>
            <a:r>
              <a:rPr lang="ru-RU" sz="2000" dirty="0"/>
              <a:t> – С1.</a:t>
            </a:r>
          </a:p>
          <a:p>
            <a:endParaRPr lang="ru-RU" dirty="0"/>
          </a:p>
        </p:txBody>
      </p:sp>
    </p:spTree>
    <p:extLst>
      <p:ext uri="{BB962C8B-B14F-4D97-AF65-F5344CB8AC3E}">
        <p14:creationId xmlns:p14="http://schemas.microsoft.com/office/powerpoint/2010/main" val="111088728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32656"/>
            <a:ext cx="8208912" cy="4708981"/>
          </a:xfrm>
          <a:prstGeom prst="rect">
            <a:avLst/>
          </a:prstGeom>
        </p:spPr>
        <p:txBody>
          <a:bodyPr wrap="square">
            <a:spAutoFit/>
          </a:bodyPr>
          <a:lstStyle/>
          <a:p>
            <a:r>
              <a:rPr lang="ru-RU" sz="2000" b="1" dirty="0" smtClean="0"/>
              <a:t>Квалификационная категория «педагог-исследователь» </a:t>
            </a:r>
            <a:r>
              <a:rPr lang="ru-RU" sz="2000" dirty="0" smtClean="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smtClean="0"/>
              <a:t>английский язык: IELTS – 7 баллов; TOEFL – 79 - 95 баллов; французский язык: DELF – С2; немецкий язык: </a:t>
            </a:r>
            <a:r>
              <a:rPr lang="ru-RU" sz="2000" dirty="0" err="1" smtClean="0"/>
              <a:t>Goethe</a:t>
            </a:r>
            <a:r>
              <a:rPr lang="ru-RU" sz="2000" dirty="0" smtClean="0"/>
              <a:t> </a:t>
            </a:r>
            <a:r>
              <a:rPr lang="ru-RU" sz="2000" dirty="0" err="1" smtClean="0"/>
              <a:t>Zertifikat</a:t>
            </a:r>
            <a:r>
              <a:rPr lang="ru-RU" sz="2000" dirty="0" smtClean="0"/>
              <a:t> – С2.</a:t>
            </a:r>
          </a:p>
          <a:p>
            <a:endParaRPr lang="ru-RU" sz="2000" dirty="0" smtClean="0"/>
          </a:p>
          <a:p>
            <a:r>
              <a:rPr lang="ru-RU" sz="2000" b="1" dirty="0" smtClean="0"/>
              <a:t>Квалификационная категория «педагог-мастер» </a:t>
            </a:r>
            <a:r>
              <a:rPr lang="ru-RU" sz="2000" dirty="0" smtClean="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smtClean="0"/>
              <a:t>английский язык: IELTS – 7,7 баллов; TOEFL – 96 - 110 баллов; французский язык: DELF – С2; немецкий язык: </a:t>
            </a:r>
            <a:r>
              <a:rPr lang="ru-RU" sz="2000" dirty="0" err="1" smtClean="0"/>
              <a:t>Goethe</a:t>
            </a:r>
            <a:r>
              <a:rPr lang="ru-RU" sz="2000" dirty="0" smtClean="0"/>
              <a:t> </a:t>
            </a:r>
            <a:r>
              <a:rPr lang="ru-RU" sz="2000" dirty="0" err="1" smtClean="0"/>
              <a:t>Zertifikat</a:t>
            </a:r>
            <a:r>
              <a:rPr lang="ru-RU" sz="2000" dirty="0" smtClean="0"/>
              <a:t> – С2.</a:t>
            </a:r>
            <a:endParaRPr lang="ru-RU" sz="2000" dirty="0"/>
          </a:p>
        </p:txBody>
      </p:sp>
    </p:spTree>
    <p:extLst>
      <p:ext uri="{BB962C8B-B14F-4D97-AF65-F5344CB8AC3E}">
        <p14:creationId xmlns:p14="http://schemas.microsoft.com/office/powerpoint/2010/main" val="99076290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881048" cy="908720"/>
          </a:xfrm>
        </p:spPr>
        <p:txBody>
          <a:bodyPr>
            <a:noAutofit/>
          </a:bodyPr>
          <a:lstStyle/>
          <a:p>
            <a:pPr algn="ctr"/>
            <a:r>
              <a:rPr lang="ru-RU" sz="1600" b="1" dirty="0">
                <a:effectLst/>
              </a:rPr>
              <a:t>Критерии оценивания портфолио методистов методических кабинетов </a:t>
            </a:r>
            <a:r>
              <a:rPr lang="ru-RU" sz="1600" b="1" dirty="0" smtClean="0">
                <a:effectLst/>
              </a:rPr>
              <a:t>(</a:t>
            </a:r>
            <a:r>
              <a:rPr lang="ru-RU" sz="1600" b="1" dirty="0">
                <a:effectLst/>
              </a:rPr>
              <a:t>центров) на присвоение (подтверждение) квалификационной категории</a:t>
            </a:r>
            <a:endParaRPr lang="ru-RU" sz="1600" dirty="0"/>
          </a:p>
        </p:txBody>
      </p:sp>
      <p:graphicFrame>
        <p:nvGraphicFramePr>
          <p:cNvPr id="3" name="Таблица 2"/>
          <p:cNvGraphicFramePr>
            <a:graphicFrameLocks noGrp="1"/>
          </p:cNvGraphicFramePr>
          <p:nvPr>
            <p:extLst>
              <p:ext uri="{D42A27DB-BD31-4B8C-83A1-F6EECF244321}">
                <p14:modId xmlns:p14="http://schemas.microsoft.com/office/powerpoint/2010/main" val="3474794658"/>
              </p:ext>
            </p:extLst>
          </p:nvPr>
        </p:nvGraphicFramePr>
        <p:xfrm>
          <a:off x="179509" y="764705"/>
          <a:ext cx="8784979" cy="5640127"/>
        </p:xfrm>
        <a:graphic>
          <a:graphicData uri="http://schemas.openxmlformats.org/drawingml/2006/table">
            <a:tbl>
              <a:tblPr firstRow="1" firstCol="1" bandRow="1">
                <a:tableStyleId>{5C22544A-7EE6-4342-B048-85BDC9FD1C3A}</a:tableStyleId>
              </a:tblPr>
              <a:tblGrid>
                <a:gridCol w="3254679"/>
                <a:gridCol w="1120061"/>
                <a:gridCol w="1400075"/>
                <a:gridCol w="1478400"/>
                <a:gridCol w="1531764"/>
              </a:tblGrid>
              <a:tr h="210181">
                <a:tc rowSpan="2">
                  <a:txBody>
                    <a:bodyPr/>
                    <a:lstStyle/>
                    <a:p>
                      <a:pPr algn="ctr">
                        <a:lnSpc>
                          <a:spcPct val="115000"/>
                        </a:lnSpc>
                        <a:spcAft>
                          <a:spcPts val="0"/>
                        </a:spcAft>
                      </a:pPr>
                      <a:r>
                        <a:rPr lang="ru-RU" sz="1200" b="0" dirty="0">
                          <a:solidFill>
                            <a:schemeClr val="tx1"/>
                          </a:solidFill>
                          <a:effectLst/>
                        </a:rPr>
                        <a:t>Критерии оценивания</a:t>
                      </a:r>
                      <a:endParaRPr lang="ru-RU" sz="1200" b="0" dirty="0">
                        <a:solidFill>
                          <a:schemeClr val="tx1"/>
                        </a:solidFill>
                        <a:effectLst/>
                        <a:latin typeface="Times New Roman"/>
                        <a:ea typeface="Times New Roman"/>
                      </a:endParaRPr>
                    </a:p>
                  </a:txBody>
                  <a:tcPr marL="61568" marR="61568" marT="0" marB="0"/>
                </a:tc>
                <a:tc gridSpan="4">
                  <a:txBody>
                    <a:bodyPr/>
                    <a:lstStyle/>
                    <a:p>
                      <a:pPr algn="ctr">
                        <a:lnSpc>
                          <a:spcPct val="115000"/>
                        </a:lnSpc>
                        <a:spcAft>
                          <a:spcPts val="0"/>
                        </a:spcAft>
                      </a:pPr>
                      <a:r>
                        <a:rPr lang="ru-RU" sz="1200" dirty="0">
                          <a:solidFill>
                            <a:schemeClr val="tx1"/>
                          </a:solidFill>
                          <a:effectLst/>
                        </a:rPr>
                        <a:t>Квалификационная категория</a:t>
                      </a:r>
                      <a:endParaRPr lang="ru-RU" sz="1200" dirty="0">
                        <a:solidFill>
                          <a:schemeClr val="tx1"/>
                        </a:solidFill>
                        <a:effectLst/>
                        <a:latin typeface="Times New Roman"/>
                        <a:ea typeface="Times New Roman"/>
                      </a:endParaRPr>
                    </a:p>
                  </a:txBody>
                  <a:tcPr marL="61568" marR="61568" marT="0" marB="0"/>
                </a:tc>
                <a:tc hMerge="1">
                  <a:txBody>
                    <a:bodyPr/>
                    <a:lstStyle/>
                    <a:p>
                      <a:endParaRPr lang="ru-RU"/>
                    </a:p>
                  </a:txBody>
                  <a:tcPr/>
                </a:tc>
                <a:tc hMerge="1">
                  <a:txBody>
                    <a:bodyPr/>
                    <a:lstStyle/>
                    <a:p>
                      <a:endParaRPr lang="ru-RU"/>
                    </a:p>
                  </a:txBody>
                  <a:tcPr/>
                </a:tc>
                <a:tc hMerge="1">
                  <a:txBody>
                    <a:bodyPr/>
                    <a:lstStyle/>
                    <a:p>
                      <a:endParaRPr lang="ru-RU"/>
                    </a:p>
                  </a:txBody>
                  <a:tcPr/>
                </a:tc>
              </a:tr>
              <a:tr h="420361">
                <a:tc vMerge="1">
                  <a:txBody>
                    <a:bodyPr/>
                    <a:lstStyle/>
                    <a:p>
                      <a:endParaRPr lang="ru-RU"/>
                    </a:p>
                  </a:txBody>
                  <a:tcPr/>
                </a:tc>
                <a:tc>
                  <a:txBody>
                    <a:bodyPr/>
                    <a:lstStyle/>
                    <a:p>
                      <a:pPr algn="ctr">
                        <a:lnSpc>
                          <a:spcPct val="115000"/>
                        </a:lnSpc>
                        <a:spcAft>
                          <a:spcPts val="0"/>
                        </a:spcAft>
                      </a:pPr>
                      <a:r>
                        <a:rPr lang="ru-RU" sz="1200">
                          <a:effectLst/>
                        </a:rPr>
                        <a:t>Педагог-модератор</a:t>
                      </a:r>
                      <a:endParaRPr lang="ru-RU" sz="1200">
                        <a:effectLst/>
                        <a:latin typeface="Times New Roman"/>
                        <a:ea typeface="Times New Roman"/>
                      </a:endParaRPr>
                    </a:p>
                  </a:txBody>
                  <a:tcPr marL="61568" marR="61568" marT="0" marB="0"/>
                </a:tc>
                <a:tc>
                  <a:txBody>
                    <a:bodyPr/>
                    <a:lstStyle/>
                    <a:p>
                      <a:pPr algn="ctr">
                        <a:lnSpc>
                          <a:spcPct val="115000"/>
                        </a:lnSpc>
                        <a:spcAft>
                          <a:spcPts val="0"/>
                        </a:spcAft>
                      </a:pPr>
                      <a:r>
                        <a:rPr lang="ru-RU" sz="1200">
                          <a:effectLst/>
                        </a:rPr>
                        <a:t>Педагог-эксперт</a:t>
                      </a:r>
                      <a:endParaRPr lang="ru-RU" sz="1200">
                        <a:effectLst/>
                        <a:latin typeface="Times New Roman"/>
                        <a:ea typeface="Times New Roman"/>
                      </a:endParaRPr>
                    </a:p>
                  </a:txBody>
                  <a:tcPr marL="61568" marR="61568" marT="0" marB="0"/>
                </a:tc>
                <a:tc>
                  <a:txBody>
                    <a:bodyPr/>
                    <a:lstStyle/>
                    <a:p>
                      <a:pPr algn="ctr">
                        <a:lnSpc>
                          <a:spcPct val="115000"/>
                        </a:lnSpc>
                        <a:spcAft>
                          <a:spcPts val="0"/>
                        </a:spcAft>
                      </a:pPr>
                      <a:r>
                        <a:rPr lang="ru-RU" sz="1200" dirty="0">
                          <a:effectLst/>
                        </a:rPr>
                        <a:t>Педагог-исследователь</a:t>
                      </a:r>
                      <a:endParaRPr lang="ru-RU" sz="1200" dirty="0">
                        <a:effectLst/>
                        <a:latin typeface="Times New Roman"/>
                        <a:ea typeface="Times New Roman"/>
                      </a:endParaRPr>
                    </a:p>
                  </a:txBody>
                  <a:tcPr marL="61568" marR="61568" marT="0" marB="0"/>
                </a:tc>
                <a:tc>
                  <a:txBody>
                    <a:bodyPr/>
                    <a:lstStyle/>
                    <a:p>
                      <a:pPr algn="ctr">
                        <a:lnSpc>
                          <a:spcPct val="115000"/>
                        </a:lnSpc>
                        <a:spcAft>
                          <a:spcPts val="0"/>
                        </a:spcAft>
                      </a:pPr>
                      <a:r>
                        <a:rPr lang="ru-RU" sz="1200">
                          <a:effectLst/>
                        </a:rPr>
                        <a:t>Педагог-мастер</a:t>
                      </a:r>
                      <a:endParaRPr lang="ru-RU" sz="1200">
                        <a:effectLst/>
                        <a:latin typeface="Times New Roman"/>
                        <a:ea typeface="Times New Roman"/>
                      </a:endParaRPr>
                    </a:p>
                  </a:txBody>
                  <a:tcPr marL="61568" marR="61568" marT="0" marB="0"/>
                </a:tc>
              </a:tr>
              <a:tr h="881231">
                <a:tc>
                  <a:txBody>
                    <a:bodyPr/>
                    <a:lstStyle/>
                    <a:p>
                      <a:pPr algn="just">
                        <a:lnSpc>
                          <a:spcPct val="115000"/>
                        </a:lnSpc>
                        <a:spcAft>
                          <a:spcPts val="0"/>
                        </a:spcAft>
                      </a:pPr>
                      <a:r>
                        <a:rPr lang="ru-RU" sz="1100" b="0" dirty="0">
                          <a:solidFill>
                            <a:schemeClr val="tx1"/>
                          </a:solidFill>
                          <a:effectLst/>
                        </a:rPr>
                        <a:t>Наличие разработанных методических пособий, рекомендаций, учебно-методических комплексов, одобренных учебно-методическим советом соответствующего уровня (автор/соавтор)</a:t>
                      </a:r>
                      <a:endParaRPr lang="ru-RU" sz="1100" b="0" dirty="0">
                        <a:solidFill>
                          <a:schemeClr val="tx1"/>
                        </a:solidFill>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 </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1 (районный/городской уровень)</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2-х (областной уровень)</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a:effectLst/>
                        </a:rPr>
                        <a:t>Не менее 3-х (республиканский или международный уровень)</a:t>
                      </a:r>
                      <a:endParaRPr lang="ru-RU" sz="1200">
                        <a:effectLst/>
                        <a:latin typeface="Times New Roman"/>
                        <a:ea typeface="Times New Roman"/>
                      </a:endParaRPr>
                    </a:p>
                  </a:txBody>
                  <a:tcPr marL="61568" marR="61568" marT="0" marB="0"/>
                </a:tc>
              </a:tr>
              <a:tr h="1048960">
                <a:tc>
                  <a:txBody>
                    <a:bodyPr/>
                    <a:lstStyle/>
                    <a:p>
                      <a:pPr algn="just">
                        <a:lnSpc>
                          <a:spcPct val="115000"/>
                        </a:lnSpc>
                        <a:spcAft>
                          <a:spcPts val="0"/>
                        </a:spcAft>
                      </a:pPr>
                      <a:r>
                        <a:rPr lang="ru-RU" sz="1100" b="0" dirty="0">
                          <a:solidFill>
                            <a:schemeClr val="tx1"/>
                          </a:solidFill>
                          <a:effectLst/>
                        </a:rPr>
                        <a:t>Публикации в психолого-педагогических изданиях, выступления на научно-практических конференциях, семинарах, съездах, форумах</a:t>
                      </a:r>
                      <a:endParaRPr lang="ru-RU" sz="1100" b="0" dirty="0">
                        <a:solidFill>
                          <a:schemeClr val="tx1"/>
                        </a:solidFill>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2-х</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3-х</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4-х, в том числе не менее 2-х – республиканского уровня</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5-ти, в том числе не менее 3-х республиканского и международного уровня</a:t>
                      </a:r>
                      <a:endParaRPr lang="ru-RU" sz="1200" dirty="0">
                        <a:effectLst/>
                        <a:latin typeface="Times New Roman"/>
                        <a:ea typeface="Times New Roman"/>
                      </a:endParaRPr>
                    </a:p>
                  </a:txBody>
                  <a:tcPr marL="61568" marR="61568" marT="0" marB="0"/>
                </a:tc>
              </a:tr>
              <a:tr h="1050903">
                <a:tc>
                  <a:txBody>
                    <a:bodyPr/>
                    <a:lstStyle/>
                    <a:p>
                      <a:pPr algn="just">
                        <a:lnSpc>
                          <a:spcPct val="115000"/>
                        </a:lnSpc>
                        <a:spcAft>
                          <a:spcPts val="0"/>
                        </a:spcAft>
                      </a:pPr>
                      <a:r>
                        <a:rPr lang="ru-RU" sz="1100" b="0" dirty="0">
                          <a:solidFill>
                            <a:schemeClr val="tx1"/>
                          </a:solidFill>
                          <a:effectLst/>
                        </a:rPr>
                        <a:t>Наблюдение уроков/занятий педагогов</a:t>
                      </a:r>
                      <a:endParaRPr lang="ru-RU" sz="1100" b="0" dirty="0">
                        <a:solidFill>
                          <a:schemeClr val="tx1"/>
                        </a:solidFill>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Листы наблюдения уроков/ занятий (не менее 5-ти)</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a:effectLst/>
                        </a:rPr>
                        <a:t>Листы наблюдения уроков/ занятий (не менее 10-ти)</a:t>
                      </a:r>
                      <a:endParaRPr lang="ru-RU" sz="120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Листы наблюдения уроков/ занятий (не менее 15-ти)</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Листы наблюдения уроков/ занятий (не менее 20-ти)</a:t>
                      </a:r>
                      <a:endParaRPr lang="ru-RU" sz="1200" dirty="0">
                        <a:effectLst/>
                        <a:latin typeface="Times New Roman"/>
                        <a:ea typeface="Times New Roman"/>
                      </a:endParaRPr>
                    </a:p>
                  </a:txBody>
                  <a:tcPr marL="61568" marR="61568" marT="0" marB="0"/>
                </a:tc>
              </a:tr>
              <a:tr h="1183592">
                <a:tc>
                  <a:txBody>
                    <a:bodyPr/>
                    <a:lstStyle/>
                    <a:p>
                      <a:pPr algn="just">
                        <a:lnSpc>
                          <a:spcPct val="115000"/>
                        </a:lnSpc>
                        <a:spcAft>
                          <a:spcPts val="0"/>
                        </a:spcAft>
                      </a:pPr>
                      <a:r>
                        <a:rPr lang="ru-RU" sz="1100" b="0" dirty="0">
                          <a:solidFill>
                            <a:schemeClr val="tx1"/>
                          </a:solidFill>
                          <a:effectLst/>
                        </a:rPr>
                        <a:t>Участие  в проектах, исследовательской, инновационной, экспериментальной деятельности (организация и координация деятельности  экспериментальной/инновационной площадки, проведение исследований, рецензирование проектов (методических, дипломных и др.)</a:t>
                      </a:r>
                      <a:endParaRPr lang="ru-RU" sz="1100" b="0" dirty="0">
                        <a:solidFill>
                          <a:schemeClr val="tx1"/>
                        </a:solidFill>
                        <a:effectLst/>
                        <a:latin typeface="Times New Roman"/>
                        <a:ea typeface="Times New Roman"/>
                      </a:endParaRPr>
                    </a:p>
                  </a:txBody>
                  <a:tcPr marL="61568" marR="61568" marT="0" marB="0"/>
                </a:tc>
                <a:tc gridSpan="4">
                  <a:txBody>
                    <a:bodyPr/>
                    <a:lstStyle/>
                    <a:p>
                      <a:pPr algn="ctr">
                        <a:lnSpc>
                          <a:spcPct val="115000"/>
                        </a:lnSpc>
                        <a:spcAft>
                          <a:spcPts val="0"/>
                        </a:spcAft>
                      </a:pPr>
                      <a:r>
                        <a:rPr lang="ru-RU" sz="1200" dirty="0">
                          <a:effectLst/>
                        </a:rPr>
                        <a:t>Справка об участии с представлением промежуточных/итоговых результатов </a:t>
                      </a:r>
                      <a:r>
                        <a:rPr lang="ru-RU" sz="1200" dirty="0" err="1">
                          <a:effectLst/>
                        </a:rPr>
                        <a:t>результатов</a:t>
                      </a:r>
                      <a:r>
                        <a:rPr lang="ru-RU" sz="1200" dirty="0">
                          <a:effectLst/>
                        </a:rPr>
                        <a:t>, подписанная руководителем организации образования; копии рецензий</a:t>
                      </a:r>
                      <a:endParaRPr lang="ru-RU" sz="1200" dirty="0">
                        <a:effectLst/>
                        <a:latin typeface="Times New Roman"/>
                        <a:ea typeface="Times New Roman"/>
                      </a:endParaRPr>
                    </a:p>
                  </a:txBody>
                  <a:tcPr marL="61568" marR="61568" marT="0" marB="0"/>
                </a:tc>
                <a:tc hMerge="1">
                  <a:txBody>
                    <a:bodyPr/>
                    <a:lstStyle/>
                    <a:p>
                      <a:endParaRPr lang="ru-RU"/>
                    </a:p>
                  </a:txBody>
                  <a:tcPr/>
                </a:tc>
                <a:tc hMerge="1">
                  <a:txBody>
                    <a:bodyPr/>
                    <a:lstStyle/>
                    <a:p>
                      <a:endParaRPr lang="ru-RU"/>
                    </a:p>
                  </a:txBody>
                  <a:tcPr/>
                </a:tc>
                <a:tc hMerge="1">
                  <a:txBody>
                    <a:bodyPr/>
                    <a:lstStyle/>
                    <a:p>
                      <a:endParaRPr lang="ru-RU"/>
                    </a:p>
                  </a:txBody>
                  <a:tcPr/>
                </a:tc>
              </a:tr>
              <a:tr h="840722">
                <a:tc>
                  <a:txBody>
                    <a:bodyPr/>
                    <a:lstStyle/>
                    <a:p>
                      <a:pPr algn="just">
                        <a:lnSpc>
                          <a:spcPct val="115000"/>
                        </a:lnSpc>
                        <a:spcAft>
                          <a:spcPts val="0"/>
                        </a:spcAft>
                      </a:pPr>
                      <a:r>
                        <a:rPr lang="ru-RU" sz="1100" b="0" dirty="0">
                          <a:solidFill>
                            <a:schemeClr val="tx1"/>
                          </a:solidFill>
                          <a:effectLst/>
                        </a:rPr>
                        <a:t>Профессиональные достижения методиста</a:t>
                      </a:r>
                      <a:endParaRPr lang="ru-RU" sz="1100" b="0" dirty="0">
                        <a:solidFill>
                          <a:schemeClr val="tx1"/>
                        </a:solidFill>
                        <a:effectLst/>
                        <a:latin typeface="Times New Roman"/>
                        <a:ea typeface="Times New Roman"/>
                      </a:endParaRPr>
                    </a:p>
                  </a:txBody>
                  <a:tcPr marL="61568" marR="61568" marT="0" marB="0"/>
                </a:tc>
                <a:tc gridSpan="4">
                  <a:txBody>
                    <a:bodyPr/>
                    <a:lstStyle/>
                    <a:p>
                      <a:pPr algn="just">
                        <a:lnSpc>
                          <a:spcPct val="115000"/>
                        </a:lnSpc>
                        <a:spcAft>
                          <a:spcPts val="0"/>
                        </a:spcAft>
                      </a:pPr>
                      <a:r>
                        <a:rPr lang="ru-RU" sz="1200" dirty="0">
                          <a:effectLst/>
                        </a:rPr>
                        <a:t>Участие в профессиональных конкурсах, олимпиадах (методисты районных/городских методических кабинетов – не ниже областного уровня; методисты областных методических кабинетов-не ниже республиканского уровня) или рабочих группах республиканского уровня</a:t>
                      </a:r>
                      <a:endParaRPr lang="ru-RU" sz="1200" dirty="0">
                        <a:effectLst/>
                        <a:latin typeface="Times New Roman"/>
                        <a:ea typeface="Times New Roman"/>
                      </a:endParaRPr>
                    </a:p>
                  </a:txBody>
                  <a:tcPr marL="61568" marR="61568" marT="0" marB="0"/>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sp>
        <p:nvSpPr>
          <p:cNvPr id="4" name="Rectangle 1"/>
          <p:cNvSpPr>
            <a:spLocks noChangeArrowheads="1"/>
          </p:cNvSpPr>
          <p:nvPr/>
        </p:nvSpPr>
        <p:spPr bwMode="auto">
          <a:xfrm>
            <a:off x="304800" y="20828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6390650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1800" b="1" dirty="0">
                <a:effectLst/>
              </a:rPr>
              <a:t>Лист оценивания портфолио</a:t>
            </a:r>
            <a:r>
              <a:rPr lang="ru-RU" sz="1800" dirty="0">
                <a:effectLst/>
              </a:rPr>
              <a:t/>
            </a:r>
            <a:br>
              <a:rPr lang="ru-RU" sz="1800" dirty="0">
                <a:effectLst/>
              </a:rPr>
            </a:br>
            <a:r>
              <a:rPr lang="ru-RU" sz="1800" b="1" dirty="0">
                <a:effectLst/>
              </a:rPr>
              <a:t>методистов методических кабинетов (центров) на присвоение </a:t>
            </a:r>
            <a:r>
              <a:rPr lang="ru-RU" sz="1800" dirty="0">
                <a:effectLst/>
              </a:rPr>
              <a:t/>
            </a:r>
            <a:br>
              <a:rPr lang="ru-RU" sz="1800" dirty="0">
                <a:effectLst/>
              </a:rPr>
            </a:br>
            <a:r>
              <a:rPr lang="ru-RU" sz="1800" b="1" dirty="0">
                <a:effectLst/>
              </a:rPr>
              <a:t>(подтверждение) квалификационной категории</a:t>
            </a:r>
            <a:r>
              <a:rPr lang="ru-RU" sz="1800" dirty="0">
                <a:effectLst/>
              </a:rPr>
              <a:t/>
            </a:r>
            <a:br>
              <a:rPr lang="ru-RU" sz="1800" dirty="0">
                <a:effectLst/>
              </a:rPr>
            </a:br>
            <a:endParaRPr lang="ru-RU" sz="1800" dirty="0"/>
          </a:p>
        </p:txBody>
      </p:sp>
      <p:sp>
        <p:nvSpPr>
          <p:cNvPr id="54" name="Прямоугольник 53"/>
          <p:cNvSpPr/>
          <p:nvPr/>
        </p:nvSpPr>
        <p:spPr>
          <a:xfrm>
            <a:off x="755576" y="1196752"/>
            <a:ext cx="7632848" cy="923330"/>
          </a:xfrm>
          <a:prstGeom prst="rect">
            <a:avLst/>
          </a:prstGeom>
        </p:spPr>
        <p:txBody>
          <a:bodyPr wrap="square">
            <a:spAutoFit/>
          </a:bodyPr>
          <a:lstStyle/>
          <a:p>
            <a:r>
              <a:rPr lang="ru-RU" b="1" dirty="0" smtClean="0"/>
              <a:t>            ___________________________________________________</a:t>
            </a:r>
            <a:endParaRPr lang="ru-RU" dirty="0"/>
          </a:p>
          <a:p>
            <a:r>
              <a:rPr lang="ru-RU" b="1" dirty="0" smtClean="0"/>
              <a:t>                            (</a:t>
            </a:r>
            <a:r>
              <a:rPr lang="ru-RU" b="1" dirty="0"/>
              <a:t>заявляемая квалификационная категория)</a:t>
            </a:r>
            <a:endParaRPr lang="ru-RU" dirty="0"/>
          </a:p>
          <a:p>
            <a:r>
              <a:rPr lang="ru-RU" dirty="0"/>
              <a:t>          </a:t>
            </a:r>
            <a:r>
              <a:rPr lang="en-US" dirty="0" err="1"/>
              <a:t>Педагог</a:t>
            </a:r>
            <a:r>
              <a:rPr lang="en-US" dirty="0"/>
              <a:t>: _______________________________________________</a:t>
            </a:r>
            <a:endParaRPr lang="ru-RU" dirty="0"/>
          </a:p>
        </p:txBody>
      </p:sp>
      <p:graphicFrame>
        <p:nvGraphicFramePr>
          <p:cNvPr id="55" name="Таблица 54"/>
          <p:cNvGraphicFramePr>
            <a:graphicFrameLocks noGrp="1"/>
          </p:cNvGraphicFramePr>
          <p:nvPr>
            <p:extLst>
              <p:ext uri="{D42A27DB-BD31-4B8C-83A1-F6EECF244321}">
                <p14:modId xmlns:p14="http://schemas.microsoft.com/office/powerpoint/2010/main" val="2042414696"/>
              </p:ext>
            </p:extLst>
          </p:nvPr>
        </p:nvGraphicFramePr>
        <p:xfrm>
          <a:off x="467544" y="2120083"/>
          <a:ext cx="8424936" cy="4333254"/>
        </p:xfrm>
        <a:graphic>
          <a:graphicData uri="http://schemas.openxmlformats.org/drawingml/2006/table">
            <a:tbl>
              <a:tblPr firstRow="1" firstCol="1" bandRow="1">
                <a:tableStyleId>{5C22544A-7EE6-4342-B048-85BDC9FD1C3A}</a:tableStyleId>
              </a:tblPr>
              <a:tblGrid>
                <a:gridCol w="6519690"/>
                <a:gridCol w="1905246"/>
              </a:tblGrid>
              <a:tr h="266142">
                <a:tc>
                  <a:txBody>
                    <a:bodyPr/>
                    <a:lstStyle/>
                    <a:p>
                      <a:pPr algn="just">
                        <a:lnSpc>
                          <a:spcPct val="115000"/>
                        </a:lnSpc>
                        <a:spcAft>
                          <a:spcPts val="0"/>
                        </a:spcAft>
                      </a:pPr>
                      <a:r>
                        <a:rPr lang="ru-RU" sz="1200" b="1" dirty="0">
                          <a:solidFill>
                            <a:schemeClr val="tx1"/>
                          </a:solidFill>
                          <a:effectLst/>
                        </a:rPr>
                        <a:t>Разделы портфолио</a:t>
                      </a:r>
                      <a:endParaRPr lang="ru-RU" sz="1200" b="1"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1" dirty="0">
                          <a:solidFill>
                            <a:schemeClr val="tx1"/>
                          </a:solidFill>
                          <a:effectLst/>
                        </a:rPr>
                        <a:t>Комментарий</a:t>
                      </a:r>
                      <a:endParaRPr lang="ru-RU" sz="1200" b="1" dirty="0">
                        <a:solidFill>
                          <a:schemeClr val="tx1"/>
                        </a:solidFill>
                        <a:effectLst/>
                        <a:latin typeface="Times New Roman"/>
                        <a:ea typeface="Times New Roman"/>
                      </a:endParaRPr>
                    </a:p>
                  </a:txBody>
                  <a:tcPr marL="68580" marR="68580" marT="0" marB="0"/>
                </a:tc>
              </a:tr>
              <a:tr h="939153">
                <a:tc>
                  <a:txBody>
                    <a:bodyPr/>
                    <a:lstStyle/>
                    <a:p>
                      <a:pPr algn="just">
                        <a:lnSpc>
                          <a:spcPct val="115000"/>
                        </a:lnSpc>
                        <a:spcAft>
                          <a:spcPts val="0"/>
                        </a:spcAft>
                      </a:pPr>
                      <a:r>
                        <a:rPr lang="ru-RU" sz="1400" b="0" dirty="0">
                          <a:solidFill>
                            <a:schemeClr val="tx1"/>
                          </a:solidFill>
                          <a:effectLst/>
                        </a:rPr>
                        <a:t>Наличие разработанных методических пособий, рекомендаций, учебно-методических комплексов, одобренных учебно-методическим советом соответствующего уровня (автор/соавтор)</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a:solidFill>
                            <a:schemeClr val="tx1"/>
                          </a:solidFill>
                          <a:effectLst/>
                        </a:rPr>
                        <a:t> </a:t>
                      </a:r>
                      <a:endParaRPr lang="ru-RU" sz="1200" b="0">
                        <a:solidFill>
                          <a:schemeClr val="tx1"/>
                        </a:solidFill>
                        <a:effectLst/>
                        <a:latin typeface="Times New Roman"/>
                        <a:ea typeface="Times New Roman"/>
                      </a:endParaRPr>
                    </a:p>
                  </a:txBody>
                  <a:tcPr marL="68580" marR="68580" marT="0" marB="0"/>
                </a:tc>
              </a:tr>
              <a:tr h="699517">
                <a:tc>
                  <a:txBody>
                    <a:bodyPr/>
                    <a:lstStyle/>
                    <a:p>
                      <a:pPr algn="just">
                        <a:lnSpc>
                          <a:spcPct val="115000"/>
                        </a:lnSpc>
                        <a:spcAft>
                          <a:spcPts val="0"/>
                        </a:spcAft>
                      </a:pPr>
                      <a:r>
                        <a:rPr lang="ru-RU" sz="1400" b="0" dirty="0">
                          <a:solidFill>
                            <a:schemeClr val="tx1"/>
                          </a:solidFill>
                          <a:effectLst/>
                        </a:rPr>
                        <a:t>Копии документов, подтверждающих профессиональные достижения методиста, а также наставничество (кроме «педагога-модератора»)</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a:solidFill>
                            <a:schemeClr val="tx1"/>
                          </a:solidFill>
                          <a:effectLst/>
                        </a:rPr>
                        <a:t> </a:t>
                      </a:r>
                      <a:endParaRPr lang="ru-RU" sz="1200" b="0">
                        <a:solidFill>
                          <a:schemeClr val="tx1"/>
                        </a:solidFill>
                        <a:effectLst/>
                        <a:latin typeface="Times New Roman"/>
                        <a:ea typeface="Times New Roman"/>
                      </a:endParaRPr>
                    </a:p>
                  </a:txBody>
                  <a:tcPr marL="68580" marR="68580" marT="0" marB="0"/>
                </a:tc>
              </a:tr>
              <a:tr h="699517">
                <a:tc>
                  <a:txBody>
                    <a:bodyPr/>
                    <a:lstStyle/>
                    <a:p>
                      <a:pPr algn="just">
                        <a:lnSpc>
                          <a:spcPct val="115000"/>
                        </a:lnSpc>
                        <a:spcAft>
                          <a:spcPts val="0"/>
                        </a:spcAft>
                      </a:pPr>
                      <a:r>
                        <a:rPr lang="ru-RU" sz="1400" b="0" dirty="0">
                          <a:solidFill>
                            <a:schemeClr val="tx1"/>
                          </a:solidFill>
                          <a:effectLst/>
                        </a:rPr>
                        <a:t>Публикации в психолого-педагогических изданиях, выступления на научно-практических конференциях и семинарах</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dirty="0">
                          <a:solidFill>
                            <a:schemeClr val="tx1"/>
                          </a:solidFill>
                          <a:effectLst/>
                        </a:rPr>
                        <a:t> </a:t>
                      </a:r>
                      <a:endParaRPr lang="ru-RU" sz="1200" b="0" dirty="0">
                        <a:solidFill>
                          <a:schemeClr val="tx1"/>
                        </a:solidFill>
                        <a:effectLst/>
                        <a:latin typeface="Times New Roman"/>
                        <a:ea typeface="Times New Roman"/>
                      </a:endParaRPr>
                    </a:p>
                  </a:txBody>
                  <a:tcPr marL="68580" marR="68580" marT="0" marB="0"/>
                </a:tc>
              </a:tr>
              <a:tr h="1418426">
                <a:tc>
                  <a:txBody>
                    <a:bodyPr/>
                    <a:lstStyle/>
                    <a:p>
                      <a:pPr algn="just">
                        <a:lnSpc>
                          <a:spcPct val="115000"/>
                        </a:lnSpc>
                        <a:spcAft>
                          <a:spcPts val="0"/>
                        </a:spcAft>
                      </a:pPr>
                      <a:r>
                        <a:rPr lang="ru-RU" sz="1400" b="0" dirty="0">
                          <a:solidFill>
                            <a:schemeClr val="tx1"/>
                          </a:solidFill>
                          <a:effectLst/>
                        </a:rPr>
                        <a:t>Участие в проектах, исследовательской</a:t>
                      </a:r>
                    </a:p>
                    <a:p>
                      <a:pPr algn="just">
                        <a:lnSpc>
                          <a:spcPct val="115000"/>
                        </a:lnSpc>
                        <a:spcAft>
                          <a:spcPts val="0"/>
                        </a:spcAft>
                      </a:pPr>
                      <a:r>
                        <a:rPr lang="ru-RU" sz="1400" b="0" dirty="0">
                          <a:solidFill>
                            <a:schemeClr val="tx1"/>
                          </a:solidFill>
                          <a:effectLst/>
                        </a:rPr>
                        <a:t>Инновационной, экспериментальной деятельности (организация и координация деятельности экспериментальной/инновационной площадки, проведение исследований, рецензирование проектов (методических, дипломных и др.)</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dirty="0">
                          <a:solidFill>
                            <a:schemeClr val="tx1"/>
                          </a:solidFill>
                          <a:effectLst/>
                        </a:rPr>
                        <a:t> </a:t>
                      </a:r>
                      <a:endParaRPr lang="ru-RU" sz="1200" b="0" dirty="0">
                        <a:solidFill>
                          <a:schemeClr val="tx1"/>
                        </a:solidFill>
                        <a:effectLst/>
                        <a:latin typeface="Times New Roman"/>
                        <a:ea typeface="Times New Roman"/>
                      </a:endParaRPr>
                    </a:p>
                  </a:txBody>
                  <a:tcPr marL="68580" marR="68580" marT="0" marB="0"/>
                </a:tc>
              </a:tr>
              <a:tr h="310499">
                <a:tc>
                  <a:txBody>
                    <a:bodyPr/>
                    <a:lstStyle/>
                    <a:p>
                      <a:pPr algn="just">
                        <a:lnSpc>
                          <a:spcPct val="115000"/>
                        </a:lnSpc>
                        <a:spcAft>
                          <a:spcPts val="0"/>
                        </a:spcAft>
                      </a:pPr>
                      <a:r>
                        <a:rPr lang="ru-RU" sz="1400" b="0" dirty="0">
                          <a:solidFill>
                            <a:schemeClr val="tx1"/>
                          </a:solidFill>
                          <a:effectLst/>
                        </a:rPr>
                        <a:t>Рекомендации</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dirty="0">
                          <a:solidFill>
                            <a:schemeClr val="tx1"/>
                          </a:solidFill>
                          <a:effectLst/>
                        </a:rPr>
                        <a:t> </a:t>
                      </a:r>
                      <a:endParaRPr lang="ru-RU" sz="1200" b="0" dirty="0">
                        <a:solidFill>
                          <a:schemeClr val="tx1"/>
                        </a:solidFill>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329652879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665024" cy="792088"/>
          </a:xfrm>
        </p:spPr>
        <p:txBody>
          <a:bodyPr>
            <a:noAutofit/>
          </a:bodyPr>
          <a:lstStyle/>
          <a:p>
            <a:pPr algn="ctr"/>
            <a:r>
              <a:rPr lang="ru-RU" sz="1600" b="1" dirty="0">
                <a:effectLst/>
              </a:rPr>
              <a:t>Лист оценивания портфолио </a:t>
            </a:r>
            <a:r>
              <a:rPr lang="ru-RU" sz="1600" b="1" dirty="0" smtClean="0">
                <a:effectLst/>
              </a:rPr>
              <a:t>педагога  организации общего среднего образования на </a:t>
            </a:r>
            <a:r>
              <a:rPr lang="ru-RU" sz="1600" b="1" dirty="0">
                <a:effectLst/>
              </a:rPr>
              <a:t>присвоение (подтверждение) квалификационной категории</a:t>
            </a:r>
            <a:r>
              <a:rPr lang="ru-RU" sz="1600" dirty="0">
                <a:effectLst/>
              </a:rPr>
              <a:t/>
            </a:r>
            <a:br>
              <a:rPr lang="ru-RU" sz="1600" dirty="0">
                <a:effectLst/>
              </a:rPr>
            </a:br>
            <a:endParaRPr lang="ru-RU" sz="1600" dirty="0"/>
          </a:p>
        </p:txBody>
      </p:sp>
      <p:sp>
        <p:nvSpPr>
          <p:cNvPr id="3" name="Прямоугольник 2"/>
          <p:cNvSpPr/>
          <p:nvPr/>
        </p:nvSpPr>
        <p:spPr>
          <a:xfrm>
            <a:off x="467544" y="764705"/>
            <a:ext cx="8136904" cy="1477328"/>
          </a:xfrm>
          <a:prstGeom prst="rect">
            <a:avLst/>
          </a:prstGeom>
        </p:spPr>
        <p:txBody>
          <a:bodyPr wrap="square">
            <a:spAutoFit/>
          </a:bodyPr>
          <a:lstStyle/>
          <a:p>
            <a:pPr algn="ctr"/>
            <a:r>
              <a:rPr lang="ru-RU" sz="1200" u="sng" dirty="0"/>
              <a:t>Педагог- </a:t>
            </a:r>
            <a:r>
              <a:rPr lang="kk-KZ" sz="1200" u="sng" dirty="0"/>
              <a:t>исследователь</a:t>
            </a:r>
            <a:endParaRPr lang="ru-RU" sz="1200" dirty="0"/>
          </a:p>
          <a:p>
            <a:pPr algn="ctr"/>
            <a:r>
              <a:rPr lang="ru-RU" sz="1200" dirty="0"/>
              <a:t>(заявляемая квалификационная категория)</a:t>
            </a:r>
          </a:p>
          <a:p>
            <a:r>
              <a:rPr lang="ru-RU" sz="1200" dirty="0" smtClean="0"/>
              <a:t>Аттестуемый</a:t>
            </a:r>
            <a:r>
              <a:rPr lang="ru-RU" sz="1200" dirty="0"/>
              <a:t>: </a:t>
            </a:r>
            <a:r>
              <a:rPr lang="kk-KZ" sz="1200" dirty="0"/>
              <a:t>Ахметова Мадина Кайратовна</a:t>
            </a:r>
            <a:endParaRPr lang="ru-RU" sz="1200" dirty="0"/>
          </a:p>
          <a:p>
            <a:r>
              <a:rPr lang="ru-RU" sz="1200" dirty="0" smtClean="0"/>
              <a:t>Должность</a:t>
            </a:r>
            <a:r>
              <a:rPr lang="ru-RU" sz="1200" dirty="0"/>
              <a:t>: учитель </a:t>
            </a:r>
            <a:r>
              <a:rPr lang="kk-KZ" sz="1200" dirty="0"/>
              <a:t>русского языка и литературы</a:t>
            </a:r>
            <a:endParaRPr lang="ru-RU" sz="1200" dirty="0"/>
          </a:p>
          <a:p>
            <a:r>
              <a:rPr lang="ru-RU" sz="1200" dirty="0" smtClean="0"/>
              <a:t>Место </a:t>
            </a:r>
            <a:r>
              <a:rPr lang="ru-RU" sz="1200" dirty="0"/>
              <a:t>работы</a:t>
            </a:r>
            <a:r>
              <a:rPr lang="kk-KZ" sz="1200" dirty="0"/>
              <a:t>: КГУ «Средняя общеобразовательная школа №</a:t>
            </a:r>
            <a:r>
              <a:rPr lang="kk-KZ" sz="1200" dirty="0" smtClean="0"/>
              <a:t>215</a:t>
            </a:r>
            <a:endParaRPr lang="en-US" sz="1200" dirty="0"/>
          </a:p>
          <a:p>
            <a:r>
              <a:rPr lang="kk-KZ" sz="1200" dirty="0" smtClean="0"/>
              <a:t>Город/район</a:t>
            </a:r>
            <a:r>
              <a:rPr lang="kk-KZ" sz="1200" dirty="0"/>
              <a:t>: Караганда</a:t>
            </a:r>
            <a:endParaRPr lang="ru-RU" sz="1200" dirty="0"/>
          </a:p>
          <a:p>
            <a:r>
              <a:rPr lang="ru-RU" sz="1200" dirty="0" smtClean="0"/>
              <a:t>Год </a:t>
            </a:r>
            <a:r>
              <a:rPr lang="ru-RU" sz="1200" dirty="0"/>
              <a:t>предыдущей аттестации, категория: 2016 год, высшая категория</a:t>
            </a:r>
            <a:r>
              <a:rPr lang="ru-RU" u="sng" dirty="0"/>
              <a:t> </a:t>
            </a:r>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628093190"/>
              </p:ext>
            </p:extLst>
          </p:nvPr>
        </p:nvGraphicFramePr>
        <p:xfrm>
          <a:off x="179512" y="2242033"/>
          <a:ext cx="8784976" cy="4612391"/>
        </p:xfrm>
        <a:graphic>
          <a:graphicData uri="http://schemas.openxmlformats.org/drawingml/2006/table">
            <a:tbl>
              <a:tblPr firstRow="1" firstCol="1" bandRow="1">
                <a:tableStyleId>{5C22544A-7EE6-4342-B048-85BDC9FD1C3A}</a:tableStyleId>
              </a:tblPr>
              <a:tblGrid>
                <a:gridCol w="2567703"/>
                <a:gridCol w="6217273"/>
              </a:tblGrid>
              <a:tr h="175260">
                <a:tc>
                  <a:txBody>
                    <a:bodyPr/>
                    <a:lstStyle/>
                    <a:p>
                      <a:pPr algn="ctr" fontAlgn="base">
                        <a:lnSpc>
                          <a:spcPct val="115000"/>
                        </a:lnSpc>
                        <a:spcAft>
                          <a:spcPts val="0"/>
                        </a:spcAft>
                      </a:pPr>
                      <a:r>
                        <a:rPr lang="ru-RU" sz="1000" dirty="0">
                          <a:solidFill>
                            <a:schemeClr val="tx1"/>
                          </a:solidFill>
                          <a:effectLst/>
                          <a:latin typeface="Times New Roman" pitchFamily="18" charset="0"/>
                          <a:cs typeface="Times New Roman" pitchFamily="18" charset="0"/>
                        </a:rPr>
                        <a:t>Разделы портфолио</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ctr" fontAlgn="base">
                        <a:lnSpc>
                          <a:spcPct val="115000"/>
                        </a:lnSpc>
                        <a:spcAft>
                          <a:spcPts val="0"/>
                        </a:spcAft>
                      </a:pPr>
                      <a:r>
                        <a:rPr lang="ru-RU" sz="1000" dirty="0">
                          <a:solidFill>
                            <a:schemeClr val="tx1"/>
                          </a:solidFill>
                          <a:effectLst/>
                          <a:latin typeface="Times New Roman" pitchFamily="18" charset="0"/>
                          <a:cs typeface="Times New Roman" pitchFamily="18" charset="0"/>
                        </a:rPr>
                        <a:t>Комментарий</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r>
              <a:tr h="876300">
                <a:tc>
                  <a:txBody>
                    <a:bodyPr/>
                    <a:lstStyle/>
                    <a:p>
                      <a:pPr algn="just" fontAlgn="base">
                        <a:lnSpc>
                          <a:spcPct val="115000"/>
                        </a:lnSpc>
                        <a:spcAft>
                          <a:spcPts val="0"/>
                        </a:spcAft>
                      </a:pPr>
                      <a:r>
                        <a:rPr lang="ru-RU" sz="1000" dirty="0">
                          <a:solidFill>
                            <a:schemeClr val="tx1"/>
                          </a:solidFill>
                          <a:effectLst/>
                          <a:latin typeface="Times New Roman" pitchFamily="18" charset="0"/>
                          <a:cs typeface="Times New Roman" pitchFamily="18" charset="0"/>
                        </a:rPr>
                        <a:t>Показатели качества знаний обучающихся за весь период, включающий результаты внешней оценки учебных достижений, итоговой аттестации учащихся</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just">
                        <a:lnSpc>
                          <a:spcPct val="115000"/>
                        </a:lnSpc>
                        <a:spcAft>
                          <a:spcPts val="0"/>
                        </a:spcAft>
                      </a:pPr>
                      <a:r>
                        <a:rPr lang="ru-RU" sz="1000" dirty="0">
                          <a:effectLst/>
                          <a:latin typeface="Times New Roman" pitchFamily="18" charset="0"/>
                          <a:cs typeface="Times New Roman" pitchFamily="18" charset="0"/>
                        </a:rPr>
                        <a:t>Качество знаний:</a:t>
                      </a:r>
                    </a:p>
                    <a:p>
                      <a:pPr algn="just">
                        <a:lnSpc>
                          <a:spcPct val="115000"/>
                        </a:lnSpc>
                        <a:spcAft>
                          <a:spcPts val="0"/>
                        </a:spcAft>
                      </a:pPr>
                      <a:r>
                        <a:rPr lang="ru-RU" sz="1000" dirty="0">
                          <a:effectLst/>
                          <a:latin typeface="Times New Roman" pitchFamily="18" charset="0"/>
                          <a:cs typeface="Times New Roman" pitchFamily="18" charset="0"/>
                        </a:rPr>
                        <a:t> за 2016-2017 учебный год – 62%</a:t>
                      </a:r>
                    </a:p>
                    <a:p>
                      <a:pPr algn="just">
                        <a:lnSpc>
                          <a:spcPct val="115000"/>
                        </a:lnSpc>
                        <a:spcAft>
                          <a:spcPts val="0"/>
                        </a:spcAft>
                      </a:pPr>
                      <a:r>
                        <a:rPr lang="ru-RU" sz="1000" dirty="0">
                          <a:effectLst/>
                          <a:latin typeface="Times New Roman" pitchFamily="18" charset="0"/>
                          <a:cs typeface="Times New Roman" pitchFamily="18" charset="0"/>
                        </a:rPr>
                        <a:t>за 2017-2018 учебный год – 76%</a:t>
                      </a:r>
                    </a:p>
                    <a:p>
                      <a:pPr algn="just">
                        <a:lnSpc>
                          <a:spcPct val="115000"/>
                        </a:lnSpc>
                        <a:spcAft>
                          <a:spcPts val="0"/>
                        </a:spcAft>
                      </a:pPr>
                      <a:r>
                        <a:rPr lang="ru-RU" sz="1000" dirty="0">
                          <a:effectLst/>
                          <a:latin typeface="Times New Roman" pitchFamily="18" charset="0"/>
                          <a:cs typeface="Times New Roman" pitchFamily="18" charset="0"/>
                        </a:rPr>
                        <a:t>за 2018-2019 учебный год – 83%.</a:t>
                      </a:r>
                    </a:p>
                    <a:p>
                      <a:pPr algn="just">
                        <a:lnSpc>
                          <a:spcPct val="115000"/>
                        </a:lnSpc>
                        <a:spcAft>
                          <a:spcPts val="0"/>
                        </a:spcAft>
                      </a:pPr>
                      <a:r>
                        <a:rPr lang="ru-RU" sz="1000" dirty="0">
                          <a:effectLst/>
                          <a:latin typeface="Times New Roman" pitchFamily="18" charset="0"/>
                          <a:cs typeface="Times New Roman" pitchFamily="18" charset="0"/>
                        </a:rPr>
                        <a:t>Динамика роста качества знаний за три года на 21%. </a:t>
                      </a:r>
                      <a:endParaRPr lang="ru-RU" sz="1000" dirty="0">
                        <a:solidFill>
                          <a:srgbClr val="000000"/>
                        </a:solidFill>
                        <a:effectLst/>
                        <a:latin typeface="Times New Roman" pitchFamily="18" charset="0"/>
                        <a:ea typeface="Times New Roman"/>
                        <a:cs typeface="Times New Roman" pitchFamily="18" charset="0"/>
                      </a:endParaRPr>
                    </a:p>
                  </a:txBody>
                  <a:tcPr marL="68580" marR="68580" marT="0" marB="0"/>
                </a:tc>
              </a:tr>
              <a:tr h="1402080">
                <a:tc>
                  <a:txBody>
                    <a:bodyPr/>
                    <a:lstStyle/>
                    <a:p>
                      <a:pPr algn="just" fontAlgn="base">
                        <a:lnSpc>
                          <a:spcPct val="115000"/>
                        </a:lnSpc>
                        <a:spcAft>
                          <a:spcPts val="0"/>
                        </a:spcAft>
                      </a:pPr>
                      <a:r>
                        <a:rPr lang="ru-RU" sz="1000" dirty="0">
                          <a:solidFill>
                            <a:schemeClr val="tx1"/>
                          </a:solidFill>
                          <a:effectLst/>
                          <a:latin typeface="Times New Roman" pitchFamily="18" charset="0"/>
                          <a:cs typeface="Times New Roman" pitchFamily="18" charset="0"/>
                        </a:rPr>
                        <a:t>копии документов, подтверждающих достижения обучающихся, копии документов, подтверждающих обобщение опыта</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just">
                        <a:lnSpc>
                          <a:spcPct val="115000"/>
                        </a:lnSpc>
                        <a:spcAft>
                          <a:spcPts val="0"/>
                        </a:spcAft>
                      </a:pPr>
                      <a:r>
                        <a:rPr lang="kk-KZ" sz="1000" dirty="0">
                          <a:effectLst/>
                          <a:latin typeface="Times New Roman" pitchFamily="18" charset="0"/>
                          <a:cs typeface="Times New Roman" pitchFamily="18" charset="0"/>
                        </a:rPr>
                        <a:t>Диплом за 3 место в областном этапе республиканской олимпиады, УО Карагандинской области (2017 г); Диплом за 1 место в международной дистанционной олимпиаде (2019 г);  </a:t>
                      </a:r>
                      <a:r>
                        <a:rPr lang="ru-RU" sz="1000" dirty="0">
                          <a:effectLst/>
                          <a:latin typeface="Times New Roman" pitchFamily="18" charset="0"/>
                          <a:cs typeface="Times New Roman" pitchFamily="18" charset="0"/>
                        </a:rPr>
                        <a:t>Диплом 1 </a:t>
                      </a:r>
                      <a:r>
                        <a:rPr lang="kk-KZ" sz="1000" dirty="0">
                          <a:effectLst/>
                          <a:latin typeface="Times New Roman" pitchFamily="18" charset="0"/>
                          <a:cs typeface="Times New Roman" pitchFamily="18" charset="0"/>
                        </a:rPr>
                        <a:t>степени ДДиЮ РК в форуме «Жасыл ел» (2016 г); </a:t>
                      </a:r>
                      <a:r>
                        <a:rPr lang="ru-RU" sz="1000" dirty="0">
                          <a:effectLst/>
                          <a:latin typeface="Times New Roman" pitchFamily="18" charset="0"/>
                          <a:cs typeface="Times New Roman" pitchFamily="18" charset="0"/>
                        </a:rPr>
                        <a:t>Диплом 3 </a:t>
                      </a:r>
                      <a:r>
                        <a:rPr lang="kk-KZ" sz="1000" dirty="0">
                          <a:effectLst/>
                          <a:latin typeface="Times New Roman" pitchFamily="18" charset="0"/>
                          <a:cs typeface="Times New Roman" pitchFamily="18" charset="0"/>
                        </a:rPr>
                        <a:t>степени победителя  Международного конкурса рисунков (2017 г); Диплом за 2 место в областном этапе республиканской олимпиады, УО Карагандинской области (2016 г); </a:t>
                      </a:r>
                      <a:r>
                        <a:rPr lang="ru-RU" sz="1000" dirty="0">
                          <a:effectLst/>
                          <a:latin typeface="Times New Roman" pitchFamily="18" charset="0"/>
                          <a:cs typeface="Times New Roman" pitchFamily="18" charset="0"/>
                        </a:rPr>
                        <a:t>Диплом 2 </a:t>
                      </a:r>
                      <a:r>
                        <a:rPr lang="kk-KZ" sz="1000" dirty="0">
                          <a:effectLst/>
                          <a:latin typeface="Times New Roman" pitchFamily="18" charset="0"/>
                          <a:cs typeface="Times New Roman" pitchFamily="18" charset="0"/>
                        </a:rPr>
                        <a:t>степени в конкурсе научных проектов, КарГУ (2019 г); Диплом за 1 место в дистанционной олимпиаде (2019 г); </a:t>
                      </a:r>
                      <a:r>
                        <a:rPr lang="ru-RU" sz="1000" dirty="0">
                          <a:effectLst/>
                          <a:latin typeface="Times New Roman" pitchFamily="18" charset="0"/>
                          <a:cs typeface="Times New Roman" pitchFamily="18" charset="0"/>
                        </a:rPr>
                        <a:t>Диплом 3 </a:t>
                      </a:r>
                      <a:r>
                        <a:rPr lang="kk-KZ" sz="1000" dirty="0">
                          <a:effectLst/>
                          <a:latin typeface="Times New Roman" pitchFamily="18" charset="0"/>
                          <a:cs typeface="Times New Roman" pitchFamily="18" charset="0"/>
                        </a:rPr>
                        <a:t>степени победителя  международной НПК (2018 г); </a:t>
                      </a:r>
                      <a:r>
                        <a:rPr lang="ru-RU" sz="1000" dirty="0">
                          <a:effectLst/>
                          <a:latin typeface="Times New Roman" pitchFamily="18" charset="0"/>
                          <a:cs typeface="Times New Roman" pitchFamily="18" charset="0"/>
                        </a:rPr>
                        <a:t>Диплом РНПЦ «</a:t>
                      </a:r>
                      <a:r>
                        <a:rPr lang="ru-RU" sz="1000" dirty="0" err="1">
                          <a:effectLst/>
                          <a:latin typeface="Times New Roman" pitchFamily="18" charset="0"/>
                          <a:cs typeface="Times New Roman" pitchFamily="18" charset="0"/>
                        </a:rPr>
                        <a:t>Сарыарка</a:t>
                      </a:r>
                      <a:r>
                        <a:rPr lang="ru-RU" sz="1000" dirty="0">
                          <a:effectLst/>
                          <a:latin typeface="Times New Roman" pitchFamily="18" charset="0"/>
                          <a:cs typeface="Times New Roman" pitchFamily="18" charset="0"/>
                        </a:rPr>
                        <a:t> </a:t>
                      </a:r>
                      <a:r>
                        <a:rPr lang="ru-RU" sz="1000" dirty="0" err="1">
                          <a:effectLst/>
                          <a:latin typeface="Times New Roman" pitchFamily="18" charset="0"/>
                          <a:cs typeface="Times New Roman" pitchFamily="18" charset="0"/>
                        </a:rPr>
                        <a:t>дарыны</a:t>
                      </a:r>
                      <a:r>
                        <a:rPr lang="ru-RU" sz="1000" dirty="0">
                          <a:effectLst/>
                          <a:latin typeface="Times New Roman" pitchFamily="18" charset="0"/>
                          <a:cs typeface="Times New Roman" pitchFamily="18" charset="0"/>
                        </a:rPr>
                        <a:t>» за 1 место (2017 г).</a:t>
                      </a:r>
                    </a:p>
                    <a:p>
                      <a:pPr algn="just">
                        <a:lnSpc>
                          <a:spcPct val="115000"/>
                        </a:lnSpc>
                        <a:spcAft>
                          <a:spcPts val="0"/>
                        </a:spcAft>
                      </a:pPr>
                      <a:r>
                        <a:rPr lang="ru-RU" sz="1000" dirty="0">
                          <a:effectLst/>
                          <a:latin typeface="Times New Roman" pitchFamily="18" charset="0"/>
                          <a:cs typeface="Times New Roman" pitchFamily="18" charset="0"/>
                        </a:rPr>
                        <a:t>Выступление на областном семинаре УМЦ РО (2018). </a:t>
                      </a:r>
                      <a:endParaRPr lang="ru-RU" sz="1000" dirty="0">
                        <a:solidFill>
                          <a:srgbClr val="000000"/>
                        </a:solidFill>
                        <a:effectLst/>
                        <a:latin typeface="Times New Roman" pitchFamily="18" charset="0"/>
                        <a:ea typeface="Times New Roman"/>
                        <a:cs typeface="Times New Roman" pitchFamily="18" charset="0"/>
                      </a:endParaRPr>
                    </a:p>
                  </a:txBody>
                  <a:tcPr marL="68580" marR="68580" marT="0" marB="0"/>
                </a:tc>
              </a:tr>
              <a:tr h="230891">
                <a:tc>
                  <a:txBody>
                    <a:bodyPr/>
                    <a:lstStyle/>
                    <a:p>
                      <a:pPr algn="just" fontAlgn="base">
                        <a:lnSpc>
                          <a:spcPct val="115000"/>
                        </a:lnSpc>
                        <a:spcAft>
                          <a:spcPts val="0"/>
                        </a:spcAft>
                      </a:pPr>
                      <a:r>
                        <a:rPr lang="ru-RU" sz="1000" dirty="0">
                          <a:solidFill>
                            <a:schemeClr val="tx1"/>
                          </a:solidFill>
                          <a:effectLst/>
                          <a:latin typeface="Times New Roman" pitchFamily="18" charset="0"/>
                          <a:cs typeface="Times New Roman" pitchFamily="18" charset="0"/>
                        </a:rPr>
                        <a:t>листы наблюдения уроков</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just">
                        <a:lnSpc>
                          <a:spcPct val="115000"/>
                        </a:lnSpc>
                        <a:spcAft>
                          <a:spcPts val="0"/>
                        </a:spcAft>
                      </a:pPr>
                      <a:r>
                        <a:rPr lang="ru-RU" sz="1000" dirty="0">
                          <a:effectLst/>
                          <a:latin typeface="Times New Roman" pitchFamily="18" charset="0"/>
                          <a:cs typeface="Times New Roman" pitchFamily="18" charset="0"/>
                        </a:rPr>
                        <a:t>Листы наблюдения уроков представлены. </a:t>
                      </a:r>
                      <a:endParaRPr lang="ru-RU" sz="1000" dirty="0">
                        <a:solidFill>
                          <a:srgbClr val="000000"/>
                        </a:solidFill>
                        <a:effectLst/>
                        <a:latin typeface="Times New Roman" pitchFamily="18" charset="0"/>
                        <a:ea typeface="Times New Roman"/>
                        <a:cs typeface="Times New Roman" pitchFamily="18" charset="0"/>
                      </a:endParaRPr>
                    </a:p>
                  </a:txBody>
                  <a:tcPr marL="68580" marR="68580" marT="0" marB="0"/>
                </a:tc>
              </a:tr>
              <a:tr h="1226820">
                <a:tc>
                  <a:txBody>
                    <a:bodyPr/>
                    <a:lstStyle/>
                    <a:p>
                      <a:pPr algn="just" fontAlgn="base">
                        <a:lnSpc>
                          <a:spcPct val="115000"/>
                        </a:lnSpc>
                        <a:spcAft>
                          <a:spcPts val="0"/>
                        </a:spcAft>
                      </a:pPr>
                      <a:r>
                        <a:rPr lang="ru-RU" sz="1000" dirty="0">
                          <a:solidFill>
                            <a:schemeClr val="tx1"/>
                          </a:solidFill>
                          <a:effectLst/>
                          <a:latin typeface="Times New Roman" pitchFamily="18" charset="0"/>
                          <a:cs typeface="Times New Roman" pitchFamily="18" charset="0"/>
                        </a:rPr>
                        <a:t>копии документов, подтверждающих профессиональные достижения педагога, а также наставничество (кроме педагога-модератора)</a:t>
                      </a:r>
                      <a:endParaRPr lang="ru-RU" sz="100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gn="just">
                        <a:lnSpc>
                          <a:spcPct val="115000"/>
                        </a:lnSpc>
                        <a:spcAft>
                          <a:spcPts val="0"/>
                        </a:spcAft>
                      </a:pPr>
                      <a:r>
                        <a:rPr lang="kk-KZ" sz="1000" dirty="0">
                          <a:effectLst/>
                          <a:latin typeface="Times New Roman" pitchFamily="18" charset="0"/>
                          <a:cs typeface="Times New Roman" pitchFamily="18" charset="0"/>
                        </a:rPr>
                        <a:t>Почетная грамота РНПЦ «Дарын» (2016 г); Диплом 1 степени республиканского конкурса «Үздік авторлық бағдарлама» (</a:t>
                      </a:r>
                      <a:r>
                        <a:rPr lang="ru-RU" sz="1000" dirty="0">
                          <a:effectLst/>
                          <a:latin typeface="Times New Roman" pitchFamily="18" charset="0"/>
                          <a:cs typeface="Times New Roman" pitchFamily="18" charset="0"/>
                        </a:rPr>
                        <a:t>2016 г); </a:t>
                      </a:r>
                      <a:r>
                        <a:rPr lang="kk-KZ" sz="1000" dirty="0">
                          <a:effectLst/>
                          <a:latin typeface="Times New Roman" pitchFamily="18" charset="0"/>
                          <a:cs typeface="Times New Roman" pitchFamily="18" charset="0"/>
                        </a:rPr>
                        <a:t>Благодарственное письмо за подготовку победителя конкурса научных проектов КарГУ (2019 г); Диплом за подготовку победителя международной НПК (2016 г), Благодарственное письмо за подготовку и активное участие учащихся в областной НПК (2018 г); Грамота за подготовку победителя в НПК (2018 г); Диплом УМЦ РО Карагандинской области, победитель конкурса эссе на экологическую тему (2019 г);  Диплом 3 степени форума «Үштілділік уақыт талабы» (</a:t>
                      </a:r>
                      <a:r>
                        <a:rPr lang="ru-RU" sz="1000" dirty="0">
                          <a:effectLst/>
                          <a:latin typeface="Times New Roman" pitchFamily="18" charset="0"/>
                          <a:cs typeface="Times New Roman" pitchFamily="18" charset="0"/>
                        </a:rPr>
                        <a:t>2017 г); </a:t>
                      </a:r>
                      <a:r>
                        <a:rPr lang="kk-KZ" sz="1000" dirty="0">
                          <a:effectLst/>
                          <a:latin typeface="Times New Roman" pitchFamily="18" charset="0"/>
                          <a:cs typeface="Times New Roman" pitchFamily="18" charset="0"/>
                        </a:rPr>
                        <a:t>Диплом областного конкурса «Лучшее внеклассное мероприятие» УМЦ РО Карагандинской области (2019 г). </a:t>
                      </a:r>
                      <a:endParaRPr lang="ru-RU" sz="1000" dirty="0">
                        <a:solidFill>
                          <a:srgbClr val="000000"/>
                        </a:solidFill>
                        <a:effectLst/>
                        <a:latin typeface="Times New Roman" pitchFamily="18" charset="0"/>
                        <a:ea typeface="Times New Roman"/>
                        <a:cs typeface="Times New Roman" pitchFamily="18" charset="0"/>
                      </a:endParaRPr>
                    </a:p>
                  </a:txBody>
                  <a:tcPr marL="68580" marR="68580" marT="0" marB="0"/>
                </a:tc>
              </a:tr>
              <a:tr h="701040">
                <a:tc>
                  <a:txBody>
                    <a:bodyPr/>
                    <a:lstStyle/>
                    <a:p>
                      <a:pPr algn="just" fontAlgn="base">
                        <a:lnSpc>
                          <a:spcPct val="115000"/>
                        </a:lnSpc>
                        <a:spcAft>
                          <a:spcPts val="0"/>
                        </a:spcAft>
                      </a:pPr>
                      <a:r>
                        <a:rPr lang="ru-RU" sz="1000" dirty="0">
                          <a:solidFill>
                            <a:schemeClr val="tx1"/>
                          </a:solidFill>
                          <a:effectLst/>
                          <a:latin typeface="Times New Roman" pitchFamily="18" charset="0"/>
                          <a:cs typeface="Times New Roman" pitchFamily="18" charset="0"/>
                        </a:rPr>
                        <a:t>Рекомендация</a:t>
                      </a:r>
                    </a:p>
                    <a:p>
                      <a:pPr algn="just" fontAlgn="base">
                        <a:lnSpc>
                          <a:spcPct val="115000"/>
                        </a:lnSpc>
                        <a:spcAft>
                          <a:spcPts val="0"/>
                        </a:spcAft>
                      </a:pPr>
                      <a:r>
                        <a:rPr lang="ru-RU" sz="1000" b="0" dirty="0">
                          <a:solidFill>
                            <a:schemeClr val="tx1"/>
                          </a:solidFill>
                          <a:effectLst/>
                          <a:latin typeface="Times New Roman" pitchFamily="18" charset="0"/>
                          <a:cs typeface="Times New Roman" pitchFamily="18" charset="0"/>
                        </a:rPr>
                        <a:t>Соответствует для дальнейшей  аттестации/не соответствует для дальнейшей аттестации</a:t>
                      </a:r>
                      <a:endParaRPr lang="ru-RU" sz="1000" b="0" dirty="0">
                        <a:solidFill>
                          <a:schemeClr val="tx1"/>
                        </a:solidFill>
                        <a:effectLst/>
                        <a:latin typeface="Times New Roman" pitchFamily="18" charset="0"/>
                        <a:ea typeface="Times New Roman"/>
                        <a:cs typeface="Times New Roman" pitchFamily="18" charset="0"/>
                      </a:endParaRPr>
                    </a:p>
                  </a:txBody>
                  <a:tcPr marL="68580" marR="68580" marT="0" marB="0"/>
                </a:tc>
                <a:tc>
                  <a:txBody>
                    <a:bodyPr/>
                    <a:lstStyle/>
                    <a:p>
                      <a:pPr>
                        <a:lnSpc>
                          <a:spcPct val="115000"/>
                        </a:lnSpc>
                      </a:pPr>
                      <a:endParaRPr lang="ru-RU" sz="1000" dirty="0">
                        <a:effectLst/>
                        <a:latin typeface="Times New Roman" pitchFamily="18" charset="0"/>
                        <a:cs typeface="Times New Roman" pitchFamily="18" charset="0"/>
                      </a:endParaRPr>
                    </a:p>
                  </a:txBody>
                  <a:tcPr marL="68580" marR="68580" marT="0" marB="0"/>
                </a:tc>
              </a:tr>
            </a:tbl>
          </a:graphicData>
        </a:graphic>
      </p:graphicFrame>
      <p:sp>
        <p:nvSpPr>
          <p:cNvPr id="5" name="Rectangle 1"/>
          <p:cNvSpPr>
            <a:spLocks noChangeArrowheads="1"/>
          </p:cNvSpPr>
          <p:nvPr/>
        </p:nvSpPr>
        <p:spPr bwMode="auto">
          <a:xfrm>
            <a:off x="304800" y="1766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017517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836712"/>
            <a:ext cx="7488832" cy="1661993"/>
          </a:xfrm>
          <a:prstGeom prst="rect">
            <a:avLst/>
          </a:prstGeom>
        </p:spPr>
        <p:txBody>
          <a:bodyPr wrap="square">
            <a:spAutoFit/>
          </a:bodyPr>
          <a:lstStyle/>
          <a:p>
            <a:endParaRPr lang="en-US" b="1" u="sng" dirty="0" smtClean="0">
              <a:hlinkClick r:id="rId2"/>
            </a:endParaRPr>
          </a:p>
          <a:p>
            <a:pPr algn="just"/>
            <a:r>
              <a:rPr lang="ru-RU" sz="2800" b="1" dirty="0" smtClean="0">
                <a:solidFill>
                  <a:srgbClr val="002060"/>
                </a:solidFill>
                <a:latin typeface="Times New Roman" pitchFamily="18" charset="0"/>
                <a:cs typeface="Times New Roman" pitchFamily="18" charset="0"/>
                <a:hlinkClick r:id="rId2"/>
              </a:rPr>
              <a:t>Заполненные Листы  оценивания портфолио отправлять на электронный адрес:  </a:t>
            </a:r>
            <a:r>
              <a:rPr lang="en-US" sz="2800" b="1" u="sng" dirty="0" smtClean="0">
                <a:solidFill>
                  <a:srgbClr val="002060"/>
                </a:solidFill>
                <a:latin typeface="Times New Roman" pitchFamily="18" charset="0"/>
                <a:cs typeface="Times New Roman" pitchFamily="18" charset="0"/>
                <a:hlinkClick r:id="rId2"/>
              </a:rPr>
              <a:t>attestat@umckrg.gov.kz</a:t>
            </a:r>
            <a:endParaRPr lang="ru-RU" sz="28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13064217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809040" cy="836712"/>
          </a:xfrm>
        </p:spPr>
        <p:txBody>
          <a:bodyPr>
            <a:normAutofit/>
          </a:bodyPr>
          <a:lstStyle/>
          <a:p>
            <a:pPr algn="ctr"/>
            <a:r>
              <a:rPr lang="ru-RU" sz="2800" dirty="0" smtClean="0"/>
              <a:t>Ответы на вопросы педагогов</a:t>
            </a:r>
            <a:endParaRPr lang="ru-RU" sz="2800" dirty="0"/>
          </a:p>
        </p:txBody>
      </p:sp>
      <p:sp>
        <p:nvSpPr>
          <p:cNvPr id="4" name="Прямоугольник 3"/>
          <p:cNvSpPr/>
          <p:nvPr/>
        </p:nvSpPr>
        <p:spPr>
          <a:xfrm>
            <a:off x="179512" y="836712"/>
            <a:ext cx="8568952" cy="5324535"/>
          </a:xfrm>
          <a:prstGeom prst="rect">
            <a:avLst/>
          </a:prstGeom>
        </p:spPr>
        <p:txBody>
          <a:bodyPr wrap="square">
            <a:spAutoFit/>
          </a:bodyPr>
          <a:lstStyle/>
          <a:p>
            <a:pPr lvl="0" algn="just"/>
            <a:r>
              <a:rPr lang="en-US" sz="2000" b="1" i="1" dirty="0" smtClean="0"/>
              <a:t>1. </a:t>
            </a:r>
            <a:r>
              <a:rPr lang="ru-RU" sz="2000" b="1" i="1" dirty="0" smtClean="0"/>
              <a:t>Где </a:t>
            </a:r>
            <a:r>
              <a:rPr lang="ru-RU" sz="2000" b="1" i="1" dirty="0"/>
              <a:t>пройти регистрацию?</a:t>
            </a:r>
            <a:r>
              <a:rPr lang="ru-RU" sz="2000" b="1" dirty="0"/>
              <a:t> </a:t>
            </a:r>
          </a:p>
          <a:p>
            <a:pPr algn="just"/>
            <a:r>
              <a:rPr lang="ru-RU" sz="2000" dirty="0"/>
              <a:t>Регистрацию вы проходите на сайте: </a:t>
            </a:r>
            <a:r>
              <a:rPr lang="ru-RU" sz="2000" u="sng" dirty="0">
                <a:hlinkClick r:id="rId2"/>
              </a:rPr>
              <a:t>https://nqt2020.testcenter.kz/index.php/main/home</a:t>
            </a:r>
            <a:endParaRPr lang="ru-RU" sz="2000" dirty="0"/>
          </a:p>
          <a:p>
            <a:pPr algn="just"/>
            <a:r>
              <a:rPr lang="ru-RU" sz="2000" b="1" dirty="0"/>
              <a:t>2. </a:t>
            </a:r>
            <a:r>
              <a:rPr lang="ru-RU" sz="2000" b="1" i="1" dirty="0"/>
              <a:t>Я зарегистрировалась, но не смогла взять пропуск.</a:t>
            </a:r>
            <a:r>
              <a:rPr lang="ru-RU" sz="2000" b="1" dirty="0"/>
              <a:t> </a:t>
            </a:r>
          </a:p>
          <a:p>
            <a:pPr algn="just"/>
            <a:r>
              <a:rPr lang="ru-RU" sz="2000" dirty="0"/>
              <a:t>  На главной странице введите ИИН и телефон. Попробуйте написать номер телефона без 8, например 702,777 и т.д. Если не получилось, отправьте ваш ИИН админам в </a:t>
            </a:r>
            <a:r>
              <a:rPr lang="ru-RU" sz="2000" dirty="0" err="1"/>
              <a:t>личку</a:t>
            </a:r>
            <a:r>
              <a:rPr lang="ru-RU" sz="2000" dirty="0"/>
              <a:t>.</a:t>
            </a:r>
          </a:p>
          <a:p>
            <a:pPr algn="just"/>
            <a:r>
              <a:rPr lang="ru-RU" sz="2000" b="1" dirty="0"/>
              <a:t>3</a:t>
            </a:r>
            <a:r>
              <a:rPr lang="ru-RU" sz="2000" b="1" i="1" dirty="0"/>
              <a:t>. Я допустил ошибку в заявке (неправильно указал предмет, категорию, место проведения теста и т.д.), что делать?</a:t>
            </a:r>
            <a:r>
              <a:rPr lang="ru-RU" sz="2000" b="1" dirty="0"/>
              <a:t> </a:t>
            </a:r>
            <a:endParaRPr lang="en-US" sz="2000" b="1" dirty="0" smtClean="0"/>
          </a:p>
          <a:p>
            <a:pPr algn="just"/>
            <a:r>
              <a:rPr lang="en-US" sz="2000" dirty="0"/>
              <a:t> </a:t>
            </a:r>
            <a:r>
              <a:rPr lang="en-US" sz="2000" dirty="0" smtClean="0"/>
              <a:t>     </a:t>
            </a:r>
            <a:r>
              <a:rPr lang="ru-RU" sz="2000" dirty="0" smtClean="0"/>
              <a:t>Напишите </a:t>
            </a:r>
            <a:r>
              <a:rPr lang="ru-RU" sz="2000" dirty="0"/>
              <a:t>письмо в  </a:t>
            </a:r>
            <a:r>
              <a:rPr lang="ru-RU" sz="2000" u="sng" dirty="0">
                <a:hlinkClick r:id="rId3"/>
              </a:rPr>
              <a:t>support@ustudy.kz</a:t>
            </a:r>
            <a:r>
              <a:rPr lang="ru-RU" sz="2000" dirty="0"/>
              <a:t> укажите подробно проблему. Вам обязательно ответят в порядке очереди.</a:t>
            </a:r>
          </a:p>
          <a:p>
            <a:pPr algn="just"/>
            <a:r>
              <a:rPr lang="ru-RU" sz="2000" b="1" dirty="0"/>
              <a:t>4. </a:t>
            </a:r>
            <a:r>
              <a:rPr lang="ru-RU" sz="2000" b="1" i="1" dirty="0"/>
              <a:t>Тестирование платное или бесплатное? </a:t>
            </a:r>
            <a:endParaRPr lang="ru-RU" sz="2000" b="1" dirty="0"/>
          </a:p>
          <a:p>
            <a:pPr algn="just"/>
            <a:r>
              <a:rPr lang="ru-RU" sz="2000" i="1" dirty="0"/>
              <a:t>  </a:t>
            </a:r>
            <a:r>
              <a:rPr lang="ru-RU" sz="2000" dirty="0"/>
              <a:t>Тестирование платное только тем, кто идет на пересдачу с ноября 2019. Всем остальным бесплатно. Цена 1500 </a:t>
            </a:r>
            <a:r>
              <a:rPr lang="ru-RU" sz="2000" dirty="0" err="1"/>
              <a:t>тг</a:t>
            </a:r>
            <a:r>
              <a:rPr lang="ru-RU" sz="2000" dirty="0"/>
              <a:t>. Информация как купить тест: @</a:t>
            </a:r>
            <a:r>
              <a:rPr lang="ru-RU" sz="2000" dirty="0" err="1"/>
              <a:t>ustudy_public</a:t>
            </a:r>
            <a:endParaRPr lang="ru-RU" sz="2000" dirty="0"/>
          </a:p>
          <a:p>
            <a:pPr algn="just"/>
            <a:r>
              <a:rPr lang="ru-RU" sz="2000" b="1" dirty="0"/>
              <a:t>5. </a:t>
            </a:r>
            <a:r>
              <a:rPr lang="ru-RU" sz="2000" b="1" i="1" dirty="0"/>
              <a:t>Как пройти регистрацию и дать заявку?</a:t>
            </a:r>
            <a:endParaRPr lang="ru-RU" sz="2000" b="1" dirty="0"/>
          </a:p>
          <a:p>
            <a:pPr algn="just"/>
            <a:r>
              <a:rPr lang="ru-RU" sz="2000" i="1" dirty="0"/>
              <a:t>  </a:t>
            </a:r>
            <a:r>
              <a:rPr lang="ru-RU" sz="2000" dirty="0"/>
              <a:t>Инструкцию по подаче заявки найдете здесь: @</a:t>
            </a:r>
            <a:r>
              <a:rPr lang="ru-RU" sz="2000" dirty="0" err="1" smtClean="0"/>
              <a:t>ustudy_public</a:t>
            </a:r>
            <a:endParaRPr lang="ru-RU" sz="2000" dirty="0"/>
          </a:p>
        </p:txBody>
      </p:sp>
    </p:spTree>
    <p:extLst>
      <p:ext uri="{BB962C8B-B14F-4D97-AF65-F5344CB8AC3E}">
        <p14:creationId xmlns:p14="http://schemas.microsoft.com/office/powerpoint/2010/main" val="157168152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16632"/>
            <a:ext cx="8712968" cy="6863417"/>
          </a:xfrm>
          <a:prstGeom prst="rect">
            <a:avLst/>
          </a:prstGeom>
        </p:spPr>
        <p:txBody>
          <a:bodyPr wrap="square">
            <a:spAutoFit/>
          </a:bodyPr>
          <a:lstStyle/>
          <a:p>
            <a:pPr algn="just"/>
            <a:r>
              <a:rPr lang="ru-RU" sz="2000" b="1" dirty="0"/>
              <a:t>6. </a:t>
            </a:r>
            <a:r>
              <a:rPr lang="ru-RU" sz="2000" b="1" i="1" dirty="0"/>
              <a:t>Если у меня 1 категория или высшая категория, что написать?</a:t>
            </a:r>
            <a:endParaRPr lang="ru-RU" sz="2000" b="1" dirty="0"/>
          </a:p>
          <a:p>
            <a:pPr algn="just"/>
            <a:r>
              <a:rPr lang="ru-RU" sz="2000" i="1" dirty="0"/>
              <a:t>  </a:t>
            </a:r>
            <a:r>
              <a:rPr lang="ru-RU" sz="2000" dirty="0"/>
              <a:t> Согласно статье 22 «Правил присвоения (подтверждения) квалификационных категорий», утвержденных приказом МОН РК  от 11 мая 2020 года №192, вторая  категория приравнивается к педагогу-модератору, первая категория к педагогу-эксперту, высшая к педагогу-исследователю и педагогу-мастеру</a:t>
            </a:r>
            <a:r>
              <a:rPr lang="ru-RU" sz="2000" dirty="0" smtClean="0"/>
              <a:t>.</a:t>
            </a:r>
            <a:endParaRPr lang="ru-RU" sz="2000" dirty="0"/>
          </a:p>
          <a:p>
            <a:r>
              <a:rPr lang="ru-RU" sz="2000" b="1" dirty="0" smtClean="0"/>
              <a:t>7</a:t>
            </a:r>
            <a:r>
              <a:rPr lang="ru-RU" sz="2000" b="1" dirty="0"/>
              <a:t>. </a:t>
            </a:r>
            <a:r>
              <a:rPr lang="ru-RU" sz="2000" b="1" i="1" dirty="0"/>
              <a:t>Где инструкция как оплатить через Каспи тем, кто идет на пересдачу?</a:t>
            </a:r>
            <a:r>
              <a:rPr lang="ru-RU" sz="2000" b="1" dirty="0"/>
              <a:t> </a:t>
            </a:r>
          </a:p>
          <a:p>
            <a:r>
              <a:rPr lang="ru-RU" sz="2000" dirty="0"/>
              <a:t>  Здесь: @</a:t>
            </a:r>
            <a:r>
              <a:rPr lang="ru-RU" sz="2000" dirty="0" err="1"/>
              <a:t>ustudy_public</a:t>
            </a:r>
            <a:endParaRPr lang="ru-RU" sz="2000" dirty="0"/>
          </a:p>
          <a:p>
            <a:r>
              <a:rPr lang="en-US" sz="2000" b="1" dirty="0"/>
              <a:t>8</a:t>
            </a:r>
            <a:r>
              <a:rPr lang="ru-RU" sz="2000" b="1" dirty="0" smtClean="0"/>
              <a:t>. </a:t>
            </a:r>
            <a:r>
              <a:rPr lang="ru-RU" sz="2000" b="1" i="1" dirty="0"/>
              <a:t>Я оплатила через Каспи, но в пропуске написано не оплачено, что делать?</a:t>
            </a:r>
            <a:r>
              <a:rPr lang="ru-RU" sz="2000" b="1" dirty="0"/>
              <a:t>                                        </a:t>
            </a:r>
            <a:endParaRPr lang="en-US" sz="2000" b="1" dirty="0" smtClean="0"/>
          </a:p>
          <a:p>
            <a:r>
              <a:rPr lang="ru-RU" sz="2000" dirty="0" smtClean="0"/>
              <a:t>   Сохраните </a:t>
            </a:r>
            <a:r>
              <a:rPr lang="ru-RU" sz="2000" dirty="0"/>
              <a:t>квитанцию, позже обновите ссылку, где содержится пропуск, и напишите в support@ustudy.kz.</a:t>
            </a:r>
          </a:p>
          <a:p>
            <a:r>
              <a:rPr lang="en-US" sz="2000" b="1" dirty="0"/>
              <a:t>9</a:t>
            </a:r>
            <a:r>
              <a:rPr lang="ru-RU" sz="2000" b="1" dirty="0" smtClean="0"/>
              <a:t>. </a:t>
            </a:r>
            <a:r>
              <a:rPr lang="ru-RU" sz="2000" b="1" i="1" dirty="0"/>
              <a:t>У меня, где место работы, показывает место учебы.</a:t>
            </a:r>
            <a:r>
              <a:rPr lang="ru-RU" sz="2000" b="1" dirty="0"/>
              <a:t> </a:t>
            </a:r>
          </a:p>
          <a:p>
            <a:r>
              <a:rPr lang="ru-RU" sz="2000" dirty="0"/>
              <a:t>      Мы уже решили эту проблему. Обновите ссылку.</a:t>
            </a:r>
          </a:p>
          <a:p>
            <a:r>
              <a:rPr lang="ru-RU" sz="2000" b="1" dirty="0" smtClean="0"/>
              <a:t>1</a:t>
            </a:r>
            <a:r>
              <a:rPr lang="en-US" sz="2000" b="1" dirty="0" smtClean="0"/>
              <a:t>0</a:t>
            </a:r>
            <a:r>
              <a:rPr lang="ru-RU" sz="2000" b="1" dirty="0" smtClean="0"/>
              <a:t>. </a:t>
            </a:r>
            <a:r>
              <a:rPr lang="ru-RU" sz="2000" b="1" i="1" dirty="0"/>
              <a:t>С какого числа начинается НКТ?</a:t>
            </a:r>
            <a:r>
              <a:rPr lang="ru-RU" sz="2000" b="1" dirty="0"/>
              <a:t> </a:t>
            </a:r>
          </a:p>
          <a:p>
            <a:r>
              <a:rPr lang="ru-RU" sz="2000" dirty="0"/>
              <a:t>   С 1 июня 2020 года.</a:t>
            </a:r>
          </a:p>
          <a:p>
            <a:r>
              <a:rPr lang="ru-RU" sz="2000" b="1" dirty="0" smtClean="0"/>
              <a:t>1</a:t>
            </a:r>
            <a:r>
              <a:rPr lang="en-US" sz="2000" b="1" dirty="0" smtClean="0"/>
              <a:t>1</a:t>
            </a:r>
            <a:r>
              <a:rPr lang="ru-RU" sz="2000" b="1" dirty="0" smtClean="0"/>
              <a:t>. </a:t>
            </a:r>
            <a:r>
              <a:rPr lang="ru-RU" sz="2000" b="1" i="1" dirty="0"/>
              <a:t>Прием заявок до какого числа?</a:t>
            </a:r>
            <a:r>
              <a:rPr lang="ru-RU" sz="2000" b="1" dirty="0"/>
              <a:t> </a:t>
            </a:r>
          </a:p>
          <a:p>
            <a:r>
              <a:rPr lang="ru-RU" sz="2000" dirty="0"/>
              <a:t>        До конца мая.</a:t>
            </a:r>
          </a:p>
          <a:p>
            <a:r>
              <a:rPr lang="ru-RU" sz="2000" b="1" dirty="0" smtClean="0"/>
              <a:t>1</a:t>
            </a:r>
            <a:r>
              <a:rPr lang="en-US" sz="2000" b="1" dirty="0" smtClean="0"/>
              <a:t>2</a:t>
            </a:r>
            <a:r>
              <a:rPr lang="ru-RU" sz="2000" b="1" dirty="0" smtClean="0"/>
              <a:t>. </a:t>
            </a:r>
            <a:r>
              <a:rPr lang="ru-RU" sz="2000" b="1" i="1" dirty="0"/>
              <a:t>Как можно пройти пробное тестирование? </a:t>
            </a:r>
            <a:endParaRPr lang="ru-RU" sz="2000" b="1" dirty="0"/>
          </a:p>
          <a:p>
            <a:r>
              <a:rPr lang="ru-RU" sz="2000" i="1" dirty="0"/>
              <a:t>       </a:t>
            </a:r>
            <a:r>
              <a:rPr lang="ru-RU" sz="2000" dirty="0"/>
              <a:t>На сайте uapp.kz. Напишите в </a:t>
            </a:r>
            <a:r>
              <a:rPr lang="ru-RU" sz="2000" dirty="0" err="1"/>
              <a:t>личку</a:t>
            </a:r>
            <a:r>
              <a:rPr lang="ru-RU" sz="2000" dirty="0"/>
              <a:t> директорам РЦТ, они вам помогут.</a:t>
            </a:r>
          </a:p>
          <a:p>
            <a:r>
              <a:rPr lang="ru-RU" sz="2000" b="1" dirty="0" smtClean="0"/>
              <a:t>1</a:t>
            </a:r>
            <a:r>
              <a:rPr lang="en-US" sz="2000" b="1" dirty="0" smtClean="0"/>
              <a:t>3</a:t>
            </a:r>
            <a:r>
              <a:rPr lang="ru-RU" sz="2000" b="1" dirty="0" smtClean="0"/>
              <a:t>. </a:t>
            </a:r>
            <a:r>
              <a:rPr lang="ru-RU" sz="2000" b="1" i="1" dirty="0"/>
              <a:t>Как выбрать дату теста?</a:t>
            </a:r>
            <a:r>
              <a:rPr lang="ru-RU" sz="2000" b="1" dirty="0"/>
              <a:t> </a:t>
            </a:r>
          </a:p>
          <a:p>
            <a:r>
              <a:rPr lang="ru-RU" sz="2000" dirty="0"/>
              <a:t>         В заявке вы сами выбираете день сдачи теста в календаре. </a:t>
            </a:r>
            <a:r>
              <a:rPr lang="en-US" sz="2000" dirty="0" smtClean="0"/>
              <a:t> </a:t>
            </a:r>
            <a:r>
              <a:rPr lang="ru-RU" sz="2000" dirty="0" smtClean="0"/>
              <a:t>Выбираете </a:t>
            </a:r>
            <a:r>
              <a:rPr lang="ru-RU" sz="2000" dirty="0"/>
              <a:t>только открытые даты.</a:t>
            </a:r>
          </a:p>
        </p:txBody>
      </p:sp>
    </p:spTree>
    <p:extLst>
      <p:ext uri="{BB962C8B-B14F-4D97-AF65-F5344CB8AC3E}">
        <p14:creationId xmlns:p14="http://schemas.microsoft.com/office/powerpoint/2010/main" val="703758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8352928" cy="6186309"/>
          </a:xfrm>
          <a:prstGeom prst="rect">
            <a:avLst/>
          </a:prstGeom>
        </p:spPr>
        <p:txBody>
          <a:bodyPr wrap="square">
            <a:spAutoFit/>
          </a:bodyPr>
          <a:lstStyle/>
          <a:p>
            <a:r>
              <a:rPr lang="ru-RU" b="1" dirty="0" smtClean="0"/>
              <a:t>Приложение 7 </a:t>
            </a:r>
            <a:r>
              <a:rPr lang="ru-RU" dirty="0" smtClean="0"/>
              <a:t>Стандарт государственной услуги "Прием документов для прохождения аттестации на присвоение (подтверждение) квалификационных категорий педагогам организаций образования, реализующих программы дошкольного воспитания и обучения, начального, основного среднего, общего среднего, технического и профессионального, </a:t>
            </a:r>
            <a:r>
              <a:rPr lang="ru-RU" dirty="0" err="1" smtClean="0"/>
              <a:t>послесреднего</a:t>
            </a:r>
            <a:r>
              <a:rPr lang="ru-RU" dirty="0" smtClean="0"/>
              <a:t> образования«</a:t>
            </a:r>
          </a:p>
          <a:p>
            <a:r>
              <a:rPr lang="ru-RU" b="1" dirty="0" smtClean="0"/>
              <a:t>Приложение 8 </a:t>
            </a:r>
            <a:r>
              <a:rPr lang="ru-RU" dirty="0" smtClean="0"/>
              <a:t>Стандарт государственной услуги "Прием документов для прохождения аттестации на присвоение (подтверждение) квалификационных категорий педагогам республиканских подведомственных организаций образования, реализующих программы дошкольного воспитания и обучения, начального, основного среднего, общего среднего, технического и профессионального, </a:t>
            </a:r>
            <a:r>
              <a:rPr lang="ru-RU" dirty="0" err="1" smtClean="0"/>
              <a:t>послесреднего</a:t>
            </a:r>
            <a:r>
              <a:rPr lang="ru-RU" dirty="0" smtClean="0"/>
              <a:t> образования"</a:t>
            </a:r>
            <a:endParaRPr lang="ru-RU" b="1" dirty="0" smtClean="0"/>
          </a:p>
          <a:p>
            <a:r>
              <a:rPr lang="ru-RU" b="1" dirty="0" smtClean="0"/>
              <a:t>Приложение 9 </a:t>
            </a:r>
            <a:r>
              <a:rPr lang="ru-RU" dirty="0"/>
              <a:t>Расписка об отказе в приеме документов педагогов, занимающих должности в организациях образования, для прохождения аттестации</a:t>
            </a:r>
            <a:r>
              <a:rPr lang="ru-RU" dirty="0" smtClean="0"/>
              <a:t> </a:t>
            </a:r>
          </a:p>
          <a:p>
            <a:r>
              <a:rPr lang="ru-RU" b="1" dirty="0"/>
              <a:t>Приложение 10 </a:t>
            </a:r>
            <a:r>
              <a:rPr lang="ru-RU" b="1" dirty="0" smtClean="0"/>
              <a:t> </a:t>
            </a:r>
            <a:r>
              <a:rPr lang="ru-RU" dirty="0"/>
              <a:t>Расписка о приеме документов педагогов, занимающих должности в организациях образования, для прохождения аттестации</a:t>
            </a:r>
          </a:p>
          <a:p>
            <a:r>
              <a:rPr lang="ru-RU" b="1" dirty="0"/>
              <a:t>Приложение 11 </a:t>
            </a:r>
            <a:r>
              <a:rPr lang="ru-RU" b="1" dirty="0" smtClean="0"/>
              <a:t> </a:t>
            </a:r>
            <a:r>
              <a:rPr lang="ru-RU" dirty="0"/>
              <a:t>Заявление на участие в аттестации руководителей (заместителей руководителей) организаций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dirty="0" err="1"/>
              <a:t>послесреднего</a:t>
            </a:r>
            <a:r>
              <a:rPr lang="ru-RU" dirty="0"/>
              <a:t>, дополнительного, специализированного и специального </a:t>
            </a:r>
            <a:r>
              <a:rPr lang="ru-RU" dirty="0" smtClean="0"/>
              <a:t>образования</a:t>
            </a:r>
          </a:p>
          <a:p>
            <a:endParaRPr lang="ru-RU" dirty="0" smtClean="0"/>
          </a:p>
        </p:txBody>
      </p:sp>
    </p:spTree>
    <p:extLst>
      <p:ext uri="{BB962C8B-B14F-4D97-AF65-F5344CB8AC3E}">
        <p14:creationId xmlns:p14="http://schemas.microsoft.com/office/powerpoint/2010/main" val="1152530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260648"/>
            <a:ext cx="8136904" cy="6740307"/>
          </a:xfrm>
          <a:prstGeom prst="rect">
            <a:avLst/>
          </a:prstGeom>
        </p:spPr>
        <p:txBody>
          <a:bodyPr wrap="square">
            <a:spAutoFit/>
          </a:bodyPr>
          <a:lstStyle/>
          <a:p>
            <a:r>
              <a:rPr lang="ru-RU" sz="2000" b="1" dirty="0" smtClean="0"/>
              <a:t>Приложение 12  </a:t>
            </a:r>
            <a:r>
              <a:rPr lang="ru-RU" sz="2000" dirty="0" smtClean="0"/>
              <a:t>Аттестационный лист на руководителя организации образования</a:t>
            </a:r>
          </a:p>
          <a:p>
            <a:r>
              <a:rPr lang="ru-RU" sz="2000" b="1" dirty="0" smtClean="0"/>
              <a:t>Приложение 13  </a:t>
            </a:r>
            <a:r>
              <a:rPr lang="ru-RU" sz="2000" dirty="0" smtClean="0"/>
              <a:t>Оценочный лист на руководителя организации образования, подлежащего аттестации  </a:t>
            </a:r>
            <a:r>
              <a:rPr lang="en-US" sz="2000" dirty="0" smtClean="0"/>
              <a:t>                 </a:t>
            </a:r>
            <a:r>
              <a:rPr lang="ru-RU" sz="2000" dirty="0" smtClean="0"/>
              <a:t> (заполняется членом аттестационной комиссии)</a:t>
            </a:r>
            <a:endParaRPr lang="ru-RU" sz="2000" b="1" dirty="0" smtClean="0"/>
          </a:p>
          <a:p>
            <a:r>
              <a:rPr lang="ru-RU" sz="2000" b="1" dirty="0" smtClean="0"/>
              <a:t>Приложение 14 </a:t>
            </a:r>
          </a:p>
          <a:p>
            <a:pPr marL="285750" indent="-285750">
              <a:buFont typeface="Arial" pitchFamily="34" charset="0"/>
              <a:buChar char="•"/>
            </a:pPr>
            <a:r>
              <a:rPr lang="ru-RU" sz="2000" b="1" dirty="0" smtClean="0"/>
              <a:t> </a:t>
            </a:r>
            <a:r>
              <a:rPr lang="ru-RU" sz="2000" dirty="0" smtClean="0"/>
              <a:t>Показатели эффективности деятельности руководителя организации образования</a:t>
            </a:r>
          </a:p>
          <a:p>
            <a:pPr marL="285750" indent="-285750">
              <a:buFont typeface="Arial" pitchFamily="34" charset="0"/>
              <a:buChar char="•"/>
            </a:pPr>
            <a:r>
              <a:rPr lang="ru-RU" sz="2000" b="1" dirty="0" smtClean="0"/>
              <a:t> </a:t>
            </a:r>
            <a:r>
              <a:rPr lang="ru-RU" sz="2000" dirty="0" smtClean="0"/>
              <a:t>Показатели эффективности деятельности руководителя организации образования, реализующей образовательные программы технического и профессионального, </a:t>
            </a:r>
            <a:r>
              <a:rPr lang="ru-RU" sz="2000" dirty="0" err="1" smtClean="0"/>
              <a:t>послесреднего</a:t>
            </a:r>
            <a:r>
              <a:rPr lang="ru-RU" sz="2000" dirty="0" smtClean="0"/>
              <a:t> образования</a:t>
            </a:r>
          </a:p>
          <a:p>
            <a:pPr marL="285750" indent="-285750">
              <a:buFont typeface="Arial" pitchFamily="34" charset="0"/>
              <a:buChar char="•"/>
            </a:pPr>
            <a:r>
              <a:rPr lang="ru-RU" sz="2000" dirty="0" smtClean="0"/>
              <a:t>Показатели эффективности деятельности руководителя методического кабинета (центра) </a:t>
            </a:r>
          </a:p>
          <a:p>
            <a:pPr algn="just"/>
            <a:r>
              <a:rPr lang="ru-RU" sz="2000" b="1" dirty="0" smtClean="0"/>
              <a:t>Приложение 15  </a:t>
            </a:r>
            <a:r>
              <a:rPr lang="en-US" sz="2000" dirty="0" err="1" smtClean="0"/>
              <a:t>Протокол</a:t>
            </a:r>
            <a:r>
              <a:rPr lang="en-US" sz="2000" dirty="0" smtClean="0"/>
              <a:t> </a:t>
            </a:r>
            <a:r>
              <a:rPr lang="en-US" sz="2000" dirty="0" err="1"/>
              <a:t>заседания</a:t>
            </a:r>
            <a:r>
              <a:rPr lang="en-US" sz="2000" dirty="0"/>
              <a:t> </a:t>
            </a:r>
            <a:r>
              <a:rPr lang="en-US" sz="2000" dirty="0" err="1"/>
              <a:t>аттестационной</a:t>
            </a:r>
            <a:r>
              <a:rPr lang="en-US" sz="2000" dirty="0"/>
              <a:t> </a:t>
            </a:r>
            <a:r>
              <a:rPr lang="en-US" sz="2000" dirty="0" err="1" smtClean="0"/>
              <a:t>комиссии</a:t>
            </a:r>
            <a:endParaRPr lang="ru-RU" sz="2000" dirty="0" smtClean="0"/>
          </a:p>
          <a:p>
            <a:pPr algn="just"/>
            <a:r>
              <a:rPr lang="ru-RU" sz="2000" b="1" dirty="0" smtClean="0"/>
              <a:t>Приложение16 </a:t>
            </a:r>
            <a:r>
              <a:rPr lang="ru-RU" sz="2000" dirty="0" smtClean="0"/>
              <a:t>УДОСТОВЕРЕНИЕ</a:t>
            </a:r>
            <a:r>
              <a:rPr lang="ru-RU" sz="2000" dirty="0"/>
              <a:t/>
            </a:r>
            <a:br>
              <a:rPr lang="ru-RU" sz="2000" dirty="0"/>
            </a:br>
            <a:r>
              <a:rPr lang="ru-RU" sz="2000" dirty="0"/>
              <a:t> </a:t>
            </a:r>
            <a:r>
              <a:rPr lang="en-US" sz="2000" dirty="0"/>
              <a:t>     </a:t>
            </a:r>
            <a:r>
              <a:rPr lang="ru-RU" sz="2000" dirty="0"/>
              <a:t> об аттестации с присвоением (подтверждением) квалификационной </a:t>
            </a:r>
            <a:r>
              <a:rPr lang="ru-RU" sz="2000" dirty="0" smtClean="0"/>
              <a:t>категории</a:t>
            </a:r>
          </a:p>
          <a:p>
            <a:pPr algn="just"/>
            <a:r>
              <a:rPr lang="ru-RU" sz="2000" b="1" dirty="0"/>
              <a:t>Приложение 17 </a:t>
            </a:r>
            <a:r>
              <a:rPr lang="ru-RU" sz="2000" b="1" dirty="0" smtClean="0"/>
              <a:t> </a:t>
            </a:r>
            <a:r>
              <a:rPr lang="ru-RU" sz="2000" dirty="0"/>
              <a:t>Журнал регистрации и выдачи удостоверений об аттестации</a:t>
            </a:r>
          </a:p>
          <a:p>
            <a:pPr algn="just"/>
            <a:endParaRPr lang="ru-RU" b="1" dirty="0"/>
          </a:p>
          <a:p>
            <a:pPr algn="just"/>
            <a:endParaRPr lang="ru-RU" b="1" dirty="0"/>
          </a:p>
        </p:txBody>
      </p:sp>
    </p:spTree>
    <p:extLst>
      <p:ext uri="{BB962C8B-B14F-4D97-AF65-F5344CB8AC3E}">
        <p14:creationId xmlns:p14="http://schemas.microsoft.com/office/powerpoint/2010/main" val="514558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5909310"/>
          </a:xfrm>
          <a:prstGeom prst="rect">
            <a:avLst/>
          </a:prstGeom>
        </p:spPr>
        <p:txBody>
          <a:bodyPr wrap="square">
            <a:spAutoFit/>
          </a:bodyPr>
          <a:lstStyle/>
          <a:p>
            <a:pPr algn="ctr"/>
            <a:endParaRPr lang="ru-RU" b="1" dirty="0" smtClean="0"/>
          </a:p>
          <a:p>
            <a:endParaRPr lang="ru-RU" b="1" dirty="0"/>
          </a:p>
          <a:p>
            <a:pPr algn="ctr"/>
            <a:r>
              <a:rPr lang="ru-RU" sz="3600" b="1" dirty="0"/>
              <a:t>Правила присвоения (подтверждения) квалификационных категорий </a:t>
            </a:r>
            <a:r>
              <a:rPr lang="ru-RU" sz="3600" b="1" dirty="0" smtClean="0"/>
              <a:t>педагогам</a:t>
            </a:r>
          </a:p>
          <a:p>
            <a:pPr algn="ctr"/>
            <a:endParaRPr lang="ru-RU" sz="3600" b="1" dirty="0" smtClean="0"/>
          </a:p>
          <a:p>
            <a:pPr algn="ctr"/>
            <a:r>
              <a:rPr lang="ru-RU" sz="3600" dirty="0" smtClean="0"/>
              <a:t>(</a:t>
            </a:r>
            <a:r>
              <a:rPr lang="ru-RU" sz="3600" dirty="0"/>
              <a:t>Приложение к приказу </a:t>
            </a:r>
            <a:r>
              <a:rPr lang="ru-RU" sz="3600" dirty="0" smtClean="0"/>
              <a:t>Министра образования </a:t>
            </a:r>
            <a:r>
              <a:rPr lang="ru-RU" sz="3600" dirty="0"/>
              <a:t>и </a:t>
            </a:r>
            <a:r>
              <a:rPr lang="ru-RU" sz="3600" dirty="0" smtClean="0"/>
              <a:t>науки Республики </a:t>
            </a:r>
            <a:r>
              <a:rPr lang="ru-RU" sz="3600" dirty="0"/>
              <a:t>Казахстан от 11 мая 2020 </a:t>
            </a:r>
            <a:r>
              <a:rPr lang="ru-RU" sz="3600" dirty="0" smtClean="0"/>
              <a:t>года № 192 )</a:t>
            </a:r>
            <a:endParaRPr lang="ru-RU" sz="3600" dirty="0"/>
          </a:p>
          <a:p>
            <a:endParaRPr lang="ru-RU" b="1" dirty="0" smtClean="0"/>
          </a:p>
          <a:p>
            <a:endParaRPr lang="ru-RU" b="1" dirty="0"/>
          </a:p>
          <a:p>
            <a:pPr algn="ctr"/>
            <a:endParaRPr lang="ru-RU" dirty="0"/>
          </a:p>
        </p:txBody>
      </p:sp>
    </p:spTree>
    <p:extLst>
      <p:ext uri="{BB962C8B-B14F-4D97-AF65-F5344CB8AC3E}">
        <p14:creationId xmlns:p14="http://schemas.microsoft.com/office/powerpoint/2010/main" val="123680945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1095</TotalTime>
  <Words>4445</Words>
  <Application>Microsoft Office PowerPoint</Application>
  <PresentationFormat>Экран (4:3)</PresentationFormat>
  <Paragraphs>595</Paragraphs>
  <Slides>67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67</vt:i4>
      </vt:variant>
    </vt:vector>
  </HeadingPairs>
  <TitlesOfParts>
    <vt:vector size="68" baseType="lpstr">
      <vt:lpstr>Трек</vt:lpstr>
      <vt:lpstr>аттестация педагогов  в 2020 году     26 мая 2020 года</vt:lpstr>
      <vt:lpstr>Презентация PowerPoint</vt:lpstr>
      <vt:lpstr>Презентация PowerPoint</vt:lpstr>
      <vt:lpstr>Презентация PowerPoint</vt:lpstr>
      <vt:lpstr>Структура  «Правил и условий 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послесреднего, дополнительного, специализированного и специального образования, и иных гражданских служащих  в области образования и науки» </vt:lpstr>
      <vt:lpstr>Презентация PowerPoint</vt:lpstr>
      <vt:lpstr>Презентация PowerPoint</vt:lpstr>
      <vt:lpstr>Презентация PowerPoint</vt:lpstr>
      <vt:lpstr>Презентация PowerPoint</vt:lpstr>
      <vt:lpstr>Структура Правил присвоения (подтверждения) квалификационных категорий педагогам</vt:lpstr>
      <vt:lpstr>Презентация PowerPoint</vt:lpstr>
      <vt:lpstr>Презентация PowerPoint</vt:lpstr>
      <vt:lpstr>Презентация PowerPoint</vt:lpstr>
      <vt:lpstr>ЭТАПЫ АТТЕСТАЦИИ</vt:lpstr>
      <vt:lpstr>Национальное квалификационное тестирование</vt:lpstr>
      <vt:lpstr>Презентация PowerPoint</vt:lpstr>
      <vt:lpstr>Национальное квалификационное тестирование состоит из следующих тестовых заданий: </vt:lpstr>
      <vt:lpstr>Презентация PowerPoint</vt:lpstr>
      <vt:lpstr>Презентация PowerPoint</vt:lpstr>
      <vt:lpstr>Результат тестирования считается положительным при получении следующих баллов:</vt:lpstr>
      <vt:lpstr>Презентация PowerPoint</vt:lpstr>
      <vt:lpstr>Презентация PowerPoint</vt:lpstr>
      <vt:lpstr>Презентация PowerPoint</vt:lpstr>
      <vt:lpstr>Презентация PowerPoint</vt:lpstr>
      <vt:lpstr>Прием документов для прохождения аттестации</vt:lpstr>
      <vt:lpstr>Презентация PowerPoint</vt:lpstr>
      <vt:lpstr>Перечень документов, необходимых для оказания государственной услуги:</vt:lpstr>
      <vt:lpstr>Презентация PowerPoint</vt:lpstr>
      <vt:lpstr>Презентация PowerPoint</vt:lpstr>
      <vt:lpstr>Основания для отказа в оказании государственной услуги, установленные законодательством Республики Казахстан</vt:lpstr>
      <vt:lpstr>О работе аттестационной комиссии</vt:lpstr>
      <vt:lpstr>Презентация PowerPoint</vt:lpstr>
      <vt:lpstr>Аттестация руководителей и заместителей руководителей организаций образования</vt:lpstr>
      <vt:lpstr>Презентация PowerPoint</vt:lpstr>
      <vt:lpstr>Подготовка к аттестации руководителей организаций образования </vt:lpstr>
      <vt:lpstr>Презентация PowerPoint</vt:lpstr>
      <vt:lpstr>Презентация PowerPoint</vt:lpstr>
      <vt:lpstr>Презентация PowerPoint</vt:lpstr>
      <vt:lpstr>Презентация PowerPoint</vt:lpstr>
      <vt:lpstr>Аттестация заместителей директора</vt:lpstr>
      <vt:lpstr>Презентация PowerPoint</vt:lpstr>
      <vt:lpstr>Презентация PowerPoint</vt:lpstr>
      <vt:lpstr>Презентация PowerPoint</vt:lpstr>
      <vt:lpstr>Показатели эффективности деятельности руководителя методического кабинета (центра) Максимальное количество баллов – 24 </vt:lpstr>
      <vt:lpstr>Презентация PowerPoint</vt:lpstr>
      <vt:lpstr>Презентация PowerPoint</vt:lpstr>
      <vt:lpstr>Презентация PowerPoint</vt:lpstr>
      <vt:lpstr>О работе Экспертных Советов</vt:lpstr>
      <vt:lpstr>Презентация PowerPoint</vt:lpstr>
      <vt:lpstr>Презентация PowerPoint</vt:lpstr>
      <vt:lpstr>Презентация PowerPoint</vt:lpstr>
      <vt:lpstr>Порядок очередного присвоения квалификационных категорий педагогам </vt:lpstr>
      <vt:lpstr>Презентация PowerPoint</vt:lpstr>
      <vt:lpstr>Презентация PowerPoint</vt:lpstr>
      <vt:lpstr>Процедура присвоения квалификационных категорий педагогов проводится на следующих уровнях образования: </vt:lpstr>
      <vt:lpstr>Презентация PowerPoint</vt:lpstr>
      <vt:lpstr>Презентация PowerPoint</vt:lpstr>
      <vt:lpstr>Порядок досрочного присвоения квалификационных категорий педагогам </vt:lpstr>
      <vt:lpstr>Порядок присвоения квалификационной категории педагогам без прохождения процедуры присвоения квалификационной категории</vt:lpstr>
      <vt:lpstr>Презентация PowerPoint</vt:lpstr>
      <vt:lpstr>Презентация PowerPoint</vt:lpstr>
      <vt:lpstr>Критерии оценивания портфолио методистов методических кабинетов (центров) на присвоение (подтверждение) квалификационной категории</vt:lpstr>
      <vt:lpstr>Лист оценивания портфолио методистов методических кабинетов (центров) на присвоение  (подтверждение) квалификационной категории </vt:lpstr>
      <vt:lpstr>Лист оценивания портфолио педагога  организации общего среднего образования на присвоение (подтверждение) квалификационной категории </vt:lpstr>
      <vt:lpstr>Презентация PowerPoint</vt:lpstr>
      <vt:lpstr>Ответы на вопросы педагогов</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Gulmira 203</dc:creator>
  <cp:lastModifiedBy>SmartPodium</cp:lastModifiedBy>
  <cp:revision>71</cp:revision>
  <dcterms:created xsi:type="dcterms:W3CDTF">2020-05-25T02:54:07Z</dcterms:created>
  <dcterms:modified xsi:type="dcterms:W3CDTF">2020-05-28T03:58:57Z</dcterms:modified>
</cp:coreProperties>
</file>