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9"/>
  </p:notesMasterIdLst>
  <p:sldIdLst>
    <p:sldId id="1153" r:id="rId2"/>
    <p:sldId id="1145" r:id="rId3"/>
    <p:sldId id="1151" r:id="rId4"/>
    <p:sldId id="270" r:id="rId5"/>
    <p:sldId id="1154" r:id="rId6"/>
    <p:sldId id="1156" r:id="rId7"/>
    <p:sldId id="1157" r:id="rId8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erlan Shulanov" initials="YS" lastIdx="1" clrIdx="0">
    <p:extLst>
      <p:ext uri="{19B8F6BF-5375-455C-9EA6-DF929625EA0E}">
        <p15:presenceInfo xmlns:p15="http://schemas.microsoft.com/office/powerpoint/2012/main" userId="af39ab9d90c340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CC3300"/>
    <a:srgbClr val="A5A5A5"/>
    <a:srgbClr val="494744"/>
    <a:srgbClr val="454140"/>
    <a:srgbClr val="FF9966"/>
    <a:srgbClr val="B7472A"/>
    <a:srgbClr val="464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93655" autoAdjust="0"/>
  </p:normalViewPr>
  <p:slideViewPr>
    <p:cSldViewPr snapToGrid="0">
      <p:cViewPr varScale="1">
        <p:scale>
          <a:sx n="70" d="100"/>
          <a:sy n="70" d="100"/>
        </p:scale>
        <p:origin x="882" y="48"/>
      </p:cViewPr>
      <p:guideLst>
        <p:guide orient="horz" pos="120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7976"/>
          </a:xfrm>
          <a:prstGeom prst="rect">
            <a:avLst/>
          </a:prstGeom>
        </p:spPr>
        <p:txBody>
          <a:bodyPr vert="horz" lIns="91285" tIns="45642" rIns="91285" bIns="45642" rtlCol="0"/>
          <a:lstStyle>
            <a:lvl1pPr algn="r">
              <a:defRPr sz="1200"/>
            </a:lvl1pPr>
          </a:lstStyle>
          <a:p>
            <a:fld id="{93EF765D-B8AE-450B-963A-6D0F08025AA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2" rIns="91285" bIns="456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285" tIns="45642" rIns="91285" bIns="4564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285" tIns="45642" rIns="91285" bIns="45642" rtlCol="0" anchor="b"/>
          <a:lstStyle>
            <a:lvl1pPr algn="r">
              <a:defRPr sz="1200"/>
            </a:lvl1pPr>
          </a:lstStyle>
          <a:p>
            <a:fld id="{13B09DD7-0F5F-4EBA-88CD-F7F7ECDDE7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56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92963" cy="4046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899645" y="5124454"/>
            <a:ext cx="4948036" cy="485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2" tIns="45613" rIns="91252" bIns="45613" anchor="t" anchorCtr="0">
            <a:noAutofit/>
          </a:bodyPr>
          <a:lstStyle/>
          <a:p>
            <a:pPr marL="456332" indent="-228165"/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127497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B09DD7-0F5F-4EBA-88CD-F7F7ECDDE79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5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92963" cy="4046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899645" y="5124454"/>
            <a:ext cx="4948036" cy="485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2" tIns="45613" rIns="91252" bIns="45613" anchor="t" anchorCtr="0">
            <a:noAutofit/>
          </a:bodyPr>
          <a:lstStyle/>
          <a:p>
            <a:pPr marL="456332" indent="-228165"/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2755790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22250" y="809625"/>
            <a:ext cx="7192963" cy="40465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899645" y="5124454"/>
            <a:ext cx="4948036" cy="485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52" tIns="45613" rIns="91252" bIns="45613" anchor="t" anchorCtr="0">
            <a:noAutofit/>
          </a:bodyPr>
          <a:lstStyle/>
          <a:p>
            <a:pPr marL="456332" indent="-228165"/>
            <a:endParaRPr dirty="0">
              <a:latin typeface="Oswald"/>
              <a:ea typeface="Oswald"/>
              <a:cs typeface="Oswald"/>
              <a:sym typeface="Oswald"/>
            </a:endParaRPr>
          </a:p>
        </p:txBody>
      </p:sp>
    </p:spTree>
    <p:extLst>
      <p:ext uri="{BB962C8B-B14F-4D97-AF65-F5344CB8AC3E}">
        <p14:creationId xmlns:p14="http://schemas.microsoft.com/office/powerpoint/2010/main" val="375801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679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6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E134C09-5206-4E37-B0D1-16450AB4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A85AF-36E1-4EA9-B950-A6DF48183062}" type="datetime1">
              <a:rPr lang="ru-RU" smtClean="0"/>
              <a:pPr/>
              <a:t>03.02.2021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0FD5EF-D7FD-4326-B93F-3DAD1440E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3DF58C-7793-43E2-ABEC-A31D9BE5F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838200" y="298564"/>
            <a:ext cx="11353800" cy="9635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11" name="Овал 10"/>
          <p:cNvSpPr/>
          <p:nvPr userDrawn="1"/>
        </p:nvSpPr>
        <p:spPr>
          <a:xfrm>
            <a:off x="210678" y="102993"/>
            <a:ext cx="1430867" cy="1354667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93" t="13105" r="12049" b="11437"/>
          <a:stretch/>
        </p:blipFill>
        <p:spPr>
          <a:xfrm>
            <a:off x="385814" y="216767"/>
            <a:ext cx="1045323" cy="104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3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564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80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4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6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8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72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32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660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19" Type="http://schemas.openxmlformats.org/officeDocument/2006/relationships/image" Target="../media/image15.png"/><Relationship Id="rId4" Type="http://schemas.openxmlformats.org/officeDocument/2006/relationships/image" Target="../media/image8.sv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1DF7EB-5321-46AB-AEBE-11EAAF25D61D}"/>
              </a:ext>
            </a:extLst>
          </p:cNvPr>
          <p:cNvSpPr txBox="1"/>
          <p:nvPr/>
        </p:nvSpPr>
        <p:spPr>
          <a:xfrm>
            <a:off x="7061201" y="2736502"/>
            <a:ext cx="5130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Противодействие коррупции       в сфере  образования  Карагандинской области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A3CF2EA-88AA-4798-BD29-5B96D149AEF3}"/>
              </a:ext>
            </a:extLst>
          </p:cNvPr>
          <p:cNvCxnSpPr>
            <a:cxnSpLocks/>
          </p:cNvCxnSpPr>
          <p:nvPr/>
        </p:nvCxnSpPr>
        <p:spPr>
          <a:xfrm>
            <a:off x="1343472" y="3717032"/>
            <a:ext cx="0" cy="3140968"/>
          </a:xfrm>
          <a:prstGeom prst="line">
            <a:avLst/>
          </a:prstGeom>
          <a:ln w="381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138" t="19918" r="36512" b="23875"/>
          <a:stretch/>
        </p:blipFill>
        <p:spPr>
          <a:xfrm>
            <a:off x="64008" y="356616"/>
            <a:ext cx="7104888" cy="6291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300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2DEEF368-04FC-47F8-B296-6CBCC88F11C4}"/>
              </a:ext>
            </a:extLst>
          </p:cNvPr>
          <p:cNvSpPr txBox="1">
            <a:spLocks/>
          </p:cNvSpPr>
          <p:nvPr/>
        </p:nvSpPr>
        <p:spPr>
          <a:xfrm>
            <a:off x="3537246" y="248474"/>
            <a:ext cx="528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494744"/>
                </a:solidFill>
              </a:defRPr>
            </a:lvl1pPr>
          </a:lstStyle>
          <a:p>
            <a:r>
              <a:rPr lang="kk-KZ" sz="2000" b="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В каждой организации образования</a:t>
            </a:r>
            <a:endParaRPr lang="ru-RU" sz="2000" b="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2888904D-2590-42B0-8FE7-C947AEE9CB0C}"/>
              </a:ext>
            </a:extLst>
          </p:cNvPr>
          <p:cNvGrpSpPr/>
          <p:nvPr/>
        </p:nvGrpSpPr>
        <p:grpSpPr>
          <a:xfrm>
            <a:off x="348542" y="4846176"/>
            <a:ext cx="11710584" cy="1803173"/>
            <a:chOff x="301619" y="2622968"/>
            <a:chExt cx="11710584" cy="1803173"/>
          </a:xfrm>
        </p:grpSpPr>
        <p:sp>
          <p:nvSpPr>
            <p:cNvPr id="34" name="Заголовок 1">
              <a:extLst>
                <a:ext uri="{FF2B5EF4-FFF2-40B4-BE49-F238E27FC236}">
                  <a16:creationId xmlns:a16="http://schemas.microsoft.com/office/drawing/2014/main" xmlns="" id="{BA235328-C830-408D-8C17-8F656C9F3021}"/>
                </a:ext>
              </a:extLst>
            </p:cNvPr>
            <p:cNvSpPr txBox="1">
              <a:spLocks/>
            </p:cNvSpPr>
            <p:nvPr/>
          </p:nvSpPr>
          <p:spPr>
            <a:xfrm>
              <a:off x="605961" y="2622968"/>
              <a:ext cx="10659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2800" b="1">
                  <a:solidFill>
                    <a:srgbClr val="494744"/>
                  </a:solidFill>
                </a:defRPr>
              </a:lvl1pPr>
            </a:lstStyle>
            <a:p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В рамках проекта «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Адал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көмек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» прямые эфиры в социальных сетях (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facebook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ru-RU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instagram</a:t>
              </a:r>
              <a:r>
                <a:rPr lang="ru-RU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) </a:t>
              </a:r>
            </a:p>
          </p:txBody>
        </p:sp>
        <p:sp>
          <p:nvSpPr>
            <p:cNvPr id="46" name="Google Shape;192;p19"/>
            <p:cNvSpPr txBox="1"/>
            <p:nvPr/>
          </p:nvSpPr>
          <p:spPr>
            <a:xfrm>
              <a:off x="301619" y="3218826"/>
              <a:ext cx="1945532" cy="545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F8D315E-E15F-4B48-BCA8-7E52423FE2ED}"/>
                </a:ext>
              </a:extLst>
            </p:cNvPr>
            <p:cNvSpPr txBox="1"/>
            <p:nvPr/>
          </p:nvSpPr>
          <p:spPr>
            <a:xfrm>
              <a:off x="755052" y="3139889"/>
              <a:ext cx="3494817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k-KZ" sz="1000" dirty="0"/>
                <a:t>Функционирует колл-центр, в </a:t>
              </a:r>
              <a:r>
                <a:rPr lang="ru-RU" sz="1000" dirty="0"/>
                <a:t>популярных мессенджер</a:t>
              </a:r>
              <a:r>
                <a:rPr lang="kk-KZ" sz="1000" dirty="0"/>
                <a:t>ах созданы чаты для студентов, учителей и родителей, куда могут обращаться по любым вопросам, в том числе по коррупционным проявлениям.  </a:t>
              </a:r>
              <a:endParaRPr lang="ru-RU" sz="1000" dirty="0"/>
            </a:p>
            <a:p>
              <a:endParaRPr lang="x-non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0CDDF637-11A1-4FE4-9EF2-5764B8D90B3B}"/>
                </a:ext>
              </a:extLst>
            </p:cNvPr>
            <p:cNvSpPr txBox="1"/>
            <p:nvPr/>
          </p:nvSpPr>
          <p:spPr>
            <a:xfrm>
              <a:off x="6428591" y="4118364"/>
              <a:ext cx="258604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x-none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D5084321-509F-4463-910F-5C6D16646572}"/>
                </a:ext>
              </a:extLst>
            </p:cNvPr>
            <p:cNvSpPr txBox="1"/>
            <p:nvPr/>
          </p:nvSpPr>
          <p:spPr>
            <a:xfrm>
              <a:off x="8067268" y="3102047"/>
              <a:ext cx="307406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800" dirty="0"/>
                <a:t>Попечительский совет осуществляет общественный контроль за  расходованием благотворительной помощи, участвует в распределении финансовых средств, поступивших в организацию образования в виде благотворительной помощи и принимает решение о его целевом расходовании, вырабатывает предложения при формировании бюджета</a:t>
              </a:r>
              <a:endParaRPr lang="x-none" sz="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B0413225-517F-4707-88B6-FBC362DB3177}"/>
                </a:ext>
              </a:extLst>
            </p:cNvPr>
            <p:cNvSpPr txBox="1"/>
            <p:nvPr/>
          </p:nvSpPr>
          <p:spPr>
            <a:xfrm>
              <a:off x="9368811" y="3707746"/>
              <a:ext cx="264339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endParaRPr lang="x-none" sz="1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B884E78D-D898-468F-9783-275E9A637D53}"/>
              </a:ext>
            </a:extLst>
          </p:cNvPr>
          <p:cNvGrpSpPr/>
          <p:nvPr/>
        </p:nvGrpSpPr>
        <p:grpSpPr>
          <a:xfrm>
            <a:off x="283356" y="2960985"/>
            <a:ext cx="11775770" cy="1759358"/>
            <a:chOff x="260501" y="5210096"/>
            <a:chExt cx="11775770" cy="1759358"/>
          </a:xfrm>
        </p:grpSpPr>
        <p:sp>
          <p:nvSpPr>
            <p:cNvPr id="28" name="Заголовок 1">
              <a:extLst>
                <a:ext uri="{FF2B5EF4-FFF2-40B4-BE49-F238E27FC236}">
                  <a16:creationId xmlns:a16="http://schemas.microsoft.com/office/drawing/2014/main" xmlns="" id="{2DEEF368-04FC-47F8-B296-6CBCC88F11C4}"/>
                </a:ext>
              </a:extLst>
            </p:cNvPr>
            <p:cNvSpPr txBox="1">
              <a:spLocks/>
            </p:cNvSpPr>
            <p:nvPr/>
          </p:nvSpPr>
          <p:spPr>
            <a:xfrm>
              <a:off x="1137818" y="5210096"/>
              <a:ext cx="101228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3200" b="1">
                  <a:solidFill>
                    <a:srgbClr val="494744"/>
                  </a:solidFill>
                </a:defRPr>
              </a:lvl1pPr>
            </a:lstStyle>
            <a:p>
              <a:r>
                <a:rPr lang="kk-KZ" sz="2000" b="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КАДРОВОЕ             ОБЕСПЕЧЕНИЕ</a:t>
              </a:r>
              <a:endParaRPr lang="ru-RU" sz="2000" b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Google Shape;129;p15"/>
            <p:cNvSpPr/>
            <p:nvPr/>
          </p:nvSpPr>
          <p:spPr>
            <a:xfrm>
              <a:off x="260501" y="5617850"/>
              <a:ext cx="5323049" cy="13516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r>
                <a:rPr lang="ru-RU" i="1" dirty="0"/>
                <a:t>В целях оптимального использования кадрового потенциала </a:t>
              </a:r>
              <a:r>
                <a:rPr lang="kk-KZ" i="1" dirty="0"/>
                <a:t>проводится </a:t>
              </a:r>
              <a:r>
                <a:rPr lang="ru-RU" i="1" dirty="0"/>
                <a:t>работ</a:t>
              </a:r>
              <a:r>
                <a:rPr lang="kk-KZ" i="1" dirty="0"/>
                <a:t>а</a:t>
              </a:r>
              <a:r>
                <a:rPr lang="ru-RU" i="1" dirty="0"/>
                <a:t> по ротации руководящего состава организаций образования и их аттестация</a:t>
              </a:r>
              <a:endParaRPr i="1" u="none" strike="noStrike" cap="none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ea typeface="Roboto"/>
                <a:cs typeface="Arial" pitchFamily="34" charset="0"/>
                <a:sym typeface="Roboto"/>
              </a:endParaRPr>
            </a:p>
          </p:txBody>
        </p:sp>
        <p:sp>
          <p:nvSpPr>
            <p:cNvPr id="30" name="Google Shape;125;p15"/>
            <p:cNvSpPr/>
            <p:nvPr/>
          </p:nvSpPr>
          <p:spPr>
            <a:xfrm>
              <a:off x="6997658" y="5680974"/>
              <a:ext cx="5038613" cy="12699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kk-KZ" i="1" dirty="0"/>
                <a:t>На сайте управления образования размещены все вакансий, имеющиеся в подведомственных организациях образования области</a:t>
              </a:r>
              <a:endParaRPr sz="2000" i="1" u="none" strike="noStrike" cap="none" dirty="0">
                <a:latin typeface="Arial" pitchFamily="34" charset="0"/>
                <a:ea typeface="Roboto"/>
                <a:cs typeface="Arial" pitchFamily="34" charset="0"/>
                <a:sym typeface="Roboto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9681F44-9100-4B67-BD7F-56EEDABF1D56}"/>
              </a:ext>
            </a:extLst>
          </p:cNvPr>
          <p:cNvGrpSpPr/>
          <p:nvPr/>
        </p:nvGrpSpPr>
        <p:grpSpPr>
          <a:xfrm>
            <a:off x="-83268" y="891397"/>
            <a:ext cx="11705452" cy="1426098"/>
            <a:chOff x="72002" y="815640"/>
            <a:chExt cx="11705452" cy="142609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D4C92B4-C9A1-45E6-8BF8-67D46BF8DE5B}"/>
                </a:ext>
              </a:extLst>
            </p:cNvPr>
            <p:cNvSpPr txBox="1"/>
            <p:nvPr/>
          </p:nvSpPr>
          <p:spPr>
            <a:xfrm>
              <a:off x="3419475" y="157162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Oswald" pitchFamily="2" charset="-52"/>
                </a:rPr>
                <a:t>33</a:t>
              </a:r>
              <a:r>
                <a:rPr lang="ru-RU" sz="1200" dirty="0">
                  <a:solidFill>
                    <a:schemeClr val="bg1"/>
                  </a:solidFill>
                  <a:latin typeface="Oswald" pitchFamily="2" charset="-52"/>
                </a:rPr>
                <a:t>%</a:t>
              </a:r>
              <a:endParaRPr lang="ru-RU" dirty="0">
                <a:solidFill>
                  <a:schemeClr val="bg1"/>
                </a:solidFill>
                <a:latin typeface="Oswald" pitchFamily="2" charset="-52"/>
              </a:endParaRPr>
            </a:p>
          </p:txBody>
        </p:sp>
        <p:sp>
          <p:nvSpPr>
            <p:cNvPr id="43" name="Google Shape;132;p16"/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4" name="Google Shape;133;p16"/>
            <p:cNvSpPr/>
            <p:nvPr/>
          </p:nvSpPr>
          <p:spPr>
            <a:xfrm>
              <a:off x="916257" y="1815790"/>
              <a:ext cx="3033524" cy="42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xmlns="" id="{D9429789-C84D-4863-B003-7815AFCFE12C}"/>
                </a:ext>
              </a:extLst>
            </p:cNvPr>
            <p:cNvGrpSpPr/>
            <p:nvPr/>
          </p:nvGrpSpPr>
          <p:grpSpPr>
            <a:xfrm>
              <a:off x="72002" y="815640"/>
              <a:ext cx="4002453" cy="914260"/>
              <a:chOff x="352265" y="1143485"/>
              <a:chExt cx="4002453" cy="914260"/>
            </a:xfrm>
          </p:grpSpPr>
          <p:sp>
            <p:nvSpPr>
              <p:cNvPr id="40" name="Google Shape;129;p16"/>
              <p:cNvSpPr/>
              <p:nvPr/>
            </p:nvSpPr>
            <p:spPr>
              <a:xfrm>
                <a:off x="1040071" y="1143485"/>
                <a:ext cx="3314647" cy="9142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algn="ctr"/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Антикоррупционные стандарты</a:t>
                </a:r>
                <a:endParaRPr sz="1800" b="0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47" name="Google Shape;135;p16"/>
              <p:cNvSpPr/>
              <p:nvPr/>
            </p:nvSpPr>
            <p:spPr>
              <a:xfrm>
                <a:off x="352265" y="1368495"/>
                <a:ext cx="1136729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Google Shape;133;p16">
              <a:extLst>
                <a:ext uri="{FF2B5EF4-FFF2-40B4-BE49-F238E27FC236}">
                  <a16:creationId xmlns:a16="http://schemas.microsoft.com/office/drawing/2014/main" xmlns="" id="{CE500446-0AF6-4607-87D4-13C7C27588EA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xmlns="" id="{8789214E-723C-4011-8FA0-3526617BD2AD}"/>
                </a:ext>
              </a:extLst>
            </p:cNvPr>
            <p:cNvGrpSpPr/>
            <p:nvPr/>
          </p:nvGrpSpPr>
          <p:grpSpPr>
            <a:xfrm>
              <a:off x="7927056" y="831274"/>
              <a:ext cx="3850398" cy="906608"/>
              <a:chOff x="8156133" y="740991"/>
              <a:chExt cx="3850398" cy="906608"/>
            </a:xfrm>
          </p:grpSpPr>
          <p:sp>
            <p:nvSpPr>
              <p:cNvPr id="42" name="Google Shape;131;p16"/>
              <p:cNvSpPr/>
              <p:nvPr/>
            </p:nvSpPr>
            <p:spPr>
              <a:xfrm>
                <a:off x="8866005" y="740991"/>
                <a:ext cx="3140526" cy="90660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Уполномоченные лица по этике и противодействию коррупции</a:t>
                </a:r>
                <a:endParaRPr sz="1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41" name="Google Shape;130;p16"/>
              <p:cNvSpPr/>
              <p:nvPr/>
            </p:nvSpPr>
            <p:spPr>
              <a:xfrm>
                <a:off x="8156133" y="931633"/>
                <a:ext cx="1102706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xmlns="" id="{8E2D1B71-25A3-40F8-A339-940A92A479DA}"/>
                </a:ext>
              </a:extLst>
            </p:cNvPr>
            <p:cNvGrpSpPr/>
            <p:nvPr/>
          </p:nvGrpSpPr>
          <p:grpSpPr>
            <a:xfrm>
              <a:off x="4408123" y="829123"/>
              <a:ext cx="3168669" cy="930265"/>
              <a:chOff x="4633717" y="743626"/>
              <a:chExt cx="3168669" cy="930265"/>
            </a:xfrm>
          </p:grpSpPr>
          <p:sp>
            <p:nvSpPr>
              <p:cNvPr id="50" name="Google Shape;131;p16">
                <a:extLst>
                  <a:ext uri="{FF2B5EF4-FFF2-40B4-BE49-F238E27FC236}">
                    <a16:creationId xmlns:a16="http://schemas.microsoft.com/office/drawing/2014/main" xmlns="" id="{65714A24-5888-406D-AF2E-0F945142D540}"/>
                  </a:ext>
                </a:extLst>
              </p:cNvPr>
              <p:cNvSpPr/>
              <p:nvPr/>
            </p:nvSpPr>
            <p:spPr>
              <a:xfrm>
                <a:off x="5019631" y="743626"/>
                <a:ext cx="2782755" cy="9302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Кодекс академической честности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49" name="Google Shape;130;p16">
                <a:extLst>
                  <a:ext uri="{FF2B5EF4-FFF2-40B4-BE49-F238E27FC236}">
                    <a16:creationId xmlns:a16="http://schemas.microsoft.com/office/drawing/2014/main" xmlns="" id="{19595E77-670A-4588-81D0-F8875E0898EF}"/>
                  </a:ext>
                </a:extLst>
              </p:cNvPr>
              <p:cNvSpPr/>
              <p:nvPr/>
            </p:nvSpPr>
            <p:spPr>
              <a:xfrm>
                <a:off x="4633717" y="890450"/>
                <a:ext cx="868480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3348C9F1-9299-414E-AA06-F6622F62076F}"/>
              </a:ext>
            </a:extLst>
          </p:cNvPr>
          <p:cNvCxnSpPr>
            <a:cxnSpLocks/>
          </p:cNvCxnSpPr>
          <p:nvPr/>
        </p:nvCxnSpPr>
        <p:spPr>
          <a:xfrm>
            <a:off x="499913" y="2960985"/>
            <a:ext cx="113087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3830186E-E8D3-44DC-8685-6D42211361DD}"/>
              </a:ext>
            </a:extLst>
          </p:cNvPr>
          <p:cNvCxnSpPr>
            <a:cxnSpLocks/>
          </p:cNvCxnSpPr>
          <p:nvPr/>
        </p:nvCxnSpPr>
        <p:spPr>
          <a:xfrm>
            <a:off x="466363" y="4724399"/>
            <a:ext cx="11252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408" t="24019" r="34918" b="16129"/>
          <a:stretch/>
        </p:blipFill>
        <p:spPr>
          <a:xfrm>
            <a:off x="5520230" y="2033098"/>
            <a:ext cx="824339" cy="68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17881" t="20689" r="36586" b="28701"/>
          <a:stretch/>
        </p:blipFill>
        <p:spPr>
          <a:xfrm>
            <a:off x="5071185" y="5442034"/>
            <a:ext cx="2341831" cy="1091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795" y="3443335"/>
            <a:ext cx="839449" cy="729386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E7E1ABB9-DE3C-4E73-A167-18FD32EC27CF}"/>
              </a:ext>
            </a:extLst>
          </p:cNvPr>
          <p:cNvGrpSpPr/>
          <p:nvPr/>
        </p:nvGrpSpPr>
        <p:grpSpPr>
          <a:xfrm>
            <a:off x="0" y="870757"/>
            <a:ext cx="11709245" cy="1426098"/>
            <a:chOff x="72002" y="815640"/>
            <a:chExt cx="11709245" cy="1426098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8A8E39F6-0056-4317-9FF5-F2717999AD99}"/>
                </a:ext>
              </a:extLst>
            </p:cNvPr>
            <p:cNvSpPr txBox="1"/>
            <p:nvPr/>
          </p:nvSpPr>
          <p:spPr>
            <a:xfrm>
              <a:off x="3419475" y="157162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Oswald" pitchFamily="2" charset="-52"/>
                </a:rPr>
                <a:t>33</a:t>
              </a:r>
              <a:r>
                <a:rPr lang="ru-RU" sz="1200" dirty="0">
                  <a:solidFill>
                    <a:schemeClr val="bg1"/>
                  </a:solidFill>
                  <a:latin typeface="Oswald" pitchFamily="2" charset="-52"/>
                </a:rPr>
                <a:t>%</a:t>
              </a:r>
              <a:endParaRPr lang="ru-RU" dirty="0">
                <a:solidFill>
                  <a:schemeClr val="bg1"/>
                </a:solidFill>
                <a:latin typeface="Oswald" pitchFamily="2" charset="-52"/>
              </a:endParaRPr>
            </a:p>
          </p:txBody>
        </p:sp>
        <p:sp>
          <p:nvSpPr>
            <p:cNvPr id="66" name="Google Shape;132;p16">
              <a:extLst>
                <a:ext uri="{FF2B5EF4-FFF2-40B4-BE49-F238E27FC236}">
                  <a16:creationId xmlns:a16="http://schemas.microsoft.com/office/drawing/2014/main" xmlns="" id="{482F0A37-673F-4EC5-9024-653E35127789}"/>
                </a:ext>
              </a:extLst>
            </p:cNvPr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67" name="Google Shape;133;p16">
              <a:extLst>
                <a:ext uri="{FF2B5EF4-FFF2-40B4-BE49-F238E27FC236}">
                  <a16:creationId xmlns:a16="http://schemas.microsoft.com/office/drawing/2014/main" xmlns="" id="{187C2D2A-F800-40BD-9FBB-1BE2CC11E189}"/>
                </a:ext>
              </a:extLst>
            </p:cNvPr>
            <p:cNvSpPr/>
            <p:nvPr/>
          </p:nvSpPr>
          <p:spPr>
            <a:xfrm>
              <a:off x="916257" y="1815790"/>
              <a:ext cx="3033524" cy="42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432CED4D-00E8-4769-8F58-5E05E94C1995}"/>
                </a:ext>
              </a:extLst>
            </p:cNvPr>
            <p:cNvGrpSpPr/>
            <p:nvPr/>
          </p:nvGrpSpPr>
          <p:grpSpPr>
            <a:xfrm>
              <a:off x="72002" y="815640"/>
              <a:ext cx="4006246" cy="914260"/>
              <a:chOff x="352265" y="1143485"/>
              <a:chExt cx="4006246" cy="914260"/>
            </a:xfrm>
          </p:grpSpPr>
          <p:sp>
            <p:nvSpPr>
              <p:cNvPr id="76" name="Google Shape;129;p16">
                <a:extLst>
                  <a:ext uri="{FF2B5EF4-FFF2-40B4-BE49-F238E27FC236}">
                    <a16:creationId xmlns:a16="http://schemas.microsoft.com/office/drawing/2014/main" xmlns="" id="{903C2DC6-1064-4B09-A00B-3B8124F146DC}"/>
                  </a:ext>
                </a:extLst>
              </p:cNvPr>
              <p:cNvSpPr/>
              <p:nvPr/>
            </p:nvSpPr>
            <p:spPr>
              <a:xfrm>
                <a:off x="1040071" y="1143485"/>
                <a:ext cx="3314647" cy="9142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algn="ctr"/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Антикоррупционные стандарты</a:t>
                </a:r>
                <a:endParaRPr sz="1800" b="0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7" name="Google Shape;135;p16">
                <a:extLst>
                  <a:ext uri="{FF2B5EF4-FFF2-40B4-BE49-F238E27FC236}">
                    <a16:creationId xmlns:a16="http://schemas.microsoft.com/office/drawing/2014/main" xmlns="" id="{27B57708-39FB-4898-A5CB-47CA973DA7A5}"/>
                  </a:ext>
                </a:extLst>
              </p:cNvPr>
              <p:cNvSpPr/>
              <p:nvPr/>
            </p:nvSpPr>
            <p:spPr>
              <a:xfrm>
                <a:off x="352265" y="1368495"/>
                <a:ext cx="1136729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Google Shape;129;p16">
                <a:extLst>
                  <a:ext uri="{FF2B5EF4-FFF2-40B4-BE49-F238E27FC236}">
                    <a16:creationId xmlns:a16="http://schemas.microsoft.com/office/drawing/2014/main" xmlns="" id="{06286288-9581-4553-8DDA-206FD19A8ABF}"/>
                  </a:ext>
                </a:extLst>
              </p:cNvPr>
              <p:cNvSpPr/>
              <p:nvPr/>
            </p:nvSpPr>
            <p:spPr>
              <a:xfrm>
                <a:off x="1043864" y="1143485"/>
                <a:ext cx="3314647" cy="91426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algn="ctr"/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Антикоррупционные стандарты</a:t>
                </a:r>
                <a:endParaRPr sz="1800" b="0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p:grpSp>
        <p:sp>
          <p:nvSpPr>
            <p:cNvPr id="69" name="Google Shape;133;p16">
              <a:extLst>
                <a:ext uri="{FF2B5EF4-FFF2-40B4-BE49-F238E27FC236}">
                  <a16:creationId xmlns:a16="http://schemas.microsoft.com/office/drawing/2014/main" xmlns="" id="{E432A590-399F-4213-A81F-7C5CAFF1D5CF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xmlns="" id="{488228A3-1F09-4CFD-98AA-E80043C6D464}"/>
                </a:ext>
              </a:extLst>
            </p:cNvPr>
            <p:cNvGrpSpPr/>
            <p:nvPr/>
          </p:nvGrpSpPr>
          <p:grpSpPr>
            <a:xfrm>
              <a:off x="7927056" y="831274"/>
              <a:ext cx="3854191" cy="906608"/>
              <a:chOff x="8156133" y="740991"/>
              <a:chExt cx="3854191" cy="906608"/>
            </a:xfrm>
          </p:grpSpPr>
          <p:sp>
            <p:nvSpPr>
              <p:cNvPr id="74" name="Google Shape;131;p16">
                <a:extLst>
                  <a:ext uri="{FF2B5EF4-FFF2-40B4-BE49-F238E27FC236}">
                    <a16:creationId xmlns:a16="http://schemas.microsoft.com/office/drawing/2014/main" xmlns="" id="{9FAF6520-C5AB-4898-B531-43C7D4E73CF6}"/>
                  </a:ext>
                </a:extLst>
              </p:cNvPr>
              <p:cNvSpPr/>
              <p:nvPr/>
            </p:nvSpPr>
            <p:spPr>
              <a:xfrm>
                <a:off x="8866005" y="740991"/>
                <a:ext cx="3140526" cy="90660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Уполномоченные лица по этике и противодействию коррупции</a:t>
                </a:r>
                <a:endParaRPr sz="1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5" name="Google Shape;130;p16">
                <a:extLst>
                  <a:ext uri="{FF2B5EF4-FFF2-40B4-BE49-F238E27FC236}">
                    <a16:creationId xmlns:a16="http://schemas.microsoft.com/office/drawing/2014/main" xmlns="" id="{90692BB5-884D-4DC4-BBE5-41BA5EDAD2E9}"/>
                  </a:ext>
                </a:extLst>
              </p:cNvPr>
              <p:cNvSpPr/>
              <p:nvPr/>
            </p:nvSpPr>
            <p:spPr>
              <a:xfrm>
                <a:off x="8156133" y="931633"/>
                <a:ext cx="1102706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Google Shape;131;p16">
                <a:extLst>
                  <a:ext uri="{FF2B5EF4-FFF2-40B4-BE49-F238E27FC236}">
                    <a16:creationId xmlns:a16="http://schemas.microsoft.com/office/drawing/2014/main" xmlns="" id="{4188DCE6-12F3-4D2E-B7C4-2AC1CE53FC90}"/>
                  </a:ext>
                </a:extLst>
              </p:cNvPr>
              <p:cNvSpPr/>
              <p:nvPr/>
            </p:nvSpPr>
            <p:spPr>
              <a:xfrm>
                <a:off x="8869798" y="740991"/>
                <a:ext cx="3140526" cy="906608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Уполномоченные лица по этике и противодействию коррупции</a:t>
                </a:r>
                <a:endParaRPr sz="1400" b="1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p:grp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xmlns="" id="{5CFDA715-D42D-4322-A962-747A5BB606D7}"/>
                </a:ext>
              </a:extLst>
            </p:cNvPr>
            <p:cNvGrpSpPr/>
            <p:nvPr/>
          </p:nvGrpSpPr>
          <p:grpSpPr>
            <a:xfrm>
              <a:off x="4408123" y="829123"/>
              <a:ext cx="3172462" cy="930265"/>
              <a:chOff x="4633717" y="743626"/>
              <a:chExt cx="3172462" cy="930265"/>
            </a:xfrm>
          </p:grpSpPr>
          <p:sp>
            <p:nvSpPr>
              <p:cNvPr id="72" name="Google Shape;131;p16">
                <a:extLst>
                  <a:ext uri="{FF2B5EF4-FFF2-40B4-BE49-F238E27FC236}">
                    <a16:creationId xmlns:a16="http://schemas.microsoft.com/office/drawing/2014/main" xmlns="" id="{044032FC-8C0E-4108-B8EA-926F1DCE44B1}"/>
                  </a:ext>
                </a:extLst>
              </p:cNvPr>
              <p:cNvSpPr/>
              <p:nvPr/>
            </p:nvSpPr>
            <p:spPr>
              <a:xfrm>
                <a:off x="5019631" y="743626"/>
                <a:ext cx="2782755" cy="9302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Кодекс академической честности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73" name="Google Shape;130;p16">
                <a:extLst>
                  <a:ext uri="{FF2B5EF4-FFF2-40B4-BE49-F238E27FC236}">
                    <a16:creationId xmlns:a16="http://schemas.microsoft.com/office/drawing/2014/main" xmlns="" id="{A42821F6-FED1-4171-809A-32EA7AF22360}"/>
                  </a:ext>
                </a:extLst>
              </p:cNvPr>
              <p:cNvSpPr/>
              <p:nvPr/>
            </p:nvSpPr>
            <p:spPr>
              <a:xfrm>
                <a:off x="4633717" y="890450"/>
                <a:ext cx="868480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6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Google Shape;131;p16">
                <a:extLst>
                  <a:ext uri="{FF2B5EF4-FFF2-40B4-BE49-F238E27FC236}">
                    <a16:creationId xmlns:a16="http://schemas.microsoft.com/office/drawing/2014/main" xmlns="" id="{F27E0CCB-1C5C-4D86-92E8-BE59E200C5D0}"/>
                  </a:ext>
                </a:extLst>
              </p:cNvPr>
              <p:cNvSpPr/>
              <p:nvPr/>
            </p:nvSpPr>
            <p:spPr>
              <a:xfrm>
                <a:off x="5023424" y="743626"/>
                <a:ext cx="2782755" cy="93026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lvl="0" algn="ctr">
                  <a:buClr>
                    <a:srgbClr val="000000"/>
                  </a:buClr>
                  <a:buSzPts val="1600"/>
                </a:pPr>
                <a:r>
                  <a:rPr lang="ru-RU" sz="1400" b="1" dirty="0">
                    <a:solidFill>
                      <a:schemeClr val="dk1"/>
                    </a:solidFill>
                    <a:latin typeface="Arial" pitchFamily="34" charset="0"/>
                    <a:cs typeface="Arial" pitchFamily="34" charset="0"/>
                    <a:sym typeface="Arial"/>
                  </a:rPr>
                  <a:t>Кодекс академической честности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17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6">
            <a:extLst>
              <a:ext uri="{FF2B5EF4-FFF2-40B4-BE49-F238E27FC236}">
                <a16:creationId xmlns:a16="http://schemas.microsoft.com/office/drawing/2014/main" xmlns="" id="{CFEDA783-0069-4D18-8536-F3F973DA2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774282"/>
              </p:ext>
            </p:extLst>
          </p:nvPr>
        </p:nvGraphicFramePr>
        <p:xfrm>
          <a:off x="2827176" y="1041401"/>
          <a:ext cx="9094368" cy="61007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8692">
                  <a:extLst>
                    <a:ext uri="{9D8B030D-6E8A-4147-A177-3AD203B41FA5}">
                      <a16:colId xmlns:a16="http://schemas.microsoft.com/office/drawing/2014/main" xmlns="" val="3185942446"/>
                    </a:ext>
                  </a:extLst>
                </a:gridCol>
                <a:gridCol w="4445676">
                  <a:extLst>
                    <a:ext uri="{9D8B030D-6E8A-4147-A177-3AD203B41FA5}">
                      <a16:colId xmlns:a16="http://schemas.microsoft.com/office/drawing/2014/main" xmlns="" val="1504521716"/>
                    </a:ext>
                  </a:extLst>
                </a:gridCol>
              </a:tblGrid>
              <a:tr h="337159">
                <a:tc gridSpan="2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1" i="0" kern="1200" baseline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b="0" kern="1200" baseline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8834513"/>
                  </a:ext>
                </a:extLst>
              </a:tr>
              <a:tr h="127156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Необоснованные начисления денежных средств в качестве заработной платы бухгалтерами выявлены в среднее образовательных школах № 40, 18, 46 и 88 города Караганды</a:t>
                      </a:r>
                      <a:endParaRPr lang="ru-RU" sz="1800" b="1" i="0" kern="1200" baseline="0" noProof="0" dirty="0">
                        <a:solidFill>
                          <a:srgbClr val="00B0F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kern="1200" dirty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Факты совместной службы (работы) близких родственников, назначения на должность работников не соответствующих квалификационным требованиям и другие нарушения</a:t>
                      </a:r>
                      <a:endParaRPr lang="ru-RU" sz="1800" b="1" i="0" kern="1200" baseline="0" noProof="0" dirty="0">
                        <a:solidFill>
                          <a:srgbClr val="00B0F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732190"/>
                  </a:ext>
                </a:extLst>
              </a:tr>
              <a:tr h="390057">
                <a:tc gridSpan="2"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b="1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i="1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199989"/>
                  </a:ext>
                </a:extLst>
              </a:tr>
              <a:tr h="144841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kk-KZ" sz="18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Мониторинг в любое время и с различных устройств</a:t>
                      </a:r>
                      <a:endParaRPr lang="ru-RU" sz="1800" b="1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Контроль за планированием и расходованием бюджета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159">
                <a:tc gridSpan="2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Интеграция</a:t>
                      </a:r>
                      <a:r>
                        <a:rPr lang="ru-RU" sz="1800" b="1" i="0" kern="120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 системами </a:t>
                      </a:r>
                      <a:r>
                        <a:rPr lang="ru-RU" sz="1800" b="1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INDIGO, SAKURA, MINDAL, MALAHIT  - соответствует требованиям информационной безопасности</a:t>
                      </a:r>
                      <a:endParaRPr lang="ru-RU" sz="1800" b="1" i="0" kern="1200" baseline="0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86362"/>
                  </a:ext>
                </a:extLst>
              </a:tr>
              <a:tr h="15190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 рамках  Государственной программы «Цифровой Казахстан»   внедрение  платформы организации учебного процесса PIXEL</a:t>
                      </a:r>
                      <a:endParaRPr lang="ru-RU" sz="1800" b="1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b="1" i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1" i="0" kern="1200" baseline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Постановка на очередь в детские сады 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«</a:t>
                      </a:r>
                      <a:r>
                        <a:rPr lang="ru-RU" sz="1800" b="1" i="0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Indigo</a:t>
                      </a:r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  <a:endParaRPr lang="ru-RU" sz="1800" b="1" i="0" kern="1200" baseline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96C90F-0383-4F20-AF78-5F590507E263}"/>
              </a:ext>
            </a:extLst>
          </p:cNvPr>
          <p:cNvSpPr txBox="1"/>
          <p:nvPr/>
        </p:nvSpPr>
        <p:spPr>
          <a:xfrm>
            <a:off x="0" y="1767184"/>
            <a:ext cx="2727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Проведение внутреннего анализа коррупционных рисков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806120-907E-47D5-B78B-A769CF61C672}"/>
              </a:ext>
            </a:extLst>
          </p:cNvPr>
          <p:cNvSpPr txBox="1"/>
          <p:nvPr/>
        </p:nvSpPr>
        <p:spPr>
          <a:xfrm>
            <a:off x="-52740" y="3429000"/>
            <a:ext cx="277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Внедрение облачной бухгалтерии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806120-907E-47D5-B78B-A769CF61C672}"/>
              </a:ext>
            </a:extLst>
          </p:cNvPr>
          <p:cNvSpPr txBox="1"/>
          <p:nvPr/>
        </p:nvSpPr>
        <p:spPr>
          <a:xfrm>
            <a:off x="-26370" y="5019446"/>
            <a:ext cx="27798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Автоматизация государственных услуг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295" y="225426"/>
            <a:ext cx="8915400" cy="81597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Предупреждение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коррупционных проявлений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22" y="361341"/>
            <a:ext cx="1579485" cy="10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D1D1CD2-35E4-4664-9CD6-36BD6E7EA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46" y="64739"/>
            <a:ext cx="10494570" cy="646331"/>
          </a:xfrm>
          <a:solidFill>
            <a:schemeClr val="bg1"/>
          </a:solidFill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kk-KZ" sz="2000" b="1" i="1" dirty="0">
                <a:solidFill>
                  <a:srgbClr val="2F5597"/>
                </a:solidFill>
              </a:rPr>
              <a:t>Формирование  честности, порядочности, </a:t>
            </a:r>
            <a:br>
              <a:rPr lang="kk-KZ" sz="2000" b="1" i="1" dirty="0">
                <a:solidFill>
                  <a:srgbClr val="2F5597"/>
                </a:solidFill>
              </a:rPr>
            </a:br>
            <a:r>
              <a:rPr lang="kk-KZ" sz="2000" b="1" i="1" dirty="0">
                <a:solidFill>
                  <a:srgbClr val="2F5597"/>
                </a:solidFill>
              </a:rPr>
              <a:t>законопослушного гражданина </a:t>
            </a:r>
            <a:r>
              <a:rPr lang="ru-RU" sz="2000" b="1" i="1" dirty="0">
                <a:solidFill>
                  <a:srgbClr val="2F5597"/>
                </a:solidFill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618452-838A-4618-8B44-FD922E270D5C}"/>
              </a:ext>
            </a:extLst>
          </p:cNvPr>
          <p:cNvSpPr txBox="1"/>
          <p:nvPr/>
        </p:nvSpPr>
        <p:spPr>
          <a:xfrm>
            <a:off x="852135" y="896818"/>
            <a:ext cx="10924987" cy="92333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Антикоррупционное образование предусмотрено в рамках изучения 4 предметов («Познание мира (1-4 классы), «Самопознание» (5-8 классы), а также «Человек и общество. Право»(9-11 классы), в рамках обновленного содержания предмет «Основы права» для 9-11 классов</a:t>
            </a:r>
            <a:endParaRPr lang="x-none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xmlns="" id="{583C23F4-F687-426F-9B65-2E53157FACCB}"/>
              </a:ext>
            </a:extLst>
          </p:cNvPr>
          <p:cNvSpPr txBox="1">
            <a:spLocks/>
          </p:cNvSpPr>
          <p:nvPr/>
        </p:nvSpPr>
        <p:spPr>
          <a:xfrm>
            <a:off x="5630254" y="230068"/>
            <a:ext cx="7053105" cy="6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1600" b="1" dirty="0">
              <a:latin typeface="Oswald"/>
              <a:cs typeface="Calibri Ligh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3686D07-6C4D-4991-A463-710805B17DF4}"/>
              </a:ext>
            </a:extLst>
          </p:cNvPr>
          <p:cNvSpPr txBox="1"/>
          <p:nvPr/>
        </p:nvSpPr>
        <p:spPr>
          <a:xfrm>
            <a:off x="1036584" y="4420323"/>
            <a:ext cx="46644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информационная открытость и прозрачность учебного процесса </a:t>
            </a:r>
            <a:endParaRPr lang="x-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D5D1146-9B92-450E-9096-895E9AF849A8}"/>
              </a:ext>
            </a:extLst>
          </p:cNvPr>
          <p:cNvSpPr txBox="1"/>
          <p:nvPr/>
        </p:nvSpPr>
        <p:spPr>
          <a:xfrm>
            <a:off x="7136216" y="5527501"/>
            <a:ext cx="4878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FF0000"/>
                </a:solidFill>
              </a:rPr>
              <a:t>Количество участников </a:t>
            </a:r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3 654 </a:t>
            </a:r>
            <a:r>
              <a:rPr lang="kk-KZ" dirty="0">
                <a:solidFill>
                  <a:srgbClr val="FF0000"/>
                </a:solidFill>
              </a:rPr>
              <a:t>студентов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16C2C83-DD79-4685-9B26-DA342D8CE5F3}"/>
              </a:ext>
            </a:extLst>
          </p:cNvPr>
          <p:cNvSpPr txBox="1"/>
          <p:nvPr/>
        </p:nvSpPr>
        <p:spPr>
          <a:xfrm>
            <a:off x="7136216" y="2220902"/>
            <a:ext cx="4878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8">
              <a:buClr>
                <a:srgbClr val="000000"/>
              </a:buClr>
              <a:buSzPts val="1400"/>
            </a:pPr>
            <a:r>
              <a:rPr lang="kk-KZ" dirty="0"/>
              <a:t>Проект  «Adaldyq alańy» главный канал популяризации ценностей добропорядочности</a:t>
            </a:r>
            <a:endParaRPr lang="ru-RU" sz="2000" dirty="0">
              <a:latin typeface="Arial" pitchFamily="34" charset="0"/>
              <a:cs typeface="Arial" pitchFamily="34" charset="0"/>
              <a:sym typeface="Calibri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136216" y="3379741"/>
            <a:ext cx="49462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FFC000"/>
                </a:solidFill>
              </a:rPr>
              <a:t>Управлением образования Карагандинской области  разработан </a:t>
            </a:r>
            <a:r>
              <a:rPr lang="ru-RU" dirty="0" err="1">
                <a:solidFill>
                  <a:srgbClr val="FFC000"/>
                </a:solidFill>
              </a:rPr>
              <a:t>учебн</a:t>
            </a:r>
            <a:r>
              <a:rPr lang="kk-KZ" dirty="0">
                <a:solidFill>
                  <a:srgbClr val="FFC000"/>
                </a:solidFill>
              </a:rPr>
              <a:t>ый</a:t>
            </a:r>
            <a:r>
              <a:rPr lang="ru-RU" dirty="0">
                <a:solidFill>
                  <a:srgbClr val="FFC000"/>
                </a:solidFill>
              </a:rPr>
              <a:t> курс «</a:t>
            </a:r>
            <a:r>
              <a:rPr lang="ru-RU" dirty="0" err="1">
                <a:solidFill>
                  <a:srgbClr val="FFC000"/>
                </a:solidFill>
              </a:rPr>
              <a:t>Адал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ұрпақ</a:t>
            </a:r>
            <a:r>
              <a:rPr lang="ru-RU" dirty="0">
                <a:solidFill>
                  <a:srgbClr val="FFC000"/>
                </a:solidFill>
              </a:rPr>
              <a:t>» </a:t>
            </a:r>
            <a:endParaRPr lang="ru-RU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F3D50EA-C632-4298-A761-CC9A110E5750}"/>
              </a:ext>
            </a:extLst>
          </p:cNvPr>
          <p:cNvSpPr txBox="1"/>
          <p:nvPr/>
        </p:nvSpPr>
        <p:spPr>
          <a:xfrm>
            <a:off x="1051641" y="5426454"/>
            <a:ext cx="46494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r>
              <a:rPr lang="kk-KZ" dirty="0">
                <a:solidFill>
                  <a:srgbClr val="FF0000"/>
                </a:solidFill>
              </a:rPr>
              <a:t> колледжах области  созданы студенческие клубы «Саналы Ұрпак»</a:t>
            </a:r>
            <a:endParaRPr lang="x-non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170422" y="3468208"/>
            <a:ext cx="4670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solidFill>
                  <a:srgbClr val="FFC000"/>
                </a:solidFill>
              </a:rPr>
              <a:t>Формирование антикоррупционной культуры</a:t>
            </a:r>
            <a:endParaRPr lang="ru-RU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58460" y="2302523"/>
            <a:ext cx="40327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/>
              <a:t>во всех учреждениях образования утвержден план работы клубов «Адал Ұрпақ» и организована деятельность школьного клуба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18388" y="4572225"/>
            <a:ext cx="4896148" cy="649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/>
              <a:t>37 центров обслуживания студентов по принципу «одного окна»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 descr="Школьный класс">
            <a:extLst>
              <a:ext uri="{FF2B5EF4-FFF2-40B4-BE49-F238E27FC236}">
                <a16:creationId xmlns:a16="http://schemas.microsoft.com/office/drawing/2014/main" xmlns="" id="{35EF73D0-A912-4201-8D22-0BC32FBC3B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09460" y="3468208"/>
            <a:ext cx="588790" cy="578651"/>
          </a:xfrm>
          <a:prstGeom prst="rect">
            <a:avLst/>
          </a:prstGeom>
        </p:spPr>
      </p:pic>
      <p:pic>
        <p:nvPicPr>
          <p:cNvPr id="20" name="Рисунок 19" descr="Видеокамера">
            <a:extLst>
              <a:ext uri="{FF2B5EF4-FFF2-40B4-BE49-F238E27FC236}">
                <a16:creationId xmlns:a16="http://schemas.microsoft.com/office/drawing/2014/main" xmlns="" id="{A7FABD81-27BB-435B-AF2C-F5B74ACC59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67968" y="2282886"/>
            <a:ext cx="565435" cy="587875"/>
          </a:xfrm>
          <a:prstGeom prst="rect">
            <a:avLst/>
          </a:prstGeom>
        </p:spPr>
      </p:pic>
      <p:pic>
        <p:nvPicPr>
          <p:cNvPr id="21" name="Рисунок 20" descr="Преподаватель">
            <a:extLst>
              <a:ext uri="{FF2B5EF4-FFF2-40B4-BE49-F238E27FC236}">
                <a16:creationId xmlns:a16="http://schemas.microsoft.com/office/drawing/2014/main" xmlns="" id="{4EB0A8D8-B2CD-42E9-9893-FD57BDFEA0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291351" y="4572224"/>
            <a:ext cx="594181" cy="707886"/>
          </a:xfrm>
          <a:prstGeom prst="rect">
            <a:avLst/>
          </a:prstGeom>
        </p:spPr>
      </p:pic>
      <p:pic>
        <p:nvPicPr>
          <p:cNvPr id="30" name="Рисунок 29" descr="Список">
            <a:extLst>
              <a:ext uri="{FF2B5EF4-FFF2-40B4-BE49-F238E27FC236}">
                <a16:creationId xmlns:a16="http://schemas.microsoft.com/office/drawing/2014/main" xmlns="" id="{9C599CC7-C86C-46E0-BFF8-4C3184C5757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00090" y="2364681"/>
            <a:ext cx="552045" cy="583570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A974635C-3119-44A7-A089-88A8220ACCCA}"/>
              </a:ext>
            </a:extLst>
          </p:cNvPr>
          <p:cNvGrpSpPr/>
          <p:nvPr/>
        </p:nvGrpSpPr>
        <p:grpSpPr>
          <a:xfrm>
            <a:off x="271238" y="4420323"/>
            <a:ext cx="666750" cy="482601"/>
            <a:chOff x="5638800" y="2971800"/>
            <a:chExt cx="1458528" cy="914400"/>
          </a:xfrm>
        </p:grpSpPr>
        <p:pic>
          <p:nvPicPr>
            <p:cNvPr id="32" name="Рисунок 31" descr="Школьник">
              <a:extLst>
                <a:ext uri="{FF2B5EF4-FFF2-40B4-BE49-F238E27FC236}">
                  <a16:creationId xmlns:a16="http://schemas.microsoft.com/office/drawing/2014/main" xmlns="" id="{0841DDE7-3933-4AA4-8F5D-CA76D19A7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33" name="Рисунок 32" descr="Школьница">
              <a:extLst>
                <a:ext uri="{FF2B5EF4-FFF2-40B4-BE49-F238E27FC236}">
                  <a16:creationId xmlns:a16="http://schemas.microsoft.com/office/drawing/2014/main" xmlns="" id="{183B723A-F078-43CC-8193-E187FD7C0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6182928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34" name="Рисунок 33" descr="Группа людей">
            <a:extLst>
              <a:ext uri="{FF2B5EF4-FFF2-40B4-BE49-F238E27FC236}">
                <a16:creationId xmlns:a16="http://schemas.microsoft.com/office/drawing/2014/main" xmlns="" id="{7BF9EDB1-9D20-4485-84F0-91BD4BB7D4B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14358" y="5525462"/>
            <a:ext cx="509871" cy="509871"/>
          </a:xfrm>
          <a:prstGeom prst="rect">
            <a:avLst/>
          </a:prstGeom>
        </p:spPr>
      </p:pic>
      <p:sp>
        <p:nvSpPr>
          <p:cNvPr id="26" name="Стрелка: вниз 25">
            <a:extLst>
              <a:ext uri="{FF2B5EF4-FFF2-40B4-BE49-F238E27FC236}">
                <a16:creationId xmlns:a16="http://schemas.microsoft.com/office/drawing/2014/main" xmlns="" id="{035883EE-316C-4325-80F5-A7C25C8BC6B8}"/>
              </a:ext>
            </a:extLst>
          </p:cNvPr>
          <p:cNvSpPr/>
          <p:nvPr/>
        </p:nvSpPr>
        <p:spPr>
          <a:xfrm>
            <a:off x="2808423" y="4144650"/>
            <a:ext cx="242686" cy="2350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xmlns="" id="{A23DABFD-4A58-4902-8579-33CCF20FF4F3}"/>
              </a:ext>
            </a:extLst>
          </p:cNvPr>
          <p:cNvSpPr/>
          <p:nvPr/>
        </p:nvSpPr>
        <p:spPr>
          <a:xfrm>
            <a:off x="2794800" y="5123668"/>
            <a:ext cx="242686" cy="23507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a-ET"/>
          </a:p>
        </p:txBody>
      </p:sp>
      <p:pic>
        <p:nvPicPr>
          <p:cNvPr id="7" name="Рисунок 6" descr="Левое полушарие мозга">
            <a:extLst>
              <a:ext uri="{FF2B5EF4-FFF2-40B4-BE49-F238E27FC236}">
                <a16:creationId xmlns:a16="http://schemas.microsoft.com/office/drawing/2014/main" xmlns="" id="{0592241F-FC0B-4FC8-881B-489C7FD1D5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219767" y="3327942"/>
            <a:ext cx="712689" cy="712689"/>
          </a:xfrm>
          <a:prstGeom prst="rect">
            <a:avLst/>
          </a:prstGeom>
        </p:spPr>
      </p:pic>
      <p:pic>
        <p:nvPicPr>
          <p:cNvPr id="13" name="Рисунок 12" descr="Целевая аудитория">
            <a:extLst>
              <a:ext uri="{FF2B5EF4-FFF2-40B4-BE49-F238E27FC236}">
                <a16:creationId xmlns:a16="http://schemas.microsoft.com/office/drawing/2014/main" xmlns="" id="{8935C008-E7FB-4222-B830-4D3428241FE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6296742" y="5681389"/>
            <a:ext cx="588790" cy="5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0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397" y="317113"/>
            <a:ext cx="10112991" cy="139738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b="1" i="1" dirty="0">
                <a:solidFill>
                  <a:srgbClr val="2F5597"/>
                </a:solidFill>
                <a:cs typeface="Arial" panose="020B0604020202020204" pitchFamily="34" charset="0"/>
              </a:rPr>
              <a:t>Список организаций </a:t>
            </a:r>
            <a:br>
              <a:rPr lang="ru-RU" b="1" i="1" dirty="0">
                <a:solidFill>
                  <a:srgbClr val="2F5597"/>
                </a:solidFill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2F5597"/>
                </a:solidFill>
                <a:cs typeface="Arial" panose="020B0604020202020204" pitchFamily="34" charset="0"/>
              </a:rPr>
              <a:t>ГУ «Отдел образования Каркаралинского района»</a:t>
            </a:r>
            <a:br>
              <a:rPr lang="ru-RU" b="1" i="1" dirty="0">
                <a:solidFill>
                  <a:srgbClr val="2F5597"/>
                </a:solidFill>
                <a:cs typeface="Arial" panose="020B0604020202020204" pitchFamily="34" charset="0"/>
              </a:rPr>
            </a:br>
            <a:r>
              <a:rPr lang="ru-RU" b="1" i="1" dirty="0">
                <a:solidFill>
                  <a:srgbClr val="2F5597"/>
                </a:solidFill>
                <a:cs typeface="Arial" panose="020B0604020202020204" pitchFamily="34" charset="0"/>
              </a:rPr>
              <a:t>ПОДЛЕЖАЩИХ ВНУТРЕННЕМУ АНАЛИЗУ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3311" y="2107673"/>
            <a:ext cx="9645378" cy="4433214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КГУ «Общеобразовательная школа №15 села </a:t>
            </a:r>
            <a:r>
              <a:rPr lang="ru-RU" sz="23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Матак</a:t>
            </a: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aa-ET" sz="23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КГУ «Опорная  школа (ресурсный центр) № 4 села </a:t>
            </a:r>
            <a:r>
              <a:rPr lang="ru-RU" sz="23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Коктас</a:t>
            </a: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aa-ET" sz="23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КГУ «Центр детско-юношеского творчества города Каркаралинска»</a:t>
            </a:r>
            <a:endParaRPr lang="aa-ET" sz="23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КГКП «Детская школа искусств города Каркаралинска»</a:t>
            </a:r>
            <a:endParaRPr lang="aa-ET" sz="23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КГУ «Станция юных туристов»</a:t>
            </a:r>
            <a:endParaRPr lang="aa-ET" sz="23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КГКП «Ясли-сад «</a:t>
            </a:r>
            <a:r>
              <a:rPr lang="ru-RU" sz="23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Еркетай</a:t>
            </a: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aa-ET" sz="23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КГКП  «Ясли-сад «</a:t>
            </a:r>
            <a:r>
              <a:rPr lang="ru-RU" sz="23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</a:t>
            </a: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300" b="1" dirty="0" err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терек</a:t>
            </a:r>
            <a:r>
              <a:rPr lang="ru-RU" sz="23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aa-ET" sz="23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3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77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9681F44-9100-4B67-BD7F-56EEDABF1D56}"/>
              </a:ext>
            </a:extLst>
          </p:cNvPr>
          <p:cNvGrpSpPr/>
          <p:nvPr/>
        </p:nvGrpSpPr>
        <p:grpSpPr>
          <a:xfrm>
            <a:off x="-83268" y="1051704"/>
            <a:ext cx="11613246" cy="1265791"/>
            <a:chOff x="72002" y="975947"/>
            <a:chExt cx="11613246" cy="12657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D4C92B4-C9A1-45E6-8BF8-67D46BF8DE5B}"/>
                </a:ext>
              </a:extLst>
            </p:cNvPr>
            <p:cNvSpPr txBox="1"/>
            <p:nvPr/>
          </p:nvSpPr>
          <p:spPr>
            <a:xfrm>
              <a:off x="3419475" y="157162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Oswald" pitchFamily="2" charset="-52"/>
                </a:rPr>
                <a:t>33</a:t>
              </a:r>
              <a:r>
                <a:rPr lang="ru-RU" sz="1200" dirty="0">
                  <a:solidFill>
                    <a:schemeClr val="bg1"/>
                  </a:solidFill>
                  <a:latin typeface="Oswald" pitchFamily="2" charset="-52"/>
                </a:rPr>
                <a:t>%</a:t>
              </a:r>
              <a:endParaRPr lang="ru-RU" dirty="0">
                <a:solidFill>
                  <a:schemeClr val="bg1"/>
                </a:solidFill>
                <a:latin typeface="Oswald" pitchFamily="2" charset="-52"/>
              </a:endParaRPr>
            </a:p>
          </p:txBody>
        </p:sp>
        <p:sp>
          <p:nvSpPr>
            <p:cNvPr id="43" name="Google Shape;132;p16"/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4" name="Google Shape;133;p16"/>
            <p:cNvSpPr/>
            <p:nvPr/>
          </p:nvSpPr>
          <p:spPr>
            <a:xfrm>
              <a:off x="916257" y="1815790"/>
              <a:ext cx="3033524" cy="42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7" name="Google Shape;135;p16"/>
            <p:cNvSpPr/>
            <p:nvPr/>
          </p:nvSpPr>
          <p:spPr>
            <a:xfrm>
              <a:off x="72002" y="1040650"/>
              <a:ext cx="1136729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Google Shape;133;p16">
              <a:extLst>
                <a:ext uri="{FF2B5EF4-FFF2-40B4-BE49-F238E27FC236}">
                  <a16:creationId xmlns:a16="http://schemas.microsoft.com/office/drawing/2014/main" xmlns="" id="{CE500446-0AF6-4607-87D4-13C7C27588EA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1" name="Google Shape;130;p16"/>
            <p:cNvSpPr/>
            <p:nvPr/>
          </p:nvSpPr>
          <p:spPr>
            <a:xfrm>
              <a:off x="7927056" y="1021916"/>
              <a:ext cx="1102706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Google Shape;130;p16">
              <a:extLst>
                <a:ext uri="{FF2B5EF4-FFF2-40B4-BE49-F238E27FC236}">
                  <a16:creationId xmlns:a16="http://schemas.microsoft.com/office/drawing/2014/main" xmlns="" id="{19595E77-670A-4588-81D0-F8875E0898EF}"/>
                </a:ext>
              </a:extLst>
            </p:cNvPr>
            <p:cNvSpPr/>
            <p:nvPr/>
          </p:nvSpPr>
          <p:spPr>
            <a:xfrm>
              <a:off x="4408123" y="975947"/>
              <a:ext cx="868480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3830186E-E8D3-44DC-8685-6D42211361DD}"/>
              </a:ext>
            </a:extLst>
          </p:cNvPr>
          <p:cNvCxnSpPr>
            <a:cxnSpLocks/>
          </p:cNvCxnSpPr>
          <p:nvPr/>
        </p:nvCxnSpPr>
        <p:spPr>
          <a:xfrm>
            <a:off x="466363" y="2806699"/>
            <a:ext cx="1125288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408" t="24019" r="34918" b="16129"/>
          <a:stretch/>
        </p:blipFill>
        <p:spPr>
          <a:xfrm>
            <a:off x="54193" y="253151"/>
            <a:ext cx="824339" cy="68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58" y="254576"/>
            <a:ext cx="839449" cy="729386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E7E1ABB9-DE3C-4E73-A167-18FD32EC27CF}"/>
              </a:ext>
            </a:extLst>
          </p:cNvPr>
          <p:cNvGrpSpPr/>
          <p:nvPr/>
        </p:nvGrpSpPr>
        <p:grpSpPr>
          <a:xfrm>
            <a:off x="-76200" y="1421249"/>
            <a:ext cx="11584500" cy="2152421"/>
            <a:chOff x="72002" y="403018"/>
            <a:chExt cx="11613246" cy="1956706"/>
          </a:xfrm>
        </p:grpSpPr>
        <p:sp>
          <p:nvSpPr>
            <p:cNvPr id="66" name="Google Shape;132;p16">
              <a:extLst>
                <a:ext uri="{FF2B5EF4-FFF2-40B4-BE49-F238E27FC236}">
                  <a16:creationId xmlns:a16="http://schemas.microsoft.com/office/drawing/2014/main" xmlns="" id="{482F0A37-673F-4EC5-9024-653E35127789}"/>
                </a:ext>
              </a:extLst>
            </p:cNvPr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432CED4D-00E8-4769-8F58-5E05E94C1995}"/>
                </a:ext>
              </a:extLst>
            </p:cNvPr>
            <p:cNvGrpSpPr/>
            <p:nvPr/>
          </p:nvGrpSpPr>
          <p:grpSpPr>
            <a:xfrm>
              <a:off x="72002" y="403018"/>
              <a:ext cx="4482900" cy="1277099"/>
              <a:chOff x="352265" y="730863"/>
              <a:chExt cx="4482900" cy="1277099"/>
            </a:xfrm>
          </p:grpSpPr>
          <p:sp>
            <p:nvSpPr>
              <p:cNvPr id="77" name="Google Shape;135;p16">
                <a:extLst>
                  <a:ext uri="{FF2B5EF4-FFF2-40B4-BE49-F238E27FC236}">
                    <a16:creationId xmlns:a16="http://schemas.microsoft.com/office/drawing/2014/main" xmlns="" id="{27B57708-39FB-4898-A5CB-47CA973DA7A5}"/>
                  </a:ext>
                </a:extLst>
              </p:cNvPr>
              <p:cNvSpPr/>
              <p:nvPr/>
            </p:nvSpPr>
            <p:spPr>
              <a:xfrm>
                <a:off x="352265" y="1368495"/>
                <a:ext cx="1136729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Google Shape;129;p16">
                <a:extLst>
                  <a:ext uri="{FF2B5EF4-FFF2-40B4-BE49-F238E27FC236}">
                    <a16:creationId xmlns:a16="http://schemas.microsoft.com/office/drawing/2014/main" xmlns="" id="{1ADE138C-0096-4CA6-B1D7-7AAA3F16B209}"/>
                  </a:ext>
                </a:extLst>
              </p:cNvPr>
              <p:cNvSpPr/>
              <p:nvPr/>
            </p:nvSpPr>
            <p:spPr>
              <a:xfrm>
                <a:off x="1240267" y="730863"/>
                <a:ext cx="3594898" cy="102808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110192" algn="ctr"/>
                <a:r>
                  <a:rPr lang="ru-RU" sz="16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ИЗУЧЕНИЕ ДЕЯТЕЛЬНОСТИ ПО УПРАВЛЕНИЮ     ПЕРСОНАЛОМ</a:t>
                </a:r>
                <a:endParaRPr lang="aa-E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9" name="Google Shape;133;p16">
              <a:extLst>
                <a:ext uri="{FF2B5EF4-FFF2-40B4-BE49-F238E27FC236}">
                  <a16:creationId xmlns:a16="http://schemas.microsoft.com/office/drawing/2014/main" xmlns="" id="{E432A590-399F-4213-A81F-7C5CAFF1D5CF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16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75" name="Google Shape;130;p16">
              <a:extLst>
                <a:ext uri="{FF2B5EF4-FFF2-40B4-BE49-F238E27FC236}">
                  <a16:creationId xmlns:a16="http://schemas.microsoft.com/office/drawing/2014/main" xmlns="" id="{90692BB5-884D-4DC4-BBE5-41BA5EDAD2E9}"/>
                </a:ext>
              </a:extLst>
            </p:cNvPr>
            <p:cNvSpPr/>
            <p:nvPr/>
          </p:nvSpPr>
          <p:spPr>
            <a:xfrm>
              <a:off x="7927056" y="1021916"/>
              <a:ext cx="1102706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xmlns="" id="{5CFDA715-D42D-4322-A962-747A5BB606D7}"/>
                </a:ext>
              </a:extLst>
            </p:cNvPr>
            <p:cNvGrpSpPr/>
            <p:nvPr/>
          </p:nvGrpSpPr>
          <p:grpSpPr>
            <a:xfrm>
              <a:off x="4408123" y="404124"/>
              <a:ext cx="7252885" cy="1211290"/>
              <a:chOff x="4633717" y="318627"/>
              <a:chExt cx="7252885" cy="1211290"/>
            </a:xfrm>
          </p:grpSpPr>
          <p:sp>
            <p:nvSpPr>
              <p:cNvPr id="72" name="Google Shape;131;p16">
                <a:extLst>
                  <a:ext uri="{FF2B5EF4-FFF2-40B4-BE49-F238E27FC236}">
                    <a16:creationId xmlns:a16="http://schemas.microsoft.com/office/drawing/2014/main" xmlns="" id="{044032FC-8C0E-4108-B8EA-926F1DCE44B1}"/>
                  </a:ext>
                </a:extLst>
              </p:cNvPr>
              <p:cNvSpPr/>
              <p:nvPr/>
            </p:nvSpPr>
            <p:spPr>
              <a:xfrm>
                <a:off x="9103847" y="318627"/>
                <a:ext cx="2782755" cy="104285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indent="44958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ИНЫЕ ВОПРОСЫ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aa-E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Google Shape;130;p16">
                <a:extLst>
                  <a:ext uri="{FF2B5EF4-FFF2-40B4-BE49-F238E27FC236}">
                    <a16:creationId xmlns:a16="http://schemas.microsoft.com/office/drawing/2014/main" xmlns="" id="{A42821F6-FED1-4171-809A-32EA7AF22360}"/>
                  </a:ext>
                </a:extLst>
              </p:cNvPr>
              <p:cNvSpPr/>
              <p:nvPr/>
            </p:nvSpPr>
            <p:spPr>
              <a:xfrm>
                <a:off x="4633717" y="890450"/>
                <a:ext cx="868480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Google Shape;131;p16">
                <a:extLst>
                  <a:ext uri="{FF2B5EF4-FFF2-40B4-BE49-F238E27FC236}">
                    <a16:creationId xmlns:a16="http://schemas.microsoft.com/office/drawing/2014/main" xmlns="" id="{F27E0CCB-1C5C-4D86-92E8-BE59E200C5D0}"/>
                  </a:ext>
                </a:extLst>
              </p:cNvPr>
              <p:cNvSpPr/>
              <p:nvPr/>
            </p:nvSpPr>
            <p:spPr>
              <a:xfrm>
                <a:off x="5044527" y="320939"/>
                <a:ext cx="3779217" cy="104285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indent="238125" algn="ctr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ИЗУЧЕНИЕ ДЕЯТЕЛЬНОСТИ        ПО ОКАЗАНИЮ </a:t>
                </a:r>
                <a:r>
                  <a:rPr lang="kk-KZ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</a:t>
                </a: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ОСУДАРСТВЕННЫХ УСЛУГ</a:t>
                </a:r>
                <a:endParaRPr lang="aa-ET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2" name="Google Shape;133;p16">
              <a:extLst>
                <a:ext uri="{FF2B5EF4-FFF2-40B4-BE49-F238E27FC236}">
                  <a16:creationId xmlns:a16="http://schemas.microsoft.com/office/drawing/2014/main" xmlns="" id="{D84AFD9F-00F8-493D-9539-F8B08CA1E887}"/>
                </a:ext>
              </a:extLst>
            </p:cNvPr>
            <p:cNvSpPr/>
            <p:nvPr/>
          </p:nvSpPr>
          <p:spPr>
            <a:xfrm>
              <a:off x="832610" y="1938881"/>
              <a:ext cx="3926075" cy="42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rPr>
                <a:t>несоответствие оформления трудовых отношений работодателя и работника</a:t>
              </a: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rPr>
                <a:t>нарушение требований ведения делопроизводства и кадров</a:t>
              </a: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ru-RU" sz="1600" dirty="0">
                  <a:solidFill>
                    <a:schemeClr val="dk1"/>
                  </a:solidFill>
                  <a:latin typeface="Arial" pitchFamily="34" charset="0"/>
                  <a:cs typeface="Arial" pitchFamily="34" charset="0"/>
                  <a:sym typeface="Arial"/>
                </a:rPr>
                <a:t>несоответствие функциональных обязанностей и должностных инструкций</a:t>
              </a: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endParaRPr lang="ru-RU"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  <a:p>
              <a:pPr marL="285750" marR="0" lvl="0" indent="-28575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endParaRPr sz="16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0F963FA-7870-4BC1-B764-71794893B1DC}"/>
              </a:ext>
            </a:extLst>
          </p:cNvPr>
          <p:cNvSpPr txBox="1"/>
          <p:nvPr/>
        </p:nvSpPr>
        <p:spPr>
          <a:xfrm>
            <a:off x="1061952" y="225690"/>
            <a:ext cx="10122832" cy="8925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РЕЗУЛЬТАТЫ АНАЛИЗА КОРРУПЦИОННЫХ РИСКОВ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</a:rPr>
              <a:t>В ОРГАНИЗАЦИЯХ ОБРАЗОВАНИЯ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029626-F3D2-4CD2-BAA3-D90C36715495}"/>
              </a:ext>
            </a:extLst>
          </p:cNvPr>
          <p:cNvSpPr txBox="1"/>
          <p:nvPr/>
        </p:nvSpPr>
        <p:spPr>
          <a:xfrm>
            <a:off x="4805990" y="3103803"/>
            <a:ext cx="34758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оформления правовых документов по зачислению детей в мини-центр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медицинского подтверждения на детей (паспорт здоровья)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нарушение приема детей в дошкольную организацию</a:t>
            </a:r>
            <a:endParaRPr lang="aa-E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52055BF-AB13-4EB0-B44F-128EB6572942}"/>
              </a:ext>
            </a:extLst>
          </p:cNvPr>
          <p:cNvSpPr txBox="1"/>
          <p:nvPr/>
        </p:nvSpPr>
        <p:spPr>
          <a:xfrm>
            <a:off x="8472333" y="3100579"/>
            <a:ext cx="3475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 отсутствии подтверждающих документов в ИС по ведению учебного процесса в дистанционном режиме, педагоги получали заработную плату в полном объеме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отсутствует автоматизация бухгалтерского учета (не установлена программа 1С)</a:t>
            </a:r>
            <a:endParaRPr lang="aa-ET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0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39681F44-9100-4B67-BD7F-56EEDABF1D56}"/>
              </a:ext>
            </a:extLst>
          </p:cNvPr>
          <p:cNvGrpSpPr/>
          <p:nvPr/>
        </p:nvGrpSpPr>
        <p:grpSpPr>
          <a:xfrm>
            <a:off x="-83268" y="1051704"/>
            <a:ext cx="11613246" cy="1265791"/>
            <a:chOff x="72002" y="975947"/>
            <a:chExt cx="11613246" cy="12657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D4C92B4-C9A1-45E6-8BF8-67D46BF8DE5B}"/>
                </a:ext>
              </a:extLst>
            </p:cNvPr>
            <p:cNvSpPr txBox="1"/>
            <p:nvPr/>
          </p:nvSpPr>
          <p:spPr>
            <a:xfrm>
              <a:off x="3419475" y="157162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  <a:latin typeface="Oswald" pitchFamily="2" charset="-52"/>
                </a:rPr>
                <a:t>33</a:t>
              </a:r>
              <a:r>
                <a:rPr lang="ru-RU" sz="1200" dirty="0">
                  <a:solidFill>
                    <a:schemeClr val="bg1"/>
                  </a:solidFill>
                  <a:latin typeface="Oswald" pitchFamily="2" charset="-52"/>
                </a:rPr>
                <a:t>%</a:t>
              </a:r>
              <a:endParaRPr lang="ru-RU" dirty="0">
                <a:solidFill>
                  <a:schemeClr val="bg1"/>
                </a:solidFill>
                <a:latin typeface="Oswald" pitchFamily="2" charset="-52"/>
              </a:endParaRPr>
            </a:p>
          </p:txBody>
        </p:sp>
        <p:sp>
          <p:nvSpPr>
            <p:cNvPr id="43" name="Google Shape;132;p16"/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4" name="Google Shape;133;p16"/>
            <p:cNvSpPr/>
            <p:nvPr/>
          </p:nvSpPr>
          <p:spPr>
            <a:xfrm>
              <a:off x="916257" y="1815790"/>
              <a:ext cx="3033524" cy="4208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7" name="Google Shape;135;p16"/>
            <p:cNvSpPr/>
            <p:nvPr/>
          </p:nvSpPr>
          <p:spPr>
            <a:xfrm>
              <a:off x="72002" y="1040650"/>
              <a:ext cx="1136729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Google Shape;133;p16">
              <a:extLst>
                <a:ext uri="{FF2B5EF4-FFF2-40B4-BE49-F238E27FC236}">
                  <a16:creationId xmlns:a16="http://schemas.microsoft.com/office/drawing/2014/main" xmlns="" id="{CE500446-0AF6-4607-87D4-13C7C27588EA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20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41" name="Google Shape;130;p16"/>
            <p:cNvSpPr/>
            <p:nvPr/>
          </p:nvSpPr>
          <p:spPr>
            <a:xfrm>
              <a:off x="7927056" y="1021916"/>
              <a:ext cx="1102706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Google Shape;130;p16">
              <a:extLst>
                <a:ext uri="{FF2B5EF4-FFF2-40B4-BE49-F238E27FC236}">
                  <a16:creationId xmlns:a16="http://schemas.microsoft.com/office/drawing/2014/main" xmlns="" id="{19595E77-670A-4588-81D0-F8875E0898EF}"/>
                </a:ext>
              </a:extLst>
            </p:cNvPr>
            <p:cNvSpPr/>
            <p:nvPr/>
          </p:nvSpPr>
          <p:spPr>
            <a:xfrm>
              <a:off x="4408123" y="975947"/>
              <a:ext cx="868480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408" t="24019" r="34918" b="16129"/>
          <a:stretch/>
        </p:blipFill>
        <p:spPr>
          <a:xfrm>
            <a:off x="54193" y="253151"/>
            <a:ext cx="824339" cy="68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58" y="254576"/>
            <a:ext cx="839449" cy="729386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E7E1ABB9-DE3C-4E73-A167-18FD32EC27CF}"/>
              </a:ext>
            </a:extLst>
          </p:cNvPr>
          <p:cNvGrpSpPr/>
          <p:nvPr/>
        </p:nvGrpSpPr>
        <p:grpSpPr>
          <a:xfrm>
            <a:off x="-76200" y="938224"/>
            <a:ext cx="11584500" cy="5791813"/>
            <a:chOff x="72002" y="120593"/>
            <a:chExt cx="11613246" cy="5108500"/>
          </a:xfrm>
        </p:grpSpPr>
        <p:sp>
          <p:nvSpPr>
            <p:cNvPr id="66" name="Google Shape;132;p16">
              <a:extLst>
                <a:ext uri="{FF2B5EF4-FFF2-40B4-BE49-F238E27FC236}">
                  <a16:creationId xmlns:a16="http://schemas.microsoft.com/office/drawing/2014/main" xmlns="" id="{482F0A37-673F-4EC5-9024-653E35127789}"/>
                </a:ext>
              </a:extLst>
            </p:cNvPr>
            <p:cNvSpPr/>
            <p:nvPr/>
          </p:nvSpPr>
          <p:spPr>
            <a:xfrm>
              <a:off x="8729134" y="1814380"/>
              <a:ext cx="2956114" cy="3587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sz="1400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xmlns="" id="{432CED4D-00E8-4769-8F58-5E05E94C1995}"/>
                </a:ext>
              </a:extLst>
            </p:cNvPr>
            <p:cNvGrpSpPr/>
            <p:nvPr/>
          </p:nvGrpSpPr>
          <p:grpSpPr>
            <a:xfrm>
              <a:off x="72002" y="120593"/>
              <a:ext cx="11535765" cy="5108500"/>
              <a:chOff x="352265" y="448438"/>
              <a:chExt cx="11535765" cy="5108500"/>
            </a:xfrm>
          </p:grpSpPr>
          <p:sp>
            <p:nvSpPr>
              <p:cNvPr id="77" name="Google Shape;135;p16">
                <a:extLst>
                  <a:ext uri="{FF2B5EF4-FFF2-40B4-BE49-F238E27FC236}">
                    <a16:creationId xmlns:a16="http://schemas.microsoft.com/office/drawing/2014/main" xmlns="" id="{27B57708-39FB-4898-A5CB-47CA973DA7A5}"/>
                  </a:ext>
                </a:extLst>
              </p:cNvPr>
              <p:cNvSpPr/>
              <p:nvPr/>
            </p:nvSpPr>
            <p:spPr>
              <a:xfrm>
                <a:off x="352265" y="1368495"/>
                <a:ext cx="1136729" cy="6394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1" dirty="0">
                  <a:solidFill>
                    <a:schemeClr val="accent4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Google Shape;129;p16">
                <a:extLst>
                  <a:ext uri="{FF2B5EF4-FFF2-40B4-BE49-F238E27FC236}">
                    <a16:creationId xmlns:a16="http://schemas.microsoft.com/office/drawing/2014/main" xmlns="" id="{1ADE138C-0096-4CA6-B1D7-7AAA3F16B209}"/>
                  </a:ext>
                </a:extLst>
              </p:cNvPr>
              <p:cNvSpPr/>
              <p:nvPr/>
            </p:nvSpPr>
            <p:spPr>
              <a:xfrm>
                <a:off x="809425" y="448438"/>
                <a:ext cx="11078605" cy="510850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 срок до </a:t>
                </a:r>
                <a:r>
                  <a:rPr lang="ru-RU" sz="16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01.03.2021 года</a:t>
                </a: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принять все исчерпывающие  меры по устранению указанных недостатков.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Документацию привести в соответствие  согласно разработанной номенклатуре дел и регламентирующих НПА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Документы по кадровому обеспечению, делопроизводству привести  в соответствии с требованиями </a:t>
                </a:r>
                <a:r>
                  <a:rPr lang="ru-RU" sz="1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Законодательства РК.</a:t>
                </a:r>
                <a:endParaRPr lang="ru-RU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Создать комиссию по установлению стажа работников школы.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При издании приказов использовать систему электронного документооборота в государственных и негосударственных  организациях.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 соответствии с п.п.1 п.2 ст.28 Закона РК от 6 апреля 2016 года «О занятости населения» и п.п.11 п.1 ст.23 Трудового кодекса РК   направлять в центр занятости населения сведения о наличии свободных рабочих мест (вакантных должностей), в течение трех рабочих дней со дня их появления.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Вести учет военнообязанных по форме Т-2 согласно приложения 27 приказа Министра обороны РК № 28 от 24.01.2017 года «Об утверждении Правил воинского учета военнообязанных и призывников».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Организовать  деятельность Попечительского совета в соответствии с  Правилами организации работы Попечительского совета, утвержденного приказом Министра образования и науки Республики Казахстан от 27 июля 2017 года №355.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Вести строгий учет и оприходовать все материальные ценности, предметы, оборудования, вещи и т.д.  поступившие в рамках благотворительной помощи, завести на них инвентарные карточки.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Осуществлять постоянный контроль за не допущением  нарушений сроков оказания государственных услуг.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Не допускать истребования от </a:t>
                </a:r>
                <a:r>
                  <a:rPr lang="ru-RU" sz="1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услугополучателей</a:t>
                </a:r>
                <a:r>
                  <a:rPr lang="ru-RU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документов предоставление которых не регламентировано государственной услуги.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На постоянной основе повышать квалификацию сотрудников, непосредственно оказывающих государственные услуги.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indent="-285750" algn="just">
                  <a:buFont typeface="Wingdings" panose="05000000000000000000" pitchFamily="2" charset="2"/>
                  <a:buChar char="ü"/>
                </a:pPr>
                <a:r>
                  <a:rPr lang="ru-RU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Информацию о результатах устранения недостатков и принятых мерах представить  в срок до 01.03.2021 года.</a:t>
                </a:r>
                <a:endParaRPr lang="aa-ET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9" name="Google Shape;133;p16">
              <a:extLst>
                <a:ext uri="{FF2B5EF4-FFF2-40B4-BE49-F238E27FC236}">
                  <a16:creationId xmlns:a16="http://schemas.microsoft.com/office/drawing/2014/main" xmlns="" id="{E432A590-399F-4213-A81F-7C5CAFF1D5CF}"/>
                </a:ext>
              </a:extLst>
            </p:cNvPr>
            <p:cNvSpPr/>
            <p:nvPr/>
          </p:nvSpPr>
          <p:spPr>
            <a:xfrm>
              <a:off x="4842332" y="1810851"/>
              <a:ext cx="299425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algn="ctr"/>
              <a:endParaRPr lang="ru-RU" sz="1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Arial"/>
              </a:endParaRPr>
            </a:p>
          </p:txBody>
        </p:sp>
        <p:sp>
          <p:nvSpPr>
            <p:cNvPr id="75" name="Google Shape;130;p16">
              <a:extLst>
                <a:ext uri="{FF2B5EF4-FFF2-40B4-BE49-F238E27FC236}">
                  <a16:creationId xmlns:a16="http://schemas.microsoft.com/office/drawing/2014/main" xmlns="" id="{90692BB5-884D-4DC4-BBE5-41BA5EDAD2E9}"/>
                </a:ext>
              </a:extLst>
            </p:cNvPr>
            <p:cNvSpPr/>
            <p:nvPr/>
          </p:nvSpPr>
          <p:spPr>
            <a:xfrm>
              <a:off x="7927056" y="1021916"/>
              <a:ext cx="1102706" cy="6394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90F963FA-7870-4BC1-B764-71794893B1DC}"/>
              </a:ext>
            </a:extLst>
          </p:cNvPr>
          <p:cNvSpPr txBox="1"/>
          <p:nvPr/>
        </p:nvSpPr>
        <p:spPr>
          <a:xfrm>
            <a:off x="1061952" y="225690"/>
            <a:ext cx="10122832" cy="4924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</a:rPr>
              <a:t>РЕКОМЕНДАЦИИ ПО ИТОГАМ ВНУТРЕННЕГО АНАЛИЗА</a:t>
            </a:r>
          </a:p>
        </p:txBody>
      </p:sp>
    </p:spTree>
    <p:extLst>
      <p:ext uri="{BB962C8B-B14F-4D97-AF65-F5344CB8AC3E}">
        <p14:creationId xmlns:p14="http://schemas.microsoft.com/office/powerpoint/2010/main" val="173249070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3608</TotalTime>
  <Words>823</Words>
  <Application>Microsoft Office PowerPoint</Application>
  <PresentationFormat>Широкоэкранный</PresentationFormat>
  <Paragraphs>78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Gill Sans MT</vt:lpstr>
      <vt:lpstr>Oswald</vt:lpstr>
      <vt:lpstr>Roboto</vt:lpstr>
      <vt:lpstr>Segoe UI</vt:lpstr>
      <vt:lpstr>Times New Roman</vt:lpstr>
      <vt:lpstr>Wingdings</vt:lpstr>
      <vt:lpstr>Parcel</vt:lpstr>
      <vt:lpstr>Презентация PowerPoint</vt:lpstr>
      <vt:lpstr>Презентация PowerPoint</vt:lpstr>
      <vt:lpstr>Предупреждение коррупционных проявлений </vt:lpstr>
      <vt:lpstr>Формирование  честности, порядочности,  законопослушного гражданина  </vt:lpstr>
      <vt:lpstr>Список организаций  ГУ «Отдел образования Каркаралинского района» ПОДЛЕЖАЩИХ ВНУТРЕННЕМУ АНАЛИЗУ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Yerlan Shulanov</dc:creator>
  <cp:lastModifiedBy>Мукашева М</cp:lastModifiedBy>
  <cp:revision>451</cp:revision>
  <cp:lastPrinted>2020-12-04T12:46:48Z</cp:lastPrinted>
  <dcterms:created xsi:type="dcterms:W3CDTF">2020-08-24T06:14:18Z</dcterms:created>
  <dcterms:modified xsi:type="dcterms:W3CDTF">2021-02-03T03:01:23Z</dcterms:modified>
</cp:coreProperties>
</file>