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66" r:id="rId4"/>
    <p:sldId id="257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A0595-B121-4F91-A374-76B21171E2CA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25A6C-5F2D-4EDB-888D-F5897D4D41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655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157-78C3-4D0E-99C5-0D3589ED4EEB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3081-DA8D-4619-BBA5-6FC41CEB7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20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157-78C3-4D0E-99C5-0D3589ED4EEB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3081-DA8D-4619-BBA5-6FC41CEB7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80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157-78C3-4D0E-99C5-0D3589ED4EEB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3081-DA8D-4619-BBA5-6FC41CEB7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73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157-78C3-4D0E-99C5-0D3589ED4EEB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3081-DA8D-4619-BBA5-6FC41CEB7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87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157-78C3-4D0E-99C5-0D3589ED4EEB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3081-DA8D-4619-BBA5-6FC41CEB7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57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157-78C3-4D0E-99C5-0D3589ED4EEB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3081-DA8D-4619-BBA5-6FC41CEB7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17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157-78C3-4D0E-99C5-0D3589ED4EEB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3081-DA8D-4619-BBA5-6FC41CEB7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78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157-78C3-4D0E-99C5-0D3589ED4EEB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3081-DA8D-4619-BBA5-6FC41CEB7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01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157-78C3-4D0E-99C5-0D3589ED4EEB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3081-DA8D-4619-BBA5-6FC41CEB7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10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157-78C3-4D0E-99C5-0D3589ED4EEB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3081-DA8D-4619-BBA5-6FC41CEB7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50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157-78C3-4D0E-99C5-0D3589ED4EEB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3081-DA8D-4619-BBA5-6FC41CEB7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30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44824"/>
            <a:ext cx="8229600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B8157-78C3-4D0E-99C5-0D3589ED4EEB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13081-DA8D-4619-BBA5-6FC41CEB7BB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937418" y="6481802"/>
            <a:ext cx="3206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4"/>
              </a:rPr>
              <a:t>http://presentation-creation.ru/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581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420888"/>
            <a:ext cx="7772400" cy="1470025"/>
          </a:xfrm>
        </p:spPr>
        <p:txBody>
          <a:bodyPr>
            <a:normAutofit/>
          </a:bodyPr>
          <a:lstStyle/>
          <a:p>
            <a:r>
              <a:rPr lang="kk-KZ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Государственные услуги, оказываемые в сфере образования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458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80728"/>
            <a:ext cx="82089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dirty="0">
                <a:latin typeface="Times New Roman" pitchFamily="18" charset="0"/>
                <a:cs typeface="Times New Roman" pitchFamily="18" charset="0"/>
              </a:rPr>
              <a:t>Согласно Приказу и.о Министра цифрового развития, инноваций и аэрокосмической промышленности РК «Об утверждении реестра государственных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услуг»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, существуют </a:t>
            </a:r>
            <a:r>
              <a:rPr lang="kk-KZ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34 вида государственных услуг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, оказываемых в сфере образования.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Из них </a:t>
            </a:r>
            <a:r>
              <a:rPr lang="kk-KZ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 услуг полностью автоматизированы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24 – частично автоматизированы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– бумажно-проактивные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kk-K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260648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государственных услуг</a:t>
            </a:r>
            <a:endParaRPr lang="ru-RU" sz="2800" u="sng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384176" y="2771344"/>
            <a:ext cx="288032" cy="58564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024136" y="3441526"/>
            <a:ext cx="1008112" cy="95785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204156" y="3689622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771800" y="4151287"/>
            <a:ext cx="1008112" cy="4298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528192" y="458112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528192" y="458112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148064" y="4151287"/>
            <a:ext cx="792088" cy="4298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39552" y="4581128"/>
            <a:ext cx="25662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услуг полностью автоматизировано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928544" y="5504458"/>
            <a:ext cx="31992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частично автоматизированы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441286" y="4719627"/>
            <a:ext cx="3235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услуги – бумажно-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проактивные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https://argumenti.ru/images/arhnews/5495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871" y="2715684"/>
            <a:ext cx="1521567" cy="148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alashainasy.kz/userdata/news/2016/news_87013/thumb_b/photo_916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2951898"/>
            <a:ext cx="1800200" cy="141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24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егов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4482287"/>
            <a:ext cx="3752299" cy="196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&quot;егов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483261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6468" y="2924944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портал выступает ведущим звеном из которого вытекают ранее указанные информационные системы как: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Malahit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Mindal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ілімал,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Indigo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kk-KZ" b="1" dirty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FFFFFF"/>
              </a:solidFill>
              <a:cs typeface="Arial" charset="0"/>
            </a:endParaRPr>
          </a:p>
          <a:p>
            <a:endParaRPr lang="en-US" b="1" dirty="0">
              <a:solidFill>
                <a:srgbClr val="FFFFFF"/>
              </a:solidFill>
              <a:cs typeface="Arial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962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5829" y="260648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системы,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оказывающие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услуги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eeform 26"/>
          <p:cNvSpPr>
            <a:spLocks/>
          </p:cNvSpPr>
          <p:nvPr/>
        </p:nvSpPr>
        <p:spPr bwMode="gray">
          <a:xfrm flipH="1">
            <a:off x="2487612" y="2248048"/>
            <a:ext cx="1862137" cy="1325564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69804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5" name="Freeform 27"/>
          <p:cNvSpPr>
            <a:spLocks/>
          </p:cNvSpPr>
          <p:nvPr/>
        </p:nvSpPr>
        <p:spPr bwMode="gray">
          <a:xfrm>
            <a:off x="4587875" y="2248048"/>
            <a:ext cx="1712317" cy="1325563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shade val="80000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6" name="Freeform 28"/>
          <p:cNvSpPr>
            <a:spLocks/>
          </p:cNvSpPr>
          <p:nvPr/>
        </p:nvSpPr>
        <p:spPr bwMode="gray">
          <a:xfrm>
            <a:off x="2487612" y="3782111"/>
            <a:ext cx="1862137" cy="1375082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6078"/>
                  <a:invGamma/>
                </a:schemeClr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7" name="Freeform 29"/>
          <p:cNvSpPr>
            <a:spLocks/>
          </p:cNvSpPr>
          <p:nvPr/>
        </p:nvSpPr>
        <p:spPr bwMode="gray">
          <a:xfrm flipH="1">
            <a:off x="4587874" y="3782112"/>
            <a:ext cx="1712317" cy="1375082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6275"/>
                  <a:invGamma/>
                </a:schemeClr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8" name="Oval 30"/>
          <p:cNvSpPr>
            <a:spLocks noChangeArrowheads="1"/>
          </p:cNvSpPr>
          <p:nvPr/>
        </p:nvSpPr>
        <p:spPr bwMode="gray">
          <a:xfrm>
            <a:off x="3702473" y="2780925"/>
            <a:ext cx="1794882" cy="1872209"/>
          </a:xfrm>
          <a:prstGeom prst="ellipse">
            <a:avLst/>
          </a:prstGeom>
          <a:solidFill>
            <a:srgbClr val="FE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white">
          <a:xfrm>
            <a:off x="2487613" y="2248049"/>
            <a:ext cx="1579562" cy="861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Malahit</a:t>
            </a:r>
            <a:endParaRPr lang="en-US" sz="2000" b="1" i="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white">
          <a:xfrm>
            <a:off x="4838700" y="2248049"/>
            <a:ext cx="1579563" cy="861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Mindal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white">
          <a:xfrm>
            <a:off x="2487612" y="4354423"/>
            <a:ext cx="157956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ілімал</a:t>
            </a:r>
            <a:endParaRPr lang="kk-KZ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34"/>
          <p:cNvSpPr txBox="1">
            <a:spLocks noChangeArrowheads="1"/>
          </p:cNvSpPr>
          <p:nvPr/>
        </p:nvSpPr>
        <p:spPr bwMode="white">
          <a:xfrm>
            <a:off x="4720629" y="4354423"/>
            <a:ext cx="157956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Indigo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26137" y="3424643"/>
            <a:ext cx="1640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EGOV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1292566"/>
            <a:ext cx="2552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Психолого-медико-педагогическая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консультация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418263" y="1292566"/>
            <a:ext cx="27441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Отдел нравственно-духовного развития личности, специального, дополнительного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85581" y="5157193"/>
            <a:ext cx="33424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Отдел дошкольного воспитания и общего среднего образования</a:t>
            </a:r>
            <a:endParaRPr lang="kk-KZ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-98939" y="4010507"/>
            <a:ext cx="280831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Отдел дошкольного воспитания и общего среднего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</a:p>
          <a:p>
            <a:pPr marL="285750" indent="-285750" algn="ctr">
              <a:buFontTx/>
              <a:buChar char="-"/>
            </a:pPr>
            <a:r>
              <a:rPr lang="kk-K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по работе с педагогическими работниками и управления человеческими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ресурсами</a:t>
            </a:r>
          </a:p>
          <a:p>
            <a:pPr algn="ctr"/>
            <a:endParaRPr lang="kk-KZ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5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2"/>
          <p:cNvGrpSpPr>
            <a:grpSpLocks/>
          </p:cNvGrpSpPr>
          <p:nvPr/>
        </p:nvGrpSpPr>
        <p:grpSpPr bwMode="auto">
          <a:xfrm>
            <a:off x="179512" y="1912029"/>
            <a:ext cx="2679147" cy="2194660"/>
            <a:chOff x="761" y="1243"/>
            <a:chExt cx="512" cy="479"/>
          </a:xfrm>
        </p:grpSpPr>
        <p:grpSp>
          <p:nvGrpSpPr>
            <p:cNvPr id="3" name="Group 143"/>
            <p:cNvGrpSpPr>
              <a:grpSpLocks/>
            </p:cNvGrpSpPr>
            <p:nvPr/>
          </p:nvGrpSpPr>
          <p:grpSpPr bwMode="auto">
            <a:xfrm>
              <a:off x="761" y="1243"/>
              <a:ext cx="512" cy="479"/>
              <a:chOff x="59" y="1917"/>
              <a:chExt cx="1175" cy="1019"/>
            </a:xfrm>
          </p:grpSpPr>
          <p:pic>
            <p:nvPicPr>
              <p:cNvPr id="5" name="Picture 144" descr="light_shadow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59" y="2662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" name="Picture 145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" name="Oval 146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alpha val="55000"/>
                    </a:schemeClr>
                  </a:gs>
                  <a:gs pos="50000">
                    <a:schemeClr val="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hlink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4" name="Picture 147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381626" y="2401498"/>
            <a:ext cx="2461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Электронная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(частично автоматизированная)/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бумажная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6" y="47667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MALAHIT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30415" y="2055828"/>
            <a:ext cx="6174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Обследование и оказание психолого-медико-педагогической консультативной помощи детям с ограниченными возможностями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70600" y="3278661"/>
            <a:ext cx="5670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Реабилитация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социальная адаптация детей и подростков с проблемами в развитии; </a:t>
            </a:r>
            <a:endParaRPr lang="ru-RU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6817" y="4407495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Прием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документов и зачисление в специальные организации образования детей с ограниченными возможностями для обучения по специальным общеобразовательным учебным программам. </a:t>
            </a:r>
            <a:endParaRPr lang="ru-RU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07704" y="5445224"/>
            <a:ext cx="5904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Психолого-медико-педагогическая консультация (ПМПК)</a:t>
            </a:r>
            <a:endParaRPr lang="ru-RU" sz="2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9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7904" y="692696"/>
            <a:ext cx="19527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Mindal</a:t>
            </a:r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cs typeface="Arial" charset="0"/>
            </a:endParaRPr>
          </a:p>
        </p:txBody>
      </p:sp>
      <p:grpSp>
        <p:nvGrpSpPr>
          <p:cNvPr id="3" name="Group 124"/>
          <p:cNvGrpSpPr>
            <a:grpSpLocks/>
          </p:cNvGrpSpPr>
          <p:nvPr/>
        </p:nvGrpSpPr>
        <p:grpSpPr bwMode="auto">
          <a:xfrm>
            <a:off x="442301" y="1879597"/>
            <a:ext cx="2664296" cy="2664296"/>
            <a:chOff x="819" y="1243"/>
            <a:chExt cx="454" cy="518"/>
          </a:xfrm>
        </p:grpSpPr>
        <p:grpSp>
          <p:nvGrpSpPr>
            <p:cNvPr id="4" name="Group 125"/>
            <p:cNvGrpSpPr>
              <a:grpSpLocks/>
            </p:cNvGrpSpPr>
            <p:nvPr/>
          </p:nvGrpSpPr>
          <p:grpSpPr bwMode="auto">
            <a:xfrm>
              <a:off x="819" y="1243"/>
              <a:ext cx="454" cy="518"/>
              <a:chOff x="192" y="1917"/>
              <a:chExt cx="1042" cy="1102"/>
            </a:xfrm>
          </p:grpSpPr>
          <p:pic>
            <p:nvPicPr>
              <p:cNvPr id="6" name="Picture 126" descr="light_shadow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</p:spPr>
          </p:pic>
          <p:pic>
            <p:nvPicPr>
              <p:cNvPr id="7" name="Picture 127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8" name="Oval 128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alpha val="55000"/>
                    </a:schemeClr>
                  </a:gs>
                  <a:gs pos="50000">
                    <a:schemeClr val="fol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folHlink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5" name="Picture 129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486012" y="2354873"/>
            <a:ext cx="2511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Электронная (частично автоматизированная)/бумажная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19872" y="2368664"/>
            <a:ext cx="55983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Прием документов и зачисление в организации дополнительного образования для детей по предоставлению им дополнительного образования.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79712" y="4543893"/>
            <a:ext cx="56886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Отдел нравственно-духовного развития личности, специального, дополнительного образования (НДРЛ)</a:t>
            </a:r>
            <a:endParaRPr lang="kk-KZ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6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2"/>
          <p:cNvGrpSpPr>
            <a:grpSpLocks/>
          </p:cNvGrpSpPr>
          <p:nvPr/>
        </p:nvGrpSpPr>
        <p:grpSpPr bwMode="auto">
          <a:xfrm>
            <a:off x="591871" y="1685416"/>
            <a:ext cx="3006080" cy="2886476"/>
            <a:chOff x="819" y="1243"/>
            <a:chExt cx="454" cy="518"/>
          </a:xfrm>
        </p:grpSpPr>
        <p:grpSp>
          <p:nvGrpSpPr>
            <p:cNvPr id="3" name="Group 143"/>
            <p:cNvGrpSpPr>
              <a:grpSpLocks/>
            </p:cNvGrpSpPr>
            <p:nvPr/>
          </p:nvGrpSpPr>
          <p:grpSpPr bwMode="auto">
            <a:xfrm>
              <a:off x="819" y="1243"/>
              <a:ext cx="454" cy="518"/>
              <a:chOff x="192" y="1917"/>
              <a:chExt cx="1042" cy="1102"/>
            </a:xfrm>
          </p:grpSpPr>
          <p:pic>
            <p:nvPicPr>
              <p:cNvPr id="5" name="Picture 144" descr="light_shadow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" name="Picture 145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" name="Oval 146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alpha val="55000"/>
                    </a:schemeClr>
                  </a:gs>
                  <a:gs pos="50000">
                    <a:schemeClr val="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hlink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4" name="Picture 147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Прямоугольник 13"/>
          <p:cNvSpPr/>
          <p:nvPr/>
        </p:nvSpPr>
        <p:spPr>
          <a:xfrm>
            <a:off x="3923928" y="692696"/>
            <a:ext cx="18137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Indigo</a:t>
            </a:r>
            <a:endParaRPr lang="kk-KZ" sz="40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3955" y="2277964"/>
            <a:ext cx="27822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Электронная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(частично автоматизированная)/ бумажная/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проактивная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/ оказываемая по принципу «одного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заявления»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37098" y="2554359"/>
            <a:ext cx="54069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Постановка на очередь детей дошкольного возраста (до 6 лет) для направления в детские дошкольные организации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Oval 146"/>
          <p:cNvSpPr>
            <a:spLocks noChangeArrowheads="1"/>
          </p:cNvSpPr>
          <p:nvPr/>
        </p:nvSpPr>
        <p:spPr bwMode="gray">
          <a:xfrm>
            <a:off x="6300193" y="3948497"/>
            <a:ext cx="2448272" cy="23042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00194" y="4500460"/>
            <a:ext cx="2448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Электронная (частично автоматизированная)/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бумажная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92995" y="4596262"/>
            <a:ext cx="52882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Прием документов и зачисление детей в дошкольные организации образования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8077" y="5445224"/>
            <a:ext cx="59963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Отдел дошкольного воспитания и общего среднего образования (ОСО)</a:t>
            </a:r>
            <a:endParaRPr lang="kk-KZ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05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58636" y="529123"/>
            <a:ext cx="2201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6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Білімал</a:t>
            </a:r>
          </a:p>
        </p:txBody>
      </p:sp>
      <p:grpSp>
        <p:nvGrpSpPr>
          <p:cNvPr id="3" name="Group 124"/>
          <p:cNvGrpSpPr>
            <a:grpSpLocks/>
          </p:cNvGrpSpPr>
          <p:nvPr/>
        </p:nvGrpSpPr>
        <p:grpSpPr bwMode="auto">
          <a:xfrm>
            <a:off x="359306" y="404323"/>
            <a:ext cx="2448272" cy="2197289"/>
            <a:chOff x="819" y="1243"/>
            <a:chExt cx="454" cy="518"/>
          </a:xfrm>
        </p:grpSpPr>
        <p:grpSp>
          <p:nvGrpSpPr>
            <p:cNvPr id="4" name="Group 125"/>
            <p:cNvGrpSpPr>
              <a:grpSpLocks/>
            </p:cNvGrpSpPr>
            <p:nvPr/>
          </p:nvGrpSpPr>
          <p:grpSpPr bwMode="auto">
            <a:xfrm>
              <a:off x="819" y="1243"/>
              <a:ext cx="454" cy="518"/>
              <a:chOff x="192" y="1917"/>
              <a:chExt cx="1042" cy="1102"/>
            </a:xfrm>
          </p:grpSpPr>
          <p:pic>
            <p:nvPicPr>
              <p:cNvPr id="6" name="Picture 126" descr="light_shadow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</p:spPr>
          </p:pic>
          <p:pic>
            <p:nvPicPr>
              <p:cNvPr id="7" name="Picture 127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8" name="Oval 128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alpha val="55000"/>
                    </a:schemeClr>
                  </a:gs>
                  <a:gs pos="50000">
                    <a:schemeClr val="fol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folHlink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5" name="Picture 129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</p:spPr>
        </p:pic>
      </p:grpSp>
      <p:sp>
        <p:nvSpPr>
          <p:cNvPr id="9" name="TextBox 8"/>
          <p:cNvSpPr txBox="1"/>
          <p:nvPr/>
        </p:nvSpPr>
        <p:spPr>
          <a:xfrm>
            <a:off x="251294" y="822066"/>
            <a:ext cx="2539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(Электронная (частично автоматизированная)/бумажная)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91131" y="1757729"/>
            <a:ext cx="63639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Прием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документов и зачисление в организации образования независимо от ведомственной подчиненности для обучения по общеобразовательным программам начального, основного среднего, общего среднего образования. </a:t>
            </a:r>
            <a:endParaRPr lang="en-US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83727" y="2884545"/>
            <a:ext cx="6560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48697" y="2515213"/>
            <a:ext cx="88482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 </a:t>
            </a:r>
            <a:r>
              <a:rPr lang="ru-RU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документов для организации индивидуального бесплатного обучения на дому детей, которые по состоянию здоровья в течение длительного времени не могут посещать организации начального, основного среднего, общего среднего образования</a:t>
            </a:r>
            <a:r>
              <a: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7015" y="3198504"/>
            <a:ext cx="86509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Прием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документов для организации индивидуального бесплатного обучения на дому детей, которые по состоянию здоровья в течение длительного времени не могут посещать организации начального, основного среднего, общего среднего образования</a:t>
            </a: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8697" y="3937168"/>
            <a:ext cx="8271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бесплатного и льготного питания отдельным категориям обучающихся и воспитанников в общеобразовательных школах. </a:t>
            </a:r>
            <a:endParaRPr lang="ru-RU" sz="1400" b="1" dirty="0">
              <a:solidFill>
                <a:srgbClr val="00B0F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8697" y="4460388"/>
            <a:ext cx="8559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бесплатного и льготного питания отдельным категориям обучающихся и воспитанников в общеобразовательных школах. 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8697" y="4983608"/>
            <a:ext cx="83816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бесплатного питания отдельным категориям граждан, а также лицам, находящимся под опекой (попечительством) и патронатом, обучающимся и воспитанникам организаций технического и профессионального, </a:t>
            </a:r>
            <a:r>
              <a:rPr lang="ru-RU" sz="1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послесреднего</a:t>
            </a:r>
            <a:r>
              <a:rPr lang="ru-RU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высшего образования. </a:t>
            </a:r>
            <a:endParaRPr lang="ru-RU" sz="1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1915" y="5722272"/>
            <a:ext cx="7906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Прием документов для перевода детей между организациями основного среднего, общего среднего образования. 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21149" y="6230717"/>
            <a:ext cx="76426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Отдел дошкольного воспитания и общего среднего образования </a:t>
            </a:r>
          </a:p>
        </p:txBody>
      </p:sp>
    </p:spTree>
    <p:extLst>
      <p:ext uri="{BB962C8B-B14F-4D97-AF65-F5344CB8AC3E}">
        <p14:creationId xmlns:p14="http://schemas.microsoft.com/office/powerpoint/2010/main" val="42299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4"/>
          <p:cNvGrpSpPr>
            <a:grpSpLocks/>
          </p:cNvGrpSpPr>
          <p:nvPr/>
        </p:nvGrpSpPr>
        <p:grpSpPr bwMode="auto">
          <a:xfrm>
            <a:off x="381437" y="489336"/>
            <a:ext cx="2336360" cy="2197289"/>
            <a:chOff x="819" y="1243"/>
            <a:chExt cx="454" cy="518"/>
          </a:xfrm>
        </p:grpSpPr>
        <p:grpSp>
          <p:nvGrpSpPr>
            <p:cNvPr id="3" name="Group 125"/>
            <p:cNvGrpSpPr>
              <a:grpSpLocks/>
            </p:cNvGrpSpPr>
            <p:nvPr/>
          </p:nvGrpSpPr>
          <p:grpSpPr bwMode="auto">
            <a:xfrm>
              <a:off x="819" y="1243"/>
              <a:ext cx="454" cy="518"/>
              <a:chOff x="192" y="1917"/>
              <a:chExt cx="1042" cy="1102"/>
            </a:xfrm>
          </p:grpSpPr>
          <p:pic>
            <p:nvPicPr>
              <p:cNvPr id="5" name="Picture 126" descr="light_shadow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</p:spPr>
          </p:pic>
          <p:pic>
            <p:nvPicPr>
              <p:cNvPr id="6" name="Picture 127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7" name="Oval 128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alpha val="55000"/>
                    </a:schemeClr>
                  </a:gs>
                  <a:gs pos="50000">
                    <a:schemeClr val="fol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folHlink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4" name="Picture 129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</p:spPr>
        </p:pic>
      </p:grpSp>
      <p:sp>
        <p:nvSpPr>
          <p:cNvPr id="8" name="Прямоугольник 7"/>
          <p:cNvSpPr/>
          <p:nvPr/>
        </p:nvSpPr>
        <p:spPr>
          <a:xfrm>
            <a:off x="471481" y="868983"/>
            <a:ext cx="21305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(Электронная (частично автоматизированная)/бумажная)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59832" y="1788030"/>
            <a:ext cx="5958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69808" y="1673465"/>
            <a:ext cx="61484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8"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Выдача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дубликатов документов об основном среднем, общем среднем образовании </a:t>
            </a:r>
            <a:endPara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9.   Прием </a:t>
            </a: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документов для прохождения процедуры присвоения и подтверждения квалификационных категорий педагогов. </a:t>
            </a:r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3" name="Group 142"/>
          <p:cNvGrpSpPr>
            <a:grpSpLocks/>
          </p:cNvGrpSpPr>
          <p:nvPr/>
        </p:nvGrpSpPr>
        <p:grpSpPr bwMode="auto">
          <a:xfrm>
            <a:off x="467871" y="4883114"/>
            <a:ext cx="1852046" cy="1880838"/>
            <a:chOff x="819" y="1243"/>
            <a:chExt cx="454" cy="518"/>
          </a:xfrm>
        </p:grpSpPr>
        <p:grpSp>
          <p:nvGrpSpPr>
            <p:cNvPr id="24" name="Group 143"/>
            <p:cNvGrpSpPr>
              <a:grpSpLocks/>
            </p:cNvGrpSpPr>
            <p:nvPr/>
          </p:nvGrpSpPr>
          <p:grpSpPr bwMode="auto">
            <a:xfrm>
              <a:off x="819" y="1243"/>
              <a:ext cx="454" cy="518"/>
              <a:chOff x="192" y="1917"/>
              <a:chExt cx="1042" cy="1102"/>
            </a:xfrm>
          </p:grpSpPr>
          <p:pic>
            <p:nvPicPr>
              <p:cNvPr id="26" name="Picture 144" descr="light_shadow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145" descr="circuler_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" name="Oval 146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alpha val="55000"/>
                    </a:schemeClr>
                  </a:gs>
                  <a:gs pos="50000">
                    <a:schemeClr val="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hlink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5" name="Picture 147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" name="Прямоугольник 30"/>
          <p:cNvSpPr/>
          <p:nvPr/>
        </p:nvSpPr>
        <p:spPr>
          <a:xfrm>
            <a:off x="3707904" y="733288"/>
            <a:ext cx="1870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6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Білімал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18882" y="3078179"/>
            <a:ext cx="88799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10.   Прием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документов для участия в конкурсе на замещение руководителей государственных организаций дошкольного, среднего, технического и профессионального,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послесреднего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дополнительного образования </a:t>
            </a:r>
            <a:endPara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11.   </a:t>
            </a: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 документов для прохождения процедуры присвоения и подтверждения квалификационных категорий педагогов. </a:t>
            </a:r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0" y="3051238"/>
            <a:ext cx="914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0" y="4819997"/>
            <a:ext cx="914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253669" y="4377691"/>
            <a:ext cx="87794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по работе с педагогическими работниками и управления человеческими ресурсами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67871" y="5296327"/>
            <a:ext cx="1770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Полностью автоматизировано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445649" y="5208085"/>
            <a:ext cx="65725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Выдача разрешения на обучение в форме экстерната в организациях основного среднего и общего среднего образования. 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4814" y="2607854"/>
            <a:ext cx="8241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Отдел дошкольного воспитания и общего среднего образования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31565" y="57928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Отдел дошкольного воспитания и общего среднего образования </a:t>
            </a:r>
          </a:p>
        </p:txBody>
      </p:sp>
    </p:spTree>
    <p:extLst>
      <p:ext uri="{BB962C8B-B14F-4D97-AF65-F5344CB8AC3E}">
        <p14:creationId xmlns:p14="http://schemas.microsoft.com/office/powerpoint/2010/main" val="207090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1f1395f7b34eb782dac9f59bbbe8295515215d"/>
</p:tagLst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592</Words>
  <Application>Microsoft Office PowerPoint</Application>
  <PresentationFormat>Экран (4:3)</PresentationFormat>
  <Paragraphs>61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Государственные услуги, оказываемые в сфере образования</vt:lpstr>
      <vt:lpstr>Презентация PowerPoint</vt:lpstr>
      <vt:lpstr>Презентация PowerPoint</vt:lpstr>
      <vt:lpstr>Информационные системы, оказывающие государственные услуги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http://presentation-creation.ru/</Company>
  <LinksUpToDate>false</LinksUpToDate>
  <SharedDoc>false</SharedDoc>
  <HyperlinkBase>http://presentation-creation.ru/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Свечение</dc:title>
  <dc:creator>obstinate</dc:creator>
  <dc:description>Шаблон презентации с сайта http://presentation-creation.ru</dc:description>
  <cp:lastModifiedBy>Мадина Дуанбекова</cp:lastModifiedBy>
  <cp:revision>22</cp:revision>
  <dcterms:created xsi:type="dcterms:W3CDTF">2017-04-09T17:47:13Z</dcterms:created>
  <dcterms:modified xsi:type="dcterms:W3CDTF">2021-02-10T02:45:15Z</dcterms:modified>
</cp:coreProperties>
</file>