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7" r:id="rId2"/>
    <p:sldId id="274" r:id="rId3"/>
    <p:sldId id="275" r:id="rId4"/>
    <p:sldId id="276" r:id="rId5"/>
    <p:sldId id="273" r:id="rId6"/>
    <p:sldId id="277" r:id="rId7"/>
    <p:sldId id="259" r:id="rId8"/>
    <p:sldId id="260" r:id="rId9"/>
    <p:sldId id="278" r:id="rId10"/>
    <p:sldId id="280" r:id="rId11"/>
    <p:sldId id="279" r:id="rId12"/>
    <p:sldId id="261" r:id="rId13"/>
    <p:sldId id="262" r:id="rId14"/>
    <p:sldId id="263" r:id="rId15"/>
    <p:sldId id="265" r:id="rId16"/>
    <p:sldId id="268" r:id="rId17"/>
    <p:sldId id="269" r:id="rId18"/>
    <p:sldId id="270" r:id="rId19"/>
    <p:sldId id="271" r:id="rId20"/>
    <p:sldId id="281" r:id="rId21"/>
    <p:sldId id="272" r:id="rId22"/>
  </p:sldIdLst>
  <p:sldSz cx="9144000" cy="6858000" type="screen4x3"/>
  <p:notesSz cx="9144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90" d="100"/>
          <a:sy n="90" d="100"/>
        </p:scale>
        <p:origin x="-594" y="-3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1206036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2449004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1023318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2916430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375569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23.11.2020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1742337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23.11.2020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2548558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23.11.2020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2594060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23.11.2020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110610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23.11.2020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3446845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23.11.2020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1653988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23.11.2020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11620421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115615" y="1556793"/>
            <a:ext cx="6912769" cy="2000548"/>
          </a:xfrm>
          <a:prstGeom prst="rect">
            <a:avLst/>
          </a:prstGeom>
          <a:noFill/>
        </p:spPr>
        <p:txBody>
          <a:bodyPr wrap="square" lIns="91440" tIns="45720" rIns="91440" bIns="45720">
            <a:spAutoFit/>
          </a:bodyPr>
          <a:lstStyle/>
          <a:p>
            <a:pPr algn="ctr"/>
            <a:r>
              <a:rPr lang="ru-RU" sz="2000" b="1" cap="none" spc="300" dirty="0" smtClean="0">
                <a:ln w="11430" cmpd="sng">
                  <a:solidFill>
                    <a:srgbClr val="FF0000"/>
                  </a:solidFill>
                  <a:prstDash val="solid"/>
                  <a:miter lim="800000"/>
                </a:ln>
                <a:solidFill>
                  <a:schemeClr val="tx2">
                    <a:lumMod val="75000"/>
                  </a:schemeClr>
                </a:solidFill>
                <a:effectLst>
                  <a:glow rad="45500">
                    <a:schemeClr val="accent1">
                      <a:satMod val="220000"/>
                      <a:alpha val="35000"/>
                    </a:schemeClr>
                  </a:glow>
                </a:effectLst>
                <a:latin typeface="Times New Roman"/>
                <a:ea typeface="Calibri"/>
                <a:cs typeface="Times New Roman"/>
              </a:rPr>
              <a:t>БАЛАЛАР</a:t>
            </a:r>
            <a:r>
              <a:rPr lang="kk-KZ" sz="2000" b="1" cap="none" spc="300" dirty="0">
                <a:ln w="11430" cmpd="sng">
                  <a:solidFill>
                    <a:srgbClr val="FF0000"/>
                  </a:solidFill>
                  <a:prstDash val="solid"/>
                  <a:miter lim="800000"/>
                </a:ln>
                <a:solidFill>
                  <a:schemeClr val="tx2">
                    <a:lumMod val="75000"/>
                  </a:schemeClr>
                </a:solidFill>
                <a:effectLst>
                  <a:glow rad="45500">
                    <a:schemeClr val="accent1">
                      <a:satMod val="220000"/>
                      <a:alpha val="35000"/>
                    </a:schemeClr>
                  </a:glow>
                </a:effectLst>
                <a:latin typeface="Times New Roman"/>
                <a:ea typeface="Calibri"/>
                <a:cs typeface="Times New Roman"/>
              </a:rPr>
              <a:t>ҒА ҚАЗАҚ ТІЛІН</a:t>
            </a:r>
            <a:r>
              <a:rPr lang="ru-RU" sz="2000" b="1" cap="none" spc="300" dirty="0">
                <a:ln w="11430" cmpd="sng">
                  <a:solidFill>
                    <a:srgbClr val="FF0000"/>
                  </a:solidFill>
                  <a:prstDash val="solid"/>
                  <a:miter lim="800000"/>
                </a:ln>
                <a:solidFill>
                  <a:schemeClr val="tx2">
                    <a:lumMod val="75000"/>
                  </a:schemeClr>
                </a:solidFill>
                <a:effectLst>
                  <a:glow rad="45500">
                    <a:schemeClr val="accent1">
                      <a:satMod val="220000"/>
                      <a:alpha val="35000"/>
                    </a:schemeClr>
                  </a:glow>
                </a:effectLst>
                <a:latin typeface="Times New Roman"/>
                <a:ea typeface="Calibri"/>
                <a:cs typeface="Times New Roman"/>
              </a:rPr>
              <a:t> БАЙЛАНЫС</a:t>
            </a:r>
            <a:r>
              <a:rPr lang="kk-KZ" sz="2000" b="1" cap="none" spc="300" dirty="0">
                <a:ln w="11430" cmpd="sng">
                  <a:solidFill>
                    <a:srgbClr val="FF0000"/>
                  </a:solidFill>
                  <a:prstDash val="solid"/>
                  <a:miter lim="800000"/>
                </a:ln>
                <a:solidFill>
                  <a:schemeClr val="tx2">
                    <a:lumMod val="75000"/>
                  </a:schemeClr>
                </a:solidFill>
                <a:effectLst>
                  <a:glow rad="45500">
                    <a:schemeClr val="accent1">
                      <a:satMod val="220000"/>
                      <a:alpha val="35000"/>
                    </a:schemeClr>
                  </a:glow>
                </a:effectLst>
                <a:latin typeface="Times New Roman"/>
                <a:ea typeface="Calibri"/>
                <a:cs typeface="Times New Roman"/>
              </a:rPr>
              <a:t>ТЫРА</a:t>
            </a:r>
            <a:r>
              <a:rPr lang="ru-RU" sz="2000" b="1" cap="none" spc="300" dirty="0">
                <a:ln w="11430" cmpd="sng">
                  <a:solidFill>
                    <a:srgbClr val="FF0000"/>
                  </a:solidFill>
                  <a:prstDash val="solid"/>
                  <a:miter lim="800000"/>
                </a:ln>
                <a:solidFill>
                  <a:schemeClr val="tx2">
                    <a:lumMod val="75000"/>
                  </a:schemeClr>
                </a:solidFill>
                <a:effectLst>
                  <a:glow rad="45500">
                    <a:schemeClr val="accent1">
                      <a:satMod val="220000"/>
                      <a:alpha val="35000"/>
                    </a:schemeClr>
                  </a:glow>
                </a:effectLst>
                <a:latin typeface="Times New Roman"/>
                <a:ea typeface="Calibri"/>
                <a:cs typeface="Times New Roman"/>
              </a:rPr>
              <a:t> СӨЙЛЕУ</a:t>
            </a:r>
            <a:r>
              <a:rPr lang="kk-KZ" sz="2000" b="1" cap="none" spc="300" dirty="0">
                <a:ln w="11430" cmpd="sng">
                  <a:solidFill>
                    <a:srgbClr val="FF0000"/>
                  </a:solidFill>
                  <a:prstDash val="solid"/>
                  <a:miter lim="800000"/>
                </a:ln>
                <a:solidFill>
                  <a:schemeClr val="tx2">
                    <a:lumMod val="75000"/>
                  </a:schemeClr>
                </a:solidFill>
                <a:effectLst>
                  <a:glow rad="45500">
                    <a:schemeClr val="accent1">
                      <a:satMod val="220000"/>
                      <a:alpha val="35000"/>
                    </a:schemeClr>
                  </a:glow>
                </a:effectLst>
                <a:latin typeface="Times New Roman"/>
                <a:ea typeface="Calibri"/>
                <a:cs typeface="Times New Roman"/>
              </a:rPr>
              <a:t> АРҚЫЛЫ ҮЙРЕТУ </a:t>
            </a:r>
            <a:r>
              <a:rPr lang="kk-KZ" sz="2000" b="1" cap="none" spc="300" dirty="0" smtClean="0">
                <a:ln w="11430" cmpd="sng">
                  <a:solidFill>
                    <a:srgbClr val="FF0000"/>
                  </a:solidFill>
                  <a:prstDash val="solid"/>
                  <a:miter lim="800000"/>
                </a:ln>
                <a:solidFill>
                  <a:schemeClr val="tx2">
                    <a:lumMod val="75000"/>
                  </a:schemeClr>
                </a:solidFill>
                <a:effectLst>
                  <a:glow rad="45500">
                    <a:schemeClr val="accent1">
                      <a:satMod val="220000"/>
                      <a:alpha val="35000"/>
                    </a:schemeClr>
                  </a:glow>
                </a:effectLst>
                <a:latin typeface="Times New Roman"/>
                <a:ea typeface="Calibri"/>
                <a:cs typeface="Times New Roman"/>
              </a:rPr>
              <a:t>ЖОЛДАРЫ</a:t>
            </a:r>
          </a:p>
          <a:p>
            <a:pPr algn="ctr"/>
            <a:r>
              <a:rPr lang="kk-KZ" sz="3200" b="1" spc="300" dirty="0" smtClean="0">
                <a:ln w="11430" cmpd="sng">
                  <a:solidFill>
                    <a:srgbClr val="FF0000"/>
                  </a:solidFill>
                  <a:prstDash val="solid"/>
                  <a:miter lim="800000"/>
                </a:ln>
                <a:solidFill>
                  <a:schemeClr val="tx2">
                    <a:lumMod val="75000"/>
                  </a:schemeClr>
                </a:solidFill>
                <a:effectLst>
                  <a:glow rad="45500">
                    <a:schemeClr val="accent1">
                      <a:satMod val="220000"/>
                      <a:alpha val="35000"/>
                    </a:schemeClr>
                  </a:glow>
                </a:effectLst>
                <a:latin typeface="Times New Roman"/>
                <a:cs typeface="Times New Roman"/>
              </a:rPr>
              <a:t>ЖОБАСЫ</a:t>
            </a:r>
          </a:p>
          <a:p>
            <a:pPr algn="ctr"/>
            <a:endParaRPr lang="kk-KZ" sz="3200" b="1" cap="none" spc="300" dirty="0">
              <a:ln w="11430" cmpd="sng">
                <a:solidFill>
                  <a:srgbClr val="FF0000"/>
                </a:solidFill>
                <a:prstDash val="solid"/>
                <a:miter lim="800000"/>
              </a:ln>
              <a:solidFill>
                <a:schemeClr val="tx2">
                  <a:lumMod val="75000"/>
                </a:schemeClr>
              </a:solidFill>
              <a:effectLst>
                <a:glow rad="45500">
                  <a:schemeClr val="accent1">
                    <a:satMod val="220000"/>
                    <a:alpha val="35000"/>
                  </a:schemeClr>
                </a:glow>
              </a:effectLst>
              <a:latin typeface="Times New Roman"/>
              <a:cs typeface="Times New Roman"/>
            </a:endParaRPr>
          </a:p>
        </p:txBody>
      </p:sp>
      <p:sp>
        <p:nvSpPr>
          <p:cNvPr id="5" name="Прямоугольник 4"/>
          <p:cNvSpPr/>
          <p:nvPr/>
        </p:nvSpPr>
        <p:spPr>
          <a:xfrm>
            <a:off x="1907704" y="4128656"/>
            <a:ext cx="6120680" cy="1015663"/>
          </a:xfrm>
          <a:prstGeom prst="rect">
            <a:avLst/>
          </a:prstGeom>
        </p:spPr>
        <p:txBody>
          <a:bodyPr wrap="square">
            <a:spAutoFit/>
          </a:bodyPr>
          <a:lstStyle/>
          <a:p>
            <a:pPr lvl="0"/>
            <a:r>
              <a:rPr lang="kk-KZ" sz="2000" b="1" spc="300" dirty="0">
                <a:ln w="11430" cmpd="sng">
                  <a:noFill/>
                  <a:prstDash val="solid"/>
                  <a:miter lim="800000"/>
                </a:ln>
                <a:solidFill>
                  <a:schemeClr val="tx2">
                    <a:lumMod val="75000"/>
                  </a:schemeClr>
                </a:solidFill>
                <a:effectLst>
                  <a:glow rad="45500">
                    <a:srgbClr val="B83D68">
                      <a:satMod val="220000"/>
                      <a:alpha val="35000"/>
                    </a:srgbClr>
                  </a:glow>
                </a:effectLst>
                <a:latin typeface="Times New Roman"/>
                <a:cs typeface="Times New Roman"/>
              </a:rPr>
              <a:t>Дайындаған: </a:t>
            </a:r>
            <a:endParaRPr lang="kk-KZ" sz="2000" b="1" spc="300" dirty="0" smtClean="0">
              <a:ln w="11430" cmpd="sng">
                <a:noFill/>
                <a:prstDash val="solid"/>
                <a:miter lim="800000"/>
              </a:ln>
              <a:solidFill>
                <a:schemeClr val="tx2">
                  <a:lumMod val="75000"/>
                </a:schemeClr>
              </a:solidFill>
              <a:effectLst>
                <a:glow rad="45500">
                  <a:srgbClr val="B83D68">
                    <a:satMod val="220000"/>
                    <a:alpha val="35000"/>
                  </a:srgbClr>
                </a:glow>
              </a:effectLst>
              <a:latin typeface="Times New Roman"/>
              <a:cs typeface="Times New Roman"/>
            </a:endParaRPr>
          </a:p>
          <a:p>
            <a:pPr lvl="0"/>
            <a:r>
              <a:rPr lang="kk-KZ" sz="2000" b="1" spc="300" dirty="0" smtClean="0">
                <a:ln w="11430" cmpd="sng">
                  <a:noFill/>
                  <a:prstDash val="solid"/>
                  <a:miter lim="800000"/>
                </a:ln>
                <a:solidFill>
                  <a:schemeClr val="tx2">
                    <a:lumMod val="75000"/>
                  </a:schemeClr>
                </a:solidFill>
                <a:effectLst>
                  <a:glow rad="45500">
                    <a:srgbClr val="B83D68">
                      <a:satMod val="220000"/>
                      <a:alpha val="35000"/>
                    </a:srgbClr>
                  </a:glow>
                </a:effectLst>
                <a:latin typeface="Times New Roman"/>
                <a:cs typeface="Times New Roman"/>
              </a:rPr>
              <a:t>бірінші </a:t>
            </a:r>
            <a:r>
              <a:rPr lang="kk-KZ" sz="2000" b="1" spc="300" dirty="0">
                <a:ln w="11430" cmpd="sng">
                  <a:noFill/>
                  <a:prstDash val="solid"/>
                  <a:miter lim="800000"/>
                </a:ln>
                <a:solidFill>
                  <a:schemeClr val="tx2">
                    <a:lumMod val="75000"/>
                  </a:schemeClr>
                </a:solidFill>
                <a:effectLst>
                  <a:glow rad="45500">
                    <a:srgbClr val="B83D68">
                      <a:satMod val="220000"/>
                      <a:alpha val="35000"/>
                    </a:srgbClr>
                  </a:glow>
                </a:effectLst>
                <a:latin typeface="Times New Roman"/>
                <a:cs typeface="Times New Roman"/>
              </a:rPr>
              <a:t>дәрежелі </a:t>
            </a:r>
            <a:r>
              <a:rPr lang="kk-KZ" sz="2000" b="1" spc="300" dirty="0" smtClean="0">
                <a:ln w="11430" cmpd="sng">
                  <a:noFill/>
                  <a:prstDash val="solid"/>
                  <a:miter lim="800000"/>
                </a:ln>
                <a:solidFill>
                  <a:schemeClr val="tx2">
                    <a:lumMod val="75000"/>
                  </a:schemeClr>
                </a:solidFill>
                <a:effectLst>
                  <a:glow rad="45500">
                    <a:srgbClr val="B83D68">
                      <a:satMod val="220000"/>
                      <a:alpha val="35000"/>
                    </a:srgbClr>
                  </a:glow>
                </a:effectLst>
                <a:latin typeface="Times New Roman"/>
                <a:cs typeface="Times New Roman"/>
              </a:rPr>
              <a:t>қазақ </a:t>
            </a:r>
            <a:r>
              <a:rPr lang="kk-KZ" sz="2000" b="1" spc="300" dirty="0">
                <a:ln w="11430" cmpd="sng">
                  <a:noFill/>
                  <a:prstDash val="solid"/>
                  <a:miter lim="800000"/>
                </a:ln>
                <a:solidFill>
                  <a:schemeClr val="tx2">
                    <a:lumMod val="75000"/>
                  </a:schemeClr>
                </a:solidFill>
                <a:effectLst>
                  <a:glow rad="45500">
                    <a:srgbClr val="B83D68">
                      <a:satMod val="220000"/>
                      <a:alpha val="35000"/>
                    </a:srgbClr>
                  </a:glow>
                </a:effectLst>
                <a:latin typeface="Times New Roman"/>
                <a:cs typeface="Times New Roman"/>
              </a:rPr>
              <a:t>тілі мұғалімі Байгутанова Гульдарига Маратқызы</a:t>
            </a:r>
            <a:endParaRPr lang="ru-RU" sz="2000" b="1" spc="300" dirty="0">
              <a:ln w="11430" cmpd="sng">
                <a:noFill/>
                <a:prstDash val="solid"/>
                <a:miter lim="800000"/>
              </a:ln>
              <a:solidFill>
                <a:schemeClr val="tx2">
                  <a:lumMod val="75000"/>
                </a:schemeClr>
              </a:solidFill>
              <a:effectLst>
                <a:glow rad="45500">
                  <a:srgbClr val="B83D68">
                    <a:satMod val="220000"/>
                    <a:alpha val="35000"/>
                  </a:srgbClr>
                </a:glow>
              </a:effectLst>
            </a:endParaRPr>
          </a:p>
        </p:txBody>
      </p:sp>
    </p:spTree>
    <p:extLst>
      <p:ext uri="{BB962C8B-B14F-4D97-AF65-F5344CB8AC3E}">
        <p14:creationId xmlns:p14="http://schemas.microsoft.com/office/powerpoint/2010/main" xmlns="" val="2223764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980728"/>
            <a:ext cx="6696744" cy="4524315"/>
          </a:xfrm>
          <a:prstGeom prst="rect">
            <a:avLst/>
          </a:prstGeom>
        </p:spPr>
        <p:txBody>
          <a:bodyPr wrap="square">
            <a:spAutoFit/>
          </a:bodyPr>
          <a:lstStyle/>
          <a:p>
            <a:pPr algn="just"/>
            <a:r>
              <a:rPr lang="ru-RU" sz="2400" b="1" dirty="0" err="1">
                <a:solidFill>
                  <a:schemeClr val="tx2">
                    <a:lumMod val="50000"/>
                  </a:schemeClr>
                </a:solidFill>
                <a:latin typeface="Times New Roman" pitchFamily="18" charset="0"/>
                <a:cs typeface="Times New Roman" pitchFamily="18" charset="0"/>
              </a:rPr>
              <a:t>Күтілетін</a:t>
            </a:r>
            <a:r>
              <a:rPr lang="ru-RU" sz="2400" b="1" dirty="0">
                <a:solidFill>
                  <a:schemeClr val="tx2">
                    <a:lumMod val="50000"/>
                  </a:schemeClr>
                </a:solidFill>
                <a:latin typeface="Times New Roman" pitchFamily="18" charset="0"/>
                <a:cs typeface="Times New Roman" pitchFamily="18" charset="0"/>
              </a:rPr>
              <a:t> </a:t>
            </a:r>
            <a:r>
              <a:rPr lang="ru-RU" sz="2400" b="1" dirty="0" err="1">
                <a:solidFill>
                  <a:schemeClr val="tx2">
                    <a:lumMod val="50000"/>
                  </a:schemeClr>
                </a:solidFill>
                <a:latin typeface="Times New Roman" pitchFamily="18" charset="0"/>
                <a:cs typeface="Times New Roman" pitchFamily="18" charset="0"/>
              </a:rPr>
              <a:t>нәтиже</a:t>
            </a:r>
            <a:r>
              <a:rPr lang="ru-RU" sz="2400" b="1" dirty="0">
                <a:solidFill>
                  <a:schemeClr val="tx2">
                    <a:lumMod val="50000"/>
                  </a:schemeClr>
                </a:solidFill>
                <a:latin typeface="Times New Roman" pitchFamily="18" charset="0"/>
                <a:cs typeface="Times New Roman" pitchFamily="18" charset="0"/>
              </a:rPr>
              <a:t>:</a:t>
            </a:r>
          </a:p>
          <a:p>
            <a:pPr algn="just"/>
            <a:r>
              <a:rPr lang="ru-RU" sz="2400" dirty="0" smtClean="0">
                <a:solidFill>
                  <a:schemeClr val="tx2">
                    <a:lumMod val="50000"/>
                  </a:schemeClr>
                </a:solidFill>
                <a:latin typeface="Times New Roman" pitchFamily="18" charset="0"/>
                <a:cs typeface="Times New Roman" pitchFamily="18" charset="0"/>
              </a:rPr>
              <a:t>- </a:t>
            </a:r>
            <a:r>
              <a:rPr lang="ru-RU" sz="2400" dirty="0" err="1" smtClean="0">
                <a:solidFill>
                  <a:schemeClr val="tx2">
                    <a:lumMod val="50000"/>
                  </a:schemeClr>
                </a:solidFill>
                <a:latin typeface="Times New Roman" pitchFamily="18" charset="0"/>
                <a:cs typeface="Times New Roman" pitchFamily="18" charset="0"/>
              </a:rPr>
              <a:t>Жобаның</a:t>
            </a:r>
            <a:r>
              <a:rPr lang="ru-RU" sz="2400" dirty="0" smtClean="0">
                <a:solidFill>
                  <a:schemeClr val="tx2">
                    <a:lumMod val="50000"/>
                  </a:schemeClr>
                </a:solidFill>
                <a:latin typeface="Times New Roman" pitchFamily="18" charset="0"/>
                <a:cs typeface="Times New Roman" pitchFamily="18" charset="0"/>
              </a:rPr>
              <a:t> </a:t>
            </a:r>
            <a:r>
              <a:rPr lang="ru-RU" sz="2400" dirty="0" err="1" smtClean="0">
                <a:solidFill>
                  <a:schemeClr val="tx2">
                    <a:lumMod val="50000"/>
                  </a:schemeClr>
                </a:solidFill>
                <a:latin typeface="Times New Roman" pitchFamily="18" charset="0"/>
                <a:cs typeface="Times New Roman" pitchFamily="18" charset="0"/>
              </a:rPr>
              <a:t>білім</a:t>
            </a:r>
            <a:r>
              <a:rPr lang="ru-RU" sz="2400" dirty="0" smtClean="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қызметіне</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енгізу</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нәтижесі</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тәрбиенушілердің</a:t>
            </a:r>
            <a:r>
              <a:rPr lang="ru-RU" sz="2400" dirty="0">
                <a:solidFill>
                  <a:schemeClr val="tx2">
                    <a:lumMod val="50000"/>
                  </a:schemeClr>
                </a:solidFill>
                <a:latin typeface="Times New Roman" pitchFamily="18" charset="0"/>
                <a:cs typeface="Times New Roman" pitchFamily="18" charset="0"/>
              </a:rPr>
              <a:t> </a:t>
            </a:r>
            <a:r>
              <a:rPr lang="ru-RU" sz="2400" dirty="0" err="1" smtClean="0">
                <a:solidFill>
                  <a:schemeClr val="tx2">
                    <a:lumMod val="50000"/>
                  </a:schemeClr>
                </a:solidFill>
                <a:latin typeface="Times New Roman" pitchFamily="18" charset="0"/>
                <a:cs typeface="Times New Roman" pitchFamily="18" charset="0"/>
              </a:rPr>
              <a:t>сөйлеу</a:t>
            </a:r>
            <a:r>
              <a:rPr lang="ru-RU" sz="2400" dirty="0" smtClean="0">
                <a:solidFill>
                  <a:schemeClr val="tx2">
                    <a:lumMod val="50000"/>
                  </a:schemeClr>
                </a:solidFill>
                <a:latin typeface="Times New Roman" pitchFamily="18" charset="0"/>
                <a:cs typeface="Times New Roman" pitchFamily="18" charset="0"/>
              </a:rPr>
              <a:t> </a:t>
            </a:r>
            <a:r>
              <a:rPr lang="ru-RU" sz="2400" dirty="0" err="1" smtClean="0">
                <a:solidFill>
                  <a:schemeClr val="tx2">
                    <a:lumMod val="50000"/>
                  </a:schemeClr>
                </a:solidFill>
                <a:latin typeface="Times New Roman" pitchFamily="18" charset="0"/>
                <a:cs typeface="Times New Roman" pitchFamily="18" charset="0"/>
              </a:rPr>
              <a:t>тілінің</a:t>
            </a:r>
            <a:r>
              <a:rPr lang="ru-RU" sz="2400" dirty="0" smtClean="0">
                <a:solidFill>
                  <a:schemeClr val="tx2">
                    <a:lumMod val="50000"/>
                  </a:schemeClr>
                </a:solidFill>
                <a:latin typeface="Times New Roman" pitchFamily="18" charset="0"/>
                <a:cs typeface="Times New Roman" pitchFamily="18" charset="0"/>
              </a:rPr>
              <a:t> сапа </a:t>
            </a:r>
            <a:r>
              <a:rPr lang="ru-RU" sz="2400" dirty="0" err="1">
                <a:solidFill>
                  <a:schemeClr val="tx2">
                    <a:lumMod val="50000"/>
                  </a:schemeClr>
                </a:solidFill>
                <a:latin typeface="Times New Roman" pitchFamily="18" charset="0"/>
                <a:cs typeface="Times New Roman" pitchFamily="18" charset="0"/>
              </a:rPr>
              <a:t>деңгейі</a:t>
            </a:r>
            <a:r>
              <a:rPr lang="ru-RU" sz="2400" dirty="0">
                <a:solidFill>
                  <a:schemeClr val="tx2">
                    <a:lumMod val="50000"/>
                  </a:schemeClr>
                </a:solidFill>
                <a:latin typeface="Times New Roman" pitchFamily="18" charset="0"/>
                <a:cs typeface="Times New Roman" pitchFamily="18" charset="0"/>
              </a:rPr>
              <a:t> </a:t>
            </a:r>
            <a:r>
              <a:rPr lang="ru-RU" sz="2400" dirty="0" err="1" smtClean="0">
                <a:solidFill>
                  <a:schemeClr val="tx2">
                    <a:lumMod val="50000"/>
                  </a:schemeClr>
                </a:solidFill>
                <a:latin typeface="Times New Roman" pitchFamily="18" charset="0"/>
                <a:cs typeface="Times New Roman" pitchFamily="18" charset="0"/>
              </a:rPr>
              <a:t>көтеріледі</a:t>
            </a:r>
            <a:r>
              <a:rPr lang="ru-RU" sz="2400" dirty="0" smtClean="0">
                <a:solidFill>
                  <a:schemeClr val="tx2">
                    <a:lumMod val="50000"/>
                  </a:schemeClr>
                </a:solidFill>
                <a:latin typeface="Times New Roman" pitchFamily="18" charset="0"/>
                <a:cs typeface="Times New Roman" pitchFamily="18" charset="0"/>
              </a:rPr>
              <a:t>.</a:t>
            </a:r>
            <a:endParaRPr lang="ru-RU" sz="2400" dirty="0">
              <a:solidFill>
                <a:schemeClr val="tx2">
                  <a:lumMod val="50000"/>
                </a:schemeClr>
              </a:solidFill>
              <a:latin typeface="Times New Roman" pitchFamily="18" charset="0"/>
              <a:cs typeface="Times New Roman" pitchFamily="18" charset="0"/>
            </a:endParaRPr>
          </a:p>
          <a:p>
            <a:pPr algn="just"/>
            <a:r>
              <a:rPr lang="ru-RU" sz="2400" dirty="0" smtClean="0">
                <a:solidFill>
                  <a:schemeClr val="tx2">
                    <a:lumMod val="50000"/>
                  </a:schemeClr>
                </a:solidFill>
                <a:latin typeface="Times New Roman" pitchFamily="18" charset="0"/>
                <a:cs typeface="Times New Roman" pitchFamily="18" charset="0"/>
              </a:rPr>
              <a:t>- </a:t>
            </a:r>
            <a:r>
              <a:rPr lang="kk-KZ" sz="2400" dirty="0" smtClean="0">
                <a:solidFill>
                  <a:schemeClr val="tx2">
                    <a:lumMod val="50000"/>
                  </a:schemeClr>
                </a:solidFill>
                <a:latin typeface="Times New Roman"/>
                <a:ea typeface="Calibri"/>
              </a:rPr>
              <a:t>Баланың </a:t>
            </a:r>
            <a:r>
              <a:rPr lang="kk-KZ" sz="2400" dirty="0">
                <a:solidFill>
                  <a:schemeClr val="tx2">
                    <a:lumMod val="50000"/>
                  </a:schemeClr>
                </a:solidFill>
                <a:latin typeface="Times New Roman"/>
                <a:ea typeface="Calibri"/>
              </a:rPr>
              <a:t>қазақ тілін меңгеру барысында тілдік қатынастың аса маңызды </a:t>
            </a:r>
            <a:r>
              <a:rPr lang="kk-KZ" sz="2400" dirty="0" smtClean="0">
                <a:solidFill>
                  <a:schemeClr val="tx2">
                    <a:lumMod val="50000"/>
                  </a:schemeClr>
                </a:solidFill>
                <a:latin typeface="Times New Roman"/>
                <a:ea typeface="Calibri"/>
              </a:rPr>
              <a:t>түрі - </a:t>
            </a:r>
            <a:r>
              <a:rPr lang="kk-KZ" sz="2400" dirty="0">
                <a:solidFill>
                  <a:schemeClr val="tx2">
                    <a:lumMod val="50000"/>
                  </a:schemeClr>
                </a:solidFill>
                <a:latin typeface="Times New Roman"/>
                <a:ea typeface="Calibri"/>
              </a:rPr>
              <a:t>ауызша </a:t>
            </a:r>
            <a:r>
              <a:rPr lang="kk-KZ" sz="2400" dirty="0" smtClean="0">
                <a:solidFill>
                  <a:schemeClr val="tx2">
                    <a:lumMod val="50000"/>
                  </a:schemeClr>
                </a:solidFill>
                <a:latin typeface="Times New Roman"/>
                <a:ea typeface="Calibri"/>
              </a:rPr>
              <a:t>сөйлеу</a:t>
            </a:r>
            <a:r>
              <a:rPr lang="kk-KZ" sz="2400" dirty="0">
                <a:solidFill>
                  <a:schemeClr val="tx2">
                    <a:lumMod val="50000"/>
                  </a:schemeClr>
                </a:solidFill>
                <a:latin typeface="Times New Roman"/>
                <a:ea typeface="Calibri"/>
              </a:rPr>
              <a:t> </a:t>
            </a:r>
            <a:r>
              <a:rPr lang="kk-KZ" sz="2400" dirty="0" smtClean="0">
                <a:solidFill>
                  <a:schemeClr val="tx2">
                    <a:lumMod val="50000"/>
                  </a:schemeClr>
                </a:solidFill>
                <a:latin typeface="Times New Roman"/>
                <a:ea typeface="Calibri"/>
              </a:rPr>
              <a:t>тілі жетіледі.</a:t>
            </a:r>
          </a:p>
          <a:p>
            <a:pPr algn="just"/>
            <a:r>
              <a:rPr lang="ru-RU" sz="2400" dirty="0" smtClean="0">
                <a:solidFill>
                  <a:schemeClr val="tx2">
                    <a:lumMod val="50000"/>
                  </a:schemeClr>
                </a:solidFill>
                <a:latin typeface="Times New Roman" pitchFamily="18" charset="0"/>
                <a:cs typeface="Times New Roman" pitchFamily="18" charset="0"/>
              </a:rPr>
              <a:t>- </a:t>
            </a:r>
            <a:r>
              <a:rPr lang="ru-RU" sz="2400" dirty="0" err="1" smtClean="0">
                <a:solidFill>
                  <a:schemeClr val="tx2">
                    <a:lumMod val="50000"/>
                  </a:schemeClr>
                </a:solidFill>
                <a:latin typeface="Times New Roman" pitchFamily="18" charset="0"/>
                <a:cs typeface="Times New Roman" pitchFamily="18" charset="0"/>
              </a:rPr>
              <a:t>Баланың</a:t>
            </a:r>
            <a:r>
              <a:rPr lang="ru-RU" sz="2400" dirty="0" smtClean="0">
                <a:solidFill>
                  <a:schemeClr val="tx2">
                    <a:lumMod val="50000"/>
                  </a:schemeClr>
                </a:solidFill>
                <a:latin typeface="Times New Roman" pitchFamily="18" charset="0"/>
                <a:cs typeface="Times New Roman" pitchFamily="18" charset="0"/>
              </a:rPr>
              <a:t> </a:t>
            </a:r>
            <a:r>
              <a:rPr lang="ru-RU" sz="2400" dirty="0" err="1" smtClean="0">
                <a:solidFill>
                  <a:schemeClr val="tx2">
                    <a:lumMod val="50000"/>
                  </a:schemeClr>
                </a:solidFill>
                <a:latin typeface="Times New Roman" pitchFamily="18" charset="0"/>
                <a:cs typeface="Times New Roman" pitchFamily="18" charset="0"/>
              </a:rPr>
              <a:t>байланыстыра</a:t>
            </a:r>
            <a:r>
              <a:rPr lang="ru-RU" sz="2400" dirty="0" smtClean="0">
                <a:solidFill>
                  <a:schemeClr val="tx2">
                    <a:lumMod val="50000"/>
                  </a:schemeClr>
                </a:solidFill>
                <a:latin typeface="Times New Roman" pitchFamily="18" charset="0"/>
                <a:cs typeface="Times New Roman" pitchFamily="18" charset="0"/>
              </a:rPr>
              <a:t> </a:t>
            </a:r>
            <a:r>
              <a:rPr lang="ru-RU" sz="2400" dirty="0" err="1" smtClean="0">
                <a:solidFill>
                  <a:schemeClr val="tx2">
                    <a:lumMod val="50000"/>
                  </a:schemeClr>
                </a:solidFill>
                <a:latin typeface="Times New Roman" pitchFamily="18" charset="0"/>
                <a:cs typeface="Times New Roman" pitchFamily="18" charset="0"/>
              </a:rPr>
              <a:t>сөйлеу</a:t>
            </a:r>
            <a:r>
              <a:rPr lang="ru-RU" sz="2400" dirty="0" smtClean="0">
                <a:solidFill>
                  <a:schemeClr val="tx2">
                    <a:lumMod val="50000"/>
                  </a:schemeClr>
                </a:solidFill>
                <a:latin typeface="Times New Roman" pitchFamily="18" charset="0"/>
                <a:cs typeface="Times New Roman" pitchFamily="18" charset="0"/>
              </a:rPr>
              <a:t> </a:t>
            </a:r>
            <a:r>
              <a:rPr lang="ru-RU" sz="2400" dirty="0" err="1" smtClean="0">
                <a:solidFill>
                  <a:schemeClr val="tx2">
                    <a:lumMod val="50000"/>
                  </a:schemeClr>
                </a:solidFill>
                <a:latin typeface="Times New Roman" pitchFamily="18" charset="0"/>
                <a:cs typeface="Times New Roman" pitchFamily="18" charset="0"/>
              </a:rPr>
              <a:t>тілі</a:t>
            </a:r>
            <a:r>
              <a:rPr lang="ru-RU" sz="2400" dirty="0" smtClean="0">
                <a:solidFill>
                  <a:schemeClr val="tx2">
                    <a:lumMod val="50000"/>
                  </a:schemeClr>
                </a:solidFill>
                <a:latin typeface="Times New Roman" pitchFamily="18" charset="0"/>
                <a:cs typeface="Times New Roman" pitchFamily="18" charset="0"/>
              </a:rPr>
              <a:t> </a:t>
            </a:r>
            <a:r>
              <a:rPr lang="ru-RU" sz="2400" dirty="0" err="1" smtClean="0">
                <a:solidFill>
                  <a:schemeClr val="tx2">
                    <a:lumMod val="50000"/>
                  </a:schemeClr>
                </a:solidFill>
                <a:latin typeface="Times New Roman" pitchFamily="18" charset="0"/>
                <a:cs typeface="Times New Roman" pitchFamily="18" charset="0"/>
              </a:rPr>
              <a:t>қалыптасады</a:t>
            </a:r>
            <a:r>
              <a:rPr lang="ru-RU" sz="2400" dirty="0" smtClean="0">
                <a:solidFill>
                  <a:schemeClr val="tx2">
                    <a:lumMod val="50000"/>
                  </a:schemeClr>
                </a:solidFill>
                <a:latin typeface="Times New Roman" pitchFamily="18" charset="0"/>
                <a:cs typeface="Times New Roman" pitchFamily="18" charset="0"/>
              </a:rPr>
              <a:t>.</a:t>
            </a:r>
            <a:endParaRPr lang="ru-RU" sz="2400" dirty="0">
              <a:solidFill>
                <a:schemeClr val="tx2">
                  <a:lumMod val="50000"/>
                </a:schemeClr>
              </a:solidFill>
              <a:latin typeface="Times New Roman" pitchFamily="18" charset="0"/>
              <a:cs typeface="Times New Roman" pitchFamily="18" charset="0"/>
            </a:endParaRPr>
          </a:p>
          <a:p>
            <a:pPr algn="just"/>
            <a:r>
              <a:rPr lang="ru-RU" sz="2400" dirty="0" smtClean="0">
                <a:solidFill>
                  <a:schemeClr val="tx2">
                    <a:lumMod val="50000"/>
                  </a:schemeClr>
                </a:solidFill>
                <a:latin typeface="Times New Roman" pitchFamily="18" charset="0"/>
                <a:cs typeface="Times New Roman" pitchFamily="18" charset="0"/>
              </a:rPr>
              <a:t>- </a:t>
            </a:r>
            <a:r>
              <a:rPr lang="ru-RU" sz="2400" dirty="0" err="1" smtClean="0">
                <a:solidFill>
                  <a:schemeClr val="tx2">
                    <a:lumMod val="50000"/>
                  </a:schemeClr>
                </a:solidFill>
                <a:latin typeface="Times New Roman" pitchFamily="18" charset="0"/>
                <a:cs typeface="Times New Roman" pitchFamily="18" charset="0"/>
              </a:rPr>
              <a:t>Балаларды</a:t>
            </a:r>
            <a:r>
              <a:rPr lang="ru-RU" sz="2400" dirty="0" smtClean="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адамгершілік</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құндылыққа</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тәрбиелеу</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мақсатында</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педагогтер</a:t>
            </a:r>
            <a:r>
              <a:rPr lang="ru-RU" sz="2400" dirty="0">
                <a:solidFill>
                  <a:schemeClr val="tx2">
                    <a:lumMod val="50000"/>
                  </a:schemeClr>
                </a:solidFill>
                <a:latin typeface="Times New Roman" pitchFamily="18" charset="0"/>
                <a:cs typeface="Times New Roman" pitchFamily="18" charset="0"/>
              </a:rPr>
              <a:t> мен </a:t>
            </a:r>
            <a:r>
              <a:rPr lang="ru-RU" sz="2400" dirty="0" err="1">
                <a:solidFill>
                  <a:schemeClr val="tx2">
                    <a:lumMod val="50000"/>
                  </a:schemeClr>
                </a:solidFill>
                <a:latin typeface="Times New Roman" pitchFamily="18" charset="0"/>
                <a:cs typeface="Times New Roman" pitchFamily="18" charset="0"/>
              </a:rPr>
              <a:t>ата-аналар</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арсында</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бір</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пікірлес</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қауымдастық</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құрылады</a:t>
            </a:r>
            <a:r>
              <a:rPr lang="ru-RU" sz="2400" dirty="0">
                <a:solidFill>
                  <a:schemeClr val="tx2">
                    <a:lumMod val="50000"/>
                  </a:schemeClr>
                </a:solidFill>
                <a:latin typeface="Times New Roman" pitchFamily="18" charset="0"/>
                <a:cs typeface="Times New Roman" pitchFamily="18" charset="0"/>
              </a:rPr>
              <a:t>. </a:t>
            </a:r>
          </a:p>
        </p:txBody>
      </p:sp>
    </p:spTree>
    <p:extLst>
      <p:ext uri="{BB962C8B-B14F-4D97-AF65-F5344CB8AC3E}">
        <p14:creationId xmlns:p14="http://schemas.microsoft.com/office/powerpoint/2010/main" xmlns="" val="354469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73086" y="332656"/>
            <a:ext cx="6984776" cy="5632311"/>
          </a:xfrm>
          <a:prstGeom prst="rect">
            <a:avLst/>
          </a:prstGeom>
        </p:spPr>
        <p:txBody>
          <a:bodyPr wrap="square">
            <a:spAutoFit/>
          </a:bodyPr>
          <a:lstStyle/>
          <a:p>
            <a:pPr algn="just"/>
            <a:r>
              <a:rPr lang="ru-RU" sz="2400" b="1" dirty="0" err="1" smtClean="0">
                <a:solidFill>
                  <a:schemeClr val="tx2">
                    <a:lumMod val="50000"/>
                  </a:schemeClr>
                </a:solidFill>
                <a:latin typeface="Times New Roman" pitchFamily="18" charset="0"/>
                <a:cs typeface="Times New Roman" pitchFamily="18" charset="0"/>
              </a:rPr>
              <a:t>Жобаның</a:t>
            </a:r>
            <a:r>
              <a:rPr lang="ru-RU" sz="2400" b="1" dirty="0" smtClean="0">
                <a:solidFill>
                  <a:schemeClr val="tx2">
                    <a:lumMod val="50000"/>
                  </a:schemeClr>
                </a:solidFill>
                <a:latin typeface="Times New Roman" pitchFamily="18" charset="0"/>
                <a:cs typeface="Times New Roman" pitchFamily="18" charset="0"/>
              </a:rPr>
              <a:t> </a:t>
            </a:r>
            <a:r>
              <a:rPr lang="ru-RU" sz="2400" b="1" dirty="0" err="1" smtClean="0">
                <a:solidFill>
                  <a:schemeClr val="tx2">
                    <a:lumMod val="50000"/>
                  </a:schemeClr>
                </a:solidFill>
                <a:latin typeface="Times New Roman" pitchFamily="18" charset="0"/>
                <a:cs typeface="Times New Roman" pitchFamily="18" charset="0"/>
              </a:rPr>
              <a:t>мақаты</a:t>
            </a:r>
            <a:r>
              <a:rPr lang="ru-RU" sz="2400" b="1" dirty="0" smtClean="0">
                <a:solidFill>
                  <a:schemeClr val="tx2">
                    <a:lumMod val="50000"/>
                  </a:schemeClr>
                </a:solidFill>
                <a:latin typeface="Times New Roman" pitchFamily="18" charset="0"/>
                <a:cs typeface="Times New Roman" pitchFamily="18" charset="0"/>
              </a:rPr>
              <a:t> </a:t>
            </a:r>
            <a:r>
              <a:rPr lang="ru-RU" sz="2400" dirty="0" smtClean="0">
                <a:solidFill>
                  <a:schemeClr val="tx2">
                    <a:lumMod val="50000"/>
                  </a:schemeClr>
                </a:solidFill>
                <a:latin typeface="Times New Roman" pitchFamily="18" charset="0"/>
                <a:cs typeface="Times New Roman" pitchFamily="18" charset="0"/>
              </a:rPr>
              <a:t>– </a:t>
            </a:r>
            <a:r>
              <a:rPr lang="ru-RU" sz="2400" dirty="0" err="1" smtClean="0">
                <a:solidFill>
                  <a:schemeClr val="tx2">
                    <a:lumMod val="50000"/>
                  </a:schemeClr>
                </a:solidFill>
                <a:latin typeface="Times New Roman" pitchFamily="18" charset="0"/>
                <a:cs typeface="Times New Roman" pitchFamily="18" charset="0"/>
              </a:rPr>
              <a:t>балаларға</a:t>
            </a:r>
            <a:r>
              <a:rPr lang="ru-RU" sz="2400" dirty="0" smtClean="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адамгершілік</a:t>
            </a:r>
            <a:r>
              <a:rPr lang="ru-RU" sz="2400" dirty="0">
                <a:solidFill>
                  <a:schemeClr val="tx2">
                    <a:lumMod val="50000"/>
                  </a:schemeClr>
                </a:solidFill>
                <a:latin typeface="Times New Roman" pitchFamily="18" charset="0"/>
                <a:cs typeface="Times New Roman" pitchFamily="18" charset="0"/>
              </a:rPr>
              <a:t> - </a:t>
            </a:r>
            <a:r>
              <a:rPr lang="ru-RU" sz="2400" dirty="0" err="1">
                <a:solidFill>
                  <a:schemeClr val="tx2">
                    <a:lumMod val="50000"/>
                  </a:schemeClr>
                </a:solidFill>
                <a:latin typeface="Times New Roman" pitchFamily="18" charset="0"/>
                <a:cs typeface="Times New Roman" pitchFamily="18" charset="0"/>
              </a:rPr>
              <a:t>рухани</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тұлғалық</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толерантты</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тәрбие</a:t>
            </a:r>
            <a:r>
              <a:rPr lang="ru-RU" sz="2400" dirty="0">
                <a:solidFill>
                  <a:schemeClr val="tx2">
                    <a:lumMod val="50000"/>
                  </a:schemeClr>
                </a:solidFill>
                <a:latin typeface="Times New Roman" pitchFamily="18" charset="0"/>
                <a:cs typeface="Times New Roman" pitchFamily="18" charset="0"/>
              </a:rPr>
              <a:t> беру, </a:t>
            </a:r>
            <a:r>
              <a:rPr lang="ru-RU" sz="2400" dirty="0" err="1">
                <a:solidFill>
                  <a:schemeClr val="tx2">
                    <a:lumMod val="50000"/>
                  </a:schemeClr>
                </a:solidFill>
                <a:latin typeface="Times New Roman" pitchFamily="18" charset="0"/>
                <a:cs typeface="Times New Roman" pitchFamily="18" charset="0"/>
              </a:rPr>
              <a:t>әлеметтік</a:t>
            </a:r>
            <a:r>
              <a:rPr lang="ru-RU" sz="2400" dirty="0">
                <a:solidFill>
                  <a:schemeClr val="tx2">
                    <a:lumMod val="50000"/>
                  </a:schemeClr>
                </a:solidFill>
                <a:latin typeface="Times New Roman" pitchFamily="18" charset="0"/>
                <a:cs typeface="Times New Roman" pitchFamily="18" charset="0"/>
              </a:rPr>
              <a:t> - </a:t>
            </a:r>
            <a:r>
              <a:rPr lang="ru-RU" sz="2400" dirty="0" err="1">
                <a:solidFill>
                  <a:schemeClr val="tx2">
                    <a:lumMod val="50000"/>
                  </a:schemeClr>
                </a:solidFill>
                <a:latin typeface="Times New Roman" pitchFamily="18" charset="0"/>
                <a:cs typeface="Times New Roman" pitchFamily="18" charset="0"/>
              </a:rPr>
              <a:t>коммуникативті</a:t>
            </a:r>
            <a:r>
              <a:rPr lang="ru-RU" sz="2400" dirty="0">
                <a:solidFill>
                  <a:schemeClr val="tx2">
                    <a:lumMod val="50000"/>
                  </a:schemeClr>
                </a:solidFill>
                <a:latin typeface="Times New Roman" pitchFamily="18" charset="0"/>
                <a:cs typeface="Times New Roman" pitchFamily="18" charset="0"/>
              </a:rPr>
              <a:t> сапа </a:t>
            </a:r>
            <a:r>
              <a:rPr lang="ru-RU" sz="2400" dirty="0" err="1">
                <a:solidFill>
                  <a:schemeClr val="tx2">
                    <a:lumMod val="50000"/>
                  </a:schemeClr>
                </a:solidFill>
                <a:latin typeface="Times New Roman" pitchFamily="18" charset="0"/>
                <a:cs typeface="Times New Roman" pitchFamily="18" charset="0"/>
              </a:rPr>
              <a:t>негізінде</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дамыту</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Қазақ</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халқының</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тарихын</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қазақ</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тілін</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тереңдете</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оқыту</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Тұлғаға</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сапалы</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адамгершілік</a:t>
            </a:r>
            <a:r>
              <a:rPr lang="ru-RU" sz="2400" dirty="0">
                <a:solidFill>
                  <a:schemeClr val="tx2">
                    <a:lumMod val="50000"/>
                  </a:schemeClr>
                </a:solidFill>
                <a:latin typeface="Times New Roman" pitchFamily="18" charset="0"/>
                <a:cs typeface="Times New Roman" pitchFamily="18" charset="0"/>
              </a:rPr>
              <a:t> - </a:t>
            </a:r>
            <a:r>
              <a:rPr lang="ru-RU" sz="2400" dirty="0" err="1">
                <a:solidFill>
                  <a:schemeClr val="tx2">
                    <a:lumMod val="50000"/>
                  </a:schemeClr>
                </a:solidFill>
                <a:latin typeface="Times New Roman" pitchFamily="18" charset="0"/>
                <a:cs typeface="Times New Roman" pitchFamily="18" charset="0"/>
              </a:rPr>
              <a:t>патриотты</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тәрбие</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беруде</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Мәңгілік</a:t>
            </a:r>
            <a:r>
              <a:rPr lang="ru-RU" sz="2400" dirty="0">
                <a:solidFill>
                  <a:schemeClr val="tx2">
                    <a:lumMod val="50000"/>
                  </a:schemeClr>
                </a:solidFill>
                <a:latin typeface="Times New Roman" pitchFamily="18" charset="0"/>
                <a:cs typeface="Times New Roman" pitchFamily="18" charset="0"/>
              </a:rPr>
              <a:t> ел» </a:t>
            </a:r>
            <a:r>
              <a:rPr lang="ru-RU" sz="2400" dirty="0" err="1">
                <a:solidFill>
                  <a:schemeClr val="tx2">
                    <a:lumMod val="50000"/>
                  </a:schemeClr>
                </a:solidFill>
                <a:latin typeface="Times New Roman" pitchFamily="18" charset="0"/>
                <a:cs typeface="Times New Roman" pitchFamily="18" charset="0"/>
              </a:rPr>
              <a:t>құндылығын</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енгізу</a:t>
            </a:r>
            <a:r>
              <a:rPr lang="ru-RU" sz="2400" dirty="0">
                <a:solidFill>
                  <a:schemeClr val="tx2">
                    <a:lumMod val="50000"/>
                  </a:schemeClr>
                </a:solidFill>
                <a:latin typeface="Times New Roman" pitchFamily="18" charset="0"/>
                <a:cs typeface="Times New Roman" pitchFamily="18" charset="0"/>
              </a:rPr>
              <a:t>. </a:t>
            </a:r>
            <a:endParaRPr lang="ru-RU" sz="2400" dirty="0" smtClean="0">
              <a:solidFill>
                <a:schemeClr val="tx2">
                  <a:lumMod val="50000"/>
                </a:schemeClr>
              </a:solidFill>
              <a:latin typeface="Times New Roman" pitchFamily="18" charset="0"/>
              <a:cs typeface="Times New Roman" pitchFamily="18" charset="0"/>
            </a:endParaRPr>
          </a:p>
          <a:p>
            <a:pPr algn="just"/>
            <a:r>
              <a:rPr lang="kk-KZ" sz="2400" dirty="0" smtClean="0">
                <a:solidFill>
                  <a:schemeClr val="tx2">
                    <a:lumMod val="50000"/>
                  </a:schemeClr>
                </a:solidFill>
                <a:latin typeface="Times New Roman" pitchFamily="18" charset="0"/>
                <a:cs typeface="Times New Roman" pitchFamily="18" charset="0"/>
              </a:rPr>
              <a:t>Міндеттері:</a:t>
            </a:r>
          </a:p>
          <a:p>
            <a:pPr marL="457200" indent="-457200" algn="just">
              <a:buFont typeface="+mj-lt"/>
              <a:buAutoNum type="arabicPeriod"/>
            </a:pPr>
            <a:r>
              <a:rPr lang="ru-RU" sz="2400" dirty="0" err="1" smtClean="0">
                <a:solidFill>
                  <a:schemeClr val="tx2">
                    <a:lumMod val="50000"/>
                  </a:schemeClr>
                </a:solidFill>
                <a:latin typeface="Times New Roman" pitchFamily="18" charset="0"/>
                <a:cs typeface="Times New Roman" pitchFamily="18" charset="0"/>
              </a:rPr>
              <a:t>Балалардың</a:t>
            </a:r>
            <a:r>
              <a:rPr lang="ru-RU" sz="2400" dirty="0" smtClean="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рухани</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байлығын</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кеңейту</a:t>
            </a:r>
            <a:r>
              <a:rPr lang="ru-RU" sz="2400" dirty="0">
                <a:solidFill>
                  <a:schemeClr val="tx2">
                    <a:lumMod val="50000"/>
                  </a:schemeClr>
                </a:solidFill>
                <a:latin typeface="Times New Roman" pitchFamily="18" charset="0"/>
                <a:cs typeface="Times New Roman" pitchFamily="18" charset="0"/>
              </a:rPr>
              <a:t>;</a:t>
            </a:r>
          </a:p>
          <a:p>
            <a:pPr marL="457200" indent="-457200" algn="just">
              <a:buFont typeface="+mj-lt"/>
              <a:buAutoNum type="arabicPeriod"/>
            </a:pPr>
            <a:r>
              <a:rPr lang="ru-RU" sz="2400" dirty="0" err="1" smtClean="0">
                <a:solidFill>
                  <a:schemeClr val="tx2">
                    <a:lumMod val="50000"/>
                  </a:schemeClr>
                </a:solidFill>
                <a:latin typeface="Times New Roman" pitchFamily="18" charset="0"/>
                <a:cs typeface="Times New Roman" pitchFamily="18" charset="0"/>
              </a:rPr>
              <a:t>Тіл</a:t>
            </a:r>
            <a:r>
              <a:rPr lang="ru-RU" sz="2400" dirty="0" smtClean="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мәдениетін</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жетілдіру</a:t>
            </a:r>
            <a:r>
              <a:rPr lang="ru-RU" sz="2400" dirty="0">
                <a:solidFill>
                  <a:schemeClr val="tx2">
                    <a:lumMod val="50000"/>
                  </a:schemeClr>
                </a:solidFill>
                <a:latin typeface="Times New Roman" pitchFamily="18" charset="0"/>
                <a:cs typeface="Times New Roman" pitchFamily="18" charset="0"/>
              </a:rPr>
              <a:t>;</a:t>
            </a:r>
          </a:p>
          <a:p>
            <a:pPr marL="457200" indent="-457200" algn="just">
              <a:buFont typeface="+mj-lt"/>
              <a:buAutoNum type="arabicPeriod"/>
            </a:pPr>
            <a:r>
              <a:rPr lang="ru-RU" sz="2400" dirty="0" err="1" smtClean="0">
                <a:solidFill>
                  <a:schemeClr val="tx2">
                    <a:lumMod val="50000"/>
                  </a:schemeClr>
                </a:solidFill>
                <a:latin typeface="Times New Roman" pitchFamily="18" charset="0"/>
                <a:cs typeface="Times New Roman" pitchFamily="18" charset="0"/>
              </a:rPr>
              <a:t>Ұлттық</a:t>
            </a:r>
            <a:r>
              <a:rPr lang="ru-RU" sz="2400" dirty="0" smtClean="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дүниетанымдық</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білімдерін</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толықтыру</a:t>
            </a:r>
            <a:r>
              <a:rPr lang="ru-RU" sz="2400" dirty="0">
                <a:solidFill>
                  <a:schemeClr val="tx2">
                    <a:lumMod val="50000"/>
                  </a:schemeClr>
                </a:solidFill>
                <a:latin typeface="Times New Roman" pitchFamily="18" charset="0"/>
                <a:cs typeface="Times New Roman" pitchFamily="18" charset="0"/>
              </a:rPr>
              <a:t>;</a:t>
            </a:r>
          </a:p>
          <a:p>
            <a:pPr marL="457200" indent="-457200" algn="just">
              <a:buFont typeface="+mj-lt"/>
              <a:buAutoNum type="arabicPeriod"/>
            </a:pPr>
            <a:r>
              <a:rPr lang="ru-RU" sz="2400" dirty="0" err="1" smtClean="0">
                <a:solidFill>
                  <a:schemeClr val="tx2">
                    <a:lumMod val="50000"/>
                  </a:schemeClr>
                </a:solidFill>
                <a:latin typeface="Times New Roman" pitchFamily="18" charset="0"/>
                <a:cs typeface="Times New Roman" pitchFamily="18" charset="0"/>
              </a:rPr>
              <a:t>Отан</a:t>
            </a:r>
            <a:r>
              <a:rPr lang="ru-RU" sz="2400" dirty="0" smtClean="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сүйгіштік</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патриоттық</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сезімдерін</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қалыптастыру</a:t>
            </a:r>
            <a:r>
              <a:rPr lang="ru-RU" sz="2400" dirty="0">
                <a:solidFill>
                  <a:schemeClr val="tx2">
                    <a:lumMod val="50000"/>
                  </a:schemeClr>
                </a:solidFill>
                <a:latin typeface="Times New Roman" pitchFamily="18" charset="0"/>
                <a:cs typeface="Times New Roman" pitchFamily="18" charset="0"/>
              </a:rPr>
              <a:t>;</a:t>
            </a:r>
          </a:p>
          <a:p>
            <a:pPr marL="457200" indent="-457200" algn="just">
              <a:buFont typeface="+mj-lt"/>
              <a:buAutoNum type="arabicPeriod"/>
            </a:pPr>
            <a:r>
              <a:rPr lang="ru-RU" sz="2400" dirty="0" err="1" smtClean="0">
                <a:solidFill>
                  <a:schemeClr val="tx2">
                    <a:lumMod val="50000"/>
                  </a:schemeClr>
                </a:solidFill>
                <a:latin typeface="Times New Roman" pitchFamily="18" charset="0"/>
                <a:cs typeface="Times New Roman" pitchFamily="18" charset="0"/>
              </a:rPr>
              <a:t>Сөйлеу</a:t>
            </a:r>
            <a:r>
              <a:rPr lang="ru-RU" sz="2400" dirty="0" smtClean="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дағдыларын</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қалыптастыру</a:t>
            </a:r>
            <a:r>
              <a:rPr lang="ru-RU" sz="2400" dirty="0">
                <a:solidFill>
                  <a:schemeClr val="tx2">
                    <a:lumMod val="50000"/>
                  </a:schemeClr>
                </a:solidFill>
                <a:latin typeface="Times New Roman" pitchFamily="18" charset="0"/>
                <a:cs typeface="Times New Roman" pitchFamily="18" charset="0"/>
              </a:rPr>
              <a:t>;</a:t>
            </a:r>
          </a:p>
          <a:p>
            <a:pPr marL="457200" indent="-457200" algn="just">
              <a:buFont typeface="+mj-lt"/>
              <a:buAutoNum type="arabicPeriod"/>
            </a:pPr>
            <a:r>
              <a:rPr lang="ru-RU" sz="2400" dirty="0" err="1" smtClean="0">
                <a:solidFill>
                  <a:schemeClr val="tx2">
                    <a:lumMod val="50000"/>
                  </a:schemeClr>
                </a:solidFill>
                <a:latin typeface="Times New Roman" pitchFamily="18" charset="0"/>
                <a:cs typeface="Times New Roman" pitchFamily="18" charset="0"/>
              </a:rPr>
              <a:t>Адамгершілікке</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инабаттылыққа</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тәрбиелеу</a:t>
            </a:r>
            <a:r>
              <a:rPr lang="ru-RU" sz="2400" dirty="0">
                <a:solidFill>
                  <a:schemeClr val="tx2">
                    <a:lumMod val="50000"/>
                  </a:schemeClr>
                </a:solidFill>
                <a:latin typeface="Times New Roman" pitchFamily="18" charset="0"/>
                <a:cs typeface="Times New Roman" pitchFamily="18" charset="0"/>
              </a:rPr>
              <a:t>;</a:t>
            </a:r>
          </a:p>
          <a:p>
            <a:pPr algn="just"/>
            <a:endParaRPr lang="ru-RU" sz="2400" dirty="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41169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827584" y="188641"/>
            <a:ext cx="7200800" cy="104797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a:lnSpc>
                <a:spcPct val="115000"/>
              </a:lnSpc>
              <a:spcAft>
                <a:spcPts val="1000"/>
              </a:spcAft>
              <a:buNone/>
            </a:pPr>
            <a:r>
              <a:rPr lang="kk-KZ"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ea typeface="Calibri"/>
                <a:cs typeface="Times New Roman"/>
              </a:rPr>
              <a:t>Жабайы </a:t>
            </a:r>
            <a:r>
              <a:rPr lang="kk-KZ"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ea typeface="Calibri"/>
                <a:cs typeface="Times New Roman"/>
              </a:rPr>
              <a:t>аңдар</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8" name="Рисунок 17" descr="http://notillusion.ru/images/i/medved.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31839" y="1395315"/>
            <a:ext cx="2016225" cy="1097582"/>
          </a:xfrm>
          <a:prstGeom prst="rect">
            <a:avLst/>
          </a:prstGeom>
          <a:noFill/>
          <a:ln>
            <a:noFill/>
          </a:ln>
        </p:spPr>
      </p:pic>
      <p:sp>
        <p:nvSpPr>
          <p:cNvPr id="19" name="Заголовок 6"/>
          <p:cNvSpPr txBox="1">
            <a:spLocks/>
          </p:cNvSpPr>
          <p:nvPr/>
        </p:nvSpPr>
        <p:spPr>
          <a:xfrm>
            <a:off x="5086144" y="1578705"/>
            <a:ext cx="3335452" cy="470423"/>
          </a:xfrm>
          <a:prstGeom prst="rect">
            <a:avLst/>
          </a:prstGeom>
          <a:effectLst/>
        </p:spPr>
        <p:txBody>
          <a:bodyPr vert="horz" lIns="91440" tIns="45720" rIns="91440" bIns="45720" rtlCol="0" anchor="b" anchorCtr="0">
            <a:noAutofit/>
          </a:bodyPr>
          <a:lstStyle>
            <a:lvl1pPr marL="320040" indent="-320040" algn="l"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lnSpc>
                <a:spcPct val="115000"/>
              </a:lnSpc>
              <a:spcAft>
                <a:spcPts val="1000"/>
              </a:spcAft>
              <a:buNone/>
            </a:pPr>
            <a:r>
              <a:rPr lang="kk-KZ" sz="2000" dirty="0" smtClean="0">
                <a:solidFill>
                  <a:srgbClr val="002060"/>
                </a:solidFill>
                <a:effectLst/>
                <a:latin typeface="Times New Roman"/>
                <a:ea typeface="Calibri"/>
                <a:cs typeface="Times New Roman"/>
              </a:rPr>
              <a:t>     Ол </a:t>
            </a:r>
            <a:r>
              <a:rPr lang="kk-KZ" sz="2000" dirty="0">
                <a:solidFill>
                  <a:srgbClr val="002060"/>
                </a:solidFill>
                <a:effectLst/>
                <a:latin typeface="Times New Roman"/>
                <a:ea typeface="Calibri"/>
                <a:cs typeface="Times New Roman"/>
              </a:rPr>
              <a:t>маймақ, </a:t>
            </a:r>
            <a:r>
              <a:rPr lang="kk-KZ" sz="2000" dirty="0" smtClean="0">
                <a:solidFill>
                  <a:srgbClr val="002060"/>
                </a:solidFill>
                <a:effectLst/>
                <a:latin typeface="Times New Roman"/>
                <a:ea typeface="Calibri"/>
                <a:cs typeface="Times New Roman"/>
              </a:rPr>
              <a:t>жыртқыш</a:t>
            </a:r>
            <a:endParaRPr lang="ru-RU" sz="1600" dirty="0">
              <a:effectLst/>
              <a:latin typeface="Calibri"/>
              <a:ea typeface="Calibri"/>
              <a:cs typeface="Times New Roman"/>
            </a:endParaRPr>
          </a:p>
        </p:txBody>
      </p:sp>
      <p:sp>
        <p:nvSpPr>
          <p:cNvPr id="21" name="Заголовок 6"/>
          <p:cNvSpPr txBox="1">
            <a:spLocks/>
          </p:cNvSpPr>
          <p:nvPr/>
        </p:nvSpPr>
        <p:spPr>
          <a:xfrm>
            <a:off x="774206" y="1578705"/>
            <a:ext cx="1563541" cy="365401"/>
          </a:xfrm>
          <a:prstGeom prst="rect">
            <a:avLst/>
          </a:prstGeom>
          <a:effectLst/>
        </p:spPr>
        <p:txBody>
          <a:bodyPr vert="horz" lIns="91440" tIns="45720" rIns="91440" bIns="45720" rtlCol="0" anchor="b" anchorCtr="0">
            <a:noAutofit/>
          </a:bodyPr>
          <a:lstStyle>
            <a:lvl1pPr marL="320040" indent="-320040" algn="l"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lnSpc>
                <a:spcPct val="115000"/>
              </a:lnSpc>
              <a:spcAft>
                <a:spcPts val="1000"/>
              </a:spcAft>
              <a:buNone/>
            </a:pPr>
            <a:r>
              <a:rPr lang="kk-KZ" sz="2000" dirty="0">
                <a:solidFill>
                  <a:srgbClr val="002060"/>
                </a:solidFill>
                <a:effectLst/>
                <a:latin typeface="Times New Roman"/>
                <a:ea typeface="Calibri"/>
              </a:rPr>
              <a:t>Мынау </a:t>
            </a:r>
            <a:endParaRPr lang="ru-RU" sz="2000" dirty="0">
              <a:effectLst/>
              <a:latin typeface="Calibri"/>
              <a:ea typeface="Calibri"/>
              <a:cs typeface="Times New Roman"/>
            </a:endParaRPr>
          </a:p>
        </p:txBody>
      </p:sp>
      <p:pic>
        <p:nvPicPr>
          <p:cNvPr id="22" name="Рисунок 21" descr="C:\Users\Ручеек_2\Downloads\Арыстан.jpg"/>
          <p:cNvPicPr/>
          <p:nvPr/>
        </p:nvPicPr>
        <p:blipFill>
          <a:blip r:embed="rId3">
            <a:extLst>
              <a:ext uri="{28A0092B-C50C-407E-A947-70E740481C1C}">
                <a14:useLocalDpi xmlns:a14="http://schemas.microsoft.com/office/drawing/2010/main" xmlns="" val="0"/>
              </a:ext>
            </a:extLst>
          </a:blip>
          <a:srcRect/>
          <a:stretch>
            <a:fillRect/>
          </a:stretch>
        </p:blipFill>
        <p:spPr bwMode="auto">
          <a:xfrm>
            <a:off x="3126368" y="2530506"/>
            <a:ext cx="2021696" cy="1103603"/>
          </a:xfrm>
          <a:prstGeom prst="rect">
            <a:avLst/>
          </a:prstGeom>
          <a:noFill/>
          <a:ln>
            <a:noFill/>
          </a:ln>
        </p:spPr>
      </p:pic>
      <p:sp>
        <p:nvSpPr>
          <p:cNvPr id="14" name="Прямоугольник 13"/>
          <p:cNvSpPr/>
          <p:nvPr/>
        </p:nvSpPr>
        <p:spPr>
          <a:xfrm>
            <a:off x="1046958" y="2882253"/>
            <a:ext cx="1018036" cy="400110"/>
          </a:xfrm>
          <a:prstGeom prst="rect">
            <a:avLst/>
          </a:prstGeom>
        </p:spPr>
        <p:txBody>
          <a:bodyPr wrap="none">
            <a:spAutoFit/>
          </a:bodyPr>
          <a:lstStyle/>
          <a:p>
            <a:r>
              <a:rPr lang="kk-KZ" sz="2000" b="1" dirty="0">
                <a:solidFill>
                  <a:srgbClr val="002060"/>
                </a:solidFill>
                <a:latin typeface="Times New Roman"/>
                <a:ea typeface="Calibri"/>
              </a:rPr>
              <a:t>Мынау</a:t>
            </a:r>
            <a:endParaRPr lang="ru-RU" sz="2000" b="1" dirty="0"/>
          </a:p>
        </p:txBody>
      </p:sp>
      <p:sp>
        <p:nvSpPr>
          <p:cNvPr id="15" name="Прямоугольник 14"/>
          <p:cNvSpPr/>
          <p:nvPr/>
        </p:nvSpPr>
        <p:spPr>
          <a:xfrm>
            <a:off x="5364088" y="2876257"/>
            <a:ext cx="2964081" cy="400110"/>
          </a:xfrm>
          <a:prstGeom prst="rect">
            <a:avLst/>
          </a:prstGeom>
        </p:spPr>
        <p:txBody>
          <a:bodyPr wrap="none">
            <a:spAutoFit/>
          </a:bodyPr>
          <a:lstStyle/>
          <a:p>
            <a:r>
              <a:rPr lang="kk-KZ" sz="2000" b="1" dirty="0">
                <a:solidFill>
                  <a:srgbClr val="002060"/>
                </a:solidFill>
                <a:latin typeface="Times New Roman"/>
                <a:ea typeface="Calibri"/>
              </a:rPr>
              <a:t>Ол қаһарлы, </a:t>
            </a:r>
            <a:r>
              <a:rPr lang="kk-KZ" sz="2000" b="1" dirty="0" smtClean="0">
                <a:solidFill>
                  <a:srgbClr val="002060"/>
                </a:solidFill>
                <a:latin typeface="Times New Roman"/>
                <a:ea typeface="Calibri"/>
              </a:rPr>
              <a:t>жыртқыш</a:t>
            </a:r>
            <a:endParaRPr lang="ru-RU" sz="2000" dirty="0"/>
          </a:p>
        </p:txBody>
      </p:sp>
      <p:pic>
        <p:nvPicPr>
          <p:cNvPr id="25" name="Рисунок 24"/>
          <p:cNvPicPr/>
          <p:nvPr/>
        </p:nvPicPr>
        <p:blipFill>
          <a:blip r:embed="rId4">
            <a:extLst>
              <a:ext uri="{28A0092B-C50C-407E-A947-70E740481C1C}">
                <a14:useLocalDpi xmlns:a14="http://schemas.microsoft.com/office/drawing/2010/main" xmlns="" val="0"/>
              </a:ext>
            </a:extLst>
          </a:blip>
          <a:srcRect/>
          <a:stretch>
            <a:fillRect/>
          </a:stretch>
        </p:blipFill>
        <p:spPr bwMode="auto">
          <a:xfrm>
            <a:off x="3126368" y="3777402"/>
            <a:ext cx="2021696" cy="941131"/>
          </a:xfrm>
          <a:prstGeom prst="rect">
            <a:avLst/>
          </a:prstGeom>
          <a:noFill/>
          <a:ln>
            <a:noFill/>
          </a:ln>
        </p:spPr>
      </p:pic>
      <p:sp>
        <p:nvSpPr>
          <p:cNvPr id="17" name="Прямоугольник 16"/>
          <p:cNvSpPr/>
          <p:nvPr/>
        </p:nvSpPr>
        <p:spPr>
          <a:xfrm>
            <a:off x="1046958" y="3871321"/>
            <a:ext cx="1018036" cy="400110"/>
          </a:xfrm>
          <a:prstGeom prst="rect">
            <a:avLst/>
          </a:prstGeom>
        </p:spPr>
        <p:txBody>
          <a:bodyPr wrap="none">
            <a:spAutoFit/>
          </a:bodyPr>
          <a:lstStyle/>
          <a:p>
            <a:r>
              <a:rPr lang="kk-KZ" sz="2000" b="1" dirty="0">
                <a:solidFill>
                  <a:srgbClr val="002060"/>
                </a:solidFill>
                <a:latin typeface="Times New Roman"/>
                <a:ea typeface="Calibri"/>
              </a:rPr>
              <a:t>Мынау</a:t>
            </a:r>
            <a:endParaRPr lang="ru-RU" sz="2000" b="1" dirty="0"/>
          </a:p>
        </p:txBody>
      </p:sp>
      <p:sp>
        <p:nvSpPr>
          <p:cNvPr id="20" name="Прямоугольник 19"/>
          <p:cNvSpPr/>
          <p:nvPr/>
        </p:nvSpPr>
        <p:spPr>
          <a:xfrm>
            <a:off x="5840277" y="3868997"/>
            <a:ext cx="1574470" cy="400110"/>
          </a:xfrm>
          <a:prstGeom prst="rect">
            <a:avLst/>
          </a:prstGeom>
        </p:spPr>
        <p:txBody>
          <a:bodyPr wrap="none">
            <a:spAutoFit/>
          </a:bodyPr>
          <a:lstStyle/>
          <a:p>
            <a:r>
              <a:rPr lang="kk-KZ" sz="2000" b="1" dirty="0" smtClean="0">
                <a:solidFill>
                  <a:srgbClr val="002060"/>
                </a:solidFill>
                <a:latin typeface="Times New Roman"/>
                <a:ea typeface="Calibri"/>
              </a:rPr>
              <a:t>Ол </a:t>
            </a:r>
            <a:r>
              <a:rPr lang="kk-KZ" sz="2000" b="1" dirty="0">
                <a:solidFill>
                  <a:srgbClr val="002060"/>
                </a:solidFill>
                <a:latin typeface="Times New Roman"/>
                <a:ea typeface="Calibri"/>
              </a:rPr>
              <a:t>сүйкімді</a:t>
            </a:r>
            <a:endParaRPr lang="ru-RU" sz="2000" b="1" dirty="0"/>
          </a:p>
        </p:txBody>
      </p:sp>
      <p:pic>
        <p:nvPicPr>
          <p:cNvPr id="28" name="Рисунок 27"/>
          <p:cNvPicPr/>
          <p:nvPr/>
        </p:nvPicPr>
        <p:blipFill>
          <a:blip r:embed="rId5">
            <a:extLst>
              <a:ext uri="{28A0092B-C50C-407E-A947-70E740481C1C}">
                <a14:useLocalDpi xmlns:a14="http://schemas.microsoft.com/office/drawing/2010/main" xmlns="" val="0"/>
              </a:ext>
            </a:extLst>
          </a:blip>
          <a:srcRect/>
          <a:stretch>
            <a:fillRect/>
          </a:stretch>
        </p:blipFill>
        <p:spPr bwMode="auto">
          <a:xfrm>
            <a:off x="3120719" y="4854941"/>
            <a:ext cx="2027345" cy="1296144"/>
          </a:xfrm>
          <a:prstGeom prst="rect">
            <a:avLst/>
          </a:prstGeom>
          <a:noFill/>
          <a:ln>
            <a:noFill/>
          </a:ln>
        </p:spPr>
      </p:pic>
      <p:sp>
        <p:nvSpPr>
          <p:cNvPr id="23" name="Прямоугольник 22"/>
          <p:cNvSpPr/>
          <p:nvPr/>
        </p:nvSpPr>
        <p:spPr>
          <a:xfrm>
            <a:off x="1093111" y="5045114"/>
            <a:ext cx="1018036" cy="400110"/>
          </a:xfrm>
          <a:prstGeom prst="rect">
            <a:avLst/>
          </a:prstGeom>
        </p:spPr>
        <p:txBody>
          <a:bodyPr wrap="none">
            <a:spAutoFit/>
          </a:bodyPr>
          <a:lstStyle/>
          <a:p>
            <a:r>
              <a:rPr lang="kk-KZ" sz="2000" b="1" dirty="0">
                <a:solidFill>
                  <a:srgbClr val="002060"/>
                </a:solidFill>
                <a:latin typeface="Times New Roman"/>
                <a:ea typeface="Calibri"/>
              </a:rPr>
              <a:t>Мынау</a:t>
            </a:r>
            <a:endParaRPr lang="ru-RU" sz="2000" b="1" dirty="0"/>
          </a:p>
        </p:txBody>
      </p:sp>
      <p:sp>
        <p:nvSpPr>
          <p:cNvPr id="24" name="Прямоугольник 23"/>
          <p:cNvSpPr/>
          <p:nvPr/>
        </p:nvSpPr>
        <p:spPr>
          <a:xfrm>
            <a:off x="5312550" y="5044389"/>
            <a:ext cx="3295902" cy="400110"/>
          </a:xfrm>
          <a:prstGeom prst="rect">
            <a:avLst/>
          </a:prstGeom>
        </p:spPr>
        <p:txBody>
          <a:bodyPr wrap="none">
            <a:spAutoFit/>
          </a:bodyPr>
          <a:lstStyle/>
          <a:p>
            <a:r>
              <a:rPr lang="kk-KZ" sz="2000" b="1" dirty="0">
                <a:solidFill>
                  <a:srgbClr val="002060"/>
                </a:solidFill>
                <a:latin typeface="Times New Roman"/>
                <a:ea typeface="Calibri"/>
              </a:rPr>
              <a:t>Ол ырылдайды,жыртқыш</a:t>
            </a:r>
            <a:endParaRPr lang="ru-RU" sz="2000" b="1" dirty="0"/>
          </a:p>
        </p:txBody>
      </p:sp>
    </p:spTree>
    <p:extLst>
      <p:ext uri="{BB962C8B-B14F-4D97-AF65-F5344CB8AC3E}">
        <p14:creationId xmlns:p14="http://schemas.microsoft.com/office/powerpoint/2010/main" xmlns="" val="3626985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33720" y="2173676"/>
            <a:ext cx="6120680" cy="3426579"/>
          </a:xfrm>
          <a:prstGeom prst="rect">
            <a:avLst/>
          </a:prstGeom>
        </p:spPr>
        <p:txBody>
          <a:bodyPr wrap="square">
            <a:spAutoFit/>
          </a:bodyPr>
          <a:lstStyle/>
          <a:p>
            <a:pPr algn="ctr">
              <a:spcAft>
                <a:spcPts val="1000"/>
              </a:spcAft>
            </a:pPr>
            <a:r>
              <a:rPr lang="kk-KZ" sz="4000" b="1" i="1" dirty="0" smtClean="0">
                <a:solidFill>
                  <a:schemeClr val="accent1">
                    <a:lumMod val="50000"/>
                  </a:schemeClr>
                </a:solidFill>
                <a:latin typeface="Times New Roman"/>
                <a:ea typeface="Calibri"/>
                <a:cs typeface="Times New Roman"/>
              </a:rPr>
              <a:t>Аюша қорбаңдап,</a:t>
            </a:r>
            <a:endParaRPr lang="ru-RU" sz="4000" b="1" i="1" dirty="0" smtClean="0">
              <a:solidFill>
                <a:schemeClr val="accent1">
                  <a:lumMod val="50000"/>
                </a:schemeClr>
              </a:solidFill>
              <a:latin typeface="Calibri"/>
              <a:ea typeface="Calibri"/>
              <a:cs typeface="Times New Roman"/>
            </a:endParaRPr>
          </a:p>
          <a:p>
            <a:pPr algn="ctr">
              <a:spcAft>
                <a:spcPts val="1000"/>
              </a:spcAft>
            </a:pPr>
            <a:r>
              <a:rPr lang="kk-KZ" sz="4000" b="1" i="1" dirty="0" smtClean="0">
                <a:solidFill>
                  <a:schemeClr val="accent1">
                    <a:lumMod val="50000"/>
                  </a:schemeClr>
                </a:solidFill>
                <a:latin typeface="Times New Roman"/>
                <a:ea typeface="Calibri"/>
                <a:cs typeface="Times New Roman"/>
              </a:rPr>
              <a:t>Түлкіше </a:t>
            </a:r>
            <a:r>
              <a:rPr lang="kk-KZ" sz="4000" b="1" i="1" dirty="0">
                <a:solidFill>
                  <a:schemeClr val="accent1">
                    <a:lumMod val="50000"/>
                  </a:schemeClr>
                </a:solidFill>
                <a:latin typeface="Times New Roman"/>
                <a:ea typeface="Calibri"/>
                <a:cs typeface="Times New Roman"/>
              </a:rPr>
              <a:t>бұлғаңдап,</a:t>
            </a:r>
            <a:endParaRPr lang="ru-RU" sz="4000" b="1" i="1" dirty="0">
              <a:solidFill>
                <a:schemeClr val="accent1">
                  <a:lumMod val="50000"/>
                </a:schemeClr>
              </a:solidFill>
              <a:latin typeface="Calibri"/>
              <a:ea typeface="Calibri"/>
              <a:cs typeface="Times New Roman"/>
            </a:endParaRPr>
          </a:p>
          <a:p>
            <a:pPr algn="ctr">
              <a:spcAft>
                <a:spcPts val="0"/>
              </a:spcAft>
            </a:pPr>
            <a:r>
              <a:rPr lang="kk-KZ" sz="4000" b="1" i="1" dirty="0">
                <a:solidFill>
                  <a:schemeClr val="accent1">
                    <a:lumMod val="50000"/>
                  </a:schemeClr>
                </a:solidFill>
                <a:latin typeface="Times New Roman"/>
                <a:ea typeface="Calibri"/>
                <a:cs typeface="Times New Roman"/>
              </a:rPr>
              <a:t>Қоянша секіріп,</a:t>
            </a:r>
            <a:endParaRPr lang="ru-RU" sz="4000" b="1" i="1" dirty="0">
              <a:solidFill>
                <a:schemeClr val="accent1">
                  <a:lumMod val="50000"/>
                </a:schemeClr>
              </a:solidFill>
              <a:latin typeface="Calibri"/>
              <a:ea typeface="Calibri"/>
              <a:cs typeface="Times New Roman"/>
            </a:endParaRPr>
          </a:p>
          <a:p>
            <a:pPr algn="ctr">
              <a:spcAft>
                <a:spcPts val="0"/>
              </a:spcAft>
            </a:pPr>
            <a:r>
              <a:rPr lang="kk-KZ" sz="4000" b="1" i="1" dirty="0">
                <a:solidFill>
                  <a:schemeClr val="accent1">
                    <a:lumMod val="50000"/>
                  </a:schemeClr>
                </a:solidFill>
                <a:latin typeface="Times New Roman"/>
                <a:ea typeface="Calibri"/>
                <a:cs typeface="Times New Roman"/>
              </a:rPr>
              <a:t>Қасқырша ырылдап,</a:t>
            </a:r>
            <a:endParaRPr lang="ru-RU" sz="4000" b="1" i="1" dirty="0">
              <a:solidFill>
                <a:schemeClr val="accent1">
                  <a:lumMod val="50000"/>
                </a:schemeClr>
              </a:solidFill>
              <a:latin typeface="Calibri"/>
              <a:ea typeface="Calibri"/>
              <a:cs typeface="Times New Roman"/>
            </a:endParaRPr>
          </a:p>
          <a:p>
            <a:pPr algn="ctr">
              <a:spcAft>
                <a:spcPts val="0"/>
              </a:spcAft>
            </a:pPr>
            <a:r>
              <a:rPr lang="kk-KZ" sz="4000" b="1" i="1" dirty="0">
                <a:solidFill>
                  <a:schemeClr val="accent1">
                    <a:lumMod val="50000"/>
                  </a:schemeClr>
                </a:solidFill>
                <a:latin typeface="Times New Roman"/>
                <a:ea typeface="Calibri"/>
                <a:cs typeface="Times New Roman"/>
              </a:rPr>
              <a:t>Жүремін қимылдап </a:t>
            </a:r>
            <a:endParaRPr lang="ru-RU" sz="4000" b="1" i="1" dirty="0">
              <a:solidFill>
                <a:schemeClr val="accent1">
                  <a:lumMod val="50000"/>
                </a:schemeClr>
              </a:solidFill>
              <a:effectLst/>
              <a:latin typeface="Calibri"/>
              <a:ea typeface="Calibri"/>
              <a:cs typeface="Times New Roman"/>
            </a:endParaRPr>
          </a:p>
        </p:txBody>
      </p:sp>
      <p:sp>
        <p:nvSpPr>
          <p:cNvPr id="3" name="Прямоугольник 2"/>
          <p:cNvSpPr/>
          <p:nvPr/>
        </p:nvSpPr>
        <p:spPr>
          <a:xfrm>
            <a:off x="1597534" y="620688"/>
            <a:ext cx="5993052" cy="923330"/>
          </a:xfrm>
          <a:prstGeom prst="rect">
            <a:avLst/>
          </a:prstGeom>
          <a:noFill/>
        </p:spPr>
        <p:txBody>
          <a:bodyPr wrap="none" lIns="91440" tIns="45720" rIns="91440" bIns="45720">
            <a:spAutoFit/>
          </a:bodyPr>
          <a:lstStyle/>
          <a:p>
            <a:pPr algn="ctr"/>
            <a:r>
              <a:rPr lang="kk-KZ"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ea typeface="Calibri"/>
                <a:cs typeface="Times New Roman"/>
              </a:rPr>
              <a:t>Сергіту жаттығуы</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1473919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115616" y="303580"/>
            <a:ext cx="6552728" cy="490199"/>
          </a:xfrm>
          <a:prstGeom prst="rect">
            <a:avLst/>
          </a:prstGeom>
        </p:spPr>
        <p:txBody>
          <a:bodyPr wrap="square">
            <a:spAutoFit/>
          </a:bodyPr>
          <a:lstStyle/>
          <a:p>
            <a:pPr lvl="0" algn="ctr">
              <a:lnSpc>
                <a:spcPct val="115000"/>
              </a:lnSpc>
              <a:spcAft>
                <a:spcPts val="1000"/>
              </a:spcAft>
            </a:pPr>
            <a:r>
              <a:rPr lang="kk-KZ" sz="2400" dirty="0">
                <a:ln w="12700">
                  <a:solidFill>
                    <a:schemeClr val="tx2">
                      <a:lumMod val="75000"/>
                    </a:schemeClr>
                  </a:solidFill>
                  <a:prstDash val="solid"/>
                </a:ln>
                <a:solidFill>
                  <a:schemeClr val="tx2"/>
                </a:solidFill>
                <a:effectLst>
                  <a:outerShdw blurRad="41275" dist="20320" dir="1800000" algn="tl" rotWithShape="0">
                    <a:srgbClr val="000000">
                      <a:alpha val="40000"/>
                    </a:srgbClr>
                  </a:outerShdw>
                </a:effectLst>
                <a:latin typeface="Times New Roman"/>
                <a:ea typeface="Calibri"/>
                <a:cs typeface="Times New Roman"/>
              </a:rPr>
              <a:t>ҮЙ ЖАНУАРЛАРЫ</a:t>
            </a:r>
            <a:endParaRPr lang="ru-RU" sz="2400" dirty="0">
              <a:ln w="12700">
                <a:solidFill>
                  <a:schemeClr val="tx2">
                    <a:lumMod val="75000"/>
                  </a:schemeClr>
                </a:solidFill>
                <a:prstDash val="solid"/>
              </a:ln>
              <a:solidFill>
                <a:schemeClr val="tx2"/>
              </a:solidFill>
              <a:effectLst>
                <a:outerShdw blurRad="41275" dist="20320" dir="1800000" algn="tl" rotWithShape="0">
                  <a:srgbClr val="000000">
                    <a:alpha val="40000"/>
                  </a:srgbClr>
                </a:outerShdw>
              </a:effectLst>
              <a:latin typeface="Calibri"/>
              <a:ea typeface="Calibri"/>
              <a:cs typeface="Times New Roman"/>
            </a:endParaRPr>
          </a:p>
        </p:txBody>
      </p:sp>
      <p:sp>
        <p:nvSpPr>
          <p:cNvPr id="9" name="Прямоугольник 8"/>
          <p:cNvSpPr/>
          <p:nvPr/>
        </p:nvSpPr>
        <p:spPr>
          <a:xfrm>
            <a:off x="1115615" y="1250363"/>
            <a:ext cx="1075744" cy="400110"/>
          </a:xfrm>
          <a:prstGeom prst="rect">
            <a:avLst/>
          </a:prstGeom>
        </p:spPr>
        <p:txBody>
          <a:bodyPr wrap="none">
            <a:spAutoFit/>
          </a:bodyPr>
          <a:lstStyle/>
          <a:p>
            <a:r>
              <a:rPr lang="kk-KZ" sz="2000" b="1" dirty="0">
                <a:solidFill>
                  <a:srgbClr val="002060"/>
                </a:solidFill>
                <a:latin typeface="Times New Roman"/>
                <a:ea typeface="Calibri"/>
              </a:rPr>
              <a:t>Мынау</a:t>
            </a:r>
            <a:r>
              <a:rPr lang="kk-KZ" dirty="0">
                <a:solidFill>
                  <a:srgbClr val="002060"/>
                </a:solidFill>
                <a:latin typeface="Times New Roman"/>
                <a:ea typeface="Calibri"/>
              </a:rPr>
              <a:t> </a:t>
            </a:r>
            <a:endParaRPr lang="ru-RU" dirty="0"/>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80399" y="2429829"/>
            <a:ext cx="1146175" cy="53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94987" y="3710989"/>
            <a:ext cx="1146175"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94986" y="5162618"/>
            <a:ext cx="1146175"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Рисунок 15" descr="Одногорбый верблюд, дромедар (Camelus dromedarius)"/>
          <p:cNvPicPr/>
          <p:nvPr/>
        </p:nvPicPr>
        <p:blipFill>
          <a:blip r:embed="rId4">
            <a:extLst>
              <a:ext uri="{28A0092B-C50C-407E-A947-70E740481C1C}">
                <a14:useLocalDpi xmlns:a14="http://schemas.microsoft.com/office/drawing/2010/main" xmlns="" val="0"/>
              </a:ext>
            </a:extLst>
          </a:blip>
          <a:srcRect/>
          <a:stretch>
            <a:fillRect/>
          </a:stretch>
        </p:blipFill>
        <p:spPr bwMode="auto">
          <a:xfrm>
            <a:off x="3038130" y="912202"/>
            <a:ext cx="2232248" cy="1292662"/>
          </a:xfrm>
          <a:prstGeom prst="rect">
            <a:avLst/>
          </a:prstGeom>
          <a:noFill/>
          <a:ln>
            <a:noFill/>
          </a:ln>
        </p:spPr>
      </p:pic>
      <p:pic>
        <p:nvPicPr>
          <p:cNvPr id="17" name="Рисунок 16" descr="http://notillusion.ru/images/i/zhivotnoe10.jpg"/>
          <p:cNvPicPr/>
          <p:nvPr/>
        </p:nvPicPr>
        <p:blipFill>
          <a:blip r:embed="rId5">
            <a:extLst>
              <a:ext uri="{28A0092B-C50C-407E-A947-70E740481C1C}">
                <a14:useLocalDpi xmlns:a14="http://schemas.microsoft.com/office/drawing/2010/main" xmlns="" val="0"/>
              </a:ext>
            </a:extLst>
          </a:blip>
          <a:srcRect/>
          <a:stretch>
            <a:fillRect/>
          </a:stretch>
        </p:blipFill>
        <p:spPr bwMode="auto">
          <a:xfrm>
            <a:off x="2967015" y="2204864"/>
            <a:ext cx="2267805" cy="1370924"/>
          </a:xfrm>
          <a:prstGeom prst="rect">
            <a:avLst/>
          </a:prstGeom>
          <a:noFill/>
          <a:ln>
            <a:noFill/>
          </a:ln>
        </p:spPr>
      </p:pic>
      <p:pic>
        <p:nvPicPr>
          <p:cNvPr id="18" name="Рисунок 17" descr="http://notillusion.ru/images/i/korova2.jpg"/>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005486" y="3660199"/>
            <a:ext cx="2264892" cy="1283488"/>
          </a:xfrm>
          <a:prstGeom prst="rect">
            <a:avLst/>
          </a:prstGeom>
          <a:noFill/>
          <a:ln>
            <a:noFill/>
          </a:ln>
        </p:spPr>
      </p:pic>
      <p:pic>
        <p:nvPicPr>
          <p:cNvPr id="19" name="Рисунок 18" descr="http://notillusion.ru/images/i/zhivotnoe11.jpg"/>
          <p:cNvPicPr/>
          <p:nvPr/>
        </p:nvPicPr>
        <p:blipFill>
          <a:blip r:embed="rId7">
            <a:extLst>
              <a:ext uri="{28A0092B-C50C-407E-A947-70E740481C1C}">
                <a14:useLocalDpi xmlns:a14="http://schemas.microsoft.com/office/drawing/2010/main" xmlns="" val="0"/>
              </a:ext>
            </a:extLst>
          </a:blip>
          <a:srcRect/>
          <a:stretch>
            <a:fillRect/>
          </a:stretch>
        </p:blipFill>
        <p:spPr bwMode="auto">
          <a:xfrm>
            <a:off x="2967016" y="4943687"/>
            <a:ext cx="2303362" cy="1266581"/>
          </a:xfrm>
          <a:prstGeom prst="rect">
            <a:avLst/>
          </a:prstGeom>
          <a:noFill/>
          <a:ln>
            <a:noFill/>
          </a:ln>
        </p:spPr>
      </p:pic>
      <p:sp>
        <p:nvSpPr>
          <p:cNvPr id="10" name="Прямоугольник 9"/>
          <p:cNvSpPr/>
          <p:nvPr/>
        </p:nvSpPr>
        <p:spPr>
          <a:xfrm>
            <a:off x="6018794" y="2779495"/>
            <a:ext cx="1887568" cy="400110"/>
          </a:xfrm>
          <a:prstGeom prst="rect">
            <a:avLst/>
          </a:prstGeom>
        </p:spPr>
        <p:txBody>
          <a:bodyPr wrap="none">
            <a:spAutoFit/>
          </a:bodyPr>
          <a:lstStyle/>
          <a:p>
            <a:r>
              <a:rPr lang="kk-KZ" sz="2000" b="1" dirty="0" smtClean="0">
                <a:solidFill>
                  <a:srgbClr val="002060"/>
                </a:solidFill>
                <a:latin typeface="Times New Roman"/>
                <a:ea typeface="Calibri"/>
              </a:rPr>
              <a:t>малдың </a:t>
            </a:r>
            <a:r>
              <a:rPr lang="kk-KZ" sz="2000" b="1" dirty="0">
                <a:solidFill>
                  <a:srgbClr val="002060"/>
                </a:solidFill>
                <a:latin typeface="Times New Roman"/>
                <a:ea typeface="Calibri"/>
              </a:rPr>
              <a:t>үркегі</a:t>
            </a:r>
            <a:endParaRPr lang="ru-RU" sz="2000" b="1" dirty="0"/>
          </a:p>
        </p:txBody>
      </p:sp>
      <p:sp>
        <p:nvSpPr>
          <p:cNvPr id="11" name="Прямоугольник 10"/>
          <p:cNvSpPr/>
          <p:nvPr/>
        </p:nvSpPr>
        <p:spPr>
          <a:xfrm>
            <a:off x="5972084" y="4053859"/>
            <a:ext cx="1924438" cy="400110"/>
          </a:xfrm>
          <a:prstGeom prst="rect">
            <a:avLst/>
          </a:prstGeom>
        </p:spPr>
        <p:txBody>
          <a:bodyPr wrap="none">
            <a:spAutoFit/>
          </a:bodyPr>
          <a:lstStyle/>
          <a:p>
            <a:r>
              <a:rPr lang="kk-KZ" sz="2000" b="1" dirty="0" smtClean="0">
                <a:solidFill>
                  <a:srgbClr val="002060"/>
                </a:solidFill>
                <a:latin typeface="Times New Roman"/>
                <a:ea typeface="Calibri"/>
              </a:rPr>
              <a:t>малдың </a:t>
            </a:r>
            <a:r>
              <a:rPr lang="kk-KZ" sz="2000" b="1" dirty="0">
                <a:solidFill>
                  <a:srgbClr val="002060"/>
                </a:solidFill>
                <a:latin typeface="Times New Roman"/>
                <a:ea typeface="Calibri"/>
              </a:rPr>
              <a:t>сүттісі</a:t>
            </a:r>
            <a:endParaRPr lang="ru-RU" sz="2000" b="1" dirty="0"/>
          </a:p>
        </p:txBody>
      </p:sp>
      <p:sp>
        <p:nvSpPr>
          <p:cNvPr id="12" name="Прямоугольник 11"/>
          <p:cNvSpPr/>
          <p:nvPr/>
        </p:nvSpPr>
        <p:spPr>
          <a:xfrm>
            <a:off x="5588099" y="5445555"/>
            <a:ext cx="2318263" cy="400110"/>
          </a:xfrm>
          <a:prstGeom prst="rect">
            <a:avLst/>
          </a:prstGeom>
        </p:spPr>
        <p:txBody>
          <a:bodyPr wrap="none">
            <a:spAutoFit/>
          </a:bodyPr>
          <a:lstStyle/>
          <a:p>
            <a:r>
              <a:rPr lang="kk-KZ" sz="2000" b="1" dirty="0">
                <a:solidFill>
                  <a:srgbClr val="002060"/>
                </a:solidFill>
                <a:latin typeface="Times New Roman"/>
                <a:ea typeface="Calibri"/>
              </a:rPr>
              <a:t>т</a:t>
            </a:r>
            <a:r>
              <a:rPr lang="kk-KZ" sz="2000" b="1" dirty="0" smtClean="0">
                <a:solidFill>
                  <a:srgbClr val="002060"/>
                </a:solidFill>
                <a:latin typeface="Times New Roman"/>
                <a:ea typeface="Calibri"/>
              </a:rPr>
              <a:t>үліктің </a:t>
            </a:r>
            <a:r>
              <a:rPr lang="kk-KZ" sz="2000" b="1" dirty="0">
                <a:solidFill>
                  <a:srgbClr val="002060"/>
                </a:solidFill>
                <a:latin typeface="Times New Roman"/>
                <a:ea typeface="Calibri"/>
              </a:rPr>
              <a:t>құттысы.</a:t>
            </a:r>
            <a:endParaRPr lang="ru-RU" sz="2000" b="1" dirty="0"/>
          </a:p>
        </p:txBody>
      </p:sp>
      <p:sp>
        <p:nvSpPr>
          <p:cNvPr id="13" name="Прямоугольник 12"/>
          <p:cNvSpPr/>
          <p:nvPr/>
        </p:nvSpPr>
        <p:spPr>
          <a:xfrm>
            <a:off x="5959364" y="1373867"/>
            <a:ext cx="1919628" cy="400110"/>
          </a:xfrm>
          <a:prstGeom prst="rect">
            <a:avLst/>
          </a:prstGeom>
        </p:spPr>
        <p:txBody>
          <a:bodyPr wrap="none">
            <a:spAutoFit/>
          </a:bodyPr>
          <a:lstStyle/>
          <a:p>
            <a:r>
              <a:rPr lang="kk-KZ" sz="2000" b="1" dirty="0" smtClean="0">
                <a:solidFill>
                  <a:srgbClr val="002060"/>
                </a:solidFill>
                <a:latin typeface="Times New Roman"/>
                <a:ea typeface="Calibri"/>
              </a:rPr>
              <a:t>малдың </a:t>
            </a:r>
            <a:r>
              <a:rPr lang="kk-KZ" sz="2000" b="1" dirty="0">
                <a:solidFill>
                  <a:srgbClr val="002060"/>
                </a:solidFill>
                <a:latin typeface="Times New Roman"/>
                <a:ea typeface="Calibri"/>
              </a:rPr>
              <a:t>үлкені</a:t>
            </a:r>
            <a:endParaRPr lang="ru-RU" sz="2000" b="1" dirty="0"/>
          </a:p>
        </p:txBody>
      </p:sp>
    </p:spTree>
    <p:extLst>
      <p:ext uri="{BB962C8B-B14F-4D97-AF65-F5344CB8AC3E}">
        <p14:creationId xmlns:p14="http://schemas.microsoft.com/office/powerpoint/2010/main" xmlns="" val="1649627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689053" y="404664"/>
            <a:ext cx="4187203"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Ж</a:t>
            </a:r>
            <a:r>
              <a:rPr lang="kk-KZ"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аттамақ</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Прямоугольник 3"/>
          <p:cNvSpPr/>
          <p:nvPr/>
        </p:nvSpPr>
        <p:spPr>
          <a:xfrm>
            <a:off x="1043608" y="1700808"/>
            <a:ext cx="7200800" cy="3667671"/>
          </a:xfrm>
          <a:prstGeom prst="rect">
            <a:avLst/>
          </a:prstGeom>
        </p:spPr>
        <p:txBody>
          <a:bodyPr wrap="square">
            <a:spAutoFit/>
          </a:bodyPr>
          <a:lstStyle/>
          <a:p>
            <a:pPr algn="ctr">
              <a:spcAft>
                <a:spcPts val="1000"/>
              </a:spcAft>
            </a:pPr>
            <a:r>
              <a:rPr lang="kk-KZ" sz="3200" dirty="0">
                <a:solidFill>
                  <a:srgbClr val="002060"/>
                </a:solidFill>
                <a:latin typeface="Times New Roman" pitchFamily="18" charset="0"/>
                <a:ea typeface="Calibri"/>
                <a:cs typeface="Times New Roman" pitchFamily="18" charset="0"/>
              </a:rPr>
              <a:t>Бота</a:t>
            </a:r>
            <a:endParaRPr lang="ru-RU" sz="3200" dirty="0">
              <a:latin typeface="Times New Roman" pitchFamily="18" charset="0"/>
              <a:ea typeface="Calibri"/>
              <a:cs typeface="Times New Roman" pitchFamily="18" charset="0"/>
            </a:endParaRPr>
          </a:p>
          <a:p>
            <a:pPr algn="ctr">
              <a:spcAft>
                <a:spcPts val="0"/>
              </a:spcAft>
            </a:pPr>
            <a:r>
              <a:rPr lang="kk-KZ" sz="3200" b="1" i="1" dirty="0" smtClean="0">
                <a:solidFill>
                  <a:srgbClr val="002060"/>
                </a:solidFill>
                <a:latin typeface="Times New Roman" pitchFamily="18" charset="0"/>
                <a:ea typeface="Calibri"/>
                <a:cs typeface="Times New Roman" pitchFamily="18" charset="0"/>
              </a:rPr>
              <a:t>Бота,бота,бота</a:t>
            </a:r>
            <a:r>
              <a:rPr lang="kk-KZ" sz="3200" b="1" i="1" dirty="0">
                <a:solidFill>
                  <a:srgbClr val="002060"/>
                </a:solidFill>
                <a:latin typeface="Times New Roman" pitchFamily="18" charset="0"/>
                <a:ea typeface="Calibri"/>
                <a:cs typeface="Times New Roman" pitchFamily="18" charset="0"/>
              </a:rPr>
              <a:t>,</a:t>
            </a:r>
            <a:endParaRPr lang="ru-RU" sz="3200" b="1" i="1" dirty="0">
              <a:solidFill>
                <a:srgbClr val="002060"/>
              </a:solidFill>
              <a:latin typeface="Times New Roman" pitchFamily="18" charset="0"/>
              <a:ea typeface="Calibri"/>
              <a:cs typeface="Times New Roman" pitchFamily="18" charset="0"/>
            </a:endParaRPr>
          </a:p>
          <a:p>
            <a:pPr algn="ctr">
              <a:spcAft>
                <a:spcPts val="0"/>
              </a:spcAft>
            </a:pPr>
            <a:r>
              <a:rPr lang="kk-KZ" sz="3200" b="1" i="1" dirty="0">
                <a:solidFill>
                  <a:srgbClr val="002060"/>
                </a:solidFill>
                <a:latin typeface="Times New Roman" pitchFamily="18" charset="0"/>
                <a:ea typeface="Calibri"/>
                <a:cs typeface="Times New Roman" pitchFamily="18" charset="0"/>
              </a:rPr>
              <a:t>Ойнамақтама, тоқта!</a:t>
            </a:r>
            <a:endParaRPr lang="ru-RU" sz="3200" b="1" i="1" dirty="0">
              <a:solidFill>
                <a:srgbClr val="002060"/>
              </a:solidFill>
              <a:latin typeface="Times New Roman" pitchFamily="18" charset="0"/>
              <a:ea typeface="Calibri"/>
              <a:cs typeface="Times New Roman" pitchFamily="18" charset="0"/>
            </a:endParaRPr>
          </a:p>
          <a:p>
            <a:pPr algn="ctr">
              <a:spcAft>
                <a:spcPts val="0"/>
              </a:spcAft>
            </a:pPr>
            <a:r>
              <a:rPr lang="kk-KZ" sz="3200" b="1" i="1" dirty="0">
                <a:solidFill>
                  <a:srgbClr val="002060"/>
                </a:solidFill>
                <a:latin typeface="Times New Roman" pitchFamily="18" charset="0"/>
                <a:ea typeface="Calibri"/>
                <a:cs typeface="Times New Roman" pitchFamily="18" charset="0"/>
              </a:rPr>
              <a:t>Байқа, жақын жерде</a:t>
            </a:r>
            <a:endParaRPr lang="ru-RU" sz="3200" b="1" i="1" dirty="0">
              <a:solidFill>
                <a:srgbClr val="002060"/>
              </a:solidFill>
              <a:latin typeface="Times New Roman" pitchFamily="18" charset="0"/>
              <a:ea typeface="Calibri"/>
              <a:cs typeface="Times New Roman" pitchFamily="18" charset="0"/>
            </a:endParaRPr>
          </a:p>
          <a:p>
            <a:pPr algn="ctr">
              <a:spcAft>
                <a:spcPts val="0"/>
              </a:spcAft>
            </a:pPr>
            <a:r>
              <a:rPr lang="kk-KZ" sz="3200" b="1" i="1" dirty="0">
                <a:solidFill>
                  <a:srgbClr val="002060"/>
                </a:solidFill>
                <a:latin typeface="Times New Roman" pitchFamily="18" charset="0"/>
                <a:ea typeface="Calibri"/>
                <a:cs typeface="Times New Roman" pitchFamily="18" charset="0"/>
              </a:rPr>
              <a:t>    Қасқыр жүрген жоқпа</a:t>
            </a:r>
            <a:r>
              <a:rPr lang="kk-KZ" sz="3200" b="1" i="1" dirty="0" smtClean="0">
                <a:solidFill>
                  <a:srgbClr val="002060"/>
                </a:solidFill>
                <a:latin typeface="Times New Roman" pitchFamily="18" charset="0"/>
                <a:ea typeface="Calibri"/>
                <a:cs typeface="Times New Roman" pitchFamily="18" charset="0"/>
              </a:rPr>
              <a:t>?</a:t>
            </a:r>
          </a:p>
          <a:p>
            <a:pPr algn="ctr">
              <a:spcAft>
                <a:spcPts val="0"/>
              </a:spcAft>
            </a:pPr>
            <a:endParaRPr lang="ru-RU" sz="3200" dirty="0">
              <a:solidFill>
                <a:schemeClr val="tx2"/>
              </a:solidFill>
              <a:latin typeface="Times New Roman" pitchFamily="18" charset="0"/>
              <a:ea typeface="Calibri"/>
              <a:cs typeface="Times New Roman" pitchFamily="18" charset="0"/>
            </a:endParaRPr>
          </a:p>
          <a:p>
            <a:pPr algn="r">
              <a:spcAft>
                <a:spcPts val="0"/>
              </a:spcAft>
            </a:pPr>
            <a:r>
              <a:rPr lang="kk-KZ" sz="3200" dirty="0" smtClean="0">
                <a:solidFill>
                  <a:srgbClr val="002060"/>
                </a:solidFill>
                <a:latin typeface="Times New Roman" pitchFamily="18" charset="0"/>
                <a:ea typeface="Calibri"/>
                <a:cs typeface="Times New Roman" pitchFamily="18" charset="0"/>
              </a:rPr>
              <a:t>Г.Абдрахимова</a:t>
            </a:r>
            <a:endParaRPr lang="ru-RU" sz="3200" dirty="0">
              <a:effectLst/>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xmlns="" val="865805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260647"/>
            <a:ext cx="8100392" cy="954107"/>
          </a:xfrm>
          <a:prstGeom prst="rect">
            <a:avLst/>
          </a:prstGeom>
        </p:spPr>
        <p:txBody>
          <a:bodyPr wrap="square">
            <a:spAutoFit/>
          </a:bodyPr>
          <a:lstStyle/>
          <a:p>
            <a:pPr lvl="0" indent="685800" algn="ctr"/>
            <a:r>
              <a:rPr lang="kk-KZ" sz="2800" dirty="0">
                <a:solidFill>
                  <a:srgbClr val="FF0000"/>
                </a:solidFill>
                <a:latin typeface="Times New Roman"/>
                <a:ea typeface="Times New Roman"/>
              </a:rPr>
              <a:t>Қасқыр мен </a:t>
            </a:r>
            <a:r>
              <a:rPr lang="kk-KZ" sz="2800" dirty="0" smtClean="0">
                <a:solidFill>
                  <a:srgbClr val="FF0000"/>
                </a:solidFill>
                <a:latin typeface="Times New Roman"/>
                <a:ea typeface="Times New Roman"/>
              </a:rPr>
              <a:t>мысық</a:t>
            </a:r>
          </a:p>
          <a:p>
            <a:pPr lvl="0" indent="685800" algn="ctr"/>
            <a:r>
              <a:rPr lang="kk-KZ" sz="2800" dirty="0" smtClean="0">
                <a:solidFill>
                  <a:srgbClr val="FF0000"/>
                </a:solidFill>
                <a:latin typeface="Times New Roman"/>
                <a:ea typeface="Times New Roman"/>
              </a:rPr>
              <a:t>ертегісі</a:t>
            </a:r>
            <a:endParaRPr lang="ru-RU" sz="2800" dirty="0">
              <a:solidFill>
                <a:prstClr val="black"/>
              </a:solidFill>
              <a:latin typeface="Times New Roman"/>
              <a:ea typeface="Times New Roman"/>
            </a:endParaRPr>
          </a:p>
        </p:txBody>
      </p:sp>
      <p:sp>
        <p:nvSpPr>
          <p:cNvPr id="5" name="Прямоугольник 4"/>
          <p:cNvSpPr/>
          <p:nvPr/>
        </p:nvSpPr>
        <p:spPr>
          <a:xfrm>
            <a:off x="910074" y="2090238"/>
            <a:ext cx="606256" cy="430887"/>
          </a:xfrm>
          <a:prstGeom prst="rect">
            <a:avLst/>
          </a:prstGeom>
        </p:spPr>
        <p:txBody>
          <a:bodyPr wrap="none">
            <a:spAutoFit/>
          </a:bodyPr>
          <a:lstStyle/>
          <a:p>
            <a:r>
              <a:rPr lang="kk-KZ" sz="2200" b="1" dirty="0">
                <a:latin typeface="Times New Roman"/>
                <a:ea typeface="Times New Roman"/>
              </a:rPr>
              <a:t>Бір</a:t>
            </a:r>
            <a:endParaRPr lang="ru-RU" sz="2200" b="1" dirty="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35696" y="1645294"/>
            <a:ext cx="1664793" cy="15990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9" name="Рисунок 1" descr="Описание: солнце, деревья, лес, лучи"/>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38917" y="1645295"/>
            <a:ext cx="2137451" cy="13359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Прямоугольник 6"/>
          <p:cNvSpPr/>
          <p:nvPr/>
        </p:nvSpPr>
        <p:spPr>
          <a:xfrm>
            <a:off x="6255060" y="1898407"/>
            <a:ext cx="2646040" cy="769441"/>
          </a:xfrm>
          <a:prstGeom prst="rect">
            <a:avLst/>
          </a:prstGeom>
        </p:spPr>
        <p:txBody>
          <a:bodyPr wrap="square">
            <a:spAutoFit/>
          </a:bodyPr>
          <a:lstStyle/>
          <a:p>
            <a:pPr>
              <a:spcAft>
                <a:spcPts val="0"/>
              </a:spcAft>
            </a:pPr>
            <a:r>
              <a:rPr lang="kk-KZ" sz="2000" b="1" dirty="0" smtClean="0">
                <a:latin typeface="Times New Roman"/>
                <a:ea typeface="Times New Roman"/>
              </a:rPr>
              <a:t>- </a:t>
            </a:r>
            <a:r>
              <a:rPr lang="kk-KZ" sz="2200" b="1" dirty="0" smtClean="0">
                <a:latin typeface="Times New Roman"/>
                <a:ea typeface="Times New Roman"/>
              </a:rPr>
              <a:t>нан </a:t>
            </a:r>
            <a:r>
              <a:rPr lang="kk-KZ" sz="2200" b="1" dirty="0">
                <a:latin typeface="Times New Roman"/>
                <a:ea typeface="Times New Roman"/>
              </a:rPr>
              <a:t>қашып </a:t>
            </a:r>
            <a:r>
              <a:rPr lang="kk-KZ" sz="2200" b="1" dirty="0" smtClean="0">
                <a:latin typeface="Times New Roman"/>
                <a:ea typeface="Times New Roman"/>
              </a:rPr>
              <a:t>ауылға келеді</a:t>
            </a:r>
            <a:r>
              <a:rPr lang="kk-KZ" sz="2200" b="1" dirty="0">
                <a:latin typeface="Times New Roman"/>
                <a:ea typeface="Times New Roman"/>
              </a:rPr>
              <a:t>.</a:t>
            </a:r>
            <a:endParaRPr lang="ru-RU" sz="2200" b="1" dirty="0">
              <a:effectLst/>
              <a:latin typeface="Times New Roman"/>
              <a:ea typeface="Times New Roman"/>
            </a:endParaRPr>
          </a:p>
        </p:txBody>
      </p:sp>
      <p:sp>
        <p:nvSpPr>
          <p:cNvPr id="10" name="Прямоугольник 9"/>
          <p:cNvSpPr/>
          <p:nvPr/>
        </p:nvSpPr>
        <p:spPr>
          <a:xfrm>
            <a:off x="910074" y="4215813"/>
            <a:ext cx="606256" cy="430887"/>
          </a:xfrm>
          <a:prstGeom prst="rect">
            <a:avLst/>
          </a:prstGeom>
        </p:spPr>
        <p:txBody>
          <a:bodyPr wrap="none">
            <a:spAutoFit/>
          </a:bodyPr>
          <a:lstStyle/>
          <a:p>
            <a:r>
              <a:rPr lang="kk-KZ" sz="2200" b="1" dirty="0" smtClean="0">
                <a:latin typeface="Times New Roman"/>
                <a:ea typeface="Times New Roman"/>
              </a:rPr>
              <a:t>Бір</a:t>
            </a:r>
            <a:endParaRPr lang="ru-RU" sz="2200" b="1" dirty="0"/>
          </a:p>
        </p:txBody>
      </p:sp>
      <p:pic>
        <p:nvPicPr>
          <p:cNvPr id="6150" name="Рисунок 3" descr="Описание: http://allforchildren.ru/pictures/house_s/house012.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619672" y="3665065"/>
            <a:ext cx="1740219" cy="1101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Прямоугольник 10"/>
          <p:cNvSpPr/>
          <p:nvPr/>
        </p:nvSpPr>
        <p:spPr>
          <a:xfrm>
            <a:off x="3221824" y="4002297"/>
            <a:ext cx="1925527" cy="430887"/>
          </a:xfrm>
          <a:prstGeom prst="rect">
            <a:avLst/>
          </a:prstGeom>
        </p:spPr>
        <p:txBody>
          <a:bodyPr wrap="none">
            <a:spAutoFit/>
          </a:bodyPr>
          <a:lstStyle/>
          <a:p>
            <a:r>
              <a:rPr lang="kk-KZ" sz="2200" b="1" dirty="0">
                <a:latin typeface="Times New Roman"/>
                <a:ea typeface="Times New Roman"/>
              </a:rPr>
              <a:t>-дің жанынан</a:t>
            </a:r>
            <a:endParaRPr lang="ru-RU" sz="2200" b="1" dirty="0"/>
          </a:p>
        </p:txBody>
      </p:sp>
      <p:pic>
        <p:nvPicPr>
          <p:cNvPr id="6151" name="Рисунок 5" descr="Описание: Обои с котятами"/>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147351" y="3415641"/>
            <a:ext cx="1759154" cy="13162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Прямоугольник 11"/>
          <p:cNvSpPr/>
          <p:nvPr/>
        </p:nvSpPr>
        <p:spPr>
          <a:xfrm>
            <a:off x="6845347" y="4000371"/>
            <a:ext cx="1465466" cy="430887"/>
          </a:xfrm>
          <a:prstGeom prst="rect">
            <a:avLst/>
          </a:prstGeom>
        </p:spPr>
        <p:txBody>
          <a:bodyPr wrap="none">
            <a:spAutoFit/>
          </a:bodyPr>
          <a:lstStyle/>
          <a:p>
            <a:r>
              <a:rPr lang="kk-KZ" sz="2200" b="1" dirty="0">
                <a:latin typeface="Times New Roman"/>
                <a:ea typeface="Times New Roman"/>
              </a:rPr>
              <a:t>-ты көріп</a:t>
            </a:r>
            <a:r>
              <a:rPr lang="kk-KZ" dirty="0">
                <a:latin typeface="Times New Roman"/>
                <a:ea typeface="Times New Roman"/>
              </a:rPr>
              <a:t>,</a:t>
            </a:r>
            <a:endParaRPr lang="ru-RU" dirty="0"/>
          </a:p>
        </p:txBody>
      </p:sp>
      <p:sp>
        <p:nvSpPr>
          <p:cNvPr id="13" name="Прямоугольник 12"/>
          <p:cNvSpPr/>
          <p:nvPr/>
        </p:nvSpPr>
        <p:spPr>
          <a:xfrm>
            <a:off x="693709" y="5249346"/>
            <a:ext cx="625492" cy="430887"/>
          </a:xfrm>
          <a:prstGeom prst="rect">
            <a:avLst/>
          </a:prstGeom>
        </p:spPr>
        <p:txBody>
          <a:bodyPr wrap="none">
            <a:spAutoFit/>
          </a:bodyPr>
          <a:lstStyle/>
          <a:p>
            <a:r>
              <a:rPr lang="kk-KZ" sz="2200" b="1" dirty="0">
                <a:latin typeface="Times New Roman"/>
                <a:ea typeface="Times New Roman"/>
              </a:rPr>
              <a:t>Әй</a:t>
            </a:r>
            <a:r>
              <a:rPr lang="kk-KZ" sz="2200" dirty="0">
                <a:latin typeface="Times New Roman"/>
                <a:ea typeface="Times New Roman"/>
              </a:rPr>
              <a:t>,</a:t>
            </a:r>
            <a:endParaRPr lang="ru-RU" sz="2200" dirty="0"/>
          </a:p>
        </p:txBody>
      </p:sp>
      <p:pic>
        <p:nvPicPr>
          <p:cNvPr id="6152" name="Рисунок 5" descr="Описание: Обои с котятами"/>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382822" y="4869160"/>
            <a:ext cx="1638300" cy="12258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Прямоугольник 13"/>
          <p:cNvSpPr/>
          <p:nvPr/>
        </p:nvSpPr>
        <p:spPr>
          <a:xfrm>
            <a:off x="3021122" y="5249345"/>
            <a:ext cx="3355534" cy="430887"/>
          </a:xfrm>
          <a:prstGeom prst="rect">
            <a:avLst/>
          </a:prstGeom>
        </p:spPr>
        <p:txBody>
          <a:bodyPr wrap="none">
            <a:spAutoFit/>
          </a:bodyPr>
          <a:lstStyle/>
          <a:p>
            <a:r>
              <a:rPr lang="kk-KZ" sz="2200" b="1" dirty="0" smtClean="0">
                <a:latin typeface="Times New Roman"/>
                <a:ea typeface="Times New Roman"/>
              </a:rPr>
              <a:t>, ауылдарында </a:t>
            </a:r>
            <a:r>
              <a:rPr lang="kk-KZ" sz="2200" b="1" dirty="0">
                <a:latin typeface="Times New Roman"/>
                <a:ea typeface="Times New Roman"/>
              </a:rPr>
              <a:t>мейірімді</a:t>
            </a:r>
            <a:endParaRPr lang="ru-RU" sz="2200" b="1" dirty="0"/>
          </a:p>
        </p:txBody>
      </p:sp>
      <p:pic>
        <p:nvPicPr>
          <p:cNvPr id="6153" name="Picture 9" descr="сканирование0060"/>
          <p:cNvPicPr>
            <a:picLocks noChangeAspect="1" noChangeArrowheads="1"/>
          </p:cNvPicPr>
          <p:nvPr/>
        </p:nvPicPr>
        <p:blipFill>
          <a:blip r:embed="rId6">
            <a:extLst>
              <a:ext uri="{28A0092B-C50C-407E-A947-70E740481C1C}">
                <a14:useLocalDpi xmlns:a14="http://schemas.microsoft.com/office/drawing/2010/main" xmlns="" val="0"/>
              </a:ext>
            </a:extLst>
          </a:blip>
          <a:srcRect l="42334" t="8881" r="16087" b="9769"/>
          <a:stretch>
            <a:fillRect/>
          </a:stretch>
        </p:blipFill>
        <p:spPr bwMode="auto">
          <a:xfrm>
            <a:off x="6082343" y="4831466"/>
            <a:ext cx="1143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Прямоугольник 14"/>
          <p:cNvSpPr/>
          <p:nvPr/>
        </p:nvSpPr>
        <p:spPr>
          <a:xfrm>
            <a:off x="7225343" y="5249344"/>
            <a:ext cx="1166986" cy="430887"/>
          </a:xfrm>
          <a:prstGeom prst="rect">
            <a:avLst/>
          </a:prstGeom>
        </p:spPr>
        <p:txBody>
          <a:bodyPr wrap="none">
            <a:spAutoFit/>
          </a:bodyPr>
          <a:lstStyle/>
          <a:p>
            <a:r>
              <a:rPr lang="kk-KZ" sz="2200" b="1" dirty="0">
                <a:latin typeface="Times New Roman"/>
                <a:ea typeface="Times New Roman"/>
              </a:rPr>
              <a:t>бар</a:t>
            </a:r>
            <a:r>
              <a:rPr lang="kk-KZ" sz="2200" dirty="0">
                <a:latin typeface="Times New Roman"/>
                <a:ea typeface="Times New Roman"/>
              </a:rPr>
              <a:t> </a:t>
            </a:r>
            <a:r>
              <a:rPr lang="kk-KZ" sz="2200" b="1" dirty="0">
                <a:latin typeface="Times New Roman"/>
                <a:ea typeface="Times New Roman"/>
              </a:rPr>
              <a:t>ма?</a:t>
            </a:r>
            <a:endParaRPr lang="ru-RU" sz="2200" b="1" dirty="0"/>
          </a:p>
        </p:txBody>
      </p:sp>
    </p:spTree>
    <p:extLst>
      <p:ext uri="{BB962C8B-B14F-4D97-AF65-F5344CB8AC3E}">
        <p14:creationId xmlns:p14="http://schemas.microsoft.com/office/powerpoint/2010/main" xmlns="" val="26041273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Рисунок 5" descr="Описание: Обои с котятами"/>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0570" y="432761"/>
            <a:ext cx="1924700" cy="1440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Прямоугольник 1"/>
          <p:cNvSpPr/>
          <p:nvPr/>
        </p:nvSpPr>
        <p:spPr>
          <a:xfrm>
            <a:off x="2915816" y="796062"/>
            <a:ext cx="2839495" cy="430887"/>
          </a:xfrm>
          <a:prstGeom prst="rect">
            <a:avLst/>
          </a:prstGeom>
        </p:spPr>
        <p:txBody>
          <a:bodyPr wrap="none">
            <a:spAutoFit/>
          </a:bodyPr>
          <a:lstStyle/>
          <a:p>
            <a:r>
              <a:rPr lang="kk-KZ" sz="2200" b="1" dirty="0">
                <a:latin typeface="Times New Roman"/>
                <a:ea typeface="Times New Roman"/>
              </a:rPr>
              <a:t>Оны қайтесің?-дейді</a:t>
            </a:r>
            <a:endParaRPr lang="ru-RU" sz="2200" b="1" dirty="0"/>
          </a:p>
        </p:txBody>
      </p:sp>
      <p:pic>
        <p:nvPicPr>
          <p:cNvPr id="7171" name="Picture 3" descr="сканирование0055"/>
          <p:cNvPicPr>
            <a:picLocks noChangeAspect="1" noChangeArrowheads="1"/>
          </p:cNvPicPr>
          <p:nvPr/>
        </p:nvPicPr>
        <p:blipFill>
          <a:blip r:embed="rId3">
            <a:extLst>
              <a:ext uri="{28A0092B-C50C-407E-A947-70E740481C1C}">
                <a14:useLocalDpi xmlns:a14="http://schemas.microsoft.com/office/drawing/2010/main" xmlns="" val="0"/>
              </a:ext>
            </a:extLst>
          </a:blip>
          <a:srcRect l="13356" t="4947" r="65332" b="66792"/>
          <a:stretch>
            <a:fillRect/>
          </a:stretch>
        </p:blipFill>
        <p:spPr bwMode="auto">
          <a:xfrm>
            <a:off x="702820" y="1946733"/>
            <a:ext cx="1800200" cy="1728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Прямоугольник 2"/>
          <p:cNvSpPr/>
          <p:nvPr/>
        </p:nvSpPr>
        <p:spPr>
          <a:xfrm>
            <a:off x="2565270" y="2411595"/>
            <a:ext cx="4615815" cy="430887"/>
          </a:xfrm>
          <a:prstGeom prst="rect">
            <a:avLst/>
          </a:prstGeom>
        </p:spPr>
        <p:txBody>
          <a:bodyPr wrap="none">
            <a:spAutoFit/>
          </a:bodyPr>
          <a:lstStyle/>
          <a:p>
            <a:pPr>
              <a:spcAft>
                <a:spcPts val="0"/>
              </a:spcAft>
            </a:pPr>
            <a:r>
              <a:rPr lang="kk-KZ" sz="2200" b="1" dirty="0">
                <a:latin typeface="Times New Roman"/>
                <a:ea typeface="Times New Roman"/>
              </a:rPr>
              <a:t>-Соңымнан аңшылар қуып келеді</a:t>
            </a:r>
            <a:r>
              <a:rPr lang="kk-KZ" dirty="0">
                <a:latin typeface="Times New Roman"/>
                <a:ea typeface="Times New Roman"/>
              </a:rPr>
              <a:t>.</a:t>
            </a:r>
            <a:endParaRPr lang="ru-RU" sz="1200" dirty="0">
              <a:effectLst/>
              <a:latin typeface="Times New Roman"/>
              <a:ea typeface="Times New Roman"/>
            </a:endParaRPr>
          </a:p>
        </p:txBody>
      </p:sp>
      <p:pic>
        <p:nvPicPr>
          <p:cNvPr id="7172" name="Picture 4" descr="сканирование0055"/>
          <p:cNvPicPr>
            <a:picLocks noChangeAspect="1" noChangeArrowheads="1"/>
          </p:cNvPicPr>
          <p:nvPr/>
        </p:nvPicPr>
        <p:blipFill>
          <a:blip r:embed="rId3">
            <a:extLst>
              <a:ext uri="{28A0092B-C50C-407E-A947-70E740481C1C}">
                <a14:useLocalDpi xmlns:a14="http://schemas.microsoft.com/office/drawing/2010/main" xmlns="" val="0"/>
              </a:ext>
            </a:extLst>
          </a:blip>
          <a:srcRect l="13356" t="4947" r="65332" b="66792"/>
          <a:stretch>
            <a:fillRect/>
          </a:stretch>
        </p:blipFill>
        <p:spPr bwMode="auto">
          <a:xfrm>
            <a:off x="766513" y="3813126"/>
            <a:ext cx="1798757" cy="2465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Прямоугольник 3"/>
          <p:cNvSpPr/>
          <p:nvPr/>
        </p:nvSpPr>
        <p:spPr>
          <a:xfrm>
            <a:off x="2565270" y="4429815"/>
            <a:ext cx="2587177" cy="769441"/>
          </a:xfrm>
          <a:prstGeom prst="rect">
            <a:avLst/>
          </a:prstGeom>
        </p:spPr>
        <p:txBody>
          <a:bodyPr wrap="square">
            <a:spAutoFit/>
          </a:bodyPr>
          <a:lstStyle/>
          <a:p>
            <a:pPr>
              <a:spcAft>
                <a:spcPts val="0"/>
              </a:spcAft>
            </a:pPr>
            <a:r>
              <a:rPr lang="kk-KZ" sz="2200" b="1" dirty="0">
                <a:latin typeface="Times New Roman"/>
                <a:ea typeface="Times New Roman"/>
              </a:rPr>
              <a:t>Мені </a:t>
            </a:r>
            <a:r>
              <a:rPr lang="kk-KZ" sz="2200" b="1" dirty="0" smtClean="0">
                <a:latin typeface="Times New Roman"/>
                <a:ea typeface="Times New Roman"/>
              </a:rPr>
              <a:t>жасыратын мейірімді</a:t>
            </a:r>
            <a:endParaRPr lang="ru-RU" sz="2200" b="1" dirty="0"/>
          </a:p>
        </p:txBody>
      </p:sp>
      <p:pic>
        <p:nvPicPr>
          <p:cNvPr id="7173" name="Picture 5" descr="сканирование0060"/>
          <p:cNvPicPr>
            <a:picLocks noChangeAspect="1" noChangeArrowheads="1"/>
          </p:cNvPicPr>
          <p:nvPr/>
        </p:nvPicPr>
        <p:blipFill>
          <a:blip r:embed="rId4">
            <a:extLst>
              <a:ext uri="{28A0092B-C50C-407E-A947-70E740481C1C}">
                <a14:useLocalDpi xmlns:a14="http://schemas.microsoft.com/office/drawing/2010/main" xmlns="" val="0"/>
              </a:ext>
            </a:extLst>
          </a:blip>
          <a:srcRect l="39709" t="1045" r="13463" b="9769"/>
          <a:stretch>
            <a:fillRect/>
          </a:stretch>
        </p:blipFill>
        <p:spPr bwMode="auto">
          <a:xfrm>
            <a:off x="4873176" y="3813126"/>
            <a:ext cx="1787055" cy="1787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Прямоугольник 4"/>
          <p:cNvSpPr/>
          <p:nvPr/>
        </p:nvSpPr>
        <p:spPr>
          <a:xfrm>
            <a:off x="6444208" y="4439302"/>
            <a:ext cx="2016224" cy="769441"/>
          </a:xfrm>
          <a:prstGeom prst="rect">
            <a:avLst/>
          </a:prstGeom>
        </p:spPr>
        <p:txBody>
          <a:bodyPr wrap="square">
            <a:spAutoFit/>
          </a:bodyPr>
          <a:lstStyle/>
          <a:p>
            <a:pPr>
              <a:spcAft>
                <a:spcPts val="0"/>
              </a:spcAft>
            </a:pPr>
            <a:r>
              <a:rPr lang="kk-KZ" sz="2200" b="1" dirty="0" smtClean="0">
                <a:latin typeface="Times New Roman"/>
                <a:ea typeface="Times New Roman"/>
              </a:rPr>
              <a:t>бар ма   екен -</a:t>
            </a:r>
            <a:endParaRPr lang="ru-RU" sz="2200" b="1" dirty="0" smtClean="0">
              <a:latin typeface="Times New Roman"/>
              <a:ea typeface="Times New Roman"/>
            </a:endParaRPr>
          </a:p>
          <a:p>
            <a:pPr>
              <a:spcAft>
                <a:spcPts val="0"/>
              </a:spcAft>
            </a:pPr>
            <a:r>
              <a:rPr lang="kk-KZ" sz="2200" b="1" dirty="0" smtClean="0">
                <a:latin typeface="Times New Roman"/>
                <a:ea typeface="Times New Roman"/>
              </a:rPr>
              <a:t>дейді </a:t>
            </a:r>
            <a:endParaRPr lang="ru-RU" sz="2200" b="1" dirty="0">
              <a:effectLst/>
              <a:latin typeface="Times New Roman"/>
              <a:ea typeface="Times New Roman"/>
            </a:endParaRPr>
          </a:p>
        </p:txBody>
      </p:sp>
    </p:spTree>
    <p:extLst>
      <p:ext uri="{BB962C8B-B14F-4D97-AF65-F5344CB8AC3E}">
        <p14:creationId xmlns:p14="http://schemas.microsoft.com/office/powerpoint/2010/main" xmlns="" val="34777787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Рисунок 5" descr="Описание: Обои с котятами"/>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6725" y="376103"/>
            <a:ext cx="1362075" cy="101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5" name="Picture 3" descr="сканирование0060"/>
          <p:cNvPicPr>
            <a:picLocks noChangeAspect="1" noChangeArrowheads="1"/>
          </p:cNvPicPr>
          <p:nvPr/>
        </p:nvPicPr>
        <p:blipFill>
          <a:blip r:embed="rId3">
            <a:extLst>
              <a:ext uri="{28A0092B-C50C-407E-A947-70E740481C1C}">
                <a14:useLocalDpi xmlns:a14="http://schemas.microsoft.com/office/drawing/2010/main" xmlns="" val="0"/>
              </a:ext>
            </a:extLst>
          </a:blip>
          <a:srcRect l="39709" t="-296" r="13463" b="9769"/>
          <a:stretch>
            <a:fillRect/>
          </a:stretch>
        </p:blipFill>
        <p:spPr bwMode="auto">
          <a:xfrm>
            <a:off x="2000232" y="428604"/>
            <a:ext cx="1143000"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Прямоугольник 1"/>
          <p:cNvSpPr/>
          <p:nvPr/>
        </p:nvSpPr>
        <p:spPr>
          <a:xfrm>
            <a:off x="3408651" y="402517"/>
            <a:ext cx="4572000" cy="769441"/>
          </a:xfrm>
          <a:prstGeom prst="rect">
            <a:avLst/>
          </a:prstGeom>
        </p:spPr>
        <p:txBody>
          <a:bodyPr>
            <a:spAutoFit/>
          </a:bodyPr>
          <a:lstStyle/>
          <a:p>
            <a:r>
              <a:rPr lang="kk-KZ" sz="2200" b="1" dirty="0" smtClean="0">
                <a:latin typeface="Times New Roman"/>
                <a:ea typeface="Times New Roman"/>
              </a:rPr>
              <a:t>Асқардың </a:t>
            </a:r>
            <a:r>
              <a:rPr lang="kk-KZ" sz="2200" b="1" dirty="0">
                <a:latin typeface="Times New Roman"/>
                <a:ea typeface="Times New Roman"/>
              </a:rPr>
              <a:t>үйіне бар. Ол өте жақсы адам, деп жауап </a:t>
            </a:r>
            <a:r>
              <a:rPr lang="kk-KZ" sz="2200" b="1" dirty="0" smtClean="0">
                <a:latin typeface="Times New Roman"/>
                <a:ea typeface="Times New Roman"/>
              </a:rPr>
              <a:t>береді.</a:t>
            </a:r>
            <a:endParaRPr lang="ru-RU" sz="2200" b="1" dirty="0"/>
          </a:p>
        </p:txBody>
      </p:sp>
      <p:pic>
        <p:nvPicPr>
          <p:cNvPr id="8196" name="Picture 4" descr="сканирование0055"/>
          <p:cNvPicPr>
            <a:picLocks noChangeAspect="1" noChangeArrowheads="1"/>
          </p:cNvPicPr>
          <p:nvPr/>
        </p:nvPicPr>
        <p:blipFill>
          <a:blip r:embed="rId4">
            <a:extLst>
              <a:ext uri="{28A0092B-C50C-407E-A947-70E740481C1C}">
                <a14:useLocalDpi xmlns:a14="http://schemas.microsoft.com/office/drawing/2010/main" xmlns="" val="0"/>
              </a:ext>
            </a:extLst>
          </a:blip>
          <a:srcRect l="13356" t="4947" r="65332" b="66792"/>
          <a:stretch>
            <a:fillRect/>
          </a:stretch>
        </p:blipFill>
        <p:spPr bwMode="auto">
          <a:xfrm>
            <a:off x="523803" y="1486140"/>
            <a:ext cx="1362075" cy="1296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7" name="Picture 5" descr="сканирование0060"/>
          <p:cNvPicPr>
            <a:picLocks noChangeAspect="1" noChangeArrowheads="1"/>
          </p:cNvPicPr>
          <p:nvPr/>
        </p:nvPicPr>
        <p:blipFill>
          <a:blip r:embed="rId3">
            <a:extLst>
              <a:ext uri="{28A0092B-C50C-407E-A947-70E740481C1C}">
                <a14:useLocalDpi xmlns:a14="http://schemas.microsoft.com/office/drawing/2010/main" xmlns="" val="0"/>
              </a:ext>
            </a:extLst>
          </a:blip>
          <a:srcRect l="39836" t="-296" r="19269" b="9769"/>
          <a:stretch>
            <a:fillRect/>
          </a:stretch>
        </p:blipFill>
        <p:spPr bwMode="auto">
          <a:xfrm>
            <a:off x="2000233" y="1500175"/>
            <a:ext cx="1214446" cy="1214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8" name="Picture 6" descr="сканирование0049"/>
          <p:cNvPicPr>
            <a:picLocks noChangeAspect="1" noChangeArrowheads="1"/>
          </p:cNvPicPr>
          <p:nvPr/>
        </p:nvPicPr>
        <p:blipFill>
          <a:blip r:embed="rId5">
            <a:extLst>
              <a:ext uri="{28A0092B-C50C-407E-A947-70E740481C1C}">
                <a14:useLocalDpi xmlns:a14="http://schemas.microsoft.com/office/drawing/2010/main" xmlns="" val="0"/>
              </a:ext>
            </a:extLst>
          </a:blip>
          <a:srcRect l="8333" t="8301" r="16040" b="20396"/>
          <a:stretch>
            <a:fillRect/>
          </a:stretch>
        </p:blipFill>
        <p:spPr bwMode="auto">
          <a:xfrm>
            <a:off x="3779912" y="2134213"/>
            <a:ext cx="1258888" cy="80168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8"/>
          <p:cNvSpPr>
            <a:spLocks noChangeArrowheads="1"/>
          </p:cNvSpPr>
          <p:nvPr/>
        </p:nvSpPr>
        <p:spPr bwMode="auto">
          <a:xfrm rot="10800000" flipV="1">
            <a:off x="3635896" y="1426327"/>
            <a:ext cx="4608513"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-дың мейірімді адам екенін білемін, бірақ мен оның</a:t>
            </a:r>
            <a:endParaRPr kumimoji="0" lang="kk-KZ" sz="22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Прямоугольник 4"/>
          <p:cNvSpPr/>
          <p:nvPr/>
        </p:nvSpPr>
        <p:spPr>
          <a:xfrm>
            <a:off x="5195735" y="2241545"/>
            <a:ext cx="3293466" cy="430887"/>
          </a:xfrm>
          <a:prstGeom prst="rect">
            <a:avLst/>
          </a:prstGeom>
        </p:spPr>
        <p:txBody>
          <a:bodyPr wrap="none">
            <a:spAutoFit/>
          </a:bodyPr>
          <a:lstStyle/>
          <a:p>
            <a:pPr lvl="0" fontAlgn="base">
              <a:spcBef>
                <a:spcPct val="0"/>
              </a:spcBef>
              <a:spcAft>
                <a:spcPct val="0"/>
              </a:spcAft>
            </a:pPr>
            <a:r>
              <a:rPr lang="kk-KZ" sz="2200" b="1" dirty="0">
                <a:solidFill>
                  <a:prstClr val="black"/>
                </a:solidFill>
                <a:latin typeface="Times New Roman" pitchFamily="18" charset="0"/>
                <a:ea typeface="Times New Roman" pitchFamily="18" charset="0"/>
                <a:cs typeface="Times New Roman" pitchFamily="18" charset="0"/>
              </a:rPr>
              <a:t>жеп қойып едім,-  дейді  </a:t>
            </a:r>
            <a:endParaRPr lang="kk-KZ" sz="2200" b="1" dirty="0">
              <a:solidFill>
                <a:prstClr val="black"/>
              </a:solidFill>
              <a:latin typeface="Times New Roman" pitchFamily="18" charset="0"/>
              <a:cs typeface="Times New Roman" pitchFamily="18" charset="0"/>
            </a:endParaRPr>
          </a:p>
        </p:txBody>
      </p:sp>
      <p:pic>
        <p:nvPicPr>
          <p:cNvPr id="8201" name="Рисунок 5" descr="Описание: Обои с котятами"/>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3803" y="3236883"/>
            <a:ext cx="1362075" cy="101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Прямоугольник 5"/>
          <p:cNvSpPr/>
          <p:nvPr/>
        </p:nvSpPr>
        <p:spPr>
          <a:xfrm>
            <a:off x="1885878" y="3455431"/>
            <a:ext cx="1875065" cy="430887"/>
          </a:xfrm>
          <a:prstGeom prst="rect">
            <a:avLst/>
          </a:prstGeom>
        </p:spPr>
        <p:txBody>
          <a:bodyPr wrap="none">
            <a:spAutoFit/>
          </a:bodyPr>
          <a:lstStyle/>
          <a:p>
            <a:r>
              <a:rPr lang="kk-KZ" sz="2200" b="1" dirty="0">
                <a:latin typeface="Times New Roman"/>
                <a:ea typeface="Times New Roman"/>
              </a:rPr>
              <a:t>Олай болса, -</a:t>
            </a:r>
            <a:endParaRPr lang="ru-RU" sz="2200" b="1" dirty="0"/>
          </a:p>
        </p:txBody>
      </p:sp>
      <p:pic>
        <p:nvPicPr>
          <p:cNvPr id="8202" name="Picture 10" descr="сканирование0077"/>
          <p:cNvPicPr>
            <a:picLocks noChangeAspect="1" noChangeArrowheads="1"/>
          </p:cNvPicPr>
          <p:nvPr/>
        </p:nvPicPr>
        <p:blipFill>
          <a:blip r:embed="rId6">
            <a:extLst>
              <a:ext uri="{28A0092B-C50C-407E-A947-70E740481C1C}">
                <a14:useLocalDpi xmlns:a14="http://schemas.microsoft.com/office/drawing/2010/main" xmlns="" val="0"/>
              </a:ext>
            </a:extLst>
          </a:blip>
          <a:srcRect l="32925" t="54956" r="53943" b="8313"/>
          <a:stretch>
            <a:fillRect/>
          </a:stretch>
        </p:blipFill>
        <p:spPr bwMode="auto">
          <a:xfrm>
            <a:off x="3873914" y="3212976"/>
            <a:ext cx="91281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Прямоугольник 6"/>
          <p:cNvSpPr/>
          <p:nvPr/>
        </p:nvSpPr>
        <p:spPr>
          <a:xfrm>
            <a:off x="4786727" y="3543417"/>
            <a:ext cx="4105753" cy="769441"/>
          </a:xfrm>
          <a:prstGeom prst="rect">
            <a:avLst/>
          </a:prstGeom>
        </p:spPr>
        <p:txBody>
          <a:bodyPr wrap="square">
            <a:spAutoFit/>
          </a:bodyPr>
          <a:lstStyle/>
          <a:p>
            <a:r>
              <a:rPr lang="kk-KZ" sz="2200" b="1" dirty="0" smtClean="0">
                <a:latin typeface="Times New Roman"/>
                <a:ea typeface="Times New Roman"/>
              </a:rPr>
              <a:t>Медеттің </a:t>
            </a:r>
            <a:r>
              <a:rPr lang="kk-KZ" sz="2200" b="1" dirty="0">
                <a:latin typeface="Times New Roman"/>
                <a:ea typeface="Times New Roman"/>
              </a:rPr>
              <a:t>үйіне бар, ол сені </a:t>
            </a:r>
            <a:r>
              <a:rPr lang="kk-KZ" sz="2200" b="1" dirty="0" smtClean="0">
                <a:latin typeface="Times New Roman"/>
                <a:ea typeface="Times New Roman"/>
              </a:rPr>
              <a:t> жасырар</a:t>
            </a:r>
            <a:endParaRPr lang="ru-RU" sz="2200" b="1" dirty="0"/>
          </a:p>
        </p:txBody>
      </p:sp>
      <p:pic>
        <p:nvPicPr>
          <p:cNvPr id="8203" name="Picture 11" descr="сканирование0055"/>
          <p:cNvPicPr>
            <a:picLocks noChangeAspect="1" noChangeArrowheads="1"/>
          </p:cNvPicPr>
          <p:nvPr/>
        </p:nvPicPr>
        <p:blipFill>
          <a:blip r:embed="rId7" cstate="print">
            <a:extLst>
              <a:ext uri="{28A0092B-C50C-407E-A947-70E740481C1C}">
                <a14:useLocalDpi xmlns:a14="http://schemas.microsoft.com/office/drawing/2010/main" xmlns="" val="0"/>
              </a:ext>
            </a:extLst>
          </a:blip>
          <a:srcRect l="13356" t="4947" r="65332" b="66792"/>
          <a:stretch>
            <a:fillRect/>
          </a:stretch>
        </p:blipFill>
        <p:spPr bwMode="auto">
          <a:xfrm>
            <a:off x="693215" y="4623282"/>
            <a:ext cx="1250950"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Прямоугольник 8"/>
          <p:cNvSpPr/>
          <p:nvPr/>
        </p:nvSpPr>
        <p:spPr>
          <a:xfrm>
            <a:off x="2076685" y="4830619"/>
            <a:ext cx="1925960" cy="1046440"/>
          </a:xfrm>
          <a:prstGeom prst="rect">
            <a:avLst/>
          </a:prstGeom>
        </p:spPr>
        <p:txBody>
          <a:bodyPr wrap="square">
            <a:spAutoFit/>
          </a:bodyPr>
          <a:lstStyle/>
          <a:p>
            <a:pPr>
              <a:spcAft>
                <a:spcPts val="0"/>
              </a:spcAft>
            </a:pPr>
            <a:r>
              <a:rPr lang="kk-KZ" dirty="0">
                <a:latin typeface="Times New Roman"/>
                <a:ea typeface="Times New Roman"/>
              </a:rPr>
              <a:t> </a:t>
            </a:r>
            <a:endParaRPr lang="ru-RU" sz="1200" dirty="0">
              <a:latin typeface="Times New Roman"/>
              <a:ea typeface="Times New Roman"/>
            </a:endParaRPr>
          </a:p>
          <a:p>
            <a:r>
              <a:rPr lang="kk-KZ" sz="2200" b="1" dirty="0">
                <a:latin typeface="Times New Roman"/>
                <a:ea typeface="Times New Roman"/>
              </a:rPr>
              <a:t>ойланып тұрып:</a:t>
            </a:r>
            <a:endParaRPr lang="ru-RU" sz="2200" b="1" dirty="0"/>
          </a:p>
        </p:txBody>
      </p:sp>
      <p:pic>
        <p:nvPicPr>
          <p:cNvPr id="18" name="Picture 10" descr="сканирование0077"/>
          <p:cNvPicPr>
            <a:picLocks noChangeAspect="1" noChangeArrowheads="1"/>
          </p:cNvPicPr>
          <p:nvPr/>
        </p:nvPicPr>
        <p:blipFill>
          <a:blip r:embed="rId6">
            <a:extLst>
              <a:ext uri="{28A0092B-C50C-407E-A947-70E740481C1C}">
                <a14:useLocalDpi xmlns:a14="http://schemas.microsoft.com/office/drawing/2010/main" xmlns="" val="0"/>
              </a:ext>
            </a:extLst>
          </a:blip>
          <a:srcRect l="32925" t="54956" r="53943" b="8313"/>
          <a:stretch>
            <a:fillRect/>
          </a:stretch>
        </p:blipFill>
        <p:spPr bwMode="auto">
          <a:xfrm>
            <a:off x="4336552" y="4931976"/>
            <a:ext cx="91281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Прямоугольник 9"/>
          <p:cNvSpPr/>
          <p:nvPr/>
        </p:nvSpPr>
        <p:spPr>
          <a:xfrm>
            <a:off x="5580112" y="5353839"/>
            <a:ext cx="1979516" cy="430887"/>
          </a:xfrm>
          <a:prstGeom prst="rect">
            <a:avLst/>
          </a:prstGeom>
        </p:spPr>
        <p:txBody>
          <a:bodyPr wrap="none">
            <a:spAutoFit/>
          </a:bodyPr>
          <a:lstStyle/>
          <a:p>
            <a:r>
              <a:rPr lang="kk-KZ" dirty="0">
                <a:latin typeface="Times New Roman"/>
                <a:ea typeface="Times New Roman"/>
              </a:rPr>
              <a:t>-</a:t>
            </a:r>
            <a:r>
              <a:rPr lang="kk-KZ" sz="2200" b="1" dirty="0">
                <a:latin typeface="Times New Roman"/>
                <a:ea typeface="Times New Roman"/>
              </a:rPr>
              <a:t>тің дейсің бе?</a:t>
            </a:r>
            <a:endParaRPr lang="ru-RU" sz="2200" b="1" dirty="0"/>
          </a:p>
        </p:txBody>
      </p:sp>
    </p:spTree>
    <p:extLst>
      <p:ext uri="{BB962C8B-B14F-4D97-AF65-F5344CB8AC3E}">
        <p14:creationId xmlns:p14="http://schemas.microsoft.com/office/powerpoint/2010/main" xmlns="" val="24993260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46640" y="457200"/>
            <a:ext cx="4662961" cy="769441"/>
          </a:xfrm>
          <a:prstGeom prst="rect">
            <a:avLst/>
          </a:prstGeom>
        </p:spPr>
        <p:txBody>
          <a:bodyPr wrap="square">
            <a:spAutoFit/>
          </a:bodyPr>
          <a:lstStyle/>
          <a:p>
            <a:pPr>
              <a:spcAft>
                <a:spcPts val="0"/>
              </a:spcAft>
            </a:pPr>
            <a:r>
              <a:rPr lang="kk-KZ" sz="2200" b="1" dirty="0" smtClean="0">
                <a:latin typeface="Times New Roman"/>
                <a:ea typeface="Times New Roman"/>
              </a:rPr>
              <a:t>– ын </a:t>
            </a:r>
            <a:r>
              <a:rPr lang="kk-KZ" sz="2200" b="1" dirty="0">
                <a:latin typeface="Times New Roman"/>
                <a:ea typeface="Times New Roman"/>
              </a:rPr>
              <a:t>алып кетіп едім, ол мені  жек    </a:t>
            </a:r>
            <a:r>
              <a:rPr lang="kk-KZ" sz="2200" b="1" dirty="0" smtClean="0">
                <a:latin typeface="Times New Roman"/>
                <a:ea typeface="Times New Roman"/>
              </a:rPr>
              <a:t>көреді ғой</a:t>
            </a:r>
            <a:r>
              <a:rPr lang="kk-KZ" sz="2200" b="1" dirty="0">
                <a:latin typeface="Times New Roman"/>
                <a:ea typeface="Times New Roman"/>
              </a:rPr>
              <a:t>, -дейді.</a:t>
            </a:r>
            <a:endParaRPr lang="ru-RU" sz="2200" b="1" dirty="0">
              <a:effectLst/>
              <a:latin typeface="Times New Roman"/>
              <a:ea typeface="Times New Roman"/>
            </a:endParaRPr>
          </a:p>
        </p:txBody>
      </p:sp>
      <p:pic>
        <p:nvPicPr>
          <p:cNvPr id="9218" name="Picture 2" descr="сканирование0052"/>
          <p:cNvPicPr>
            <a:picLocks noChangeAspect="1" noChangeArrowheads="1"/>
          </p:cNvPicPr>
          <p:nvPr/>
        </p:nvPicPr>
        <p:blipFill>
          <a:blip r:embed="rId2" cstate="print">
            <a:extLst>
              <a:ext uri="{28A0092B-C50C-407E-A947-70E740481C1C}">
                <a14:useLocalDpi xmlns:a14="http://schemas.microsoft.com/office/drawing/2010/main" xmlns="" val="0"/>
              </a:ext>
            </a:extLst>
          </a:blip>
          <a:srcRect l="19437" t="8328" r="11900" b="11862"/>
          <a:stretch>
            <a:fillRect/>
          </a:stretch>
        </p:blipFill>
        <p:spPr bwMode="auto">
          <a:xfrm>
            <a:off x="2541740" y="340270"/>
            <a:ext cx="1104900" cy="100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Прямоугольник 2"/>
          <p:cNvSpPr/>
          <p:nvPr/>
        </p:nvSpPr>
        <p:spPr>
          <a:xfrm>
            <a:off x="623743" y="626476"/>
            <a:ext cx="1559529" cy="430887"/>
          </a:xfrm>
          <a:prstGeom prst="rect">
            <a:avLst/>
          </a:prstGeom>
        </p:spPr>
        <p:txBody>
          <a:bodyPr wrap="none">
            <a:spAutoFit/>
          </a:bodyPr>
          <a:lstStyle/>
          <a:p>
            <a:r>
              <a:rPr lang="kk-KZ" sz="2200" b="1" dirty="0">
                <a:solidFill>
                  <a:prstClr val="black"/>
                </a:solidFill>
                <a:latin typeface="Times New Roman"/>
                <a:ea typeface="Times New Roman"/>
              </a:rPr>
              <a:t>Мен оның </a:t>
            </a:r>
            <a:endParaRPr lang="ru-RU" sz="2200" b="1" dirty="0"/>
          </a:p>
        </p:txBody>
      </p:sp>
      <p:pic>
        <p:nvPicPr>
          <p:cNvPr id="9219" name="Рисунок 5" descr="Описание: Обои с котятами"/>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6282" y="1445328"/>
            <a:ext cx="1314450"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0" name="Рисунок 5" descr="Описание: Обои с котятами"/>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91434" y="4521302"/>
            <a:ext cx="1314450" cy="9842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6"/>
          <p:cNvSpPr>
            <a:spLocks noChangeArrowheads="1"/>
          </p:cNvSpPr>
          <p:nvPr/>
        </p:nvSpPr>
        <p:spPr bwMode="auto">
          <a:xfrm>
            <a:off x="2078199" y="1660137"/>
            <a:ext cx="2664296"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kk-KZ"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-Жағдайың нашар екен. </a:t>
            </a:r>
            <a:r>
              <a:rPr lang="kk-KZ" sz="2200" b="1" dirty="0">
                <a:latin typeface="Times New Roman"/>
                <a:ea typeface="Times New Roman"/>
              </a:rPr>
              <a:t>Сен ана </a:t>
            </a:r>
            <a:endParaRPr kumimoji="0" lang="kk-KZ" sz="22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9223" name="Рисунок 3" descr="Описание: http://allforchildren.ru/pictures/house_s/house012.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158621" y="1577377"/>
            <a:ext cx="1146175" cy="72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4" name="Рисунок 3" descr="Описание: http://allforchildren.ru/pictures/house_s/house012.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555776" y="2784886"/>
            <a:ext cx="1146175" cy="725488"/>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Прямоугольник 9"/>
          <p:cNvSpPr/>
          <p:nvPr/>
        </p:nvSpPr>
        <p:spPr>
          <a:xfrm>
            <a:off x="6333993" y="1829415"/>
            <a:ext cx="2091726" cy="430887"/>
          </a:xfrm>
          <a:prstGeom prst="rect">
            <a:avLst/>
          </a:prstGeom>
        </p:spPr>
        <p:txBody>
          <a:bodyPr wrap="none">
            <a:spAutoFit/>
          </a:bodyPr>
          <a:lstStyle/>
          <a:p>
            <a:r>
              <a:rPr lang="kk-KZ" sz="2200" b="1" dirty="0" smtClean="0">
                <a:latin typeface="Times New Roman"/>
                <a:ea typeface="Times New Roman"/>
              </a:rPr>
              <a:t>- ге </a:t>
            </a:r>
            <a:r>
              <a:rPr lang="kk-KZ" sz="2200" b="1" dirty="0">
                <a:latin typeface="Times New Roman"/>
                <a:ea typeface="Times New Roman"/>
              </a:rPr>
              <a:t>барып </a:t>
            </a:r>
            <a:r>
              <a:rPr lang="kk-KZ" sz="2200" b="1" dirty="0" smtClean="0">
                <a:latin typeface="Times New Roman"/>
                <a:ea typeface="Times New Roman"/>
              </a:rPr>
              <a:t>көр.</a:t>
            </a:r>
            <a:endParaRPr lang="ru-RU" sz="2200" b="1" dirty="0"/>
          </a:p>
        </p:txBody>
      </p:sp>
      <p:pic>
        <p:nvPicPr>
          <p:cNvPr id="9229" name="Picture 13" descr="сканирование0055"/>
          <p:cNvPicPr>
            <a:picLocks noChangeAspect="1" noChangeArrowheads="1"/>
          </p:cNvPicPr>
          <p:nvPr/>
        </p:nvPicPr>
        <p:blipFill>
          <a:blip r:embed="rId5" cstate="print">
            <a:extLst>
              <a:ext uri="{28A0092B-C50C-407E-A947-70E740481C1C}">
                <a14:useLocalDpi xmlns:a14="http://schemas.microsoft.com/office/drawing/2010/main" xmlns="" val="0"/>
              </a:ext>
            </a:extLst>
          </a:blip>
          <a:srcRect l="13356" t="4947" r="65332" b="66792"/>
          <a:stretch>
            <a:fillRect/>
          </a:stretch>
        </p:blipFill>
        <p:spPr bwMode="auto">
          <a:xfrm>
            <a:off x="682036" y="2681664"/>
            <a:ext cx="1314450" cy="12449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30" name="Picture 14" descr="сканирование0045"/>
          <p:cNvPicPr>
            <a:picLocks noChangeAspect="1" noChangeArrowheads="1"/>
          </p:cNvPicPr>
          <p:nvPr/>
        </p:nvPicPr>
        <p:blipFill>
          <a:blip r:embed="rId6">
            <a:extLst>
              <a:ext uri="{28A0092B-C50C-407E-A947-70E740481C1C}">
                <a14:useLocalDpi xmlns:a14="http://schemas.microsoft.com/office/drawing/2010/main" xmlns="" val="0"/>
              </a:ext>
            </a:extLst>
          </a:blip>
          <a:srcRect l="30470" t="7217" r="9302" b="8968"/>
          <a:stretch>
            <a:fillRect/>
          </a:stretch>
        </p:blipFill>
        <p:spPr bwMode="auto">
          <a:xfrm>
            <a:off x="4874458" y="2653721"/>
            <a:ext cx="1714500" cy="104775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Прямоугольник 13"/>
          <p:cNvSpPr/>
          <p:nvPr/>
        </p:nvSpPr>
        <p:spPr>
          <a:xfrm>
            <a:off x="1942917" y="3079487"/>
            <a:ext cx="480709" cy="430887"/>
          </a:xfrm>
          <a:prstGeom prst="rect">
            <a:avLst/>
          </a:prstGeom>
        </p:spPr>
        <p:txBody>
          <a:bodyPr wrap="none">
            <a:spAutoFit/>
          </a:bodyPr>
          <a:lstStyle/>
          <a:p>
            <a:r>
              <a:rPr lang="kk-KZ" sz="2200" b="1" dirty="0">
                <a:solidFill>
                  <a:prstClr val="black"/>
                </a:solidFill>
                <a:latin typeface="Times New Roman" pitchFamily="18" charset="0"/>
                <a:ea typeface="Times New Roman" pitchFamily="18" charset="0"/>
                <a:cs typeface="Times New Roman" pitchFamily="18" charset="0"/>
              </a:rPr>
              <a:t>ол</a:t>
            </a:r>
            <a:endParaRPr lang="ru-RU" sz="2200" b="1" dirty="0">
              <a:latin typeface="Times New Roman" pitchFamily="18" charset="0"/>
              <a:cs typeface="Times New Roman" pitchFamily="18" charset="0"/>
            </a:endParaRPr>
          </a:p>
        </p:txBody>
      </p:sp>
      <p:sp>
        <p:nvSpPr>
          <p:cNvPr id="15" name="Прямоугольник 14"/>
          <p:cNvSpPr/>
          <p:nvPr/>
        </p:nvSpPr>
        <p:spPr>
          <a:xfrm>
            <a:off x="3965794" y="3079798"/>
            <a:ext cx="797013" cy="430887"/>
          </a:xfrm>
          <a:prstGeom prst="rect">
            <a:avLst/>
          </a:prstGeom>
        </p:spPr>
        <p:txBody>
          <a:bodyPr wrap="none">
            <a:spAutoFit/>
          </a:bodyPr>
          <a:lstStyle/>
          <a:p>
            <a:r>
              <a:rPr lang="kk-KZ" dirty="0">
                <a:solidFill>
                  <a:prstClr val="black"/>
                </a:solidFill>
                <a:latin typeface="Arial" pitchFamily="34" charset="0"/>
                <a:ea typeface="Times New Roman" pitchFamily="18" charset="0"/>
                <a:cs typeface="Arial" pitchFamily="34" charset="0"/>
              </a:rPr>
              <a:t> </a:t>
            </a:r>
            <a:r>
              <a:rPr lang="kk-KZ" sz="2200" b="1" dirty="0">
                <a:solidFill>
                  <a:prstClr val="black"/>
                </a:solidFill>
                <a:latin typeface="Times New Roman" pitchFamily="18" charset="0"/>
                <a:ea typeface="Times New Roman" pitchFamily="18" charset="0"/>
                <a:cs typeface="Times New Roman" pitchFamily="18" charset="0"/>
              </a:rPr>
              <a:t>-дің </a:t>
            </a:r>
            <a:endParaRPr lang="ru-RU" sz="2200" b="1" dirty="0">
              <a:latin typeface="Times New Roman" pitchFamily="18" charset="0"/>
              <a:cs typeface="Times New Roman" pitchFamily="18" charset="0"/>
            </a:endParaRPr>
          </a:p>
        </p:txBody>
      </p:sp>
      <p:sp>
        <p:nvSpPr>
          <p:cNvPr id="18" name="Прямоугольник 17"/>
          <p:cNvSpPr/>
          <p:nvPr/>
        </p:nvSpPr>
        <p:spPr>
          <a:xfrm>
            <a:off x="6632335" y="2762910"/>
            <a:ext cx="1793384" cy="769441"/>
          </a:xfrm>
          <a:prstGeom prst="rect">
            <a:avLst/>
          </a:prstGeom>
        </p:spPr>
        <p:txBody>
          <a:bodyPr wrap="square">
            <a:spAutoFit/>
          </a:bodyPr>
          <a:lstStyle/>
          <a:p>
            <a:r>
              <a:rPr lang="kk-KZ" sz="2200" b="1" dirty="0">
                <a:latin typeface="Times New Roman"/>
                <a:ea typeface="Times New Roman"/>
              </a:rPr>
              <a:t>жеп қойдым дейді</a:t>
            </a:r>
            <a:endParaRPr lang="ru-RU" sz="2200" b="1" dirty="0"/>
          </a:p>
        </p:txBody>
      </p:sp>
      <p:sp>
        <p:nvSpPr>
          <p:cNvPr id="19" name="Прямоугольник 18"/>
          <p:cNvSpPr/>
          <p:nvPr/>
        </p:nvSpPr>
        <p:spPr>
          <a:xfrm>
            <a:off x="2597163" y="4489003"/>
            <a:ext cx="5828556" cy="1107996"/>
          </a:xfrm>
          <a:prstGeom prst="rect">
            <a:avLst/>
          </a:prstGeom>
        </p:spPr>
        <p:txBody>
          <a:bodyPr wrap="square">
            <a:spAutoFit/>
          </a:bodyPr>
          <a:lstStyle/>
          <a:p>
            <a:r>
              <a:rPr lang="kk-KZ" sz="2200" b="1" dirty="0">
                <a:latin typeface="Times New Roman"/>
                <a:ea typeface="Times New Roman"/>
              </a:rPr>
              <a:t>Енді былай дейді: Онда өз обалың өзіне. Сені ешкім жасырмайды.  Әне аңшылар келіп қалды</a:t>
            </a:r>
            <a:endParaRPr lang="ru-RU" sz="2200" b="1" dirty="0"/>
          </a:p>
        </p:txBody>
      </p:sp>
    </p:spTree>
    <p:extLst>
      <p:ext uri="{BB962C8B-B14F-4D97-AF65-F5344CB8AC3E}">
        <p14:creationId xmlns:p14="http://schemas.microsoft.com/office/powerpoint/2010/main" xmlns="" val="1793245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1554162"/>
            <a:ext cx="7056784" cy="3387006"/>
          </a:xfrm>
        </p:spPr>
        <p:txBody>
          <a:bodyPr>
            <a:normAutofit fontScale="77500" lnSpcReduction="20000"/>
          </a:bodyPr>
          <a:lstStyle/>
          <a:p>
            <a:pPr marL="0" indent="0" algn="ctr">
              <a:spcAft>
                <a:spcPts val="0"/>
              </a:spcAft>
              <a:buNone/>
            </a:pPr>
            <a:r>
              <a:rPr lang="kk-KZ" sz="3800" i="1" dirty="0">
                <a:solidFill>
                  <a:srgbClr val="002060"/>
                </a:solidFill>
                <a:latin typeface="Times New Roman" pitchFamily="18" charset="0"/>
                <a:cs typeface="Times New Roman" pitchFamily="18" charset="0"/>
              </a:rPr>
              <a:t>Біз үшін ортақ тағдыр – бұл біздің</a:t>
            </a:r>
            <a:endParaRPr lang="ru-RU" sz="3800" i="1" dirty="0">
              <a:solidFill>
                <a:srgbClr val="002060"/>
              </a:solidFill>
              <a:latin typeface="Times New Roman" pitchFamily="18" charset="0"/>
              <a:ea typeface="Times New Roman"/>
              <a:cs typeface="Times New Roman" pitchFamily="18" charset="0"/>
            </a:endParaRPr>
          </a:p>
          <a:p>
            <a:pPr marL="0" indent="0" algn="ctr">
              <a:spcAft>
                <a:spcPts val="0"/>
              </a:spcAft>
              <a:buNone/>
            </a:pPr>
            <a:r>
              <a:rPr lang="kk-KZ" sz="3800" i="1" dirty="0">
                <a:solidFill>
                  <a:srgbClr val="002060"/>
                </a:solidFill>
                <a:latin typeface="Times New Roman" pitchFamily="18" charset="0"/>
                <a:cs typeface="Times New Roman" pitchFamily="18" charset="0"/>
              </a:rPr>
              <a:t>Мәңгілік Ел, лайықты әрі ұлы Қазақстан! </a:t>
            </a:r>
            <a:endParaRPr lang="ru-RU" sz="3800" i="1" dirty="0">
              <a:solidFill>
                <a:srgbClr val="002060"/>
              </a:solidFill>
              <a:latin typeface="Times New Roman" pitchFamily="18" charset="0"/>
              <a:ea typeface="Times New Roman"/>
              <a:cs typeface="Times New Roman" pitchFamily="18" charset="0"/>
            </a:endParaRPr>
          </a:p>
          <a:p>
            <a:pPr marL="0" indent="0" algn="ctr">
              <a:spcAft>
                <a:spcPts val="0"/>
              </a:spcAft>
              <a:buNone/>
            </a:pPr>
            <a:r>
              <a:rPr lang="kk-KZ" sz="3800" i="1" dirty="0">
                <a:solidFill>
                  <a:srgbClr val="002060"/>
                </a:solidFill>
                <a:latin typeface="Times New Roman" pitchFamily="18" charset="0"/>
                <a:cs typeface="Times New Roman" pitchFamily="18" charset="0"/>
              </a:rPr>
              <a:t>Мәңгілік Ел – жалпықазақстандық</a:t>
            </a:r>
            <a:endParaRPr lang="ru-RU" sz="3800" i="1" dirty="0">
              <a:solidFill>
                <a:srgbClr val="002060"/>
              </a:solidFill>
              <a:latin typeface="Times New Roman" pitchFamily="18" charset="0"/>
              <a:ea typeface="Times New Roman"/>
              <a:cs typeface="Times New Roman" pitchFamily="18" charset="0"/>
            </a:endParaRPr>
          </a:p>
          <a:p>
            <a:pPr marL="0" indent="0" algn="ctr">
              <a:spcAft>
                <a:spcPts val="0"/>
              </a:spcAft>
              <a:buNone/>
            </a:pPr>
            <a:r>
              <a:rPr lang="kk-KZ" sz="3800" i="1" dirty="0" smtClean="0">
                <a:solidFill>
                  <a:srgbClr val="002060"/>
                </a:solidFill>
                <a:latin typeface="Times New Roman" pitchFamily="18" charset="0"/>
                <a:cs typeface="Times New Roman" pitchFamily="18" charset="0"/>
              </a:rPr>
              <a:t>ортақ </a:t>
            </a:r>
            <a:r>
              <a:rPr lang="kk-KZ" sz="3800" i="1" dirty="0">
                <a:solidFill>
                  <a:srgbClr val="002060"/>
                </a:solidFill>
                <a:latin typeface="Times New Roman" pitchFamily="18" charset="0"/>
                <a:cs typeface="Times New Roman" pitchFamily="18" charset="0"/>
              </a:rPr>
              <a:t>шаңырағымыздың ұлттық идеясы. </a:t>
            </a:r>
            <a:endParaRPr lang="ru-RU" sz="3800" i="1" dirty="0">
              <a:solidFill>
                <a:srgbClr val="002060"/>
              </a:solidFill>
              <a:latin typeface="Times New Roman" pitchFamily="18" charset="0"/>
              <a:ea typeface="Times New Roman"/>
              <a:cs typeface="Times New Roman" pitchFamily="18" charset="0"/>
            </a:endParaRPr>
          </a:p>
          <a:p>
            <a:pPr marL="0" indent="0" algn="ctr">
              <a:spcAft>
                <a:spcPts val="0"/>
              </a:spcAft>
              <a:buNone/>
            </a:pPr>
            <a:r>
              <a:rPr lang="kk-KZ" sz="3800" i="1" dirty="0">
                <a:solidFill>
                  <a:srgbClr val="002060"/>
                </a:solidFill>
                <a:latin typeface="Times New Roman" pitchFamily="18" charset="0"/>
                <a:cs typeface="Times New Roman" pitchFamily="18" charset="0"/>
              </a:rPr>
              <a:t>Бабаларымыздың арманы» </a:t>
            </a:r>
            <a:endParaRPr lang="ru-RU" sz="3800" i="1" dirty="0">
              <a:solidFill>
                <a:srgbClr val="002060"/>
              </a:solidFill>
              <a:latin typeface="Times New Roman" pitchFamily="18" charset="0"/>
              <a:ea typeface="Times New Roman"/>
              <a:cs typeface="Times New Roman" pitchFamily="18" charset="0"/>
            </a:endParaRPr>
          </a:p>
          <a:p>
            <a:pPr marL="0" indent="0" algn="r">
              <a:lnSpc>
                <a:spcPct val="115000"/>
              </a:lnSpc>
              <a:spcAft>
                <a:spcPts val="0"/>
              </a:spcAft>
              <a:buNone/>
            </a:pPr>
            <a:r>
              <a:rPr lang="kk-KZ" i="1" dirty="0">
                <a:solidFill>
                  <a:srgbClr val="002060"/>
                </a:solidFill>
                <a:latin typeface="Times New Roman" pitchFamily="18" charset="0"/>
                <a:cs typeface="Times New Roman" pitchFamily="18" charset="0"/>
              </a:rPr>
              <a:t>Н.Ә.Назарбаев</a:t>
            </a:r>
            <a:endParaRPr lang="ru-RU" sz="2800" i="1" dirty="0">
              <a:solidFill>
                <a:srgbClr val="002060"/>
              </a:solidFill>
              <a:latin typeface="Times New Roman" pitchFamily="18" charset="0"/>
              <a:ea typeface="Times New Roman"/>
              <a:cs typeface="Times New Roman" pitchFamily="18" charset="0"/>
            </a:endParaRPr>
          </a:p>
          <a:p>
            <a:endParaRPr lang="ru-RU" dirty="0"/>
          </a:p>
        </p:txBody>
      </p:sp>
    </p:spTree>
    <p:extLst>
      <p:ext uri="{BB962C8B-B14F-4D97-AF65-F5344CB8AC3E}">
        <p14:creationId xmlns:p14="http://schemas.microsoft.com/office/powerpoint/2010/main" xmlns="" val="5529725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71800" y="375047"/>
            <a:ext cx="3748911" cy="461665"/>
          </a:xfrm>
          <a:prstGeom prst="rect">
            <a:avLst/>
          </a:prstGeom>
        </p:spPr>
        <p:txBody>
          <a:bodyPr wrap="none">
            <a:spAutoFit/>
          </a:bodyPr>
          <a:lstStyle/>
          <a:p>
            <a:r>
              <a:rPr lang="ru-RU" dirty="0"/>
              <a:t> </a:t>
            </a:r>
            <a:r>
              <a:rPr lang="ru-RU" sz="2400" b="1" dirty="0" err="1" smtClean="0">
                <a:solidFill>
                  <a:schemeClr val="tx2">
                    <a:lumMod val="50000"/>
                  </a:schemeClr>
                </a:solidFill>
                <a:latin typeface="Times New Roman" pitchFamily="18" charset="0"/>
                <a:cs typeface="Times New Roman" pitchFamily="18" charset="0"/>
              </a:rPr>
              <a:t>Қолданылған</a:t>
            </a:r>
            <a:r>
              <a:rPr lang="ru-RU" sz="2400" b="1" dirty="0" smtClean="0">
                <a:solidFill>
                  <a:schemeClr val="tx2">
                    <a:lumMod val="50000"/>
                  </a:schemeClr>
                </a:solidFill>
                <a:latin typeface="Times New Roman" pitchFamily="18" charset="0"/>
                <a:cs typeface="Times New Roman" pitchFamily="18" charset="0"/>
              </a:rPr>
              <a:t> </a:t>
            </a:r>
            <a:r>
              <a:rPr lang="ru-RU" sz="2400" b="1" dirty="0" err="1" smtClean="0">
                <a:solidFill>
                  <a:schemeClr val="tx2">
                    <a:lumMod val="50000"/>
                  </a:schemeClr>
                </a:solidFill>
                <a:latin typeface="Times New Roman" pitchFamily="18" charset="0"/>
                <a:cs typeface="Times New Roman" pitchFamily="18" charset="0"/>
              </a:rPr>
              <a:t>әдебиеттер</a:t>
            </a:r>
            <a:endParaRPr lang="ru-RU" sz="2400" b="1" dirty="0">
              <a:solidFill>
                <a:schemeClr val="tx2">
                  <a:lumMod val="50000"/>
                </a:schemeClr>
              </a:solidFill>
              <a:latin typeface="Times New Roman" pitchFamily="18" charset="0"/>
              <a:cs typeface="Times New Roman" pitchFamily="18" charset="0"/>
            </a:endParaRPr>
          </a:p>
        </p:txBody>
      </p:sp>
      <p:sp>
        <p:nvSpPr>
          <p:cNvPr id="3" name="Прямоугольник 2"/>
          <p:cNvSpPr/>
          <p:nvPr/>
        </p:nvSpPr>
        <p:spPr>
          <a:xfrm>
            <a:off x="1225875" y="764704"/>
            <a:ext cx="6840760" cy="5466112"/>
          </a:xfrm>
          <a:prstGeom prst="rect">
            <a:avLst/>
          </a:prstGeom>
        </p:spPr>
        <p:txBody>
          <a:bodyPr wrap="square">
            <a:spAutoFit/>
          </a:bodyPr>
          <a:lstStyle/>
          <a:p>
            <a:pPr algn="just">
              <a:lnSpc>
                <a:spcPct val="115000"/>
              </a:lnSpc>
              <a:spcAft>
                <a:spcPts val="0"/>
              </a:spcAft>
              <a:tabLst>
                <a:tab pos="540385" algn="l"/>
                <a:tab pos="2969895" algn="ctr"/>
                <a:tab pos="5940425" algn="r"/>
              </a:tabLst>
            </a:pPr>
            <a:r>
              <a:rPr lang="kk-KZ" sz="2400" dirty="0">
                <a:solidFill>
                  <a:schemeClr val="tx2">
                    <a:lumMod val="50000"/>
                  </a:schemeClr>
                </a:solidFill>
                <a:latin typeface="Times New Roman" pitchFamily="18" charset="0"/>
                <a:ea typeface="PMingLiU"/>
                <a:cs typeface="Times New Roman" pitchFamily="18" charset="0"/>
              </a:rPr>
              <a:t>«Біз қазақ тілін үйренеміз» әдістемелік құрал - К.С. Ильяшева, А.Е. Шалаханов 5-6 жастағы балаларға арналған, әдістемелік құрал, Almatykitap-2013 ж.</a:t>
            </a:r>
            <a:endParaRPr lang="ru-RU" sz="2400" dirty="0">
              <a:solidFill>
                <a:schemeClr val="tx2">
                  <a:lumMod val="50000"/>
                </a:schemeClr>
              </a:solidFill>
              <a:latin typeface="Times New Roman" pitchFamily="18" charset="0"/>
              <a:ea typeface="Times New Roman"/>
              <a:cs typeface="Times New Roman" pitchFamily="18" charset="0"/>
            </a:endParaRPr>
          </a:p>
          <a:p>
            <a:pPr algn="just">
              <a:lnSpc>
                <a:spcPct val="115000"/>
              </a:lnSpc>
              <a:spcAft>
                <a:spcPts val="0"/>
              </a:spcAft>
              <a:tabLst>
                <a:tab pos="540385" algn="l"/>
                <a:tab pos="2969895" algn="ctr"/>
                <a:tab pos="5940425" algn="r"/>
              </a:tabLst>
            </a:pPr>
            <a:r>
              <a:rPr lang="kk-KZ" sz="2400" dirty="0">
                <a:solidFill>
                  <a:schemeClr val="tx2">
                    <a:lumMod val="50000"/>
                  </a:schemeClr>
                </a:solidFill>
                <a:latin typeface="Times New Roman" pitchFamily="18" charset="0"/>
                <a:ea typeface="PMingLiU"/>
                <a:cs typeface="Times New Roman" pitchFamily="18" charset="0"/>
              </a:rPr>
              <a:t>- Мектепке дейінгі білім мекемелерінде қазақ тілін үйрететін әдістемелік құрал- Е.А.Айтаманова, Г.Ш. Утепова, Ш.К. Юсупова – Білім қоры «Жаңа шешім» ЖСШ,2014 ж.</a:t>
            </a:r>
            <a:endParaRPr lang="ru-RU" sz="2400" dirty="0">
              <a:solidFill>
                <a:schemeClr val="tx2">
                  <a:lumMod val="50000"/>
                </a:schemeClr>
              </a:solidFill>
              <a:latin typeface="Times New Roman" pitchFamily="18" charset="0"/>
              <a:ea typeface="Times New Roman"/>
              <a:cs typeface="Times New Roman" pitchFamily="18" charset="0"/>
            </a:endParaRPr>
          </a:p>
          <a:p>
            <a:pPr algn="just">
              <a:lnSpc>
                <a:spcPct val="115000"/>
              </a:lnSpc>
              <a:spcAft>
                <a:spcPts val="0"/>
              </a:spcAft>
              <a:tabLst>
                <a:tab pos="540385" algn="l"/>
                <a:tab pos="2969895" algn="ctr"/>
                <a:tab pos="5940425" algn="r"/>
              </a:tabLst>
            </a:pPr>
            <a:r>
              <a:rPr lang="kk-KZ" sz="2400" dirty="0">
                <a:solidFill>
                  <a:schemeClr val="tx2">
                    <a:lumMod val="50000"/>
                  </a:schemeClr>
                </a:solidFill>
                <a:latin typeface="Times New Roman" pitchFamily="18" charset="0"/>
                <a:ea typeface="PMingLiU"/>
                <a:cs typeface="Times New Roman" pitchFamily="18" charset="0"/>
              </a:rPr>
              <a:t>-Қуырмаш –  С.К. Раева, «Алматыкітап баспасы – 2006</a:t>
            </a:r>
            <a:r>
              <a:rPr lang="kk-KZ" sz="2400" dirty="0" smtClean="0">
                <a:solidFill>
                  <a:schemeClr val="tx2">
                    <a:lumMod val="50000"/>
                  </a:schemeClr>
                </a:solidFill>
                <a:latin typeface="Times New Roman" pitchFamily="18" charset="0"/>
                <a:ea typeface="PMingLiU"/>
                <a:cs typeface="Times New Roman" pitchFamily="18" charset="0"/>
              </a:rPr>
              <a:t>»,2012 ж</a:t>
            </a:r>
            <a:r>
              <a:rPr lang="kk-KZ" sz="2400" dirty="0">
                <a:solidFill>
                  <a:schemeClr val="tx2">
                    <a:lumMod val="50000"/>
                  </a:schemeClr>
                </a:solidFill>
                <a:latin typeface="Times New Roman" pitchFamily="18" charset="0"/>
                <a:ea typeface="PMingLiU"/>
                <a:cs typeface="Times New Roman" pitchFamily="18" charset="0"/>
              </a:rPr>
              <a:t>.</a:t>
            </a:r>
            <a:endParaRPr lang="ru-RU" sz="2400" dirty="0">
              <a:solidFill>
                <a:schemeClr val="tx2">
                  <a:lumMod val="50000"/>
                </a:schemeClr>
              </a:solidFill>
              <a:latin typeface="Times New Roman" pitchFamily="18" charset="0"/>
              <a:ea typeface="Times New Roman"/>
              <a:cs typeface="Times New Roman" pitchFamily="18" charset="0"/>
            </a:endParaRPr>
          </a:p>
          <a:p>
            <a:pPr algn="just">
              <a:lnSpc>
                <a:spcPct val="115000"/>
              </a:lnSpc>
              <a:spcAft>
                <a:spcPts val="0"/>
              </a:spcAft>
              <a:tabLst>
                <a:tab pos="540385" algn="l"/>
                <a:tab pos="2969895" algn="ctr"/>
                <a:tab pos="5940425" algn="r"/>
              </a:tabLst>
            </a:pPr>
            <a:r>
              <a:rPr lang="kk-KZ" sz="2400" dirty="0">
                <a:solidFill>
                  <a:schemeClr val="tx2">
                    <a:lumMod val="50000"/>
                  </a:schemeClr>
                </a:solidFill>
                <a:latin typeface="Times New Roman" pitchFamily="18" charset="0"/>
                <a:ea typeface="PMingLiU"/>
                <a:cs typeface="Times New Roman" pitchFamily="18" charset="0"/>
              </a:rPr>
              <a:t>-Суретті қазақ тілі – Б. Салыхова,  А. Рауандина, «Аруна баспасы», 2011 год.</a:t>
            </a:r>
            <a:endParaRPr lang="ru-RU" sz="2400" dirty="0">
              <a:solidFill>
                <a:schemeClr val="tx2">
                  <a:lumMod val="50000"/>
                </a:schemeClr>
              </a:solidFill>
              <a:latin typeface="Times New Roman" pitchFamily="18" charset="0"/>
              <a:ea typeface="Times New Roman"/>
              <a:cs typeface="Times New Roman" pitchFamily="18" charset="0"/>
            </a:endParaRPr>
          </a:p>
          <a:p>
            <a:endParaRPr lang="ru-RU" dirty="0"/>
          </a:p>
        </p:txBody>
      </p:sp>
    </p:spTree>
    <p:extLst>
      <p:ext uri="{BB962C8B-B14F-4D97-AF65-F5344CB8AC3E}">
        <p14:creationId xmlns:p14="http://schemas.microsoft.com/office/powerpoint/2010/main" xmlns="" val="32860864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836712"/>
            <a:ext cx="7272808" cy="2592288"/>
          </a:xfrm>
        </p:spPr>
        <p:txBody>
          <a:bodyPr>
            <a:noAutofit/>
          </a:bodyPr>
          <a:lstStyle/>
          <a:p>
            <a:pPr algn="ctr"/>
            <a:r>
              <a:rPr lang="kk-KZ" sz="5400" dirty="0" smtClean="0">
                <a:solidFill>
                  <a:schemeClr val="accent1">
                    <a:lumMod val="50000"/>
                  </a:schemeClr>
                </a:solidFill>
                <a:latin typeface="Times New Roman" pitchFamily="18" charset="0"/>
                <a:cs typeface="Times New Roman" pitchFamily="18" charset="0"/>
              </a:rPr>
              <a:t>НАЗАРЛАРЫҢЫЗҒА РАХМЕТ!</a:t>
            </a:r>
            <a:endParaRPr lang="ru-RU" sz="5400" dirty="0">
              <a:solidFill>
                <a:schemeClr val="accent1">
                  <a:lumMod val="50000"/>
                </a:schemeClr>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55400" y="3294534"/>
            <a:ext cx="2630562" cy="22043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37588" y="3272278"/>
            <a:ext cx="3341634" cy="22265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93500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87624" y="548680"/>
            <a:ext cx="6768752" cy="3384376"/>
          </a:xfrm>
        </p:spPr>
        <p:txBody>
          <a:bodyPr>
            <a:normAutofit/>
          </a:bodyPr>
          <a:lstStyle/>
          <a:p>
            <a:pPr marL="0" indent="0" algn="just">
              <a:lnSpc>
                <a:spcPct val="110000"/>
              </a:lnSpc>
              <a:buNone/>
            </a:pPr>
            <a:r>
              <a:rPr lang="ru-RU" sz="2400" b="1" dirty="0" smtClean="0">
                <a:latin typeface="Times New Roman" pitchFamily="18" charset="0"/>
                <a:cs typeface="Times New Roman" pitchFamily="18" charset="0"/>
              </a:rPr>
              <a:t>«</a:t>
            </a:r>
            <a:r>
              <a:rPr lang="ru-RU" sz="2400" b="1" dirty="0" err="1" smtClean="0">
                <a:latin typeface="Times New Roman" pitchFamily="18" charset="0"/>
                <a:cs typeface="Times New Roman" pitchFamily="18" charset="0"/>
              </a:rPr>
              <a:t>Қатынас</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білім</a:t>
            </a:r>
            <a:r>
              <a:rPr lang="ru-RU" sz="2400" dirty="0" smtClean="0">
                <a:latin typeface="Times New Roman" pitchFamily="18" charset="0"/>
                <a:cs typeface="Times New Roman" pitchFamily="18" charset="0"/>
              </a:rPr>
              <a:t> беру </a:t>
            </a:r>
            <a:r>
              <a:rPr lang="ru-RU" sz="2400" dirty="0" err="1" smtClean="0">
                <a:latin typeface="Times New Roman" pitchFamily="18" charset="0"/>
                <a:cs typeface="Times New Roman" pitchFamily="18" charset="0"/>
              </a:rPr>
              <a:t>саласындағы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тіл</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дамыту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жұмысы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бойынша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жобаның</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нысаналы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бағыты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Қатынас</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бөлімі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Мұғалімнің</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жобалық</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қызметі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арқылы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мектепке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дейінгі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баланың</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әлеуметтенуінің</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және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мектепке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сапалы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дайындығының</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негізі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ретінде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оның</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тілдік</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дамуын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арттыруға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бағытталған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мектепке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дейінгі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тәрбие</a:t>
            </a:r>
            <a:r>
              <a:rPr lang="ru-RU" sz="2400" dirty="0" smtClean="0">
                <a:latin typeface="Times New Roman" pitchFamily="18" charset="0"/>
                <a:cs typeface="Times New Roman" pitchFamily="18" charset="0"/>
              </a:rPr>
              <a:t> мен </a:t>
            </a:r>
            <a:r>
              <a:rPr lang="ru-RU" sz="2400" dirty="0" err="1" smtClean="0">
                <a:latin typeface="Times New Roman" pitchFamily="18" charset="0"/>
                <a:cs typeface="Times New Roman" pitchFamily="18" charset="0"/>
              </a:rPr>
              <a:t>оқытудың</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мазмұнын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жаңарту</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pic>
        <p:nvPicPr>
          <p:cNvPr id="4" name="Picture 2" descr="C:\Users\user\Desktop\рамки к фото\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7984" y="3838713"/>
            <a:ext cx="3519282" cy="2336880"/>
          </a:xfrm>
          <a:prstGeom prst="rect">
            <a:avLst/>
          </a:prstGeom>
          <a:noFill/>
          <a:extLst>
            <a:ext uri="{909E8E84-426E-40DD-AFC4-6F175D3DCCD1}">
              <a14:hiddenFill xmlns:a14="http://schemas.microsoft.com/office/drawing/2010/main" xmlns="">
                <a:solidFill>
                  <a:srgbClr val="FFFFFF"/>
                </a:solidFill>
              </a14:hiddenFill>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59632" y="3838712"/>
            <a:ext cx="2463381" cy="23368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88727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75656" y="1628800"/>
            <a:ext cx="6283424" cy="2738933"/>
          </a:xfrm>
        </p:spPr>
        <p:txBody>
          <a:bodyPr>
            <a:normAutofit/>
          </a:bodyPr>
          <a:lstStyle/>
          <a:p>
            <a:pPr marL="0" indent="0">
              <a:buNone/>
            </a:pPr>
            <a:r>
              <a:rPr lang="ru-RU" sz="2400" b="1" dirty="0" err="1">
                <a:latin typeface="Times New Roman" pitchFamily="18" charset="0"/>
                <a:cs typeface="Times New Roman" pitchFamily="18" charset="0"/>
              </a:rPr>
              <a:t>Жобаның</a:t>
            </a:r>
            <a:r>
              <a:rPr lang="ru-RU" sz="2400" b="1" dirty="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құрылымы</a:t>
            </a:r>
            <a:endParaRPr lang="ru-RU" sz="2400" b="1" dirty="0" smtClean="0">
              <a:latin typeface="Times New Roman" pitchFamily="18" charset="0"/>
              <a:cs typeface="Times New Roman" pitchFamily="18" charset="0"/>
            </a:endParaRPr>
          </a:p>
          <a:p>
            <a:pPr marL="0" indent="0" algn="just">
              <a:lnSpc>
                <a:spcPct val="115000"/>
              </a:lnSpc>
              <a:spcAft>
                <a:spcPts val="0"/>
              </a:spcAft>
              <a:buNone/>
            </a:pPr>
            <a:r>
              <a:rPr lang="ru-RU" sz="2400" b="1" dirty="0" err="1" smtClean="0">
                <a:latin typeface="Times New Roman" pitchFamily="18" charset="0"/>
                <a:ea typeface="Calibri"/>
                <a:cs typeface="Times New Roman" pitchFamily="18" charset="0"/>
              </a:rPr>
              <a:t>Классификаци</a:t>
            </a:r>
            <a:r>
              <a:rPr lang="kk-KZ" sz="2400" b="1" dirty="0" smtClean="0">
                <a:latin typeface="Times New Roman" pitchFamily="18" charset="0"/>
                <a:ea typeface="Calibri"/>
                <a:cs typeface="Times New Roman" pitchFamily="18" charset="0"/>
              </a:rPr>
              <a:t>я </a:t>
            </a:r>
            <a:r>
              <a:rPr lang="kk-KZ" sz="2400" b="1" dirty="0">
                <a:latin typeface="Times New Roman" pitchFamily="18" charset="0"/>
                <a:ea typeface="Calibri"/>
                <a:cs typeface="Times New Roman" pitchFamily="18" charset="0"/>
              </a:rPr>
              <a:t>бойынша</a:t>
            </a:r>
            <a:r>
              <a:rPr lang="ru-RU" sz="2400" b="1" dirty="0">
                <a:latin typeface="Times New Roman" pitchFamily="18" charset="0"/>
                <a:ea typeface="Calibri"/>
                <a:cs typeface="Times New Roman" pitchFamily="18" charset="0"/>
              </a:rPr>
              <a:t>: </a:t>
            </a:r>
            <a:r>
              <a:rPr lang="kk-KZ" sz="2400" dirty="0">
                <a:latin typeface="Times New Roman" pitchFamily="18" charset="0"/>
                <a:ea typeface="Calibri"/>
                <a:cs typeface="Times New Roman" pitchFamily="18" charset="0"/>
              </a:rPr>
              <a:t>өнімділік</a:t>
            </a:r>
            <a:r>
              <a:rPr lang="ru-RU" sz="2400" dirty="0">
                <a:latin typeface="Times New Roman" pitchFamily="18" charset="0"/>
                <a:ea typeface="Calibri"/>
                <a:cs typeface="Times New Roman" pitchFamily="18" charset="0"/>
              </a:rPr>
              <a:t>.</a:t>
            </a:r>
            <a:endParaRPr lang="ru-RU" sz="2400" dirty="0">
              <a:latin typeface="Times New Roman" pitchFamily="18" charset="0"/>
              <a:ea typeface="Times New Roman"/>
              <a:cs typeface="Times New Roman" pitchFamily="18" charset="0"/>
            </a:endParaRPr>
          </a:p>
          <a:p>
            <a:pPr marL="0" indent="0" algn="just">
              <a:lnSpc>
                <a:spcPct val="115000"/>
              </a:lnSpc>
              <a:spcAft>
                <a:spcPts val="0"/>
              </a:spcAft>
              <a:buNone/>
            </a:pPr>
            <a:r>
              <a:rPr lang="ru-RU" sz="2400" b="1" dirty="0">
                <a:latin typeface="Times New Roman" pitchFamily="18" charset="0"/>
                <a:ea typeface="Calibri"/>
                <a:cs typeface="Times New Roman" pitchFamily="18" charset="0"/>
              </a:rPr>
              <a:t>Тип</a:t>
            </a:r>
            <a:r>
              <a:rPr lang="kk-KZ" sz="2400" b="1" dirty="0">
                <a:latin typeface="Times New Roman" pitchFamily="18" charset="0"/>
                <a:ea typeface="Calibri"/>
                <a:cs typeface="Times New Roman" pitchFamily="18" charset="0"/>
              </a:rPr>
              <a:t> бойынша</a:t>
            </a:r>
            <a:r>
              <a:rPr lang="ru-RU" sz="2400" b="1" dirty="0">
                <a:latin typeface="Times New Roman" pitchFamily="18" charset="0"/>
                <a:ea typeface="Calibri"/>
                <a:cs typeface="Times New Roman" pitchFamily="18" charset="0"/>
              </a:rPr>
              <a:t>: </a:t>
            </a:r>
            <a:r>
              <a:rPr lang="ru-RU" sz="2400" dirty="0" err="1">
                <a:latin typeface="Times New Roman" pitchFamily="18" charset="0"/>
                <a:ea typeface="Calibri"/>
                <a:cs typeface="Times New Roman" pitchFamily="18" charset="0"/>
              </a:rPr>
              <a:t>инноваци</a:t>
            </a:r>
            <a:r>
              <a:rPr lang="kk-KZ" sz="2400" dirty="0">
                <a:latin typeface="Times New Roman" pitchFamily="18" charset="0"/>
                <a:ea typeface="Calibri"/>
                <a:cs typeface="Times New Roman" pitchFamily="18" charset="0"/>
              </a:rPr>
              <a:t>ялық</a:t>
            </a:r>
            <a:r>
              <a:rPr lang="ru-RU" sz="2400" dirty="0">
                <a:latin typeface="Times New Roman" pitchFamily="18" charset="0"/>
                <a:ea typeface="Calibri"/>
                <a:cs typeface="Times New Roman" pitchFamily="18" charset="0"/>
              </a:rPr>
              <a:t>.</a:t>
            </a:r>
            <a:endParaRPr lang="ru-RU" sz="2400" dirty="0">
              <a:latin typeface="Times New Roman" pitchFamily="18" charset="0"/>
              <a:ea typeface="Times New Roman"/>
              <a:cs typeface="Times New Roman" pitchFamily="18" charset="0"/>
            </a:endParaRPr>
          </a:p>
          <a:p>
            <a:pPr marL="0" indent="0" algn="just">
              <a:lnSpc>
                <a:spcPct val="115000"/>
              </a:lnSpc>
              <a:spcAft>
                <a:spcPts val="0"/>
              </a:spcAft>
              <a:buNone/>
            </a:pPr>
            <a:r>
              <a:rPr lang="kk-KZ" sz="2400" b="1" dirty="0">
                <a:latin typeface="Times New Roman" pitchFamily="18" charset="0"/>
                <a:ea typeface="Calibri"/>
                <a:cs typeface="Times New Roman" pitchFamily="18" charset="0"/>
              </a:rPr>
              <a:t>Түр бойынша</a:t>
            </a:r>
            <a:r>
              <a:rPr lang="ru-RU" sz="2400" b="1" dirty="0">
                <a:latin typeface="Times New Roman" pitchFamily="18" charset="0"/>
                <a:ea typeface="Calibri"/>
                <a:cs typeface="Times New Roman" pitchFamily="18" charset="0"/>
              </a:rPr>
              <a:t>:</a:t>
            </a:r>
            <a:r>
              <a:rPr lang="ru-RU" sz="2400" dirty="0">
                <a:latin typeface="Times New Roman" pitchFamily="18" charset="0"/>
                <a:ea typeface="Calibri"/>
                <a:cs typeface="Times New Roman" pitchFamily="18" charset="0"/>
              </a:rPr>
              <a:t> практик</a:t>
            </a:r>
            <a:r>
              <a:rPr lang="kk-KZ" sz="2400" dirty="0">
                <a:latin typeface="Times New Roman" pitchFamily="18" charset="0"/>
                <a:ea typeface="Calibri"/>
                <a:cs typeface="Times New Roman" pitchFamily="18" charset="0"/>
              </a:rPr>
              <a:t>алық</a:t>
            </a:r>
            <a:r>
              <a:rPr lang="ru-RU" sz="2400" dirty="0" smtClean="0">
                <a:latin typeface="Times New Roman" pitchFamily="18" charset="0"/>
                <a:ea typeface="Calibri"/>
                <a:cs typeface="Times New Roman" pitchFamily="18" charset="0"/>
              </a:rPr>
              <a:t>-</a:t>
            </a:r>
            <a:r>
              <a:rPr lang="kk-KZ" sz="2400" dirty="0" smtClean="0">
                <a:latin typeface="Times New Roman" pitchFamily="18" charset="0"/>
                <a:ea typeface="Calibri"/>
                <a:cs typeface="Times New Roman" pitchFamily="18" charset="0"/>
              </a:rPr>
              <a:t>шығармашылық</a:t>
            </a:r>
            <a:r>
              <a:rPr lang="ru-RU" sz="2400" dirty="0" smtClean="0">
                <a:latin typeface="Times New Roman" pitchFamily="18" charset="0"/>
                <a:ea typeface="Calibri"/>
                <a:cs typeface="Times New Roman" pitchFamily="18" charset="0"/>
              </a:rPr>
              <a:t>.</a:t>
            </a:r>
            <a:endParaRPr lang="ru-RU" sz="2400" dirty="0">
              <a:latin typeface="Times New Roman" pitchFamily="18" charset="0"/>
              <a:ea typeface="Times New Roman"/>
              <a:cs typeface="Times New Roman" pitchFamily="18" charset="0"/>
            </a:endParaRPr>
          </a:p>
          <a:p>
            <a:pPr marL="0" indent="0">
              <a:buNone/>
            </a:pPr>
            <a:r>
              <a:rPr lang="kk-KZ" sz="2400" b="1" dirty="0">
                <a:latin typeface="Times New Roman" pitchFamily="18" charset="0"/>
                <a:ea typeface="Calibri"/>
                <a:cs typeface="Times New Roman" pitchFamily="18" charset="0"/>
              </a:rPr>
              <a:t>Ұзақтығы бойынша</a:t>
            </a:r>
            <a:r>
              <a:rPr lang="ru-RU" sz="2400" b="1" dirty="0">
                <a:latin typeface="Times New Roman" pitchFamily="18" charset="0"/>
                <a:ea typeface="Calibri"/>
                <a:cs typeface="Times New Roman" pitchFamily="18" charset="0"/>
              </a:rPr>
              <a:t>: </a:t>
            </a:r>
            <a:r>
              <a:rPr lang="kk-KZ" sz="2400" dirty="0">
                <a:latin typeface="Times New Roman" pitchFamily="18" charset="0"/>
                <a:ea typeface="Calibri"/>
                <a:cs typeface="Times New Roman" pitchFamily="18" charset="0"/>
              </a:rPr>
              <a:t>ұзақ мерзімді</a:t>
            </a:r>
            <a:r>
              <a:rPr lang="ru-RU" sz="2400" dirty="0">
                <a:latin typeface="Times New Roman" pitchFamily="18" charset="0"/>
                <a:ea typeface="Calibri"/>
                <a:cs typeface="Times New Roman" pitchFamily="18" charset="0"/>
              </a:rPr>
              <a:t>.</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3700789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1060033" y="332656"/>
            <a:ext cx="7128792" cy="5847755"/>
          </a:xfrm>
          <a:prstGeom prst="rect">
            <a:avLst/>
          </a:prstGeom>
        </p:spPr>
        <p:txBody>
          <a:bodyPr wrap="square">
            <a:spAutoFit/>
          </a:bodyPr>
          <a:lstStyle/>
          <a:p>
            <a:pPr algn="ctr"/>
            <a:r>
              <a:rPr lang="kk-KZ" sz="2200" b="1" dirty="0" smtClean="0">
                <a:solidFill>
                  <a:schemeClr val="accent1">
                    <a:lumMod val="50000"/>
                  </a:schemeClr>
                </a:solidFill>
                <a:latin typeface="Times New Roman"/>
                <a:ea typeface="Times New Roman"/>
              </a:rPr>
              <a:t>КІРІСПЕ</a:t>
            </a:r>
          </a:p>
          <a:p>
            <a:pPr algn="just"/>
            <a:r>
              <a:rPr lang="kk-KZ" sz="2200" dirty="0" smtClean="0">
                <a:solidFill>
                  <a:schemeClr val="accent1">
                    <a:lumMod val="50000"/>
                  </a:schemeClr>
                </a:solidFill>
                <a:latin typeface="Times New Roman"/>
                <a:ea typeface="Times New Roman"/>
              </a:rPr>
              <a:t>Көбісінше </a:t>
            </a:r>
            <a:r>
              <a:rPr lang="kk-KZ" sz="2200" dirty="0">
                <a:solidFill>
                  <a:schemeClr val="accent1">
                    <a:lumMod val="50000"/>
                  </a:schemeClr>
                </a:solidFill>
                <a:latin typeface="Times New Roman"/>
                <a:ea typeface="Times New Roman"/>
              </a:rPr>
              <a:t>мектепке дейінгі мекемелерде қазақ тілінен сабақ беретін мұғалімдерге әдістемелік, көрнекілік құралдар жетіспей жатады. Мұғалім өз сабақ жоспарын құрар алдында, сабақты қалай ұйымдастырсам бала тез қабылдар екен, сабақты қалай қызықты, бала тіліне түсінікті етіп ұйымдастырсам деген толғаныстар әр мұғалімді күнделікті қиналтатыны анық. «Көре - көре көсем боласың» демекші, осы жұмыс істеп келе жатқан уақыттағы іс- тәжірбиемнен мен мынаны аңғардым, бала не нәрсені болса да, көру арқылы, яғни суретпен қабылдайды</a:t>
            </a:r>
            <a:r>
              <a:rPr lang="kk-KZ" sz="2200" dirty="0" smtClean="0">
                <a:solidFill>
                  <a:schemeClr val="accent1">
                    <a:lumMod val="50000"/>
                  </a:schemeClr>
                </a:solidFill>
                <a:latin typeface="Times New Roman"/>
                <a:ea typeface="Times New Roman"/>
              </a:rPr>
              <a:t>.</a:t>
            </a:r>
          </a:p>
          <a:p>
            <a:pPr lvl="0" indent="449580" algn="just"/>
            <a:r>
              <a:rPr lang="kk-KZ" sz="2200" dirty="0">
                <a:solidFill>
                  <a:schemeClr val="accent1">
                    <a:lumMod val="50000"/>
                  </a:schemeClr>
                </a:solidFill>
                <a:latin typeface="Times New Roman"/>
                <a:ea typeface="Times New Roman"/>
              </a:rPr>
              <a:t>Сол себепті, бала тілінің дамуы да, қазақ тілін үйренуге деген құлшынысы да, көру арқылы дамиды. Өзім қолданып жүрген, мына іс - тәжірибемді басқа да мұғалімдермен бөліскім келеді.</a:t>
            </a:r>
            <a:endParaRPr lang="ru-RU" sz="2200" dirty="0">
              <a:solidFill>
                <a:schemeClr val="accent1">
                  <a:lumMod val="50000"/>
                </a:schemeClr>
              </a:solidFill>
              <a:latin typeface="Times New Roman"/>
              <a:ea typeface="Times New Roman"/>
            </a:endParaRPr>
          </a:p>
          <a:p>
            <a:pPr algn="just"/>
            <a:endParaRPr lang="ru-RU" sz="2200" b="1" dirty="0"/>
          </a:p>
        </p:txBody>
      </p:sp>
    </p:spTree>
    <p:extLst>
      <p:ext uri="{BB962C8B-B14F-4D97-AF65-F5344CB8AC3E}">
        <p14:creationId xmlns:p14="http://schemas.microsoft.com/office/powerpoint/2010/main" xmlns="" val="4208927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04048" y="4437112"/>
            <a:ext cx="530915" cy="369332"/>
          </a:xfrm>
          <a:prstGeom prst="rect">
            <a:avLst/>
          </a:prstGeom>
        </p:spPr>
        <p:txBody>
          <a:bodyPr wrap="none">
            <a:spAutoFit/>
          </a:bodyPr>
          <a:lstStyle/>
          <a:p>
            <a:pPr marL="342900" indent="-342900">
              <a:buFont typeface="Arial" pitchFamily="34" charset="0"/>
              <a:buChar char="•"/>
            </a:pPr>
            <a:endParaRPr lang="ru-RU" dirty="0"/>
          </a:p>
        </p:txBody>
      </p:sp>
      <p:sp>
        <p:nvSpPr>
          <p:cNvPr id="5" name="Прямоугольник 4"/>
          <p:cNvSpPr/>
          <p:nvPr/>
        </p:nvSpPr>
        <p:spPr>
          <a:xfrm>
            <a:off x="971600" y="404664"/>
            <a:ext cx="7128792" cy="5632311"/>
          </a:xfrm>
          <a:prstGeom prst="rect">
            <a:avLst/>
          </a:prstGeom>
        </p:spPr>
        <p:txBody>
          <a:bodyPr wrap="square">
            <a:spAutoFit/>
          </a:bodyPr>
          <a:lstStyle/>
          <a:p>
            <a:pPr indent="449580" algn="just">
              <a:spcAft>
                <a:spcPts val="0"/>
              </a:spcAft>
            </a:pPr>
            <a:r>
              <a:rPr lang="kk-KZ" sz="2000" b="1" dirty="0" smtClean="0">
                <a:solidFill>
                  <a:schemeClr val="tx2">
                    <a:lumMod val="50000"/>
                  </a:schemeClr>
                </a:solidFill>
                <a:latin typeface="Times New Roman"/>
                <a:ea typeface="Calibri"/>
                <a:cs typeface="Times New Roman"/>
              </a:rPr>
              <a:t>Өзектілігі:</a:t>
            </a:r>
            <a:r>
              <a:rPr lang="kk-KZ" sz="2400" dirty="0" smtClean="0">
                <a:solidFill>
                  <a:schemeClr val="tx2">
                    <a:lumMod val="50000"/>
                  </a:schemeClr>
                </a:solidFill>
                <a:latin typeface="Times New Roman"/>
                <a:ea typeface="Calibri"/>
                <a:cs typeface="Times New Roman"/>
              </a:rPr>
              <a:t> </a:t>
            </a:r>
            <a:r>
              <a:rPr lang="kk-KZ" sz="1600" dirty="0">
                <a:solidFill>
                  <a:schemeClr val="tx2">
                    <a:lumMod val="50000"/>
                  </a:schemeClr>
                </a:solidFill>
                <a:latin typeface="Times New Roman"/>
                <a:ea typeface="Calibri"/>
                <a:cs typeface="Times New Roman"/>
              </a:rPr>
              <a:t>Байланыстырып сөйлеу әдісінің ең тиімді, ұтымды екенін айта келе сөйлеу барысында сөз тіркесі сөйлем арқылы ғана қолданылатынын, яғни балаларды байланыстырып сөйлеуге жаттықтыру олардың тілмен бірге, ойын да дамыту деген сөз. Осы негізгі үш бағытта: балалардың сөздік қорын дамыту; сөз тіркесі, сөйлемдермен жұмыс жүргізу; байланыстырып сөйлеуге үйрету тіл дамыту жұмысының дұрыс іске асырылуының </a:t>
            </a:r>
            <a:r>
              <a:rPr lang="kk-KZ" sz="1600" dirty="0" smtClean="0">
                <a:solidFill>
                  <a:schemeClr val="tx2">
                    <a:lumMod val="50000"/>
                  </a:schemeClr>
                </a:solidFill>
                <a:latin typeface="Times New Roman"/>
                <a:ea typeface="Calibri"/>
                <a:cs typeface="Times New Roman"/>
              </a:rPr>
              <a:t>жемісі.</a:t>
            </a:r>
            <a:endParaRPr lang="ru-RU" sz="1600" dirty="0" smtClean="0">
              <a:solidFill>
                <a:schemeClr val="tx2">
                  <a:lumMod val="50000"/>
                </a:schemeClr>
              </a:solidFill>
              <a:latin typeface="Calibri"/>
              <a:ea typeface="Calibri"/>
              <a:cs typeface="Times New Roman"/>
            </a:endParaRPr>
          </a:p>
          <a:p>
            <a:pPr indent="449580" algn="just">
              <a:spcAft>
                <a:spcPts val="0"/>
              </a:spcAft>
            </a:pPr>
            <a:r>
              <a:rPr lang="ru-RU" sz="2000" b="1" dirty="0" err="1" smtClean="0">
                <a:solidFill>
                  <a:schemeClr val="tx2">
                    <a:lumMod val="50000"/>
                  </a:schemeClr>
                </a:solidFill>
                <a:latin typeface="Times New Roman" pitchFamily="18" charset="0"/>
                <a:ea typeface="Calibri"/>
                <a:cs typeface="Times New Roman" pitchFamily="18" charset="0"/>
              </a:rPr>
              <a:t>Жаңашылдығы</a:t>
            </a:r>
            <a:r>
              <a:rPr lang="ru-RU" sz="2000" b="1" dirty="0" smtClean="0">
                <a:solidFill>
                  <a:schemeClr val="tx2">
                    <a:lumMod val="50000"/>
                  </a:schemeClr>
                </a:solidFill>
                <a:latin typeface="Times New Roman" pitchFamily="18" charset="0"/>
                <a:ea typeface="Calibri"/>
                <a:cs typeface="Times New Roman" pitchFamily="18" charset="0"/>
              </a:rPr>
              <a:t>: </a:t>
            </a:r>
            <a:r>
              <a:rPr lang="kk-KZ" dirty="0" smtClean="0">
                <a:solidFill>
                  <a:schemeClr val="tx2">
                    <a:lumMod val="50000"/>
                  </a:schemeClr>
                </a:solidFill>
                <a:latin typeface="Times New Roman"/>
                <a:ea typeface="Calibri"/>
                <a:cs typeface="Times New Roman"/>
              </a:rPr>
              <a:t>Балаға әр сабақта берілетін сөздерді өзге сөздермен мағыналық байланысқа түсетіндей етіп беру, баланың келесі сабақта сол сөздерден тіркестіріп бір ой шығаруға болатынын түсінуін қамтамасыз ету –олардың байланыстырып сөйлеуін қалыптастырудың басты жолы. Жеке сөздерді, бір ғана ұғым не бірнеше мағына беретін сөз бен сөз тіркестерін сызбадан, таңбадан көзбен көріп, көңілмен мейірлене қабылдағанда ғана балада байланыстыра сөйлеу пайда болады. </a:t>
            </a:r>
            <a:endParaRPr lang="ru-RU" dirty="0" smtClean="0">
              <a:solidFill>
                <a:schemeClr val="tx2">
                  <a:lumMod val="50000"/>
                </a:schemeClr>
              </a:solidFill>
              <a:latin typeface="Calibri"/>
              <a:ea typeface="Calibri"/>
              <a:cs typeface="Times New Roman"/>
            </a:endParaRPr>
          </a:p>
          <a:p>
            <a:pPr algn="just"/>
            <a:r>
              <a:rPr lang="ru-RU" sz="2000" b="1" dirty="0">
                <a:solidFill>
                  <a:schemeClr val="tx2">
                    <a:lumMod val="50000"/>
                  </a:schemeClr>
                </a:solidFill>
                <a:latin typeface="Times New Roman" pitchFamily="18" charset="0"/>
                <a:ea typeface="Times New Roman"/>
                <a:cs typeface="Times New Roman" pitchFamily="18" charset="0"/>
              </a:rPr>
              <a:t> </a:t>
            </a:r>
            <a:r>
              <a:rPr lang="ru-RU" sz="2000" b="1" dirty="0" smtClean="0">
                <a:solidFill>
                  <a:schemeClr val="tx2">
                    <a:lumMod val="50000"/>
                  </a:schemeClr>
                </a:solidFill>
                <a:latin typeface="Times New Roman" pitchFamily="18" charset="0"/>
                <a:ea typeface="Times New Roman"/>
                <a:cs typeface="Times New Roman" pitchFamily="18" charset="0"/>
              </a:rPr>
              <a:t>       </a:t>
            </a:r>
            <a:r>
              <a:rPr lang="ru-RU" sz="2000" b="1" dirty="0" err="1" smtClean="0">
                <a:solidFill>
                  <a:schemeClr val="tx2">
                    <a:lumMod val="50000"/>
                  </a:schemeClr>
                </a:solidFill>
                <a:latin typeface="Times New Roman" pitchFamily="18" charset="0"/>
                <a:ea typeface="Times New Roman"/>
                <a:cs typeface="Times New Roman" pitchFamily="18" charset="0"/>
              </a:rPr>
              <a:t>Келешегі</a:t>
            </a:r>
            <a:r>
              <a:rPr lang="ru-RU" sz="2000" b="1" dirty="0" smtClean="0">
                <a:solidFill>
                  <a:schemeClr val="tx2">
                    <a:lumMod val="50000"/>
                  </a:schemeClr>
                </a:solidFill>
                <a:latin typeface="Times New Roman" pitchFamily="18" charset="0"/>
                <a:ea typeface="Times New Roman"/>
                <a:cs typeface="Times New Roman" pitchFamily="18" charset="0"/>
              </a:rPr>
              <a:t>:</a:t>
            </a:r>
            <a:r>
              <a:rPr lang="ru-RU" sz="2000" dirty="0" smtClean="0">
                <a:solidFill>
                  <a:schemeClr val="tx2">
                    <a:lumMod val="50000"/>
                  </a:schemeClr>
                </a:solidFill>
                <a:latin typeface="Times New Roman" pitchFamily="18" charset="0"/>
                <a:ea typeface="Times New Roman"/>
                <a:cs typeface="Times New Roman" pitchFamily="18" charset="0"/>
              </a:rPr>
              <a:t> </a:t>
            </a:r>
            <a:r>
              <a:rPr lang="ru-RU" dirty="0" err="1">
                <a:solidFill>
                  <a:schemeClr val="tx2">
                    <a:lumMod val="50000"/>
                  </a:schemeClr>
                </a:solidFill>
                <a:latin typeface="Times New Roman" pitchFamily="18" charset="0"/>
                <a:ea typeface="Times New Roman"/>
                <a:cs typeface="Times New Roman" pitchFamily="18" charset="0"/>
              </a:rPr>
              <a:t>жобаның</a:t>
            </a:r>
            <a:r>
              <a:rPr lang="ru-RU" dirty="0">
                <a:solidFill>
                  <a:schemeClr val="tx2">
                    <a:lumMod val="50000"/>
                  </a:schemeClr>
                </a:solidFill>
                <a:latin typeface="Times New Roman" pitchFamily="18" charset="0"/>
                <a:ea typeface="Times New Roman"/>
                <a:cs typeface="Times New Roman" pitchFamily="18" charset="0"/>
              </a:rPr>
              <a:t> </a:t>
            </a:r>
            <a:r>
              <a:rPr lang="ru-RU" dirty="0" err="1">
                <a:solidFill>
                  <a:schemeClr val="tx2">
                    <a:lumMod val="50000"/>
                  </a:schemeClr>
                </a:solidFill>
                <a:latin typeface="Times New Roman" pitchFamily="18" charset="0"/>
                <a:ea typeface="Times New Roman"/>
                <a:cs typeface="Times New Roman" pitchFamily="18" charset="0"/>
              </a:rPr>
              <a:t>мақсаты</a:t>
            </a:r>
            <a:r>
              <a:rPr lang="ru-RU" dirty="0">
                <a:solidFill>
                  <a:schemeClr val="tx2">
                    <a:lumMod val="50000"/>
                  </a:schemeClr>
                </a:solidFill>
                <a:latin typeface="Times New Roman" pitchFamily="18" charset="0"/>
                <a:ea typeface="Times New Roman"/>
                <a:cs typeface="Times New Roman" pitchFamily="18" charset="0"/>
              </a:rPr>
              <a:t> мен </a:t>
            </a:r>
            <a:r>
              <a:rPr lang="ru-RU" dirty="0" err="1">
                <a:solidFill>
                  <a:schemeClr val="tx2">
                    <a:lumMod val="50000"/>
                  </a:schemeClr>
                </a:solidFill>
                <a:latin typeface="Times New Roman" pitchFamily="18" charset="0"/>
                <a:ea typeface="Times New Roman"/>
                <a:cs typeface="Times New Roman" pitchFamily="18" charset="0"/>
              </a:rPr>
              <a:t>міндеттерін</a:t>
            </a:r>
            <a:r>
              <a:rPr lang="ru-RU" dirty="0">
                <a:solidFill>
                  <a:schemeClr val="tx2">
                    <a:lumMod val="50000"/>
                  </a:schemeClr>
                </a:solidFill>
                <a:latin typeface="Times New Roman" pitchFamily="18" charset="0"/>
                <a:ea typeface="Times New Roman"/>
                <a:cs typeface="Times New Roman" pitchFamily="18" charset="0"/>
              </a:rPr>
              <a:t> </a:t>
            </a:r>
            <a:r>
              <a:rPr lang="ru-RU" dirty="0" err="1">
                <a:solidFill>
                  <a:schemeClr val="tx2">
                    <a:lumMod val="50000"/>
                  </a:schemeClr>
                </a:solidFill>
                <a:latin typeface="Times New Roman" pitchFamily="18" charset="0"/>
                <a:ea typeface="Times New Roman"/>
                <a:cs typeface="Times New Roman" pitchFamily="18" charset="0"/>
              </a:rPr>
              <a:t>іске</a:t>
            </a:r>
            <a:r>
              <a:rPr lang="ru-RU" dirty="0">
                <a:solidFill>
                  <a:schemeClr val="tx2">
                    <a:lumMod val="50000"/>
                  </a:schemeClr>
                </a:solidFill>
                <a:latin typeface="Times New Roman" pitchFamily="18" charset="0"/>
                <a:ea typeface="Times New Roman"/>
                <a:cs typeface="Times New Roman" pitchFamily="18" charset="0"/>
              </a:rPr>
              <a:t> </a:t>
            </a:r>
            <a:r>
              <a:rPr lang="ru-RU" dirty="0" err="1">
                <a:solidFill>
                  <a:schemeClr val="tx2">
                    <a:lumMod val="50000"/>
                  </a:schemeClr>
                </a:solidFill>
                <a:latin typeface="Times New Roman" pitchFamily="18" charset="0"/>
                <a:ea typeface="Times New Roman"/>
                <a:cs typeface="Times New Roman" pitchFamily="18" charset="0"/>
              </a:rPr>
              <a:t>асыру</a:t>
            </a:r>
            <a:r>
              <a:rPr lang="ru-RU" dirty="0">
                <a:solidFill>
                  <a:schemeClr val="tx2">
                    <a:lumMod val="50000"/>
                  </a:schemeClr>
                </a:solidFill>
                <a:latin typeface="Times New Roman" pitchFamily="18" charset="0"/>
                <a:ea typeface="Times New Roman"/>
                <a:cs typeface="Times New Roman" pitchFamily="18" charset="0"/>
              </a:rPr>
              <a:t> </a:t>
            </a:r>
            <a:r>
              <a:rPr lang="ru-RU" dirty="0" err="1">
                <a:solidFill>
                  <a:schemeClr val="tx2">
                    <a:lumMod val="50000"/>
                  </a:schemeClr>
                </a:solidFill>
                <a:latin typeface="Times New Roman" pitchFamily="18" charset="0"/>
                <a:ea typeface="Times New Roman"/>
                <a:cs typeface="Times New Roman" pitchFamily="18" charset="0"/>
              </a:rPr>
              <a:t>нәтижесінде</a:t>
            </a:r>
            <a:r>
              <a:rPr lang="ru-RU" dirty="0">
                <a:solidFill>
                  <a:schemeClr val="tx2">
                    <a:lumMod val="50000"/>
                  </a:schemeClr>
                </a:solidFill>
                <a:latin typeface="Times New Roman" pitchFamily="18" charset="0"/>
                <a:ea typeface="Times New Roman"/>
                <a:cs typeface="Times New Roman" pitchFamily="18" charset="0"/>
              </a:rPr>
              <a:t> </a:t>
            </a:r>
            <a:r>
              <a:rPr lang="ru-RU" dirty="0" err="1">
                <a:solidFill>
                  <a:schemeClr val="tx2">
                    <a:lumMod val="50000"/>
                  </a:schemeClr>
                </a:solidFill>
                <a:latin typeface="Times New Roman" pitchFamily="18" charset="0"/>
                <a:ea typeface="Times New Roman"/>
                <a:cs typeface="Times New Roman" pitchFamily="18" charset="0"/>
              </a:rPr>
              <a:t>балалар</a:t>
            </a:r>
            <a:r>
              <a:rPr lang="ru-RU" dirty="0">
                <a:solidFill>
                  <a:schemeClr val="tx2">
                    <a:lumMod val="50000"/>
                  </a:schemeClr>
                </a:solidFill>
                <a:latin typeface="Times New Roman" pitchFamily="18" charset="0"/>
                <a:ea typeface="Times New Roman"/>
                <a:cs typeface="Times New Roman" pitchFamily="18" charset="0"/>
              </a:rPr>
              <a:t> </a:t>
            </a:r>
            <a:r>
              <a:rPr lang="ru-RU" dirty="0" err="1" smtClean="0">
                <a:solidFill>
                  <a:schemeClr val="tx2">
                    <a:lumMod val="50000"/>
                  </a:schemeClr>
                </a:solidFill>
                <a:latin typeface="Times New Roman" pitchFamily="18" charset="0"/>
                <a:ea typeface="Times New Roman"/>
                <a:cs typeface="Times New Roman" pitchFamily="18" charset="0"/>
              </a:rPr>
              <a:t>тілдік</a:t>
            </a:r>
            <a:r>
              <a:rPr lang="ru-RU" dirty="0" smtClean="0">
                <a:solidFill>
                  <a:schemeClr val="tx2">
                    <a:lumMod val="50000"/>
                  </a:schemeClr>
                </a:solidFill>
                <a:latin typeface="Times New Roman" pitchFamily="18" charset="0"/>
                <a:ea typeface="Times New Roman"/>
                <a:cs typeface="Times New Roman" pitchFamily="18" charset="0"/>
              </a:rPr>
              <a:t> </a:t>
            </a:r>
            <a:r>
              <a:rPr lang="ru-RU" dirty="0" err="1">
                <a:solidFill>
                  <a:schemeClr val="tx2">
                    <a:lumMod val="50000"/>
                  </a:schemeClr>
                </a:solidFill>
                <a:latin typeface="Times New Roman" pitchFamily="18" charset="0"/>
                <a:ea typeface="Times New Roman"/>
                <a:cs typeface="Times New Roman" pitchFamily="18" charset="0"/>
              </a:rPr>
              <a:t>қасиеттерді</a:t>
            </a:r>
            <a:r>
              <a:rPr lang="ru-RU" dirty="0">
                <a:solidFill>
                  <a:schemeClr val="tx2">
                    <a:lumMod val="50000"/>
                  </a:schemeClr>
                </a:solidFill>
                <a:latin typeface="Times New Roman" pitchFamily="18" charset="0"/>
                <a:ea typeface="Times New Roman"/>
                <a:cs typeface="Times New Roman" pitchFamily="18" charset="0"/>
              </a:rPr>
              <a:t> </a:t>
            </a:r>
            <a:r>
              <a:rPr lang="ru-RU" dirty="0" err="1" smtClean="0">
                <a:solidFill>
                  <a:schemeClr val="tx2">
                    <a:lumMod val="50000"/>
                  </a:schemeClr>
                </a:solidFill>
                <a:latin typeface="Times New Roman" pitchFamily="18" charset="0"/>
                <a:ea typeface="Times New Roman"/>
                <a:cs typeface="Times New Roman" pitchFamily="18" charset="0"/>
              </a:rPr>
              <a:t>дамыту</a:t>
            </a:r>
            <a:r>
              <a:rPr lang="ru-RU" dirty="0" smtClean="0">
                <a:solidFill>
                  <a:schemeClr val="tx2">
                    <a:lumMod val="50000"/>
                  </a:schemeClr>
                </a:solidFill>
                <a:latin typeface="Times New Roman" pitchFamily="18" charset="0"/>
                <a:ea typeface="Times New Roman"/>
                <a:cs typeface="Times New Roman" pitchFamily="18" charset="0"/>
              </a:rPr>
              <a:t>. </a:t>
            </a:r>
            <a:r>
              <a:rPr lang="kk-KZ" dirty="0" smtClean="0">
                <a:solidFill>
                  <a:schemeClr val="tx2">
                    <a:lumMod val="50000"/>
                  </a:schemeClr>
                </a:solidFill>
                <a:latin typeface="Times New Roman"/>
                <a:ea typeface="Times New Roman"/>
              </a:rPr>
              <a:t>Тәжірибе </a:t>
            </a:r>
            <a:r>
              <a:rPr lang="kk-KZ" dirty="0">
                <a:solidFill>
                  <a:schemeClr val="tx2">
                    <a:lumMod val="50000"/>
                  </a:schemeClr>
                </a:solidFill>
                <a:latin typeface="Times New Roman"/>
                <a:ea typeface="Times New Roman"/>
              </a:rPr>
              <a:t>мектепке дейінігі мекемелерде өзге ұлт өкілдерінің аудитоиясында жұмыс істейтін қазақ тілі мамандарына септігін тигізер деген </a:t>
            </a:r>
            <a:r>
              <a:rPr lang="kk-KZ" dirty="0" smtClean="0">
                <a:solidFill>
                  <a:schemeClr val="tx2">
                    <a:lumMod val="50000"/>
                  </a:schemeClr>
                </a:solidFill>
                <a:latin typeface="Times New Roman"/>
                <a:ea typeface="Times New Roman"/>
              </a:rPr>
              <a:t>үміттемін.</a:t>
            </a:r>
            <a:r>
              <a:rPr lang="ru-RU" dirty="0" smtClean="0">
                <a:solidFill>
                  <a:schemeClr val="tx2">
                    <a:lumMod val="50000"/>
                  </a:schemeClr>
                </a:solidFill>
                <a:latin typeface="Times New Roman"/>
                <a:ea typeface="Times New Roman"/>
              </a:rPr>
              <a:t> </a:t>
            </a:r>
            <a:r>
              <a:rPr lang="ru-RU" dirty="0" err="1" smtClean="0">
                <a:solidFill>
                  <a:schemeClr val="tx2">
                    <a:lumMod val="50000"/>
                  </a:schemeClr>
                </a:solidFill>
                <a:latin typeface="Times New Roman" pitchFamily="18" charset="0"/>
                <a:ea typeface="Times New Roman"/>
                <a:cs typeface="Times New Roman" pitchFamily="18" charset="0"/>
              </a:rPr>
              <a:t>Сонымен</a:t>
            </a:r>
            <a:r>
              <a:rPr lang="ru-RU" dirty="0" smtClean="0">
                <a:solidFill>
                  <a:schemeClr val="tx2">
                    <a:lumMod val="50000"/>
                  </a:schemeClr>
                </a:solidFill>
                <a:latin typeface="Times New Roman" pitchFamily="18" charset="0"/>
                <a:ea typeface="Times New Roman"/>
                <a:cs typeface="Times New Roman" pitchFamily="18" charset="0"/>
              </a:rPr>
              <a:t> </a:t>
            </a:r>
            <a:r>
              <a:rPr lang="ru-RU" dirty="0" err="1" smtClean="0">
                <a:solidFill>
                  <a:schemeClr val="tx2">
                    <a:lumMod val="50000"/>
                  </a:schemeClr>
                </a:solidFill>
                <a:latin typeface="Times New Roman" pitchFamily="18" charset="0"/>
                <a:ea typeface="Times New Roman"/>
                <a:cs typeface="Times New Roman" pitchFamily="18" charset="0"/>
              </a:rPr>
              <a:t>бірге</a:t>
            </a:r>
            <a:r>
              <a:rPr lang="ru-RU" dirty="0" smtClean="0">
                <a:solidFill>
                  <a:schemeClr val="tx2">
                    <a:lumMod val="50000"/>
                  </a:schemeClr>
                </a:solidFill>
                <a:latin typeface="Times New Roman" pitchFamily="18" charset="0"/>
                <a:ea typeface="Times New Roman"/>
                <a:cs typeface="Times New Roman" pitchFamily="18" charset="0"/>
              </a:rPr>
              <a:t> «</a:t>
            </a:r>
            <a:r>
              <a:rPr lang="ru-RU" dirty="0" err="1" smtClean="0">
                <a:solidFill>
                  <a:schemeClr val="tx2">
                    <a:lumMod val="50000"/>
                  </a:schemeClr>
                </a:solidFill>
                <a:latin typeface="Times New Roman" pitchFamily="18" charset="0"/>
                <a:ea typeface="Times New Roman"/>
                <a:cs typeface="Times New Roman" pitchFamily="18" charset="0"/>
              </a:rPr>
              <a:t>Қатынас</a:t>
            </a:r>
            <a:r>
              <a:rPr lang="ru-RU" dirty="0" smtClean="0">
                <a:solidFill>
                  <a:schemeClr val="tx2">
                    <a:lumMod val="50000"/>
                  </a:schemeClr>
                </a:solidFill>
                <a:latin typeface="Times New Roman" pitchFamily="18" charset="0"/>
                <a:ea typeface="Times New Roman"/>
                <a:cs typeface="Times New Roman" pitchFamily="18" charset="0"/>
              </a:rPr>
              <a:t>" </a:t>
            </a:r>
            <a:r>
              <a:rPr lang="ru-RU" dirty="0" err="1">
                <a:solidFill>
                  <a:schemeClr val="tx2">
                    <a:lumMod val="50000"/>
                  </a:schemeClr>
                </a:solidFill>
                <a:latin typeface="Times New Roman" pitchFamily="18" charset="0"/>
                <a:ea typeface="Times New Roman"/>
                <a:cs typeface="Times New Roman" pitchFamily="18" charset="0"/>
              </a:rPr>
              <a:t>саласындағы</a:t>
            </a:r>
            <a:r>
              <a:rPr lang="ru-RU" dirty="0">
                <a:solidFill>
                  <a:schemeClr val="tx2">
                    <a:lumMod val="50000"/>
                  </a:schemeClr>
                </a:solidFill>
                <a:latin typeface="Times New Roman" pitchFamily="18" charset="0"/>
                <a:ea typeface="Times New Roman"/>
                <a:cs typeface="Times New Roman" pitchFamily="18" charset="0"/>
              </a:rPr>
              <a:t> </a:t>
            </a:r>
            <a:r>
              <a:rPr lang="ru-RU" dirty="0" err="1">
                <a:solidFill>
                  <a:schemeClr val="tx2">
                    <a:lumMod val="50000"/>
                  </a:schemeClr>
                </a:solidFill>
                <a:latin typeface="Times New Roman" pitchFamily="18" charset="0"/>
                <a:ea typeface="Times New Roman"/>
                <a:cs typeface="Times New Roman" pitchFamily="18" charset="0"/>
              </a:rPr>
              <a:t>негізгі</a:t>
            </a:r>
            <a:r>
              <a:rPr lang="ru-RU" dirty="0">
                <a:solidFill>
                  <a:schemeClr val="tx2">
                    <a:lumMod val="50000"/>
                  </a:schemeClr>
                </a:solidFill>
                <a:latin typeface="Times New Roman" pitchFamily="18" charset="0"/>
                <a:ea typeface="Times New Roman"/>
                <a:cs typeface="Times New Roman" pitchFamily="18" charset="0"/>
              </a:rPr>
              <a:t> </a:t>
            </a:r>
            <a:r>
              <a:rPr lang="ru-RU" dirty="0" err="1">
                <a:solidFill>
                  <a:schemeClr val="tx2">
                    <a:lumMod val="50000"/>
                  </a:schemeClr>
                </a:solidFill>
                <a:latin typeface="Times New Roman" pitchFamily="18" charset="0"/>
                <a:ea typeface="Times New Roman"/>
                <a:cs typeface="Times New Roman" pitchFamily="18" charset="0"/>
              </a:rPr>
              <a:t>құзыреттерді</a:t>
            </a:r>
            <a:r>
              <a:rPr lang="ru-RU" dirty="0">
                <a:solidFill>
                  <a:schemeClr val="tx2">
                    <a:lumMod val="50000"/>
                  </a:schemeClr>
                </a:solidFill>
                <a:latin typeface="Times New Roman" pitchFamily="18" charset="0"/>
                <a:ea typeface="Times New Roman"/>
                <a:cs typeface="Times New Roman" pitchFamily="18" charset="0"/>
              </a:rPr>
              <a:t> </a:t>
            </a:r>
            <a:r>
              <a:rPr lang="ru-RU" dirty="0" err="1">
                <a:solidFill>
                  <a:schemeClr val="tx2">
                    <a:lumMod val="50000"/>
                  </a:schemeClr>
                </a:solidFill>
                <a:latin typeface="Times New Roman" pitchFamily="18" charset="0"/>
                <a:ea typeface="Times New Roman"/>
                <a:cs typeface="Times New Roman" pitchFamily="18" charset="0"/>
              </a:rPr>
              <a:t>арттырады</a:t>
            </a:r>
            <a:r>
              <a:rPr lang="ru-RU" dirty="0" smtClean="0">
                <a:solidFill>
                  <a:schemeClr val="tx2">
                    <a:lumMod val="50000"/>
                  </a:schemeClr>
                </a:solidFill>
                <a:latin typeface="Times New Roman" pitchFamily="18" charset="0"/>
                <a:ea typeface="Times New Roman"/>
                <a:cs typeface="Times New Roman" pitchFamily="18" charset="0"/>
              </a:rPr>
              <a:t>».</a:t>
            </a:r>
            <a:endParaRPr lang="ru-RU" dirty="0">
              <a:solidFill>
                <a:schemeClr val="tx2">
                  <a:lumMod val="50000"/>
                </a:schemeClr>
              </a:solidFill>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xmlns="" val="1620761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85661" y="404664"/>
            <a:ext cx="7516768" cy="5904656"/>
          </a:xfrm>
          <a:prstGeom prst="rect">
            <a:avLst/>
          </a:prstGeom>
        </p:spPr>
        <p:txBody>
          <a:bodyPr wrap="square">
            <a:spAutoFit/>
          </a:bodyPr>
          <a:lstStyle/>
          <a:p>
            <a:pPr algn="just"/>
            <a:r>
              <a:rPr lang="ru-RU" b="1" dirty="0" err="1">
                <a:solidFill>
                  <a:schemeClr val="tx2">
                    <a:lumMod val="50000"/>
                  </a:schemeClr>
                </a:solidFill>
                <a:latin typeface="Times New Roman" pitchFamily="18" charset="0"/>
                <a:cs typeface="Times New Roman" pitchFamily="18" charset="0"/>
              </a:rPr>
              <a:t>Педагогикалық</a:t>
            </a:r>
            <a:r>
              <a:rPr lang="ru-RU" b="1" dirty="0">
                <a:solidFill>
                  <a:schemeClr val="tx2">
                    <a:lumMod val="50000"/>
                  </a:schemeClr>
                </a:solidFill>
                <a:latin typeface="Times New Roman" pitchFamily="18" charset="0"/>
                <a:cs typeface="Times New Roman" pitchFamily="18" charset="0"/>
              </a:rPr>
              <a:t> </a:t>
            </a:r>
            <a:r>
              <a:rPr lang="ru-RU" b="1" dirty="0" err="1">
                <a:solidFill>
                  <a:schemeClr val="tx2">
                    <a:lumMod val="50000"/>
                  </a:schemeClr>
                </a:solidFill>
                <a:latin typeface="Times New Roman" pitchFamily="18" charset="0"/>
                <a:cs typeface="Times New Roman" pitchFamily="18" charset="0"/>
              </a:rPr>
              <a:t>үдерістің</a:t>
            </a:r>
            <a:r>
              <a:rPr lang="ru-RU" b="1" dirty="0">
                <a:solidFill>
                  <a:schemeClr val="tx2">
                    <a:lumMod val="50000"/>
                  </a:schemeClr>
                </a:solidFill>
                <a:latin typeface="Times New Roman" pitchFamily="18" charset="0"/>
                <a:cs typeface="Times New Roman" pitchFamily="18" charset="0"/>
              </a:rPr>
              <a:t> </a:t>
            </a:r>
            <a:r>
              <a:rPr lang="ru-RU" b="1" dirty="0" err="1">
                <a:solidFill>
                  <a:schemeClr val="tx2">
                    <a:lumMod val="50000"/>
                  </a:schemeClr>
                </a:solidFill>
                <a:latin typeface="Times New Roman" pitchFamily="18" charset="0"/>
                <a:cs typeface="Times New Roman" pitchFamily="18" charset="0"/>
              </a:rPr>
              <a:t>қайшылықтары</a:t>
            </a:r>
            <a:r>
              <a:rPr lang="ru-RU" b="1" dirty="0">
                <a:solidFill>
                  <a:schemeClr val="tx2">
                    <a:lumMod val="50000"/>
                  </a:schemeClr>
                </a:solidFill>
              </a:rPr>
              <a:t>:- </a:t>
            </a:r>
            <a:r>
              <a:rPr lang="ru-RU" dirty="0" err="1">
                <a:solidFill>
                  <a:schemeClr val="tx2">
                    <a:lumMod val="50000"/>
                  </a:schemeClr>
                </a:solidFill>
                <a:latin typeface="Times New Roman" pitchFamily="18" charset="0"/>
                <a:cs typeface="Times New Roman" pitchFamily="18" charset="0"/>
              </a:rPr>
              <a:t>мектепке</a:t>
            </a:r>
            <a:r>
              <a:rPr lang="ru-RU" dirty="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дейінгі</a:t>
            </a:r>
            <a:r>
              <a:rPr lang="ru-RU" dirty="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мекемені</a:t>
            </a:r>
            <a:r>
              <a:rPr lang="ru-RU" dirty="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дамыту</a:t>
            </a:r>
            <a:r>
              <a:rPr lang="ru-RU" dirty="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жүйесіндегі</a:t>
            </a:r>
            <a:r>
              <a:rPr lang="ru-RU" dirty="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мақсаттарды</a:t>
            </a:r>
            <a:r>
              <a:rPr lang="ru-RU" dirty="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міндеттерді</a:t>
            </a:r>
            <a:r>
              <a:rPr lang="ru-RU" dirty="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қағидаттарды</a:t>
            </a:r>
            <a:r>
              <a:rPr lang="ru-RU" dirty="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тәсілдерді</a:t>
            </a:r>
            <a:r>
              <a:rPr lang="ru-RU" dirty="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басымдықтарды</a:t>
            </a:r>
            <a:r>
              <a:rPr lang="ru-RU" dirty="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жаңарту</a:t>
            </a:r>
            <a:r>
              <a:rPr lang="ru-RU" dirty="0">
                <a:solidFill>
                  <a:schemeClr val="tx2">
                    <a:lumMod val="50000"/>
                  </a:schemeClr>
                </a:solidFill>
                <a:latin typeface="Times New Roman" pitchFamily="18" charset="0"/>
                <a:cs typeface="Times New Roman" pitchFamily="18" charset="0"/>
              </a:rPr>
              <a:t> </a:t>
            </a:r>
            <a:r>
              <a:rPr lang="ru-RU" dirty="0" err="1" smtClean="0">
                <a:solidFill>
                  <a:schemeClr val="tx2">
                    <a:lumMod val="50000"/>
                  </a:schemeClr>
                </a:solidFill>
                <a:latin typeface="Times New Roman" pitchFamily="18" charset="0"/>
                <a:cs typeface="Times New Roman" pitchFamily="18" charset="0"/>
              </a:rPr>
              <a:t>арасында</a:t>
            </a:r>
            <a:r>
              <a:rPr lang="ru-RU" dirty="0" smtClean="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негізгі</a:t>
            </a:r>
            <a:r>
              <a:rPr lang="ru-RU" dirty="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нәтижелердің</a:t>
            </a:r>
            <a:r>
              <a:rPr lang="ru-RU" dirty="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жаңа</a:t>
            </a:r>
            <a:r>
              <a:rPr lang="ru-RU" dirty="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пайымы</a:t>
            </a:r>
            <a:r>
              <a:rPr lang="ru-RU" dirty="0">
                <a:solidFill>
                  <a:schemeClr val="tx2">
                    <a:lumMod val="50000"/>
                  </a:schemeClr>
                </a:solidFill>
                <a:latin typeface="Times New Roman" pitchFamily="18" charset="0"/>
                <a:cs typeface="Times New Roman" pitchFamily="18" charset="0"/>
              </a:rPr>
              <a:t> мен </a:t>
            </a:r>
            <a:r>
              <a:rPr lang="ru-RU" dirty="0" err="1">
                <a:solidFill>
                  <a:schemeClr val="tx2">
                    <a:lumMod val="50000"/>
                  </a:schemeClr>
                </a:solidFill>
                <a:latin typeface="Times New Roman" pitchFamily="18" charset="0"/>
                <a:cs typeface="Times New Roman" pitchFamily="18" charset="0"/>
              </a:rPr>
              <a:t>мектепке</a:t>
            </a:r>
            <a:r>
              <a:rPr lang="ru-RU" dirty="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дейінгі</a:t>
            </a:r>
            <a:r>
              <a:rPr lang="ru-RU" dirty="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білім</a:t>
            </a:r>
            <a:r>
              <a:rPr lang="ru-RU" dirty="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берудегі</a:t>
            </a:r>
            <a:r>
              <a:rPr lang="ru-RU" dirty="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педагогтердің</a:t>
            </a:r>
            <a:r>
              <a:rPr lang="ru-RU" dirty="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дәстүрлі</a:t>
            </a:r>
            <a:r>
              <a:rPr lang="ru-RU" dirty="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көзқарастары</a:t>
            </a:r>
            <a:r>
              <a:rPr lang="ru-RU" dirty="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балабақшаға</a:t>
            </a:r>
            <a:r>
              <a:rPr lang="ru-RU" dirty="0">
                <a:solidFill>
                  <a:schemeClr val="tx2">
                    <a:lumMod val="50000"/>
                  </a:schemeClr>
                </a:solidFill>
                <a:latin typeface="Times New Roman" pitchFamily="18" charset="0"/>
                <a:cs typeface="Times New Roman" pitchFamily="18" charset="0"/>
              </a:rPr>
              <a:t> </a:t>
            </a:r>
            <a:r>
              <a:rPr lang="ru-RU" dirty="0" err="1" smtClean="0">
                <a:solidFill>
                  <a:schemeClr val="tx2">
                    <a:lumMod val="50000"/>
                  </a:schemeClr>
                </a:solidFill>
                <a:latin typeface="Times New Roman" pitchFamily="18" charset="0"/>
                <a:cs typeface="Times New Roman" pitchFamily="18" charset="0"/>
              </a:rPr>
              <a:t>келетін</a:t>
            </a:r>
            <a:r>
              <a:rPr lang="ru-RU" dirty="0" smtClean="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балалардың</a:t>
            </a:r>
            <a:r>
              <a:rPr lang="ru-RU" dirty="0">
                <a:solidFill>
                  <a:schemeClr val="tx2">
                    <a:lumMod val="50000"/>
                  </a:schemeClr>
                </a:solidFill>
                <a:latin typeface="Times New Roman" pitchFamily="18" charset="0"/>
                <a:cs typeface="Times New Roman" pitchFamily="18" charset="0"/>
              </a:rPr>
              <a:t> </a:t>
            </a:r>
            <a:r>
              <a:rPr lang="ru-RU" dirty="0" err="1" smtClean="0">
                <a:solidFill>
                  <a:schemeClr val="tx2">
                    <a:lumMod val="50000"/>
                  </a:schemeClr>
                </a:solidFill>
                <a:latin typeface="Times New Roman" pitchFamily="18" charset="0"/>
                <a:cs typeface="Times New Roman" pitchFamily="18" charset="0"/>
              </a:rPr>
              <a:t>тілдерінің</a:t>
            </a:r>
            <a:r>
              <a:rPr lang="ru-RU" dirty="0" smtClean="0">
                <a:solidFill>
                  <a:schemeClr val="tx2">
                    <a:lumMod val="50000"/>
                  </a:schemeClr>
                </a:solidFill>
                <a:latin typeface="Times New Roman" pitchFamily="18" charset="0"/>
                <a:cs typeface="Times New Roman" pitchFamily="18" charset="0"/>
              </a:rPr>
              <a:t> </a:t>
            </a:r>
            <a:r>
              <a:rPr lang="ru-RU" dirty="0" err="1" smtClean="0">
                <a:solidFill>
                  <a:schemeClr val="tx2">
                    <a:lumMod val="50000"/>
                  </a:schemeClr>
                </a:solidFill>
                <a:latin typeface="Times New Roman" pitchFamily="18" charset="0"/>
                <a:cs typeface="Times New Roman" pitchFamily="18" charset="0"/>
              </a:rPr>
              <a:t>еркін</a:t>
            </a:r>
            <a:r>
              <a:rPr lang="ru-RU" dirty="0" smtClean="0">
                <a:solidFill>
                  <a:schemeClr val="tx2">
                    <a:lumMod val="50000"/>
                  </a:schemeClr>
                </a:solidFill>
                <a:latin typeface="Times New Roman" pitchFamily="18" charset="0"/>
                <a:cs typeface="Times New Roman" pitchFamily="18" charset="0"/>
              </a:rPr>
              <a:t> </a:t>
            </a:r>
            <a:r>
              <a:rPr lang="ru-RU" dirty="0" err="1" smtClean="0">
                <a:solidFill>
                  <a:schemeClr val="tx2">
                    <a:lumMod val="50000"/>
                  </a:schemeClr>
                </a:solidFill>
                <a:latin typeface="Times New Roman" pitchFamily="18" charset="0"/>
                <a:cs typeface="Times New Roman" pitchFamily="18" charset="0"/>
              </a:rPr>
              <a:t>шықпауы</a:t>
            </a:r>
            <a:r>
              <a:rPr lang="ru-RU" dirty="0" smtClean="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бұл</a:t>
            </a:r>
            <a:r>
              <a:rPr lang="ru-RU" dirty="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олардың</a:t>
            </a:r>
            <a:r>
              <a:rPr lang="ru-RU" dirty="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сапалы</a:t>
            </a:r>
            <a:r>
              <a:rPr lang="ru-RU" dirty="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білім</a:t>
            </a:r>
            <a:r>
              <a:rPr lang="ru-RU" dirty="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алуына</a:t>
            </a:r>
            <a:r>
              <a:rPr lang="ru-RU" dirty="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теріс</a:t>
            </a:r>
            <a:r>
              <a:rPr lang="ru-RU" dirty="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әсер</a:t>
            </a:r>
            <a:r>
              <a:rPr lang="ru-RU" dirty="0">
                <a:solidFill>
                  <a:schemeClr val="tx2">
                    <a:lumMod val="50000"/>
                  </a:schemeClr>
                </a:solidFill>
                <a:latin typeface="Times New Roman" pitchFamily="18" charset="0"/>
                <a:cs typeface="Times New Roman" pitchFamily="18" charset="0"/>
              </a:rPr>
              <a:t> </a:t>
            </a:r>
            <a:r>
              <a:rPr lang="ru-RU" dirty="0" err="1" smtClean="0">
                <a:solidFill>
                  <a:schemeClr val="tx2">
                    <a:lumMod val="50000"/>
                  </a:schemeClr>
                </a:solidFill>
                <a:latin typeface="Times New Roman" pitchFamily="18" charset="0"/>
                <a:cs typeface="Times New Roman" pitchFamily="18" charset="0"/>
              </a:rPr>
              <a:t>етеді</a:t>
            </a:r>
            <a:r>
              <a:rPr lang="ru-RU" dirty="0" smtClean="0">
                <a:solidFill>
                  <a:schemeClr val="tx2">
                    <a:lumMod val="50000"/>
                  </a:schemeClr>
                </a:solidFill>
                <a:latin typeface="Times New Roman" pitchFamily="18" charset="0"/>
                <a:cs typeface="Times New Roman" pitchFamily="18" charset="0"/>
              </a:rPr>
              <a:t>; </a:t>
            </a:r>
            <a:r>
              <a:rPr lang="ru-RU" dirty="0" err="1" smtClean="0">
                <a:solidFill>
                  <a:schemeClr val="tx2">
                    <a:lumMod val="50000"/>
                  </a:schemeClr>
                </a:solidFill>
                <a:latin typeface="Times New Roman" pitchFamily="18" charset="0"/>
                <a:cs typeface="Times New Roman" pitchFamily="18" charset="0"/>
              </a:rPr>
              <a:t>мұғалімдердің</a:t>
            </a:r>
            <a:r>
              <a:rPr lang="ru-RU" dirty="0" smtClean="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негізінен</a:t>
            </a:r>
            <a:r>
              <a:rPr lang="ru-RU" dirty="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дәстүрлі</a:t>
            </a:r>
            <a:r>
              <a:rPr lang="ru-RU" dirty="0">
                <a:solidFill>
                  <a:schemeClr val="tx2">
                    <a:lumMod val="50000"/>
                  </a:schemeClr>
                </a:solidFill>
                <a:latin typeface="Times New Roman" pitchFamily="18" charset="0"/>
                <a:cs typeface="Times New Roman" pitchFamily="18" charset="0"/>
              </a:rPr>
              <a:t> </a:t>
            </a:r>
            <a:r>
              <a:rPr lang="ru-RU" dirty="0" err="1" smtClean="0">
                <a:solidFill>
                  <a:schemeClr val="tx2">
                    <a:lumMod val="50000"/>
                  </a:schemeClr>
                </a:solidFill>
                <a:latin typeface="Times New Roman" pitchFamily="18" charset="0"/>
                <a:cs typeface="Times New Roman" pitchFamily="18" charset="0"/>
              </a:rPr>
              <a:t>сөйлеу</a:t>
            </a:r>
            <a:r>
              <a:rPr lang="ru-RU" dirty="0" smtClean="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әдістерін</a:t>
            </a:r>
            <a:r>
              <a:rPr lang="ru-RU" dirty="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қолдануы</a:t>
            </a:r>
            <a:r>
              <a:rPr lang="ru-RU" dirty="0">
                <a:solidFill>
                  <a:schemeClr val="tx2">
                    <a:lumMod val="50000"/>
                  </a:schemeClr>
                </a:solidFill>
                <a:latin typeface="Times New Roman" pitchFamily="18" charset="0"/>
                <a:cs typeface="Times New Roman" pitchFamily="18" charset="0"/>
              </a:rPr>
              <a:t> мен </a:t>
            </a:r>
            <a:r>
              <a:rPr lang="ru-RU" dirty="0" err="1">
                <a:solidFill>
                  <a:schemeClr val="tx2">
                    <a:lumMod val="50000"/>
                  </a:schemeClr>
                </a:solidFill>
                <a:latin typeface="Times New Roman" pitchFamily="18" charset="0"/>
                <a:cs typeface="Times New Roman" pitchFamily="18" charset="0"/>
              </a:rPr>
              <a:t>жеке</a:t>
            </a:r>
            <a:r>
              <a:rPr lang="ru-RU" dirty="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тұлғаға</a:t>
            </a:r>
            <a:r>
              <a:rPr lang="ru-RU" dirty="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бағытталған</a:t>
            </a:r>
            <a:r>
              <a:rPr lang="ru-RU" dirty="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оқыту</a:t>
            </a:r>
            <a:r>
              <a:rPr lang="ru-RU" dirty="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жүйесін</a:t>
            </a:r>
            <a:r>
              <a:rPr lang="ru-RU" dirty="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құру</a:t>
            </a:r>
            <a:r>
              <a:rPr lang="ru-RU" dirty="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және</a:t>
            </a:r>
            <a:r>
              <a:rPr lang="ru-RU" dirty="0">
                <a:solidFill>
                  <a:schemeClr val="tx2">
                    <a:lumMod val="50000"/>
                  </a:schemeClr>
                </a:solidFill>
                <a:latin typeface="Times New Roman" pitchFamily="18" charset="0"/>
                <a:cs typeface="Times New Roman" pitchFamily="18" charset="0"/>
              </a:rPr>
              <a:t> </a:t>
            </a:r>
            <a:r>
              <a:rPr lang="ru-RU" dirty="0" err="1" smtClean="0">
                <a:solidFill>
                  <a:schemeClr val="tx2">
                    <a:lumMod val="50000"/>
                  </a:schemeClr>
                </a:solidFill>
                <a:latin typeface="Times New Roman" pitchFamily="18" charset="0"/>
                <a:cs typeface="Times New Roman" pitchFamily="18" charset="0"/>
              </a:rPr>
              <a:t>технологияларды</a:t>
            </a:r>
            <a:r>
              <a:rPr lang="ru-RU" dirty="0" smtClean="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қолдану</a:t>
            </a:r>
            <a:r>
              <a:rPr lang="ru-RU" dirty="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қажеттілігі</a:t>
            </a:r>
            <a:r>
              <a:rPr lang="ru-RU" dirty="0">
                <a:solidFill>
                  <a:schemeClr val="tx2">
                    <a:lumMod val="50000"/>
                  </a:schemeClr>
                </a:solidFill>
                <a:latin typeface="Times New Roman" pitchFamily="18" charset="0"/>
                <a:cs typeface="Times New Roman" pitchFamily="18" charset="0"/>
              </a:rPr>
              <a:t> </a:t>
            </a:r>
            <a:r>
              <a:rPr lang="ru-RU" dirty="0" err="1" smtClean="0">
                <a:solidFill>
                  <a:schemeClr val="tx2">
                    <a:lumMod val="50000"/>
                  </a:schemeClr>
                </a:solidFill>
                <a:latin typeface="Times New Roman" pitchFamily="18" charset="0"/>
                <a:cs typeface="Times New Roman" pitchFamily="18" charset="0"/>
              </a:rPr>
              <a:t>арасында</a:t>
            </a:r>
            <a:r>
              <a:rPr lang="ru-RU" dirty="0" smtClean="0">
                <a:solidFill>
                  <a:schemeClr val="tx2">
                    <a:lumMod val="50000"/>
                  </a:schemeClr>
                </a:solidFill>
                <a:latin typeface="Times New Roman" pitchFamily="18" charset="0"/>
                <a:cs typeface="Times New Roman" pitchFamily="18" charset="0"/>
              </a:rPr>
              <a:t> </a:t>
            </a:r>
            <a:r>
              <a:rPr lang="ru-RU" dirty="0" err="1" smtClean="0">
                <a:solidFill>
                  <a:schemeClr val="tx2">
                    <a:lumMod val="50000"/>
                  </a:schemeClr>
                </a:solidFill>
                <a:latin typeface="Times New Roman" pitchFamily="18" charset="0"/>
                <a:cs typeface="Times New Roman" pitchFamily="18" charset="0"/>
              </a:rPr>
              <a:t>тілі</a:t>
            </a:r>
            <a:r>
              <a:rPr lang="ru-RU" dirty="0" smtClean="0">
                <a:solidFill>
                  <a:schemeClr val="tx2">
                    <a:lumMod val="50000"/>
                  </a:schemeClr>
                </a:solidFill>
                <a:latin typeface="Times New Roman" pitchFamily="18" charset="0"/>
                <a:cs typeface="Times New Roman" pitchFamily="18" charset="0"/>
              </a:rPr>
              <a:t> </a:t>
            </a:r>
            <a:r>
              <a:rPr lang="ru-RU" dirty="0" err="1" smtClean="0">
                <a:solidFill>
                  <a:schemeClr val="tx2">
                    <a:lumMod val="50000"/>
                  </a:schemeClr>
                </a:solidFill>
                <a:latin typeface="Times New Roman" pitchFamily="18" charset="0"/>
                <a:cs typeface="Times New Roman" pitchFamily="18" charset="0"/>
              </a:rPr>
              <a:t>еркін</a:t>
            </a:r>
            <a:r>
              <a:rPr lang="ru-RU" dirty="0" smtClean="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дамыған</a:t>
            </a:r>
            <a:r>
              <a:rPr lang="ru-RU" dirty="0">
                <a:solidFill>
                  <a:schemeClr val="tx2">
                    <a:lumMod val="50000"/>
                  </a:schemeClr>
                </a:solidFill>
                <a:latin typeface="Times New Roman" pitchFamily="18" charset="0"/>
                <a:cs typeface="Times New Roman" pitchFamily="18" charset="0"/>
              </a:rPr>
              <a:t> </a:t>
            </a:r>
            <a:r>
              <a:rPr lang="ru-RU" dirty="0" err="1" smtClean="0">
                <a:solidFill>
                  <a:schemeClr val="tx2">
                    <a:lumMod val="50000"/>
                  </a:schemeClr>
                </a:solidFill>
                <a:latin typeface="Times New Roman" pitchFamily="18" charset="0"/>
                <a:cs typeface="Times New Roman" pitchFamily="18" charset="0"/>
              </a:rPr>
              <a:t>балаға</a:t>
            </a:r>
            <a:r>
              <a:rPr lang="ru-RU" dirty="0" smtClean="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және</a:t>
            </a:r>
            <a:r>
              <a:rPr lang="ru-RU" dirty="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оқыту</a:t>
            </a:r>
            <a:r>
              <a:rPr lang="ru-RU" dirty="0">
                <a:solidFill>
                  <a:schemeClr val="tx2">
                    <a:lumMod val="50000"/>
                  </a:schemeClr>
                </a:solidFill>
                <a:latin typeface="Times New Roman" pitchFamily="18" charset="0"/>
                <a:cs typeface="Times New Roman" pitchFamily="18" charset="0"/>
              </a:rPr>
              <a:t> мен </a:t>
            </a:r>
            <a:r>
              <a:rPr lang="ru-RU" dirty="0" err="1">
                <a:solidFill>
                  <a:schemeClr val="tx2">
                    <a:lumMod val="50000"/>
                  </a:schemeClr>
                </a:solidFill>
                <a:latin typeface="Times New Roman" pitchFamily="18" charset="0"/>
                <a:cs typeface="Times New Roman" pitchFamily="18" charset="0"/>
              </a:rPr>
              <a:t>тәрбиелеудің</a:t>
            </a:r>
            <a:r>
              <a:rPr lang="ru-RU" dirty="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бірыңғай</a:t>
            </a:r>
            <a:r>
              <a:rPr lang="ru-RU" dirty="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жүйесіне</a:t>
            </a:r>
            <a:r>
              <a:rPr lang="ru-RU" dirty="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қойылатын</a:t>
            </a:r>
            <a:r>
              <a:rPr lang="ru-RU" dirty="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талаптар</a:t>
            </a:r>
            <a:r>
              <a:rPr lang="ru-RU" dirty="0">
                <a:solidFill>
                  <a:schemeClr val="tx2">
                    <a:lumMod val="50000"/>
                  </a:schemeClr>
                </a:solidFill>
                <a:latin typeface="Times New Roman" pitchFamily="18" charset="0"/>
                <a:cs typeface="Times New Roman" pitchFamily="18" charset="0"/>
              </a:rPr>
              <a:t> </a:t>
            </a:r>
            <a:r>
              <a:rPr lang="ru-RU" dirty="0" err="1">
                <a:solidFill>
                  <a:schemeClr val="tx2">
                    <a:lumMod val="50000"/>
                  </a:schemeClr>
                </a:solidFill>
                <a:latin typeface="Times New Roman" pitchFamily="18" charset="0"/>
                <a:cs typeface="Times New Roman" pitchFamily="18" charset="0"/>
              </a:rPr>
              <a:t>арасында</a:t>
            </a:r>
            <a:r>
              <a:rPr lang="ru-RU" dirty="0" smtClean="0">
                <a:solidFill>
                  <a:schemeClr val="tx2">
                    <a:lumMod val="50000"/>
                  </a:schemeClr>
                </a:solidFill>
                <a:latin typeface="Times New Roman" pitchFamily="18" charset="0"/>
                <a:cs typeface="Times New Roman" pitchFamily="18" charset="0"/>
              </a:rPr>
              <a:t>.</a:t>
            </a:r>
          </a:p>
          <a:p>
            <a:pPr lvl="0" algn="just"/>
            <a:r>
              <a:rPr lang="ru-RU" sz="2000" b="1" dirty="0" err="1">
                <a:solidFill>
                  <a:srgbClr val="1F497D">
                    <a:lumMod val="50000"/>
                  </a:srgbClr>
                </a:solidFill>
                <a:latin typeface="Times New Roman" pitchFamily="18" charset="0"/>
                <a:cs typeface="Times New Roman" pitchFamily="18" charset="0"/>
              </a:rPr>
              <a:t>Мәселе</a:t>
            </a:r>
            <a:r>
              <a:rPr lang="ru-RU" sz="2000" b="1" dirty="0">
                <a:solidFill>
                  <a:srgbClr val="1F497D">
                    <a:lumMod val="50000"/>
                  </a:srgbClr>
                </a:solidFill>
                <a:latin typeface="Times New Roman" pitchFamily="18" charset="0"/>
                <a:cs typeface="Times New Roman" pitchFamily="18" charset="0"/>
              </a:rPr>
              <a:t>: </a:t>
            </a:r>
            <a:r>
              <a:rPr lang="ru-RU" sz="2000" dirty="0" err="1">
                <a:solidFill>
                  <a:srgbClr val="1F497D">
                    <a:lumMod val="50000"/>
                  </a:srgbClr>
                </a:solidFill>
                <a:latin typeface="Times New Roman" pitchFamily="18" charset="0"/>
                <a:cs typeface="Times New Roman" pitchFamily="18" charset="0"/>
              </a:rPr>
              <a:t>Балалардың</a:t>
            </a:r>
            <a:r>
              <a:rPr lang="ru-RU" sz="2000" dirty="0">
                <a:solidFill>
                  <a:srgbClr val="1F497D">
                    <a:lumMod val="50000"/>
                  </a:srgbClr>
                </a:solidFill>
                <a:latin typeface="Times New Roman" pitchFamily="18" charset="0"/>
                <a:cs typeface="Times New Roman" pitchFamily="18" charset="0"/>
              </a:rPr>
              <a:t> </a:t>
            </a:r>
            <a:r>
              <a:rPr lang="ru-RU" sz="2000" dirty="0" err="1">
                <a:solidFill>
                  <a:srgbClr val="1F497D">
                    <a:lumMod val="50000"/>
                  </a:srgbClr>
                </a:solidFill>
                <a:latin typeface="Times New Roman" pitchFamily="18" charset="0"/>
                <a:cs typeface="Times New Roman" pitchFamily="18" charset="0"/>
              </a:rPr>
              <a:t>тілін</a:t>
            </a:r>
            <a:r>
              <a:rPr lang="ru-RU" sz="2000" dirty="0">
                <a:solidFill>
                  <a:srgbClr val="1F497D">
                    <a:lumMod val="50000"/>
                  </a:srgbClr>
                </a:solidFill>
                <a:latin typeface="Times New Roman" pitchFamily="18" charset="0"/>
                <a:cs typeface="Times New Roman" pitchFamily="18" charset="0"/>
              </a:rPr>
              <a:t> </a:t>
            </a:r>
            <a:r>
              <a:rPr lang="ru-RU" sz="2000" dirty="0" err="1">
                <a:solidFill>
                  <a:srgbClr val="1F497D">
                    <a:lumMod val="50000"/>
                  </a:srgbClr>
                </a:solidFill>
                <a:latin typeface="Times New Roman" pitchFamily="18" charset="0"/>
                <a:cs typeface="Times New Roman" pitchFamily="18" charset="0"/>
              </a:rPr>
              <a:t>дамыту</a:t>
            </a:r>
            <a:r>
              <a:rPr lang="ru-RU" sz="2000" dirty="0">
                <a:solidFill>
                  <a:srgbClr val="1F497D">
                    <a:lumMod val="50000"/>
                  </a:srgbClr>
                </a:solidFill>
                <a:latin typeface="Times New Roman" pitchFamily="18" charset="0"/>
                <a:cs typeface="Times New Roman" pitchFamily="18" charset="0"/>
              </a:rPr>
              <a:t> </a:t>
            </a:r>
            <a:r>
              <a:rPr lang="ru-RU" sz="2000" dirty="0" err="1">
                <a:solidFill>
                  <a:srgbClr val="1F497D">
                    <a:lumMod val="50000"/>
                  </a:srgbClr>
                </a:solidFill>
                <a:latin typeface="Times New Roman" pitchFamily="18" charset="0"/>
                <a:cs typeface="Times New Roman" pitchFamily="18" charset="0"/>
              </a:rPr>
              <a:t>және</a:t>
            </a:r>
            <a:r>
              <a:rPr lang="ru-RU" sz="2000" dirty="0">
                <a:solidFill>
                  <a:srgbClr val="1F497D">
                    <a:lumMod val="50000"/>
                  </a:srgbClr>
                </a:solidFill>
                <a:latin typeface="Times New Roman" pitchFamily="18" charset="0"/>
                <a:cs typeface="Times New Roman" pitchFamily="18" charset="0"/>
              </a:rPr>
              <a:t> </a:t>
            </a:r>
            <a:r>
              <a:rPr lang="ru-RU" sz="2000" dirty="0" err="1">
                <a:solidFill>
                  <a:srgbClr val="1F497D">
                    <a:lumMod val="50000"/>
                  </a:srgbClr>
                </a:solidFill>
                <a:latin typeface="Times New Roman" pitchFamily="18" charset="0"/>
                <a:cs typeface="Times New Roman" pitchFamily="18" charset="0"/>
              </a:rPr>
              <a:t>өзін-өзі</a:t>
            </a:r>
            <a:r>
              <a:rPr lang="ru-RU" sz="2000" dirty="0">
                <a:solidFill>
                  <a:srgbClr val="1F497D">
                    <a:lumMod val="50000"/>
                  </a:srgbClr>
                </a:solidFill>
                <a:latin typeface="Times New Roman" pitchFamily="18" charset="0"/>
                <a:cs typeface="Times New Roman" pitchFamily="18" charset="0"/>
              </a:rPr>
              <a:t> </a:t>
            </a:r>
            <a:r>
              <a:rPr lang="ru-RU" sz="2000" dirty="0" err="1">
                <a:solidFill>
                  <a:srgbClr val="1F497D">
                    <a:lumMod val="50000"/>
                  </a:srgbClr>
                </a:solidFill>
                <a:latin typeface="Times New Roman" pitchFamily="18" charset="0"/>
                <a:cs typeface="Times New Roman" pitchFamily="18" charset="0"/>
              </a:rPr>
              <a:t>дамытуды</a:t>
            </a:r>
            <a:r>
              <a:rPr lang="ru-RU" sz="2000" dirty="0">
                <a:solidFill>
                  <a:srgbClr val="1F497D">
                    <a:lumMod val="50000"/>
                  </a:srgbClr>
                </a:solidFill>
                <a:latin typeface="Times New Roman" pitchFamily="18" charset="0"/>
                <a:cs typeface="Times New Roman" pitchFamily="18" charset="0"/>
              </a:rPr>
              <a:t> </a:t>
            </a:r>
            <a:r>
              <a:rPr lang="ru-RU" sz="2000" dirty="0" err="1">
                <a:solidFill>
                  <a:srgbClr val="1F497D">
                    <a:lumMod val="50000"/>
                  </a:srgbClr>
                </a:solidFill>
                <a:latin typeface="Times New Roman" pitchFamily="18" charset="0"/>
                <a:cs typeface="Times New Roman" pitchFamily="18" charset="0"/>
              </a:rPr>
              <a:t>балабақшада</a:t>
            </a:r>
            <a:r>
              <a:rPr lang="ru-RU" sz="2000" dirty="0">
                <a:solidFill>
                  <a:srgbClr val="1F497D">
                    <a:lumMod val="50000"/>
                  </a:srgbClr>
                </a:solidFill>
                <a:latin typeface="Times New Roman" pitchFamily="18" charset="0"/>
                <a:cs typeface="Times New Roman" pitchFamily="18" charset="0"/>
              </a:rPr>
              <a:t> </a:t>
            </a:r>
            <a:r>
              <a:rPr lang="ru-RU" sz="2000" dirty="0" err="1">
                <a:solidFill>
                  <a:srgbClr val="1F497D">
                    <a:lumMod val="50000"/>
                  </a:srgbClr>
                </a:solidFill>
                <a:latin typeface="Times New Roman" pitchFamily="18" charset="0"/>
                <a:cs typeface="Times New Roman" pitchFamily="18" charset="0"/>
              </a:rPr>
              <a:t>сәтті</a:t>
            </a:r>
            <a:r>
              <a:rPr lang="ru-RU" sz="2000" dirty="0">
                <a:solidFill>
                  <a:srgbClr val="1F497D">
                    <a:lumMod val="50000"/>
                  </a:srgbClr>
                </a:solidFill>
                <a:latin typeface="Times New Roman" pitchFamily="18" charset="0"/>
                <a:cs typeface="Times New Roman" pitchFamily="18" charset="0"/>
              </a:rPr>
              <a:t> </a:t>
            </a:r>
            <a:r>
              <a:rPr lang="ru-RU" sz="2000" dirty="0" err="1">
                <a:solidFill>
                  <a:srgbClr val="1F497D">
                    <a:lumMod val="50000"/>
                  </a:srgbClr>
                </a:solidFill>
                <a:latin typeface="Times New Roman" pitchFamily="18" charset="0"/>
                <a:cs typeface="Times New Roman" pitchFamily="18" charset="0"/>
              </a:rPr>
              <a:t>оқытудың</a:t>
            </a:r>
            <a:r>
              <a:rPr lang="ru-RU" sz="2000" dirty="0">
                <a:solidFill>
                  <a:srgbClr val="1F497D">
                    <a:lumMod val="50000"/>
                  </a:srgbClr>
                </a:solidFill>
                <a:latin typeface="Times New Roman" pitchFamily="18" charset="0"/>
                <a:cs typeface="Times New Roman" pitchFamily="18" charset="0"/>
              </a:rPr>
              <a:t> </a:t>
            </a:r>
            <a:r>
              <a:rPr lang="ru-RU" sz="2000" dirty="0" err="1">
                <a:solidFill>
                  <a:srgbClr val="1F497D">
                    <a:lumMod val="50000"/>
                  </a:srgbClr>
                </a:solidFill>
                <a:latin typeface="Times New Roman" pitchFamily="18" charset="0"/>
                <a:cs typeface="Times New Roman" pitchFamily="18" charset="0"/>
              </a:rPr>
              <a:t>негізі</a:t>
            </a:r>
            <a:r>
              <a:rPr lang="ru-RU" sz="2000" dirty="0">
                <a:solidFill>
                  <a:srgbClr val="1F497D">
                    <a:lumMod val="50000"/>
                  </a:srgbClr>
                </a:solidFill>
                <a:latin typeface="Times New Roman" pitchFamily="18" charset="0"/>
                <a:cs typeface="Times New Roman" pitchFamily="18" charset="0"/>
              </a:rPr>
              <a:t> </a:t>
            </a:r>
            <a:r>
              <a:rPr lang="ru-RU" sz="2000" dirty="0" err="1">
                <a:solidFill>
                  <a:srgbClr val="1F497D">
                    <a:lumMod val="50000"/>
                  </a:srgbClr>
                </a:solidFill>
                <a:latin typeface="Times New Roman" pitchFamily="18" charset="0"/>
                <a:cs typeface="Times New Roman" pitchFamily="18" charset="0"/>
              </a:rPr>
              <a:t>ретінде</a:t>
            </a:r>
            <a:r>
              <a:rPr lang="ru-RU" sz="2000" dirty="0">
                <a:solidFill>
                  <a:srgbClr val="1F497D">
                    <a:lumMod val="50000"/>
                  </a:srgbClr>
                </a:solidFill>
                <a:latin typeface="Times New Roman" pitchFamily="18" charset="0"/>
                <a:cs typeface="Times New Roman" pitchFamily="18" charset="0"/>
              </a:rPr>
              <a:t> </a:t>
            </a:r>
            <a:r>
              <a:rPr lang="ru-RU" sz="2000" dirty="0" err="1">
                <a:solidFill>
                  <a:srgbClr val="1F497D">
                    <a:lumMod val="50000"/>
                  </a:srgbClr>
                </a:solidFill>
                <a:latin typeface="Times New Roman" pitchFamily="18" charset="0"/>
                <a:cs typeface="Times New Roman" pitchFamily="18" charset="0"/>
              </a:rPr>
              <a:t>қамтамасыз</a:t>
            </a:r>
            <a:r>
              <a:rPr lang="ru-RU" sz="2000" dirty="0">
                <a:solidFill>
                  <a:srgbClr val="1F497D">
                    <a:lumMod val="50000"/>
                  </a:srgbClr>
                </a:solidFill>
                <a:latin typeface="Times New Roman" pitchFamily="18" charset="0"/>
                <a:cs typeface="Times New Roman" pitchFamily="18" charset="0"/>
              </a:rPr>
              <a:t> </a:t>
            </a:r>
            <a:r>
              <a:rPr lang="ru-RU" sz="2000" dirty="0" err="1">
                <a:solidFill>
                  <a:srgbClr val="1F497D">
                    <a:lumMod val="50000"/>
                  </a:srgbClr>
                </a:solidFill>
                <a:latin typeface="Times New Roman" pitchFamily="18" charset="0"/>
                <a:cs typeface="Times New Roman" pitchFamily="18" charset="0"/>
              </a:rPr>
              <a:t>ететін</a:t>
            </a:r>
            <a:r>
              <a:rPr lang="ru-RU" sz="2000" dirty="0">
                <a:solidFill>
                  <a:srgbClr val="1F497D">
                    <a:lumMod val="50000"/>
                  </a:srgbClr>
                </a:solidFill>
                <a:latin typeface="Times New Roman" pitchFamily="18" charset="0"/>
                <a:cs typeface="Times New Roman" pitchFamily="18" charset="0"/>
              </a:rPr>
              <a:t> </a:t>
            </a:r>
            <a:r>
              <a:rPr lang="ru-RU" sz="2000" dirty="0" err="1">
                <a:solidFill>
                  <a:srgbClr val="1F497D">
                    <a:lumMod val="50000"/>
                  </a:srgbClr>
                </a:solidFill>
                <a:latin typeface="Times New Roman" pitchFamily="18" charset="0"/>
                <a:cs typeface="Times New Roman" pitchFamily="18" charset="0"/>
              </a:rPr>
              <a:t>білім</a:t>
            </a:r>
            <a:r>
              <a:rPr lang="ru-RU" sz="2000" dirty="0">
                <a:solidFill>
                  <a:srgbClr val="1F497D">
                    <a:lumMod val="50000"/>
                  </a:srgbClr>
                </a:solidFill>
                <a:latin typeface="Times New Roman" pitchFamily="18" charset="0"/>
                <a:cs typeface="Times New Roman" pitchFamily="18" charset="0"/>
              </a:rPr>
              <a:t> беру </a:t>
            </a:r>
            <a:r>
              <a:rPr lang="ru-RU" sz="2000" dirty="0" err="1">
                <a:solidFill>
                  <a:srgbClr val="1F497D">
                    <a:lumMod val="50000"/>
                  </a:srgbClr>
                </a:solidFill>
                <a:latin typeface="Times New Roman" pitchFamily="18" charset="0"/>
                <a:cs typeface="Times New Roman" pitchFamily="18" charset="0"/>
              </a:rPr>
              <a:t>процесінің</a:t>
            </a:r>
            <a:r>
              <a:rPr lang="ru-RU" sz="2000" dirty="0">
                <a:solidFill>
                  <a:srgbClr val="1F497D">
                    <a:lumMod val="50000"/>
                  </a:srgbClr>
                </a:solidFill>
                <a:latin typeface="Times New Roman" pitchFamily="18" charset="0"/>
                <a:cs typeface="Times New Roman" pitchFamily="18" charset="0"/>
              </a:rPr>
              <a:t> </a:t>
            </a:r>
            <a:r>
              <a:rPr lang="ru-RU" sz="2000" dirty="0" err="1">
                <a:solidFill>
                  <a:srgbClr val="1F497D">
                    <a:lumMod val="50000"/>
                  </a:srgbClr>
                </a:solidFill>
                <a:latin typeface="Times New Roman" pitchFamily="18" charset="0"/>
                <a:cs typeface="Times New Roman" pitchFamily="18" charset="0"/>
              </a:rPr>
              <a:t>сапасын</a:t>
            </a:r>
            <a:r>
              <a:rPr lang="ru-RU" sz="2000" dirty="0">
                <a:solidFill>
                  <a:srgbClr val="1F497D">
                    <a:lumMod val="50000"/>
                  </a:srgbClr>
                </a:solidFill>
                <a:latin typeface="Times New Roman" pitchFamily="18" charset="0"/>
                <a:cs typeface="Times New Roman" pitchFamily="18" charset="0"/>
              </a:rPr>
              <a:t> </a:t>
            </a:r>
            <a:r>
              <a:rPr lang="ru-RU" sz="2000" dirty="0" err="1">
                <a:solidFill>
                  <a:srgbClr val="1F497D">
                    <a:lumMod val="50000"/>
                  </a:srgbClr>
                </a:solidFill>
                <a:latin typeface="Times New Roman" pitchFamily="18" charset="0"/>
                <a:cs typeface="Times New Roman" pitchFamily="18" charset="0"/>
              </a:rPr>
              <a:t>қалыптастырудағы</a:t>
            </a:r>
            <a:r>
              <a:rPr lang="ru-RU" sz="2000" dirty="0">
                <a:solidFill>
                  <a:srgbClr val="1F497D">
                    <a:lumMod val="50000"/>
                  </a:srgbClr>
                </a:solidFill>
                <a:latin typeface="Times New Roman" pitchFamily="18" charset="0"/>
                <a:cs typeface="Times New Roman" pitchFamily="18" charset="0"/>
              </a:rPr>
              <a:t> проблема. </a:t>
            </a:r>
            <a:r>
              <a:rPr lang="ru-RU" sz="2000" dirty="0" err="1">
                <a:solidFill>
                  <a:srgbClr val="1F497D">
                    <a:lumMod val="50000"/>
                  </a:srgbClr>
                </a:solidFill>
                <a:latin typeface="Times New Roman" pitchFamily="18" charset="0"/>
                <a:cs typeface="Times New Roman" pitchFamily="18" charset="0"/>
              </a:rPr>
              <a:t>Балалардың</a:t>
            </a:r>
            <a:r>
              <a:rPr lang="ru-RU" sz="2000" dirty="0">
                <a:solidFill>
                  <a:srgbClr val="1F497D">
                    <a:lumMod val="50000"/>
                  </a:srgbClr>
                </a:solidFill>
                <a:latin typeface="Times New Roman" pitchFamily="18" charset="0"/>
                <a:cs typeface="Times New Roman" pitchFamily="18" charset="0"/>
              </a:rPr>
              <a:t> </a:t>
            </a:r>
            <a:r>
              <a:rPr lang="ru-RU" sz="2000" dirty="0" err="1">
                <a:solidFill>
                  <a:srgbClr val="1F497D">
                    <a:lumMod val="50000"/>
                  </a:srgbClr>
                </a:solidFill>
                <a:latin typeface="Times New Roman" pitchFamily="18" charset="0"/>
                <a:cs typeface="Times New Roman" pitchFamily="18" charset="0"/>
              </a:rPr>
              <a:t>тілінің</a:t>
            </a:r>
            <a:r>
              <a:rPr lang="ru-RU" sz="2000" dirty="0">
                <a:solidFill>
                  <a:srgbClr val="1F497D">
                    <a:lumMod val="50000"/>
                  </a:srgbClr>
                </a:solidFill>
                <a:latin typeface="Times New Roman" pitchFamily="18" charset="0"/>
                <a:cs typeface="Times New Roman" pitchFamily="18" charset="0"/>
              </a:rPr>
              <a:t> </a:t>
            </a:r>
            <a:r>
              <a:rPr lang="ru-RU" sz="2000" dirty="0" err="1">
                <a:solidFill>
                  <a:srgbClr val="1F497D">
                    <a:lumMod val="50000"/>
                  </a:srgbClr>
                </a:solidFill>
                <a:latin typeface="Times New Roman" pitchFamily="18" charset="0"/>
                <a:cs typeface="Times New Roman" pitchFamily="18" charset="0"/>
              </a:rPr>
              <a:t>дамуы</a:t>
            </a:r>
            <a:r>
              <a:rPr lang="ru-RU" sz="2000" dirty="0">
                <a:solidFill>
                  <a:srgbClr val="1F497D">
                    <a:lumMod val="50000"/>
                  </a:srgbClr>
                </a:solidFill>
                <a:latin typeface="Times New Roman" pitchFamily="18" charset="0"/>
                <a:cs typeface="Times New Roman" pitchFamily="18" charset="0"/>
              </a:rPr>
              <a:t> </a:t>
            </a:r>
            <a:r>
              <a:rPr lang="ru-RU" sz="2000" dirty="0" err="1">
                <a:solidFill>
                  <a:srgbClr val="1F497D">
                    <a:lumMod val="50000"/>
                  </a:srgbClr>
                </a:solidFill>
                <a:latin typeface="Times New Roman" pitchFamily="18" charset="0"/>
                <a:cs typeface="Times New Roman" pitchFamily="18" charset="0"/>
              </a:rPr>
              <a:t>бойынша</a:t>
            </a:r>
            <a:r>
              <a:rPr lang="ru-RU" sz="2000" dirty="0">
                <a:solidFill>
                  <a:srgbClr val="1F497D">
                    <a:lumMod val="50000"/>
                  </a:srgbClr>
                </a:solidFill>
                <a:latin typeface="Times New Roman" pitchFamily="18" charset="0"/>
                <a:cs typeface="Times New Roman" pitchFamily="18" charset="0"/>
              </a:rPr>
              <a:t> </a:t>
            </a:r>
            <a:r>
              <a:rPr lang="ru-RU" sz="2000" dirty="0" err="1">
                <a:solidFill>
                  <a:srgbClr val="1F497D">
                    <a:lumMod val="50000"/>
                  </a:srgbClr>
                </a:solidFill>
                <a:latin typeface="Times New Roman" pitchFamily="18" charset="0"/>
                <a:cs typeface="Times New Roman" pitchFamily="18" charset="0"/>
              </a:rPr>
              <a:t>игерілген</a:t>
            </a:r>
            <a:r>
              <a:rPr lang="ru-RU" sz="2000" dirty="0">
                <a:solidFill>
                  <a:srgbClr val="1F497D">
                    <a:lumMod val="50000"/>
                  </a:srgbClr>
                </a:solidFill>
                <a:latin typeface="Times New Roman" pitchFamily="18" charset="0"/>
                <a:cs typeface="Times New Roman" pitchFamily="18" charset="0"/>
              </a:rPr>
              <a:t> </a:t>
            </a:r>
            <a:r>
              <a:rPr lang="ru-RU" sz="2000" dirty="0" err="1">
                <a:solidFill>
                  <a:srgbClr val="1F497D">
                    <a:lumMod val="50000"/>
                  </a:srgbClr>
                </a:solidFill>
                <a:latin typeface="Times New Roman" pitchFamily="18" charset="0"/>
                <a:cs typeface="Times New Roman" pitchFamily="18" charset="0"/>
              </a:rPr>
              <a:t>құзыреттіліктердің</a:t>
            </a:r>
            <a:r>
              <a:rPr lang="ru-RU" sz="2000" dirty="0">
                <a:solidFill>
                  <a:srgbClr val="1F497D">
                    <a:lumMod val="50000"/>
                  </a:srgbClr>
                </a:solidFill>
                <a:latin typeface="Times New Roman" pitchFamily="18" charset="0"/>
                <a:cs typeface="Times New Roman" pitchFamily="18" charset="0"/>
              </a:rPr>
              <a:t> </a:t>
            </a:r>
            <a:r>
              <a:rPr lang="ru-RU" sz="2000" dirty="0" err="1">
                <a:solidFill>
                  <a:srgbClr val="1F497D">
                    <a:lumMod val="50000"/>
                  </a:srgbClr>
                </a:solidFill>
                <a:latin typeface="Times New Roman" pitchFamily="18" charset="0"/>
                <a:cs typeface="Times New Roman" pitchFamily="18" charset="0"/>
              </a:rPr>
              <a:t>жеткіліксіз</a:t>
            </a:r>
            <a:r>
              <a:rPr lang="ru-RU" sz="2000" dirty="0">
                <a:solidFill>
                  <a:srgbClr val="1F497D">
                    <a:lumMod val="50000"/>
                  </a:srgbClr>
                </a:solidFill>
                <a:latin typeface="Times New Roman" pitchFamily="18" charset="0"/>
                <a:cs typeface="Times New Roman" pitchFamily="18" charset="0"/>
              </a:rPr>
              <a:t> </a:t>
            </a:r>
            <a:r>
              <a:rPr lang="ru-RU" sz="2000" dirty="0" err="1">
                <a:solidFill>
                  <a:srgbClr val="1F497D">
                    <a:lumMod val="50000"/>
                  </a:srgbClr>
                </a:solidFill>
                <a:latin typeface="Times New Roman" pitchFamily="18" charset="0"/>
                <a:cs typeface="Times New Roman" pitchFamily="18" charset="0"/>
              </a:rPr>
              <a:t>деңгейі</a:t>
            </a:r>
            <a:r>
              <a:rPr lang="ru-RU" sz="2000" dirty="0">
                <a:solidFill>
                  <a:srgbClr val="1F497D">
                    <a:lumMod val="50000"/>
                  </a:srgbClr>
                </a:solidFill>
                <a:latin typeface="Times New Roman" pitchFamily="18" charset="0"/>
                <a:cs typeface="Times New Roman" pitchFamily="18" charset="0"/>
              </a:rPr>
              <a:t>, </a:t>
            </a:r>
            <a:r>
              <a:rPr lang="ru-RU" sz="2000" dirty="0" err="1">
                <a:solidFill>
                  <a:srgbClr val="1F497D">
                    <a:lumMod val="50000"/>
                  </a:srgbClr>
                </a:solidFill>
                <a:latin typeface="Times New Roman" pitchFamily="18" charset="0"/>
                <a:cs typeface="Times New Roman" pitchFamily="18" charset="0"/>
              </a:rPr>
              <a:t>мектеп</a:t>
            </a:r>
            <a:r>
              <a:rPr lang="ru-RU" sz="2000" dirty="0">
                <a:solidFill>
                  <a:srgbClr val="1F497D">
                    <a:lumMod val="50000"/>
                  </a:srgbClr>
                </a:solidFill>
                <a:latin typeface="Times New Roman" pitchFamily="18" charset="0"/>
                <a:cs typeface="Times New Roman" pitchFamily="18" charset="0"/>
              </a:rPr>
              <a:t> </a:t>
            </a:r>
            <a:r>
              <a:rPr lang="ru-RU" sz="2000" dirty="0" err="1">
                <a:solidFill>
                  <a:srgbClr val="1F497D">
                    <a:lumMod val="50000"/>
                  </a:srgbClr>
                </a:solidFill>
                <a:latin typeface="Times New Roman" pitchFamily="18" charset="0"/>
                <a:cs typeface="Times New Roman" pitchFamily="18" charset="0"/>
              </a:rPr>
              <a:t>жасына</a:t>
            </a:r>
            <a:r>
              <a:rPr lang="ru-RU" sz="2000" dirty="0">
                <a:solidFill>
                  <a:srgbClr val="1F497D">
                    <a:lumMod val="50000"/>
                  </a:srgbClr>
                </a:solidFill>
                <a:latin typeface="Times New Roman" pitchFamily="18" charset="0"/>
                <a:cs typeface="Times New Roman" pitchFamily="18" charset="0"/>
              </a:rPr>
              <a:t> </a:t>
            </a:r>
            <a:r>
              <a:rPr lang="ru-RU" sz="2000" dirty="0" err="1">
                <a:solidFill>
                  <a:srgbClr val="1F497D">
                    <a:lumMod val="50000"/>
                  </a:srgbClr>
                </a:solidFill>
                <a:latin typeface="Times New Roman" pitchFamily="18" charset="0"/>
                <a:cs typeface="Times New Roman" pitchFamily="18" charset="0"/>
              </a:rPr>
              <a:t>дейінгі</a:t>
            </a:r>
            <a:r>
              <a:rPr lang="ru-RU" sz="2000" dirty="0">
                <a:solidFill>
                  <a:srgbClr val="1F497D">
                    <a:lumMod val="50000"/>
                  </a:srgbClr>
                </a:solidFill>
                <a:latin typeface="Times New Roman" pitchFamily="18" charset="0"/>
                <a:cs typeface="Times New Roman" pitchFamily="18" charset="0"/>
              </a:rPr>
              <a:t> </a:t>
            </a:r>
            <a:r>
              <a:rPr lang="ru-RU" sz="2000" dirty="0" err="1">
                <a:solidFill>
                  <a:srgbClr val="1F497D">
                    <a:lumMod val="50000"/>
                  </a:srgbClr>
                </a:solidFill>
                <a:latin typeface="Times New Roman" pitchFamily="18" charset="0"/>
                <a:cs typeface="Times New Roman" pitchFamily="18" charset="0"/>
              </a:rPr>
              <a:t>балалардың</a:t>
            </a:r>
            <a:r>
              <a:rPr lang="ru-RU" sz="2000" dirty="0">
                <a:solidFill>
                  <a:srgbClr val="1F497D">
                    <a:lumMod val="50000"/>
                  </a:srgbClr>
                </a:solidFill>
                <a:latin typeface="Times New Roman" pitchFamily="18" charset="0"/>
                <a:cs typeface="Times New Roman" pitchFamily="18" charset="0"/>
              </a:rPr>
              <a:t> </a:t>
            </a:r>
            <a:r>
              <a:rPr lang="ru-RU" sz="2000" dirty="0" err="1">
                <a:solidFill>
                  <a:srgbClr val="1F497D">
                    <a:lumMod val="50000"/>
                  </a:srgbClr>
                </a:solidFill>
                <a:latin typeface="Times New Roman" pitchFamily="18" charset="0"/>
                <a:cs typeface="Times New Roman" pitchFamily="18" charset="0"/>
              </a:rPr>
              <a:t>тіл</a:t>
            </a:r>
            <a:r>
              <a:rPr lang="ru-RU" sz="2000" dirty="0">
                <a:solidFill>
                  <a:srgbClr val="1F497D">
                    <a:lumMod val="50000"/>
                  </a:srgbClr>
                </a:solidFill>
                <a:latin typeface="Times New Roman" pitchFamily="18" charset="0"/>
                <a:cs typeface="Times New Roman" pitchFamily="18" charset="0"/>
              </a:rPr>
              <a:t> </a:t>
            </a:r>
            <a:r>
              <a:rPr lang="ru-RU" sz="2000" dirty="0" err="1">
                <a:solidFill>
                  <a:srgbClr val="1F497D">
                    <a:lumMod val="50000"/>
                  </a:srgbClr>
                </a:solidFill>
                <a:latin typeface="Times New Roman" pitchFamily="18" charset="0"/>
                <a:cs typeface="Times New Roman" pitchFamily="18" charset="0"/>
              </a:rPr>
              <a:t>байлығының</a:t>
            </a:r>
            <a:r>
              <a:rPr lang="ru-RU" sz="2000" dirty="0">
                <a:solidFill>
                  <a:srgbClr val="1F497D">
                    <a:lumMod val="50000"/>
                  </a:srgbClr>
                </a:solidFill>
                <a:latin typeface="Times New Roman" pitchFamily="18" charset="0"/>
                <a:cs typeface="Times New Roman" pitchFamily="18" charset="0"/>
              </a:rPr>
              <a:t> </a:t>
            </a:r>
            <a:r>
              <a:rPr lang="ru-RU" sz="2000" dirty="0" err="1">
                <a:solidFill>
                  <a:srgbClr val="1F497D">
                    <a:lumMod val="50000"/>
                  </a:srgbClr>
                </a:solidFill>
                <a:latin typeface="Times New Roman" pitchFamily="18" charset="0"/>
                <a:cs typeface="Times New Roman" pitchFamily="18" charset="0"/>
              </a:rPr>
              <a:t>аздығы</a:t>
            </a:r>
            <a:r>
              <a:rPr lang="ru-RU" sz="2000" dirty="0">
                <a:solidFill>
                  <a:srgbClr val="1F497D">
                    <a:lumMod val="50000"/>
                  </a:srgbClr>
                </a:solidFill>
                <a:latin typeface="Times New Roman" pitchFamily="18" charset="0"/>
                <a:cs typeface="Times New Roman" pitchFamily="18" charset="0"/>
              </a:rPr>
              <a:t>, </a:t>
            </a:r>
            <a:r>
              <a:rPr lang="ru-RU" sz="2000" dirty="0" err="1">
                <a:solidFill>
                  <a:srgbClr val="1F497D">
                    <a:lumMod val="50000"/>
                  </a:srgbClr>
                </a:solidFill>
                <a:latin typeface="Times New Roman" pitchFamily="18" charset="0"/>
                <a:cs typeface="Times New Roman" pitchFamily="18" charset="0"/>
              </a:rPr>
              <a:t>мұның</a:t>
            </a:r>
            <a:r>
              <a:rPr lang="ru-RU" sz="2000" dirty="0">
                <a:solidFill>
                  <a:srgbClr val="1F497D">
                    <a:lumMod val="50000"/>
                  </a:srgbClr>
                </a:solidFill>
                <a:latin typeface="Times New Roman" pitchFamily="18" charset="0"/>
                <a:cs typeface="Times New Roman" pitchFamily="18" charset="0"/>
              </a:rPr>
              <a:t> </a:t>
            </a:r>
            <a:r>
              <a:rPr lang="ru-RU" sz="2000" dirty="0" err="1">
                <a:solidFill>
                  <a:srgbClr val="1F497D">
                    <a:lumMod val="50000"/>
                  </a:srgbClr>
                </a:solidFill>
                <a:latin typeface="Times New Roman" pitchFamily="18" charset="0"/>
                <a:cs typeface="Times New Roman" pitchFamily="18" charset="0"/>
              </a:rPr>
              <a:t>бәрі</a:t>
            </a:r>
            <a:r>
              <a:rPr lang="ru-RU" sz="2000" dirty="0">
                <a:solidFill>
                  <a:srgbClr val="1F497D">
                    <a:lumMod val="50000"/>
                  </a:srgbClr>
                </a:solidFill>
                <a:latin typeface="Times New Roman" pitchFamily="18" charset="0"/>
                <a:cs typeface="Times New Roman" pitchFamily="18" charset="0"/>
              </a:rPr>
              <a:t> </a:t>
            </a:r>
            <a:r>
              <a:rPr lang="ru-RU" sz="2000" dirty="0" err="1">
                <a:solidFill>
                  <a:srgbClr val="1F497D">
                    <a:lumMod val="50000"/>
                  </a:srgbClr>
                </a:solidFill>
                <a:latin typeface="Times New Roman" pitchFamily="18" charset="0"/>
                <a:cs typeface="Times New Roman" pitchFamily="18" charset="0"/>
              </a:rPr>
              <a:t>балалардың</a:t>
            </a:r>
            <a:r>
              <a:rPr lang="ru-RU" sz="2000" dirty="0">
                <a:solidFill>
                  <a:srgbClr val="1F497D">
                    <a:lumMod val="50000"/>
                  </a:srgbClr>
                </a:solidFill>
                <a:latin typeface="Times New Roman" pitchFamily="18" charset="0"/>
                <a:cs typeface="Times New Roman" pitchFamily="18" charset="0"/>
              </a:rPr>
              <a:t> </a:t>
            </a:r>
            <a:r>
              <a:rPr lang="ru-RU" sz="2000" dirty="0" err="1">
                <a:solidFill>
                  <a:srgbClr val="1F497D">
                    <a:lumMod val="50000"/>
                  </a:srgbClr>
                </a:solidFill>
                <a:latin typeface="Times New Roman" pitchFamily="18" charset="0"/>
                <a:cs typeface="Times New Roman" pitchFamily="18" charset="0"/>
              </a:rPr>
              <a:t>мектепке</a:t>
            </a:r>
            <a:r>
              <a:rPr lang="ru-RU" sz="2000" dirty="0">
                <a:solidFill>
                  <a:srgbClr val="1F497D">
                    <a:lumMod val="50000"/>
                  </a:srgbClr>
                </a:solidFill>
                <a:latin typeface="Times New Roman" pitchFamily="18" charset="0"/>
                <a:cs typeface="Times New Roman" pitchFamily="18" charset="0"/>
              </a:rPr>
              <a:t> </a:t>
            </a:r>
            <a:r>
              <a:rPr lang="ru-RU" sz="2000" dirty="0" err="1">
                <a:solidFill>
                  <a:srgbClr val="1F497D">
                    <a:lumMod val="50000"/>
                  </a:srgbClr>
                </a:solidFill>
                <a:latin typeface="Times New Roman" pitchFamily="18" charset="0"/>
                <a:cs typeface="Times New Roman" pitchFamily="18" charset="0"/>
              </a:rPr>
              <a:t>дайындығы</a:t>
            </a:r>
            <a:r>
              <a:rPr lang="ru-RU" sz="2000" dirty="0">
                <a:solidFill>
                  <a:srgbClr val="1F497D">
                    <a:lumMod val="50000"/>
                  </a:srgbClr>
                </a:solidFill>
                <a:latin typeface="Times New Roman" pitchFamily="18" charset="0"/>
                <a:cs typeface="Times New Roman" pitchFamily="18" charset="0"/>
              </a:rPr>
              <a:t> </a:t>
            </a:r>
            <a:r>
              <a:rPr lang="ru-RU" sz="2000" dirty="0" err="1">
                <a:solidFill>
                  <a:srgbClr val="1F497D">
                    <a:lumMod val="50000"/>
                  </a:srgbClr>
                </a:solidFill>
                <a:latin typeface="Times New Roman" pitchFamily="18" charset="0"/>
                <a:cs typeface="Times New Roman" pitchFamily="18" charset="0"/>
              </a:rPr>
              <a:t>қазіргі</a:t>
            </a:r>
            <a:r>
              <a:rPr lang="ru-RU" sz="2000" dirty="0">
                <a:solidFill>
                  <a:srgbClr val="1F497D">
                    <a:lumMod val="50000"/>
                  </a:srgbClr>
                </a:solidFill>
                <a:latin typeface="Times New Roman" pitchFamily="18" charset="0"/>
                <a:cs typeface="Times New Roman" pitchFamily="18" charset="0"/>
              </a:rPr>
              <a:t> </a:t>
            </a:r>
            <a:r>
              <a:rPr lang="ru-RU" sz="2000" dirty="0" err="1">
                <a:solidFill>
                  <a:srgbClr val="1F497D">
                    <a:lumMod val="50000"/>
                  </a:srgbClr>
                </a:solidFill>
                <a:latin typeface="Times New Roman" pitchFamily="18" charset="0"/>
                <a:cs typeface="Times New Roman" pitchFamily="18" charset="0"/>
              </a:rPr>
              <a:t>заманғы</a:t>
            </a:r>
            <a:r>
              <a:rPr lang="ru-RU" sz="2000" dirty="0">
                <a:solidFill>
                  <a:srgbClr val="1F497D">
                    <a:lumMod val="50000"/>
                  </a:srgbClr>
                </a:solidFill>
                <a:latin typeface="Times New Roman" pitchFamily="18" charset="0"/>
                <a:cs typeface="Times New Roman" pitchFamily="18" charset="0"/>
              </a:rPr>
              <a:t> </a:t>
            </a:r>
            <a:r>
              <a:rPr lang="ru-RU" sz="2000" dirty="0" err="1">
                <a:solidFill>
                  <a:srgbClr val="1F497D">
                    <a:lumMod val="50000"/>
                  </a:srgbClr>
                </a:solidFill>
                <a:latin typeface="Times New Roman" pitchFamily="18" charset="0"/>
                <a:cs typeface="Times New Roman" pitchFamily="18" charset="0"/>
              </a:rPr>
              <a:t>талаптардан</a:t>
            </a:r>
            <a:r>
              <a:rPr lang="ru-RU" sz="2000" dirty="0">
                <a:solidFill>
                  <a:srgbClr val="1F497D">
                    <a:lumMod val="50000"/>
                  </a:srgbClr>
                </a:solidFill>
                <a:latin typeface="Times New Roman" pitchFamily="18" charset="0"/>
                <a:cs typeface="Times New Roman" pitchFamily="18" charset="0"/>
              </a:rPr>
              <a:t> </a:t>
            </a:r>
            <a:r>
              <a:rPr lang="ru-RU" sz="2000" dirty="0" err="1">
                <a:solidFill>
                  <a:srgbClr val="1F497D">
                    <a:lumMod val="50000"/>
                  </a:srgbClr>
                </a:solidFill>
                <a:latin typeface="Times New Roman" pitchFamily="18" charset="0"/>
                <a:cs typeface="Times New Roman" pitchFamily="18" charset="0"/>
              </a:rPr>
              <a:t>артта</a:t>
            </a:r>
            <a:r>
              <a:rPr lang="ru-RU" sz="2000" dirty="0">
                <a:solidFill>
                  <a:srgbClr val="1F497D">
                    <a:lumMod val="50000"/>
                  </a:srgbClr>
                </a:solidFill>
                <a:latin typeface="Times New Roman" pitchFamily="18" charset="0"/>
                <a:cs typeface="Times New Roman" pitchFamily="18" charset="0"/>
              </a:rPr>
              <a:t> </a:t>
            </a:r>
            <a:r>
              <a:rPr lang="ru-RU" sz="2000" dirty="0" err="1">
                <a:solidFill>
                  <a:srgbClr val="1F497D">
                    <a:lumMod val="50000"/>
                  </a:srgbClr>
                </a:solidFill>
                <a:latin typeface="Times New Roman" pitchFamily="18" charset="0"/>
                <a:cs typeface="Times New Roman" pitchFamily="18" charset="0"/>
              </a:rPr>
              <a:t>қалуын</a:t>
            </a:r>
            <a:r>
              <a:rPr lang="ru-RU" sz="2000" dirty="0">
                <a:solidFill>
                  <a:srgbClr val="1F497D">
                    <a:lumMod val="50000"/>
                  </a:srgbClr>
                </a:solidFill>
                <a:latin typeface="Times New Roman" pitchFamily="18" charset="0"/>
                <a:cs typeface="Times New Roman" pitchFamily="18" charset="0"/>
              </a:rPr>
              <a:t> </a:t>
            </a:r>
            <a:r>
              <a:rPr lang="ru-RU" sz="2000" dirty="0" err="1">
                <a:solidFill>
                  <a:srgbClr val="1F497D">
                    <a:lumMod val="50000"/>
                  </a:srgbClr>
                </a:solidFill>
                <a:latin typeface="Times New Roman" pitchFamily="18" charset="0"/>
                <a:cs typeface="Times New Roman" pitchFamily="18" charset="0"/>
              </a:rPr>
              <a:t>көрсетеді</a:t>
            </a:r>
            <a:r>
              <a:rPr lang="ru-RU" sz="2000" dirty="0">
                <a:solidFill>
                  <a:srgbClr val="1F497D">
                    <a:lumMod val="50000"/>
                  </a:srgbClr>
                </a:solidFill>
                <a:latin typeface="Times New Roman" pitchFamily="18" charset="0"/>
                <a:cs typeface="Times New Roman" pitchFamily="18" charset="0"/>
              </a:rPr>
              <a:t>. </a:t>
            </a:r>
            <a:r>
              <a:rPr lang="ru-RU" sz="2000" dirty="0" err="1">
                <a:solidFill>
                  <a:srgbClr val="1F497D">
                    <a:lumMod val="50000"/>
                  </a:srgbClr>
                </a:solidFill>
                <a:latin typeface="Times New Roman" pitchFamily="18" charset="0"/>
                <a:cs typeface="Times New Roman" pitchFamily="18" charset="0"/>
              </a:rPr>
              <a:t>Тіл</a:t>
            </a:r>
            <a:r>
              <a:rPr lang="ru-RU" sz="2000" dirty="0">
                <a:solidFill>
                  <a:srgbClr val="1F497D">
                    <a:lumMod val="50000"/>
                  </a:srgbClr>
                </a:solidFill>
                <a:latin typeface="Times New Roman" pitchFamily="18" charset="0"/>
                <a:cs typeface="Times New Roman" pitchFamily="18" charset="0"/>
              </a:rPr>
              <a:t> байту  </a:t>
            </a:r>
            <a:r>
              <a:rPr lang="ru-RU" sz="2000" dirty="0" err="1">
                <a:solidFill>
                  <a:srgbClr val="1F497D">
                    <a:lumMod val="50000"/>
                  </a:srgbClr>
                </a:solidFill>
                <a:latin typeface="Times New Roman" pitchFamily="18" charset="0"/>
                <a:cs typeface="Times New Roman" pitchFamily="18" charset="0"/>
              </a:rPr>
              <a:t>технологияларының</a:t>
            </a:r>
            <a:r>
              <a:rPr lang="ru-RU" sz="2000" dirty="0">
                <a:solidFill>
                  <a:srgbClr val="1F497D">
                    <a:lumMod val="50000"/>
                  </a:srgbClr>
                </a:solidFill>
                <a:latin typeface="Times New Roman" pitchFamily="18" charset="0"/>
                <a:cs typeface="Times New Roman" pitchFamily="18" charset="0"/>
              </a:rPr>
              <a:t> </a:t>
            </a:r>
            <a:r>
              <a:rPr lang="ru-RU" sz="2000" dirty="0" err="1">
                <a:solidFill>
                  <a:srgbClr val="1F497D">
                    <a:lumMod val="50000"/>
                  </a:srgbClr>
                </a:solidFill>
                <a:latin typeface="Times New Roman" pitchFamily="18" charset="0"/>
                <a:cs typeface="Times New Roman" pitchFamily="18" charset="0"/>
              </a:rPr>
              <a:t>инновациялық</a:t>
            </a:r>
            <a:r>
              <a:rPr lang="ru-RU" sz="2000" dirty="0">
                <a:solidFill>
                  <a:srgbClr val="1F497D">
                    <a:lumMod val="50000"/>
                  </a:srgbClr>
                </a:solidFill>
                <a:latin typeface="Times New Roman" pitchFamily="18" charset="0"/>
                <a:cs typeface="Times New Roman" pitchFamily="18" charset="0"/>
              </a:rPr>
              <a:t> </a:t>
            </a:r>
            <a:r>
              <a:rPr lang="ru-RU" sz="2000" dirty="0" err="1">
                <a:solidFill>
                  <a:srgbClr val="1F497D">
                    <a:lumMod val="50000"/>
                  </a:srgbClr>
                </a:solidFill>
                <a:latin typeface="Times New Roman" pitchFamily="18" charset="0"/>
                <a:cs typeface="Times New Roman" pitchFamily="18" charset="0"/>
              </a:rPr>
              <a:t>компоненттермен</a:t>
            </a:r>
            <a:r>
              <a:rPr lang="ru-RU" sz="2000" dirty="0">
                <a:solidFill>
                  <a:srgbClr val="1F497D">
                    <a:lumMod val="50000"/>
                  </a:srgbClr>
                </a:solidFill>
                <a:latin typeface="Times New Roman" pitchFamily="18" charset="0"/>
                <a:cs typeface="Times New Roman" pitchFamily="18" charset="0"/>
              </a:rPr>
              <a:t> </a:t>
            </a:r>
            <a:r>
              <a:rPr lang="ru-RU" sz="2000" dirty="0" err="1">
                <a:solidFill>
                  <a:srgbClr val="1F497D">
                    <a:lumMod val="50000"/>
                  </a:srgbClr>
                </a:solidFill>
                <a:latin typeface="Times New Roman" pitchFamily="18" charset="0"/>
                <a:cs typeface="Times New Roman" pitchFamily="18" charset="0"/>
              </a:rPr>
              <a:t>білім</a:t>
            </a:r>
            <a:r>
              <a:rPr lang="ru-RU" sz="2000" dirty="0">
                <a:solidFill>
                  <a:srgbClr val="1F497D">
                    <a:lumMod val="50000"/>
                  </a:srgbClr>
                </a:solidFill>
                <a:latin typeface="Times New Roman" pitchFamily="18" charset="0"/>
                <a:cs typeface="Times New Roman" pitchFamily="18" charset="0"/>
              </a:rPr>
              <a:t> беру </a:t>
            </a:r>
            <a:r>
              <a:rPr lang="ru-RU" sz="2000" dirty="0" err="1">
                <a:solidFill>
                  <a:srgbClr val="1F497D">
                    <a:lumMod val="50000"/>
                  </a:srgbClr>
                </a:solidFill>
                <a:latin typeface="Times New Roman" pitchFamily="18" charset="0"/>
                <a:cs typeface="Times New Roman" pitchFamily="18" charset="0"/>
              </a:rPr>
              <a:t>процесін</a:t>
            </a:r>
            <a:r>
              <a:rPr lang="ru-RU" sz="2000" dirty="0">
                <a:solidFill>
                  <a:srgbClr val="1F497D">
                    <a:lumMod val="50000"/>
                  </a:srgbClr>
                </a:solidFill>
                <a:latin typeface="Times New Roman" pitchFamily="18" charset="0"/>
                <a:cs typeface="Times New Roman" pitchFamily="18" charset="0"/>
              </a:rPr>
              <a:t> </a:t>
            </a:r>
            <a:r>
              <a:rPr lang="ru-RU" sz="2000" dirty="0" err="1">
                <a:solidFill>
                  <a:srgbClr val="1F497D">
                    <a:lumMod val="50000"/>
                  </a:srgbClr>
                </a:solidFill>
                <a:latin typeface="Times New Roman" pitchFamily="18" charset="0"/>
                <a:cs typeface="Times New Roman" pitchFamily="18" charset="0"/>
              </a:rPr>
              <a:t>технологияландыру</a:t>
            </a:r>
            <a:r>
              <a:rPr lang="ru-RU" sz="2000" dirty="0">
                <a:solidFill>
                  <a:srgbClr val="1F497D">
                    <a:lumMod val="50000"/>
                  </a:srgbClr>
                </a:solidFill>
                <a:latin typeface="Times New Roman" pitchFamily="18" charset="0"/>
                <a:cs typeface="Times New Roman" pitchFamily="18" charset="0"/>
              </a:rPr>
              <a:t> </a:t>
            </a:r>
            <a:r>
              <a:rPr lang="ru-RU" sz="2000" dirty="0" err="1">
                <a:solidFill>
                  <a:srgbClr val="1F497D">
                    <a:lumMod val="50000"/>
                  </a:srgbClr>
                </a:solidFill>
                <a:latin typeface="Times New Roman" pitchFamily="18" charset="0"/>
                <a:cs typeface="Times New Roman" pitchFamily="18" charset="0"/>
              </a:rPr>
              <a:t>қажеттілігі</a:t>
            </a:r>
            <a:r>
              <a:rPr lang="ru-RU" sz="2000" dirty="0">
                <a:solidFill>
                  <a:srgbClr val="1F497D">
                    <a:lumMod val="50000"/>
                  </a:srgbClr>
                </a:solidFill>
                <a:latin typeface="Times New Roman" pitchFamily="18" charset="0"/>
                <a:cs typeface="Times New Roman" pitchFamily="18" charset="0"/>
              </a:rPr>
              <a:t>.</a:t>
            </a:r>
          </a:p>
          <a:p>
            <a:pPr algn="just"/>
            <a:endParaRPr lang="ru-RU" dirty="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962745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43608" y="300712"/>
            <a:ext cx="7056784" cy="3416320"/>
          </a:xfrm>
          <a:prstGeom prst="rect">
            <a:avLst/>
          </a:prstGeom>
        </p:spPr>
        <p:txBody>
          <a:bodyPr wrap="square">
            <a:spAutoFit/>
          </a:bodyPr>
          <a:lstStyle/>
          <a:p>
            <a:pPr algn="just"/>
            <a:r>
              <a:rPr lang="ru-RU" sz="2400" b="1" dirty="0">
                <a:solidFill>
                  <a:schemeClr val="tx2">
                    <a:lumMod val="50000"/>
                  </a:schemeClr>
                </a:solidFill>
                <a:latin typeface="Times New Roman" pitchFamily="18" charset="0"/>
                <a:cs typeface="Times New Roman" pitchFamily="18" charset="0"/>
              </a:rPr>
              <a:t>Идея: </a:t>
            </a:r>
            <a:r>
              <a:rPr lang="ru-RU" sz="2400" dirty="0" err="1" smtClean="0">
                <a:solidFill>
                  <a:schemeClr val="tx2">
                    <a:lumMod val="50000"/>
                  </a:schemeClr>
                </a:solidFill>
                <a:latin typeface="Times New Roman" pitchFamily="18" charset="0"/>
                <a:cs typeface="Times New Roman" pitchFamily="18" charset="0"/>
              </a:rPr>
              <a:t>Сабақта</a:t>
            </a:r>
            <a:r>
              <a:rPr lang="ru-RU" sz="2400" dirty="0" smtClean="0">
                <a:solidFill>
                  <a:schemeClr val="tx2">
                    <a:lumMod val="50000"/>
                  </a:schemeClr>
                </a:solidFill>
                <a:latin typeface="Times New Roman" pitchFamily="18" charset="0"/>
                <a:cs typeface="Times New Roman" pitchFamily="18" charset="0"/>
              </a:rPr>
              <a:t> </a:t>
            </a:r>
            <a:r>
              <a:rPr lang="ru-RU" sz="2400" dirty="0" err="1" smtClean="0">
                <a:solidFill>
                  <a:schemeClr val="tx2">
                    <a:lumMod val="50000"/>
                  </a:schemeClr>
                </a:solidFill>
                <a:latin typeface="Times New Roman" pitchFamily="18" charset="0"/>
                <a:cs typeface="Times New Roman" pitchFamily="18" charset="0"/>
              </a:rPr>
              <a:t>дәстүрлі</a:t>
            </a:r>
            <a:r>
              <a:rPr lang="ru-RU" sz="2400" dirty="0" smtClean="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емес</a:t>
            </a:r>
            <a:r>
              <a:rPr lang="ru-RU" sz="2400" dirty="0">
                <a:solidFill>
                  <a:schemeClr val="tx2">
                    <a:lumMod val="50000"/>
                  </a:schemeClr>
                </a:solidFill>
                <a:latin typeface="Times New Roman" pitchFamily="18" charset="0"/>
                <a:cs typeface="Times New Roman" pitchFamily="18" charset="0"/>
              </a:rPr>
              <a:t> </a:t>
            </a:r>
            <a:r>
              <a:rPr lang="ru-RU" sz="2400" dirty="0" err="1" smtClean="0">
                <a:solidFill>
                  <a:schemeClr val="tx2">
                    <a:lumMod val="50000"/>
                  </a:schemeClr>
                </a:solidFill>
                <a:latin typeface="Times New Roman" pitchFamily="18" charset="0"/>
                <a:cs typeface="Times New Roman" pitchFamily="18" charset="0"/>
              </a:rPr>
              <a:t>әдістерді</a:t>
            </a:r>
            <a:r>
              <a:rPr lang="ru-RU" sz="2400" dirty="0" smtClean="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қолдана</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отырып</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балалардың</a:t>
            </a:r>
            <a:r>
              <a:rPr lang="ru-RU" sz="2400" dirty="0">
                <a:solidFill>
                  <a:schemeClr val="tx2">
                    <a:lumMod val="50000"/>
                  </a:schemeClr>
                </a:solidFill>
                <a:latin typeface="Times New Roman" pitchFamily="18" charset="0"/>
                <a:cs typeface="Times New Roman" pitchFamily="18" charset="0"/>
              </a:rPr>
              <a:t> </a:t>
            </a:r>
            <a:r>
              <a:rPr lang="ru-RU" sz="2400" dirty="0" err="1" smtClean="0">
                <a:solidFill>
                  <a:schemeClr val="tx2">
                    <a:lumMod val="50000"/>
                  </a:schemeClr>
                </a:solidFill>
                <a:latin typeface="Times New Roman" pitchFamily="18" charset="0"/>
                <a:cs typeface="Times New Roman" pitchFamily="18" charset="0"/>
              </a:rPr>
              <a:t>тілдік</a:t>
            </a:r>
            <a:r>
              <a:rPr lang="ru-RU" sz="2400" dirty="0" smtClean="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дамуын</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ұйымдастырсаңыз</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бұл</a:t>
            </a:r>
            <a:r>
              <a:rPr lang="ru-RU" sz="2400" dirty="0">
                <a:solidFill>
                  <a:schemeClr val="tx2">
                    <a:lumMod val="50000"/>
                  </a:schemeClr>
                </a:solidFill>
                <a:latin typeface="Times New Roman" pitchFamily="18" charset="0"/>
                <a:cs typeface="Times New Roman" pitchFamily="18" charset="0"/>
              </a:rPr>
              <a:t> </a:t>
            </a:r>
            <a:r>
              <a:rPr lang="ru-RU" sz="2400" dirty="0" err="1" smtClean="0">
                <a:solidFill>
                  <a:schemeClr val="tx2">
                    <a:lumMod val="50000"/>
                  </a:schemeClr>
                </a:solidFill>
                <a:latin typeface="Times New Roman" pitchFamily="18" charset="0"/>
                <a:cs typeface="Times New Roman" pitchFamily="18" charset="0"/>
              </a:rPr>
              <a:t>қазақ</a:t>
            </a:r>
            <a:r>
              <a:rPr lang="ru-RU" sz="2400" dirty="0" smtClean="0">
                <a:solidFill>
                  <a:schemeClr val="tx2">
                    <a:lumMod val="50000"/>
                  </a:schemeClr>
                </a:solidFill>
                <a:latin typeface="Times New Roman" pitchFamily="18" charset="0"/>
                <a:cs typeface="Times New Roman" pitchFamily="18" charset="0"/>
              </a:rPr>
              <a:t> </a:t>
            </a:r>
            <a:r>
              <a:rPr lang="ru-RU" sz="2400" dirty="0" err="1" smtClean="0">
                <a:solidFill>
                  <a:schemeClr val="tx2">
                    <a:lumMod val="50000"/>
                  </a:schemeClr>
                </a:solidFill>
                <a:latin typeface="Times New Roman" pitchFamily="18" charset="0"/>
                <a:cs typeface="Times New Roman" pitchFamily="18" charset="0"/>
              </a:rPr>
              <a:t>тілінің</a:t>
            </a:r>
            <a:r>
              <a:rPr lang="ru-RU" sz="2400" dirty="0" smtClean="0">
                <a:solidFill>
                  <a:schemeClr val="tx2">
                    <a:lumMod val="50000"/>
                  </a:schemeClr>
                </a:solidFill>
                <a:latin typeface="Times New Roman" pitchFamily="18" charset="0"/>
                <a:cs typeface="Times New Roman" pitchFamily="18" charset="0"/>
              </a:rPr>
              <a:t> </a:t>
            </a:r>
            <a:r>
              <a:rPr lang="ru-RU" sz="2400" dirty="0" err="1" smtClean="0">
                <a:solidFill>
                  <a:schemeClr val="tx2">
                    <a:lumMod val="50000"/>
                  </a:schemeClr>
                </a:solidFill>
                <a:latin typeface="Times New Roman" pitchFamily="18" charset="0"/>
                <a:cs typeface="Times New Roman" pitchFamily="18" charset="0"/>
              </a:rPr>
              <a:t>технологияларын</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балалардың</a:t>
            </a:r>
            <a:r>
              <a:rPr lang="ru-RU" sz="2400" dirty="0">
                <a:solidFill>
                  <a:schemeClr val="tx2">
                    <a:lumMod val="50000"/>
                  </a:schemeClr>
                </a:solidFill>
                <a:latin typeface="Times New Roman" pitchFamily="18" charset="0"/>
                <a:cs typeface="Times New Roman" pitchFamily="18" charset="0"/>
              </a:rPr>
              <a:t> </a:t>
            </a:r>
            <a:r>
              <a:rPr lang="ru-RU" sz="2400" dirty="0" err="1" smtClean="0">
                <a:solidFill>
                  <a:schemeClr val="tx2">
                    <a:lumMod val="50000"/>
                  </a:schemeClr>
                </a:solidFill>
                <a:latin typeface="Times New Roman" pitchFamily="18" charset="0"/>
                <a:cs typeface="Times New Roman" pitchFamily="18" charset="0"/>
              </a:rPr>
              <a:t>тілдік</a:t>
            </a:r>
            <a:r>
              <a:rPr lang="ru-RU" sz="2400" dirty="0" smtClean="0">
                <a:solidFill>
                  <a:schemeClr val="tx2">
                    <a:lumMod val="50000"/>
                  </a:schemeClr>
                </a:solidFill>
                <a:latin typeface="Times New Roman" pitchFamily="18" charset="0"/>
                <a:cs typeface="Times New Roman" pitchFamily="18" charset="0"/>
              </a:rPr>
              <a:t> </a:t>
            </a:r>
            <a:r>
              <a:rPr lang="ru-RU" sz="2400" dirty="0" err="1" smtClean="0">
                <a:solidFill>
                  <a:schemeClr val="tx2">
                    <a:lumMod val="50000"/>
                  </a:schemeClr>
                </a:solidFill>
                <a:latin typeface="Times New Roman" pitchFamily="18" charset="0"/>
                <a:cs typeface="Times New Roman" pitchFamily="18" charset="0"/>
              </a:rPr>
              <a:t>белсенділігінің</a:t>
            </a:r>
            <a:r>
              <a:rPr lang="ru-RU" sz="2400" dirty="0" smtClean="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деңгейін</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жүзеге</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асыруды</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оңтайландыруға</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әкеледі</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және</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баланың</a:t>
            </a:r>
            <a:r>
              <a:rPr lang="ru-RU" sz="2400" dirty="0">
                <a:solidFill>
                  <a:schemeClr val="tx2">
                    <a:lumMod val="50000"/>
                  </a:schemeClr>
                </a:solidFill>
                <a:latin typeface="Times New Roman" pitchFamily="18" charset="0"/>
                <a:cs typeface="Times New Roman" pitchFamily="18" charset="0"/>
              </a:rPr>
              <a:t> </a:t>
            </a:r>
            <a:r>
              <a:rPr lang="ru-RU" sz="2400" dirty="0" err="1" smtClean="0">
                <a:solidFill>
                  <a:schemeClr val="tx2">
                    <a:lumMod val="50000"/>
                  </a:schemeClr>
                </a:solidFill>
                <a:latin typeface="Times New Roman" pitchFamily="18" charset="0"/>
                <a:cs typeface="Times New Roman" pitchFamily="18" charset="0"/>
              </a:rPr>
              <a:t>байланыстырып</a:t>
            </a:r>
            <a:r>
              <a:rPr lang="ru-RU" sz="2400" dirty="0" smtClean="0">
                <a:solidFill>
                  <a:schemeClr val="tx2">
                    <a:lumMod val="50000"/>
                  </a:schemeClr>
                </a:solidFill>
                <a:latin typeface="Times New Roman" pitchFamily="18" charset="0"/>
                <a:cs typeface="Times New Roman" pitchFamily="18" charset="0"/>
              </a:rPr>
              <a:t> </a:t>
            </a:r>
            <a:r>
              <a:rPr lang="ru-RU" sz="2400" dirty="0" err="1" smtClean="0">
                <a:solidFill>
                  <a:schemeClr val="tx2">
                    <a:lumMod val="50000"/>
                  </a:schemeClr>
                </a:solidFill>
                <a:latin typeface="Times New Roman" pitchFamily="18" charset="0"/>
                <a:cs typeface="Times New Roman" pitchFamily="18" charset="0"/>
              </a:rPr>
              <a:t>сөйлеуге</a:t>
            </a:r>
            <a:r>
              <a:rPr lang="ru-RU" sz="2400" dirty="0" smtClean="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деген</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қызығушылығын</a:t>
            </a:r>
            <a:r>
              <a:rPr lang="ru-RU" sz="2400" dirty="0">
                <a:solidFill>
                  <a:schemeClr val="tx2">
                    <a:lumMod val="50000"/>
                  </a:schemeClr>
                </a:solidFill>
                <a:latin typeface="Times New Roman" pitchFamily="18" charset="0"/>
                <a:cs typeface="Times New Roman" pitchFamily="18" charset="0"/>
              </a:rPr>
              <a:t> </a:t>
            </a:r>
            <a:r>
              <a:rPr lang="ru-RU" sz="2400" dirty="0" err="1" smtClean="0">
                <a:solidFill>
                  <a:schemeClr val="tx2">
                    <a:lumMod val="50000"/>
                  </a:schemeClr>
                </a:solidFill>
                <a:latin typeface="Times New Roman" pitchFamily="18" charset="0"/>
                <a:cs typeface="Times New Roman" pitchFamily="18" charset="0"/>
              </a:rPr>
              <a:t>арттырады</a:t>
            </a:r>
            <a:r>
              <a:rPr lang="ru-RU" sz="2400" dirty="0" smtClean="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бұл</a:t>
            </a:r>
            <a:r>
              <a:rPr lang="ru-RU" sz="2400" dirty="0">
                <a:solidFill>
                  <a:schemeClr val="tx2">
                    <a:lumMod val="50000"/>
                  </a:schemeClr>
                </a:solidFill>
                <a:latin typeface="Times New Roman" pitchFamily="18" charset="0"/>
                <a:cs typeface="Times New Roman" pitchFamily="18" charset="0"/>
              </a:rPr>
              <a:t> </a:t>
            </a:r>
            <a:r>
              <a:rPr lang="ru-RU" sz="2400" dirty="0" err="1" smtClean="0">
                <a:solidFill>
                  <a:schemeClr val="tx2">
                    <a:lumMod val="50000"/>
                  </a:schemeClr>
                </a:solidFill>
                <a:latin typeface="Times New Roman" pitchFamily="18" charset="0"/>
                <a:cs typeface="Times New Roman" pitchFamily="18" charset="0"/>
              </a:rPr>
              <a:t>тілдік</a:t>
            </a:r>
            <a:r>
              <a:rPr lang="ru-RU" sz="2400" dirty="0" smtClean="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қасиеттердің</a:t>
            </a:r>
            <a:r>
              <a:rPr lang="ru-RU" sz="2400" dirty="0">
                <a:solidFill>
                  <a:schemeClr val="tx2">
                    <a:lumMod val="50000"/>
                  </a:schemeClr>
                </a:solidFill>
                <a:latin typeface="Times New Roman" pitchFamily="18" charset="0"/>
                <a:cs typeface="Times New Roman" pitchFamily="18" charset="0"/>
              </a:rPr>
              <a:t> даму </a:t>
            </a:r>
            <a:r>
              <a:rPr lang="ru-RU" sz="2400" dirty="0" err="1">
                <a:solidFill>
                  <a:schemeClr val="tx2">
                    <a:lumMod val="50000"/>
                  </a:schemeClr>
                </a:solidFill>
                <a:latin typeface="Times New Roman" pitchFamily="18" charset="0"/>
                <a:cs typeface="Times New Roman" pitchFamily="18" charset="0"/>
              </a:rPr>
              <a:t>көрсеткіштерінің</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өсуіне</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ықпал</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етеді</a:t>
            </a:r>
            <a:r>
              <a:rPr lang="ru-RU" sz="2400" dirty="0">
                <a:solidFill>
                  <a:schemeClr val="tx2">
                    <a:lumMod val="50000"/>
                  </a:schemeClr>
                </a:solidFill>
                <a:latin typeface="Times New Roman" pitchFamily="18" charset="0"/>
                <a:cs typeface="Times New Roman" pitchFamily="18" charset="0"/>
              </a:rPr>
              <a:t>. </a:t>
            </a:r>
          </a:p>
        </p:txBody>
      </p:sp>
      <p:pic>
        <p:nvPicPr>
          <p:cNvPr id="3074" name="Picture 2" descr="C:\Users\user\Desktop\рамки к фото\IMG_281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664" y="3717032"/>
            <a:ext cx="2034691" cy="2405839"/>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76633" y="4077072"/>
            <a:ext cx="3240360" cy="2430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70011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1052736"/>
            <a:ext cx="7128792" cy="4893647"/>
          </a:xfrm>
          <a:prstGeom prst="rect">
            <a:avLst/>
          </a:prstGeom>
        </p:spPr>
        <p:txBody>
          <a:bodyPr wrap="square">
            <a:spAutoFit/>
          </a:bodyPr>
          <a:lstStyle/>
          <a:p>
            <a:pPr marL="285750" indent="-285750" algn="just">
              <a:buFont typeface="Arial" pitchFamily="34" charset="0"/>
              <a:buChar char="•"/>
            </a:pPr>
            <a:r>
              <a:rPr lang="ru-RU" sz="2400" dirty="0" err="1">
                <a:solidFill>
                  <a:schemeClr val="tx2">
                    <a:lumMod val="50000"/>
                  </a:schemeClr>
                </a:solidFill>
                <a:latin typeface="Times New Roman" pitchFamily="18" charset="0"/>
                <a:cs typeface="Times New Roman" pitchFamily="18" charset="0"/>
              </a:rPr>
              <a:t>Жобаны</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әзірлеудің</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маңызды</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құрамдас</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бөлігі</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білім</a:t>
            </a:r>
            <a:r>
              <a:rPr lang="ru-RU" sz="2400" dirty="0">
                <a:solidFill>
                  <a:schemeClr val="tx2">
                    <a:lumMod val="50000"/>
                  </a:schemeClr>
                </a:solidFill>
                <a:latin typeface="Times New Roman" pitchFamily="18" charset="0"/>
                <a:cs typeface="Times New Roman" pitchFamily="18" charset="0"/>
              </a:rPr>
              <a:t> беру </a:t>
            </a:r>
            <a:r>
              <a:rPr lang="ru-RU" sz="2400" dirty="0" err="1">
                <a:solidFill>
                  <a:schemeClr val="tx2">
                    <a:lumMod val="50000"/>
                  </a:schemeClr>
                </a:solidFill>
                <a:latin typeface="Times New Roman" pitchFamily="18" charset="0"/>
                <a:cs typeface="Times New Roman" pitchFamily="18" charset="0"/>
              </a:rPr>
              <a:t>саласындағы</a:t>
            </a:r>
            <a:r>
              <a:rPr lang="ru-RU" sz="2400" dirty="0">
                <a:solidFill>
                  <a:schemeClr val="tx2">
                    <a:lumMod val="50000"/>
                  </a:schemeClr>
                </a:solidFill>
                <a:latin typeface="Times New Roman" pitchFamily="18" charset="0"/>
                <a:cs typeface="Times New Roman" pitchFamily="18" charset="0"/>
              </a:rPr>
              <a:t> МДМ </a:t>
            </a:r>
            <a:r>
              <a:rPr lang="ru-RU" sz="2400" dirty="0" err="1">
                <a:solidFill>
                  <a:schemeClr val="tx2">
                    <a:lumMod val="50000"/>
                  </a:schemeClr>
                </a:solidFill>
                <a:latin typeface="Times New Roman" pitchFamily="18" charset="0"/>
                <a:cs typeface="Times New Roman" pitchFamily="18" charset="0"/>
              </a:rPr>
              <a:t>қызметін</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регламенттейтін</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қазіргі</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заманғы</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нормативтік</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құжаттарды</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зерделеу</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болып</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табылады</a:t>
            </a:r>
            <a:r>
              <a:rPr lang="ru-RU" sz="2400" dirty="0" smtClean="0">
                <a:solidFill>
                  <a:schemeClr val="tx2">
                    <a:lumMod val="50000"/>
                  </a:schemeClr>
                </a:solidFill>
                <a:latin typeface="Times New Roman" pitchFamily="18" charset="0"/>
                <a:cs typeface="Times New Roman" pitchFamily="18" charset="0"/>
              </a:rPr>
              <a:t>.</a:t>
            </a:r>
          </a:p>
          <a:p>
            <a:pPr marL="285750" indent="-285750" algn="just">
              <a:buFont typeface="Arial" pitchFamily="34" charset="0"/>
              <a:buChar char="•"/>
            </a:pPr>
            <a:r>
              <a:rPr lang="ru-RU" sz="2400" dirty="0" err="1" smtClean="0">
                <a:solidFill>
                  <a:schemeClr val="tx2">
                    <a:lumMod val="50000"/>
                  </a:schemeClr>
                </a:solidFill>
                <a:latin typeface="Times New Roman" pitchFamily="18" charset="0"/>
                <a:cs typeface="Times New Roman" pitchFamily="18" charset="0"/>
              </a:rPr>
              <a:t>Жобаны</a:t>
            </a:r>
            <a:r>
              <a:rPr lang="ru-RU" sz="2400" dirty="0" smtClean="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әзірлеу</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үшін</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заманауи</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әдістемелер</a:t>
            </a:r>
            <a:r>
              <a:rPr lang="ru-RU" sz="2400" dirty="0">
                <a:solidFill>
                  <a:schemeClr val="tx2">
                    <a:lumMod val="50000"/>
                  </a:schemeClr>
                </a:solidFill>
                <a:latin typeface="Times New Roman" pitchFamily="18" charset="0"/>
                <a:cs typeface="Times New Roman" pitchFamily="18" charset="0"/>
              </a:rPr>
              <a:t> мен </a:t>
            </a:r>
            <a:r>
              <a:rPr lang="ru-RU" sz="2400" dirty="0" err="1">
                <a:solidFill>
                  <a:schemeClr val="tx2">
                    <a:lumMod val="50000"/>
                  </a:schemeClr>
                </a:solidFill>
                <a:latin typeface="Times New Roman" pitchFamily="18" charset="0"/>
                <a:cs typeface="Times New Roman" pitchFamily="18" charset="0"/>
              </a:rPr>
              <a:t>әдістемелік</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құралдар</a:t>
            </a:r>
            <a:r>
              <a:rPr lang="ru-RU" sz="2400" dirty="0">
                <a:solidFill>
                  <a:schemeClr val="tx2">
                    <a:lumMod val="50000"/>
                  </a:schemeClr>
                </a:solidFill>
                <a:latin typeface="Times New Roman" pitchFamily="18" charset="0"/>
                <a:cs typeface="Times New Roman" pitchFamily="18" charset="0"/>
              </a:rPr>
              <a:t> </a:t>
            </a:r>
            <a:r>
              <a:rPr lang="ru-RU" sz="2400" dirty="0" err="1">
                <a:solidFill>
                  <a:schemeClr val="tx2">
                    <a:lumMod val="50000"/>
                  </a:schemeClr>
                </a:solidFill>
                <a:latin typeface="Times New Roman" pitchFamily="18" charset="0"/>
                <a:cs typeface="Times New Roman" pitchFamily="18" charset="0"/>
              </a:rPr>
              <a:t>зерделенді</a:t>
            </a:r>
            <a:r>
              <a:rPr lang="ru-RU" sz="2400" dirty="0" smtClean="0">
                <a:solidFill>
                  <a:schemeClr val="tx2">
                    <a:lumMod val="50000"/>
                  </a:schemeClr>
                </a:solidFill>
                <a:latin typeface="Times New Roman" pitchFamily="18" charset="0"/>
                <a:cs typeface="Times New Roman" pitchFamily="18" charset="0"/>
              </a:rPr>
              <a:t>:</a:t>
            </a:r>
          </a:p>
          <a:p>
            <a:pPr algn="just">
              <a:spcAft>
                <a:spcPts val="0"/>
              </a:spcAft>
              <a:tabLst>
                <a:tab pos="540385" algn="l"/>
                <a:tab pos="2969895" algn="ctr"/>
                <a:tab pos="5940425" algn="r"/>
              </a:tabLst>
            </a:pPr>
            <a:r>
              <a:rPr lang="kk-KZ" sz="2400" dirty="0" smtClean="0">
                <a:solidFill>
                  <a:schemeClr val="tx2">
                    <a:lumMod val="50000"/>
                  </a:schemeClr>
                </a:solidFill>
                <a:latin typeface="Times New Roman" pitchFamily="18" charset="0"/>
                <a:ea typeface="PMingLiU"/>
                <a:cs typeface="Times New Roman" pitchFamily="18" charset="0"/>
              </a:rPr>
              <a:t>- «</a:t>
            </a:r>
            <a:r>
              <a:rPr lang="kk-KZ" sz="2400" dirty="0">
                <a:solidFill>
                  <a:schemeClr val="tx2">
                    <a:lumMod val="50000"/>
                  </a:schemeClr>
                </a:solidFill>
                <a:latin typeface="Times New Roman" pitchFamily="18" charset="0"/>
                <a:ea typeface="PMingLiU"/>
                <a:cs typeface="Times New Roman" pitchFamily="18" charset="0"/>
              </a:rPr>
              <a:t>Біз қазақ тілін үйренеміз» әдістемелік құрал - К.С. Ильяшева, А.Е. </a:t>
            </a:r>
            <a:r>
              <a:rPr lang="kk-KZ" sz="2400" dirty="0" smtClean="0">
                <a:solidFill>
                  <a:schemeClr val="tx2">
                    <a:lumMod val="50000"/>
                  </a:schemeClr>
                </a:solidFill>
                <a:latin typeface="Times New Roman" pitchFamily="18" charset="0"/>
                <a:ea typeface="PMingLiU"/>
                <a:cs typeface="Times New Roman" pitchFamily="18" charset="0"/>
              </a:rPr>
              <a:t>Шалаханов.</a:t>
            </a:r>
          </a:p>
          <a:p>
            <a:pPr algn="just">
              <a:spcAft>
                <a:spcPts val="0"/>
              </a:spcAft>
              <a:tabLst>
                <a:tab pos="540385" algn="l"/>
                <a:tab pos="2969895" algn="ctr"/>
                <a:tab pos="5940425" algn="r"/>
              </a:tabLst>
            </a:pPr>
            <a:r>
              <a:rPr lang="kk-KZ" sz="2400" dirty="0">
                <a:solidFill>
                  <a:schemeClr val="tx2">
                    <a:lumMod val="50000"/>
                  </a:schemeClr>
                </a:solidFill>
                <a:latin typeface="Times New Roman" pitchFamily="18" charset="0"/>
                <a:ea typeface="PMingLiU"/>
                <a:cs typeface="Times New Roman" pitchFamily="18" charset="0"/>
              </a:rPr>
              <a:t>- </a:t>
            </a:r>
            <a:r>
              <a:rPr lang="kk-KZ" sz="2400" dirty="0" smtClean="0">
                <a:solidFill>
                  <a:schemeClr val="tx2">
                    <a:lumMod val="50000"/>
                  </a:schemeClr>
                </a:solidFill>
                <a:latin typeface="Times New Roman" pitchFamily="18" charset="0"/>
                <a:ea typeface="PMingLiU"/>
                <a:cs typeface="Times New Roman" pitchFamily="18" charset="0"/>
              </a:rPr>
              <a:t>Мектепке </a:t>
            </a:r>
            <a:r>
              <a:rPr lang="kk-KZ" sz="2400" dirty="0">
                <a:solidFill>
                  <a:schemeClr val="tx2">
                    <a:lumMod val="50000"/>
                  </a:schemeClr>
                </a:solidFill>
                <a:latin typeface="Times New Roman" pitchFamily="18" charset="0"/>
                <a:ea typeface="PMingLiU"/>
                <a:cs typeface="Times New Roman" pitchFamily="18" charset="0"/>
              </a:rPr>
              <a:t>дейінгі білім мекемелерінде қазақ тілін үйрететін әдістемелік құрал- Е.А.Айтаманова, Г.Ш. Утепова, Ш.К. Юсупова </a:t>
            </a:r>
          </a:p>
          <a:p>
            <a:pPr algn="just">
              <a:spcAft>
                <a:spcPts val="0"/>
              </a:spcAft>
              <a:tabLst>
                <a:tab pos="540385" algn="l"/>
                <a:tab pos="2969895" algn="ctr"/>
                <a:tab pos="5940425" algn="r"/>
              </a:tabLst>
            </a:pPr>
            <a:r>
              <a:rPr lang="kk-KZ" sz="2400" dirty="0" smtClean="0">
                <a:solidFill>
                  <a:schemeClr val="tx2">
                    <a:lumMod val="50000"/>
                  </a:schemeClr>
                </a:solidFill>
                <a:latin typeface="Times New Roman" pitchFamily="18" charset="0"/>
                <a:ea typeface="PMingLiU"/>
                <a:cs typeface="Times New Roman" pitchFamily="18" charset="0"/>
              </a:rPr>
              <a:t>- Қуырмаш </a:t>
            </a:r>
            <a:r>
              <a:rPr lang="kk-KZ" sz="2400" dirty="0">
                <a:solidFill>
                  <a:schemeClr val="tx2">
                    <a:lumMod val="50000"/>
                  </a:schemeClr>
                </a:solidFill>
                <a:latin typeface="Times New Roman" pitchFamily="18" charset="0"/>
                <a:ea typeface="PMingLiU"/>
                <a:cs typeface="Times New Roman" pitchFamily="18" charset="0"/>
              </a:rPr>
              <a:t>–  С.К. </a:t>
            </a:r>
            <a:r>
              <a:rPr lang="kk-KZ" sz="2400" dirty="0" smtClean="0">
                <a:solidFill>
                  <a:schemeClr val="tx2">
                    <a:lumMod val="50000"/>
                  </a:schemeClr>
                </a:solidFill>
                <a:latin typeface="Times New Roman" pitchFamily="18" charset="0"/>
                <a:ea typeface="PMingLiU"/>
                <a:cs typeface="Times New Roman" pitchFamily="18" charset="0"/>
              </a:rPr>
              <a:t>Раева</a:t>
            </a:r>
          </a:p>
          <a:p>
            <a:pPr algn="just">
              <a:spcAft>
                <a:spcPts val="0"/>
              </a:spcAft>
              <a:tabLst>
                <a:tab pos="540385" algn="l"/>
                <a:tab pos="2969895" algn="ctr"/>
                <a:tab pos="5940425" algn="r"/>
              </a:tabLst>
            </a:pPr>
            <a:r>
              <a:rPr lang="kk-KZ" sz="2400" dirty="0" smtClean="0">
                <a:solidFill>
                  <a:schemeClr val="tx2">
                    <a:lumMod val="50000"/>
                  </a:schemeClr>
                </a:solidFill>
                <a:latin typeface="Times New Roman" pitchFamily="18" charset="0"/>
                <a:ea typeface="PMingLiU"/>
                <a:cs typeface="Times New Roman" pitchFamily="18" charset="0"/>
              </a:rPr>
              <a:t>- Суретті </a:t>
            </a:r>
            <a:r>
              <a:rPr lang="kk-KZ" sz="2400" dirty="0">
                <a:solidFill>
                  <a:schemeClr val="tx2">
                    <a:lumMod val="50000"/>
                  </a:schemeClr>
                </a:solidFill>
                <a:latin typeface="Times New Roman" pitchFamily="18" charset="0"/>
                <a:ea typeface="PMingLiU"/>
                <a:cs typeface="Times New Roman" pitchFamily="18" charset="0"/>
              </a:rPr>
              <a:t>қазақ тілі – Б. Салыхова,  А. </a:t>
            </a:r>
            <a:r>
              <a:rPr lang="kk-KZ" sz="2400" dirty="0" smtClean="0">
                <a:solidFill>
                  <a:schemeClr val="tx2">
                    <a:lumMod val="50000"/>
                  </a:schemeClr>
                </a:solidFill>
                <a:latin typeface="Times New Roman" pitchFamily="18" charset="0"/>
                <a:ea typeface="PMingLiU"/>
                <a:cs typeface="Times New Roman" pitchFamily="18" charset="0"/>
              </a:rPr>
              <a:t>Рауандина</a:t>
            </a:r>
            <a:r>
              <a:rPr lang="kk-KZ" sz="2400" dirty="0">
                <a:solidFill>
                  <a:schemeClr val="tx2">
                    <a:lumMod val="50000"/>
                  </a:schemeClr>
                </a:solidFill>
                <a:latin typeface="Times New Roman" pitchFamily="18" charset="0"/>
                <a:ea typeface="PMingLiU"/>
                <a:cs typeface="Times New Roman" pitchFamily="18" charset="0"/>
              </a:rPr>
              <a:t>.</a:t>
            </a:r>
            <a:endParaRPr lang="ru-RU" sz="2400" dirty="0">
              <a:solidFill>
                <a:schemeClr val="tx2">
                  <a:lumMod val="50000"/>
                </a:schemeClr>
              </a:solidFill>
              <a:latin typeface="Times New Roman" pitchFamily="18" charset="0"/>
              <a:ea typeface="Times New Roman"/>
              <a:cs typeface="Times New Roman" pitchFamily="18" charset="0"/>
            </a:endParaRPr>
          </a:p>
        </p:txBody>
      </p:sp>
      <p:sp>
        <p:nvSpPr>
          <p:cNvPr id="3" name="Прямоугольник 2"/>
          <p:cNvSpPr/>
          <p:nvPr/>
        </p:nvSpPr>
        <p:spPr>
          <a:xfrm>
            <a:off x="1958899" y="476672"/>
            <a:ext cx="5153270" cy="461665"/>
          </a:xfrm>
          <a:prstGeom prst="rect">
            <a:avLst/>
          </a:prstGeom>
        </p:spPr>
        <p:txBody>
          <a:bodyPr wrap="none">
            <a:spAutoFit/>
          </a:bodyPr>
          <a:lstStyle/>
          <a:p>
            <a:r>
              <a:rPr lang="ru-RU" sz="2400" b="1" dirty="0" err="1">
                <a:solidFill>
                  <a:schemeClr val="tx2">
                    <a:lumMod val="50000"/>
                  </a:schemeClr>
                </a:solidFill>
                <a:latin typeface="Times New Roman" pitchFamily="18" charset="0"/>
                <a:cs typeface="Times New Roman" pitchFamily="18" charset="0"/>
              </a:rPr>
              <a:t>Теориялық-әдіснамалық</a:t>
            </a:r>
            <a:r>
              <a:rPr lang="ru-RU" sz="2400" b="1" dirty="0">
                <a:solidFill>
                  <a:schemeClr val="tx2">
                    <a:lumMod val="50000"/>
                  </a:schemeClr>
                </a:solidFill>
                <a:latin typeface="Times New Roman" pitchFamily="18" charset="0"/>
                <a:cs typeface="Times New Roman" pitchFamily="18" charset="0"/>
              </a:rPr>
              <a:t> </a:t>
            </a:r>
            <a:r>
              <a:rPr lang="ru-RU" sz="2400" b="1" dirty="0" err="1">
                <a:solidFill>
                  <a:schemeClr val="tx2">
                    <a:lumMod val="50000"/>
                  </a:schemeClr>
                </a:solidFill>
                <a:latin typeface="Times New Roman" pitchFamily="18" charset="0"/>
                <a:cs typeface="Times New Roman" pitchFamily="18" charset="0"/>
              </a:rPr>
              <a:t>негіздеме</a:t>
            </a:r>
            <a:r>
              <a:rPr lang="ru-RU" sz="2400" b="1" dirty="0">
                <a:solidFill>
                  <a:schemeClr val="tx2">
                    <a:lumMod val="50000"/>
                  </a:schemeClr>
                </a:solidFill>
                <a:latin typeface="Times New Roman" pitchFamily="18" charset="0"/>
                <a:cs typeface="Times New Roman" pitchFamily="18" charset="0"/>
              </a:rPr>
              <a:t>:</a:t>
            </a:r>
          </a:p>
        </p:txBody>
      </p:sp>
    </p:spTree>
    <p:extLst>
      <p:ext uri="{BB962C8B-B14F-4D97-AF65-F5344CB8AC3E}">
        <p14:creationId xmlns:p14="http://schemas.microsoft.com/office/powerpoint/2010/main" xmlns="" val="1591127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882</TotalTime>
  <Words>1122</Words>
  <Application>Microsoft Office PowerPoint</Application>
  <PresentationFormat>Экран (4:3)</PresentationFormat>
  <Paragraphs>111</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НАЗАРЛАРЫҢЫЗҒА РАХМЕТ!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Ручеек 2</dc:creator>
  <cp:lastModifiedBy>1</cp:lastModifiedBy>
  <cp:revision>40</cp:revision>
  <dcterms:created xsi:type="dcterms:W3CDTF">2020-11-09T09:22:47Z</dcterms:created>
  <dcterms:modified xsi:type="dcterms:W3CDTF">2020-11-23T03:49:46Z</dcterms:modified>
</cp:coreProperties>
</file>