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6" r:id="rId4"/>
    <p:sldId id="257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gs" Target="tags/tag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A0595-B121-4F91-A374-76B21171E2C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25A6C-5F2D-4EDB-888D-F5897D4D4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5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0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7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7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5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hyperlink" Target="http://presentation-creation.ru/" TargetMode="Externa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1802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58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em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em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em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emf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9.em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rmAutofit/>
          </a:bodyPr>
          <a:lstStyle/>
          <a:p>
            <a:r>
              <a:rPr lang="kk-KZ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услуги, оказываемые в сфере образования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5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Согласно Приказу и.о Министра цифрового развития, инноваций и аэрокосмической промышленности РК «Об утверждении реестра государственных услуг» , существуют </a:t>
            </a:r>
            <a:r>
              <a:rPr lang="kk-KZ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 вида государственных услуг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, оказываемых в сфере образования.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Из них </a:t>
            </a:r>
            <a:r>
              <a:rPr lang="kk-KZ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услуг полностью автоматизированы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24 – частично автоматизированы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– бумажно-проактивные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60648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государственных услуг</a:t>
            </a:r>
            <a:endParaRPr lang="ru-RU" sz="2800" u="sng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384176" y="2771344"/>
            <a:ext cx="288032" cy="58564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24136" y="3441526"/>
            <a:ext cx="1008112" cy="95785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04156" y="368962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771800" y="4151287"/>
            <a:ext cx="1008112" cy="429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28192" y="4581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28192" y="458112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148064" y="4151287"/>
            <a:ext cx="792088" cy="429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39552" y="4581128"/>
            <a:ext cx="2566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 полностью автоматизировано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28544" y="5504458"/>
            <a:ext cx="3199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частично автоматизированы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41286" y="4719627"/>
            <a:ext cx="3235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услуги – бумажно-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s://argumenti.ru/images/arhnews/549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71" y="2715684"/>
            <a:ext cx="1521567" cy="14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alashainasy.kz/userdata/news/2016/news_87013/thumb_b/photo_916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951898"/>
            <a:ext cx="1800200" cy="14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егов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482287"/>
            <a:ext cx="3752299" cy="19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егов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83261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6468" y="2924944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портал выступает ведущим звеном из которого вытекают ранее указанные информационные системы как: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Malahit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Mindal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Б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ілімал,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Indigo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b="1" dirty="0">
              <a:solidFill>
                <a:srgbClr val="FFFFFF"/>
              </a:solidFill>
              <a:cs typeface="Arial" charset="0"/>
            </a:endParaRPr>
          </a:p>
          <a:p>
            <a:endParaRPr lang="en-US" b="1" dirty="0">
              <a:solidFill>
                <a:srgbClr val="FFFFFF"/>
              </a:solidFill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6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829" y="26064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системы, оказывающие государственные услуги</a:t>
            </a:r>
          </a:p>
        </p:txBody>
      </p:sp>
      <p:sp>
        <p:nvSpPr>
          <p:cNvPr id="4" name="Freeform 26"/>
          <p:cNvSpPr>
            <a:spLocks/>
          </p:cNvSpPr>
          <p:nvPr/>
        </p:nvSpPr>
        <p:spPr bwMode="gray">
          <a:xfrm flipH="1">
            <a:off x="2487612" y="2248048"/>
            <a:ext cx="1862137" cy="1325564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" name="Freeform 27"/>
          <p:cNvSpPr>
            <a:spLocks/>
          </p:cNvSpPr>
          <p:nvPr/>
        </p:nvSpPr>
        <p:spPr bwMode="gray">
          <a:xfrm>
            <a:off x="4587875" y="2248048"/>
            <a:ext cx="1712317" cy="1325563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" name="Freeform 28"/>
          <p:cNvSpPr>
            <a:spLocks/>
          </p:cNvSpPr>
          <p:nvPr/>
        </p:nvSpPr>
        <p:spPr bwMode="gray">
          <a:xfrm>
            <a:off x="2487612" y="3782111"/>
            <a:ext cx="1862137" cy="1375082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" name="Freeform 29"/>
          <p:cNvSpPr>
            <a:spLocks/>
          </p:cNvSpPr>
          <p:nvPr/>
        </p:nvSpPr>
        <p:spPr bwMode="gray">
          <a:xfrm flipH="1">
            <a:off x="4587874" y="3782112"/>
            <a:ext cx="1712317" cy="1375082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gray">
          <a:xfrm>
            <a:off x="3702473" y="2780925"/>
            <a:ext cx="1794882" cy="1872209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white">
          <a:xfrm>
            <a:off x="2487613" y="2248049"/>
            <a:ext cx="1579562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Malahit</a:t>
            </a:r>
            <a:endParaRPr lang="en-US" sz="2000" b="1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white">
          <a:xfrm>
            <a:off x="4838700" y="2248049"/>
            <a:ext cx="1579563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Mindal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white">
          <a:xfrm>
            <a:off x="2487612" y="4354423"/>
            <a:ext cx="15795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ілімал</a:t>
            </a: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white">
          <a:xfrm>
            <a:off x="4720629" y="4354423"/>
            <a:ext cx="15795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Indigo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6137" y="3424643"/>
            <a:ext cx="164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EGOV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292566"/>
            <a:ext cx="255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Психолого-медико-педагогическая консультация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18263" y="1292566"/>
            <a:ext cx="2744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Отдел нравственно-духовного развития личности, специального, дополнительного образования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85581" y="5157193"/>
            <a:ext cx="3342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Отдел дошкольного воспитания и общего среднего образования</a:t>
            </a:r>
            <a:endParaRPr lang="kk-KZ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98939" y="4010507"/>
            <a:ext cx="28083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Отдел дошкольного воспитания и общего среднего образования </a:t>
            </a:r>
          </a:p>
          <a:p>
            <a:pPr marL="285750" indent="-285750" algn="ctr">
              <a:buFontTx/>
              <a:buChar char="-"/>
            </a:pPr>
            <a:r>
              <a:rPr lang="kk-K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работе с педагогическими работниками и управления человеческими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</a:t>
            </a:r>
          </a:p>
          <a:p>
            <a:pPr algn="ctr"/>
            <a:endParaRPr lang="kk-KZ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2"/>
          <p:cNvGrpSpPr>
            <a:grpSpLocks/>
          </p:cNvGrpSpPr>
          <p:nvPr/>
        </p:nvGrpSpPr>
        <p:grpSpPr bwMode="auto">
          <a:xfrm>
            <a:off x="179512" y="1912029"/>
            <a:ext cx="2679147" cy="2194660"/>
            <a:chOff x="761" y="1243"/>
            <a:chExt cx="512" cy="479"/>
          </a:xfrm>
        </p:grpSpPr>
        <p:grpSp>
          <p:nvGrpSpPr>
            <p:cNvPr id="3" name="Group 143"/>
            <p:cNvGrpSpPr>
              <a:grpSpLocks/>
            </p:cNvGrpSpPr>
            <p:nvPr/>
          </p:nvGrpSpPr>
          <p:grpSpPr bwMode="auto">
            <a:xfrm>
              <a:off x="761" y="1243"/>
              <a:ext cx="512" cy="479"/>
              <a:chOff x="59" y="1917"/>
              <a:chExt cx="1175" cy="1019"/>
            </a:xfrm>
          </p:grpSpPr>
          <p:pic>
            <p:nvPicPr>
              <p:cNvPr id="5" name="Picture 144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59" y="2662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145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" name="Picture 14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81626" y="2401498"/>
            <a:ext cx="246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Электронная (частично автоматизированная)/бумажная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47667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MALAHIT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30415" y="2055828"/>
            <a:ext cx="6174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Обследование и оказание психолого-медико-педагогической консультативной помощи детям с ограниченными возможностями;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70600" y="3278661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Реабилитация и социальная адаптация детей и подростков с проблемами в развитии; </a:t>
            </a: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6817" y="4407495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 документов и зачисление в специальные организации образования детей с ограниченными возможностями для обучения по специальным общеобразовательным учебным программам. 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5445224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Психолого-медико-педагогическая консультация (ПМПК)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692696"/>
            <a:ext cx="1952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Mindal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Arial" charset="0"/>
            </a:endParaRPr>
          </a:p>
        </p:txBody>
      </p:sp>
      <p:grpSp>
        <p:nvGrpSpPr>
          <p:cNvPr id="3" name="Group 124"/>
          <p:cNvGrpSpPr>
            <a:grpSpLocks/>
          </p:cNvGrpSpPr>
          <p:nvPr/>
        </p:nvGrpSpPr>
        <p:grpSpPr bwMode="auto">
          <a:xfrm>
            <a:off x="442301" y="1879597"/>
            <a:ext cx="2664296" cy="2664296"/>
            <a:chOff x="819" y="1243"/>
            <a:chExt cx="454" cy="518"/>
          </a:xfrm>
        </p:grpSpPr>
        <p:grpSp>
          <p:nvGrpSpPr>
            <p:cNvPr id="4" name="Group 125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6" name="Picture 126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7" name="Picture 12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8" name="Oval 128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" name="Picture 12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486012" y="2354873"/>
            <a:ext cx="2511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Электронная (частично автоматизированная)/бумажная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2368664"/>
            <a:ext cx="5598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 документов и зачисление в организации дополнительного образования для детей по предоставлению им дополнительного образования.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4543893"/>
            <a:ext cx="5688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Отдел нравственно-духовного развития личности, специального, дополнительного образования (НДРЛ)</a:t>
            </a:r>
            <a:endParaRPr lang="kk-KZ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2"/>
          <p:cNvGrpSpPr>
            <a:grpSpLocks/>
          </p:cNvGrpSpPr>
          <p:nvPr/>
        </p:nvGrpSpPr>
        <p:grpSpPr bwMode="auto">
          <a:xfrm>
            <a:off x="591871" y="1685416"/>
            <a:ext cx="3006080" cy="2886476"/>
            <a:chOff x="819" y="1243"/>
            <a:chExt cx="454" cy="518"/>
          </a:xfrm>
        </p:grpSpPr>
        <p:grpSp>
          <p:nvGrpSpPr>
            <p:cNvPr id="3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5" name="Picture 144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145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" name="Picture 14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3923928" y="692696"/>
            <a:ext cx="1813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Indigo</a:t>
            </a:r>
            <a:endParaRPr lang="kk-KZ" sz="4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3955" y="2277964"/>
            <a:ext cx="27822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Электронная (частично автоматизированная)/ бумажная/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проактивная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/ оказываемая по принципу «одного заявления»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37098" y="2554359"/>
            <a:ext cx="54069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Постановка на очередь детей дошкольного возраста (до 6 лет) для направления в детские дошкольные организации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Oval 146"/>
          <p:cNvSpPr>
            <a:spLocks noChangeArrowheads="1"/>
          </p:cNvSpPr>
          <p:nvPr/>
        </p:nvSpPr>
        <p:spPr bwMode="gray">
          <a:xfrm>
            <a:off x="6300193" y="3948497"/>
            <a:ext cx="2448272" cy="23042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0194" y="4500460"/>
            <a:ext cx="2448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Электронная (частично автоматизированная)/бумажная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92995" y="4596262"/>
            <a:ext cx="5288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 документов и зачисление детей в дошкольные организации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8077" y="5445224"/>
            <a:ext cx="5996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Отдел дошкольного воспитания и общего среднего образования (ОСО)</a:t>
            </a:r>
            <a:endParaRPr lang="kk-KZ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5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8636" y="529123"/>
            <a:ext cx="2201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Білімал</a:t>
            </a:r>
          </a:p>
        </p:txBody>
      </p:sp>
      <p:grpSp>
        <p:nvGrpSpPr>
          <p:cNvPr id="3" name="Group 124"/>
          <p:cNvGrpSpPr>
            <a:grpSpLocks/>
          </p:cNvGrpSpPr>
          <p:nvPr/>
        </p:nvGrpSpPr>
        <p:grpSpPr bwMode="auto">
          <a:xfrm>
            <a:off x="359306" y="404323"/>
            <a:ext cx="2448272" cy="2197289"/>
            <a:chOff x="819" y="1243"/>
            <a:chExt cx="454" cy="518"/>
          </a:xfrm>
        </p:grpSpPr>
        <p:grpSp>
          <p:nvGrpSpPr>
            <p:cNvPr id="4" name="Group 125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6" name="Picture 126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7" name="Picture 12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8" name="Oval 128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" name="Picture 12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251294" y="822066"/>
            <a:ext cx="253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(Электронная (частично автоматизированная)/бумажная)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91131" y="1757729"/>
            <a:ext cx="63639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 документов и зачисление в организации образования независимо от ведомственной подчиненности для обучения по общеобразовательным программам начального, основного среднего, общего среднего образования. 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3727" y="2884545"/>
            <a:ext cx="65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48697" y="2515213"/>
            <a:ext cx="8848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документов для организации индивидуального бесплатного обучения на дому детей, которые по состоянию здоровья в течение длительного времени не могут посещать организации начального, основного среднего, общего среднего образования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015" y="3198504"/>
            <a:ext cx="8650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 документов для организации индивидуального бесплатного обучения на дому детей, которые по состоянию здоровья в течение длительного времени не могут посещать организации начального, основного среднего, общего среднего образования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697" y="3937168"/>
            <a:ext cx="8271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Предоставление бесплатного и льготного питания отдельным категориям обучающихся и воспитанников в общеобразовательных школах. 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8697" y="4460388"/>
            <a:ext cx="8559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Предоставление бесплатного и льготного питания отдельным категориям обучающихся и воспитанников в общеобразовательных школах.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697" y="4983608"/>
            <a:ext cx="83816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бесплатного питания отдельным категориям граждан, а также лицам, находящимся под опекой (попечительством) и патронатом, обучающимся и воспитанникам организаций технического и профессионального, </a:t>
            </a:r>
            <a:r>
              <a:rPr lang="ru-RU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послесреднего</a:t>
            </a:r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высшего образования. </a:t>
            </a:r>
            <a:endParaRPr lang="ru-RU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915" y="5722272"/>
            <a:ext cx="7906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 документов для перевода детей между организациями основного среднего, общего среднего образования.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1149" y="6230717"/>
            <a:ext cx="7642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Отдел дошкольного воспитания и общего среднего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4229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381437" y="489336"/>
            <a:ext cx="2336360" cy="2197289"/>
            <a:chOff x="819" y="1243"/>
            <a:chExt cx="454" cy="518"/>
          </a:xfrm>
        </p:grpSpPr>
        <p:grpSp>
          <p:nvGrpSpPr>
            <p:cNvPr id="3" name="Group 125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5" name="Picture 126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6" name="Picture 12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7" name="Oval 128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" name="Picture 12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471481" y="868983"/>
            <a:ext cx="2130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(Электронная (частично автоматизированная)/бумажная)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1788030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69808" y="1673465"/>
            <a:ext cx="614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8"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Выдача дубликатов документов об основном среднем, общем среднем образовании </a:t>
            </a:r>
          </a:p>
          <a:p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  Прием документов для прохождения процедуры присвоения и подтверждения квалификационных категорий педагогов. 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oup 142"/>
          <p:cNvGrpSpPr>
            <a:grpSpLocks/>
          </p:cNvGrpSpPr>
          <p:nvPr/>
        </p:nvGrpSpPr>
        <p:grpSpPr bwMode="auto">
          <a:xfrm>
            <a:off x="467871" y="4883114"/>
            <a:ext cx="1852046" cy="1880838"/>
            <a:chOff x="819" y="1243"/>
            <a:chExt cx="454" cy="518"/>
          </a:xfrm>
        </p:grpSpPr>
        <p:grpSp>
          <p:nvGrpSpPr>
            <p:cNvPr id="24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2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45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5" name="Picture 14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Прямоугольник 30"/>
          <p:cNvSpPr/>
          <p:nvPr/>
        </p:nvSpPr>
        <p:spPr>
          <a:xfrm>
            <a:off x="3707904" y="733288"/>
            <a:ext cx="1870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Білімал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18882" y="3078179"/>
            <a:ext cx="88799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  Прием документов для участия в конкурсе на замещение руководителей государственных организаций дошкольного, среднего, технического и профессионального,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послесреднего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дополнительного образования </a:t>
            </a:r>
          </a:p>
          <a:p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  Прием документов для прохождения процедуры присвоения и подтверждения квалификационных категорий педагогов. 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305123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4819997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53669" y="4377691"/>
            <a:ext cx="8779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работе с педагогическими работниками и управления человеческими ресурсами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7871" y="5296327"/>
            <a:ext cx="1770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Полностью автоматизировано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445649" y="5208085"/>
            <a:ext cx="6572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Выдача разрешения на обучение в форме экстерната в организациях основного среднего и общего среднего образования.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814" y="2607854"/>
            <a:ext cx="824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Отдел дошкольного воспитания и общего среднего образования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31565" y="57928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Отдел дошкольного воспитания и общего среднего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20709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1f1395f7b34eb782dac9f59bbbe8295515215d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592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Государственные услуги, оказываемые в сфере образования</vt:lpstr>
      <vt:lpstr>Презентация PowerPoint</vt:lpstr>
      <vt:lpstr>Презентация PowerPoint</vt:lpstr>
      <vt:lpstr>Информационные системы, оказывающие государственные услуги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Свечение</dc:title>
  <dc:creator>obstinate</dc:creator>
  <dc:description>Шаблон презентации с сайта http://presentation-creation.ru</dc:description>
  <cp:lastModifiedBy>Неизвестный пользователь</cp:lastModifiedBy>
  <cp:revision>23</cp:revision>
  <dcterms:created xsi:type="dcterms:W3CDTF">2017-04-09T17:47:13Z</dcterms:created>
  <dcterms:modified xsi:type="dcterms:W3CDTF">2021-02-10T04:07:39Z</dcterms:modified>
</cp:coreProperties>
</file>