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6D521-FD15-494C-A692-C4632E978606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C89B6-4495-4A5E-877E-EA44B7D8B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E836D4-9ECF-4426-98B0-378C08756E6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D661CA-971F-4444-929F-9BA9BB420DD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74;&#1072;&#1103;%20&#1087;&#1072;&#1087;&#1082;&#1072;%20(2)/DSCI0002.AV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&#1053;&#1086;&#1074;&#1072;&#1103;%20&#1087;&#1072;&#1087;&#1082;&#1072;%20(2)/DSCI0106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9924" y="642919"/>
            <a:ext cx="678448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Pleasures   of  life</a:t>
            </a:r>
            <a:r>
              <a:rPr lang="kk-KZ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Загнутый угол 20"/>
          <p:cNvSpPr/>
          <p:nvPr/>
        </p:nvSpPr>
        <p:spPr>
          <a:xfrm>
            <a:off x="630238" y="1252538"/>
            <a:ext cx="8089900" cy="638175"/>
          </a:xfrm>
          <a:prstGeom prst="foldedCorne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 smtClean="0"/>
              <a:t>Мақсаты:Сүйікті іс</a:t>
            </a:r>
            <a:r>
              <a:rPr lang="ru-RU" sz="1400" dirty="0" smtClean="0"/>
              <a:t>  </a:t>
            </a:r>
            <a:r>
              <a:rPr lang="ru-RU" sz="1400" dirty="0" err="1"/>
              <a:t>туралы</a:t>
            </a:r>
            <a:r>
              <a:rPr lang="ru-RU" sz="1400" dirty="0"/>
              <a:t> </a:t>
            </a:r>
            <a:r>
              <a:rPr lang="ru-RU" sz="1400" dirty="0" err="1"/>
              <a:t>тақырыпта ағылшын тілінде</a:t>
            </a:r>
            <a:r>
              <a:rPr lang="ru-RU" sz="1400" dirty="0"/>
              <a:t> </a:t>
            </a:r>
            <a:r>
              <a:rPr lang="ru-RU" sz="1400" dirty="0" err="1"/>
              <a:t>сөйлеуге төселдіру,тақырыптың негізгі</a:t>
            </a:r>
            <a:r>
              <a:rPr lang="ru-RU" sz="1400" dirty="0"/>
              <a:t> </a:t>
            </a:r>
            <a:r>
              <a:rPr lang="ru-RU" sz="1400" dirty="0" err="1"/>
              <a:t>идеясын</a:t>
            </a:r>
            <a:r>
              <a:rPr lang="ru-RU" sz="1400" dirty="0"/>
              <a:t> </a:t>
            </a:r>
            <a:r>
              <a:rPr lang="ru-RU" sz="1400" dirty="0" err="1"/>
              <a:t>терең ұғынуға жетелеу</a:t>
            </a:r>
            <a:r>
              <a:rPr lang="ru-RU" sz="1400" dirty="0"/>
              <a:t>.</a:t>
            </a:r>
          </a:p>
        </p:txBody>
      </p:sp>
      <p:sp>
        <p:nvSpPr>
          <p:cNvPr id="22" name="Загнутый угол 21"/>
          <p:cNvSpPr/>
          <p:nvPr/>
        </p:nvSpPr>
        <p:spPr>
          <a:xfrm>
            <a:off x="785813" y="2071688"/>
            <a:ext cx="7983537" cy="965200"/>
          </a:xfrm>
          <a:prstGeom prst="folded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/>
              <a:t>Міндеттері:Оқушыларды</a:t>
            </a:r>
            <a:r>
              <a:rPr lang="ru-RU" sz="1400" dirty="0"/>
              <a:t> </a:t>
            </a:r>
            <a:r>
              <a:rPr lang="ru-RU" sz="1400" dirty="0" err="1"/>
              <a:t>диалогтік</a:t>
            </a:r>
            <a:r>
              <a:rPr lang="ru-RU" sz="1400" dirty="0"/>
              <a:t> </a:t>
            </a:r>
            <a:r>
              <a:rPr lang="ru-RU" sz="1400" dirty="0" err="1"/>
              <a:t>қарым-қатынаста</a:t>
            </a:r>
            <a:r>
              <a:rPr lang="ru-RU" sz="1400" dirty="0"/>
              <a:t> </a:t>
            </a:r>
            <a:r>
              <a:rPr lang="ru-RU" sz="1400" dirty="0" err="1"/>
              <a:t>өзара</a:t>
            </a:r>
            <a:r>
              <a:rPr lang="ru-RU" sz="1400" dirty="0"/>
              <a:t>  </a:t>
            </a:r>
            <a:r>
              <a:rPr lang="ru-RU" sz="1400" dirty="0" err="1"/>
              <a:t>түсіністікті</a:t>
            </a:r>
            <a:r>
              <a:rPr lang="ru-RU" sz="1400" dirty="0"/>
              <a:t> </a:t>
            </a:r>
            <a:r>
              <a:rPr lang="ru-RU" sz="1400" dirty="0" err="1"/>
              <a:t>қалыптастыру</a:t>
            </a:r>
            <a:r>
              <a:rPr lang="ru-RU" sz="1400" dirty="0"/>
              <a:t>;</a:t>
            </a:r>
          </a:p>
          <a:p>
            <a:pPr algn="ctr">
              <a:defRPr/>
            </a:pPr>
            <a:r>
              <a:rPr lang="ru-RU" sz="1400" dirty="0"/>
              <a:t>	</a:t>
            </a:r>
            <a:r>
              <a:rPr lang="ru-RU" sz="1400" dirty="0" err="1"/>
              <a:t>топтық</a:t>
            </a:r>
            <a:r>
              <a:rPr lang="ru-RU" sz="1400" dirty="0"/>
              <a:t> </a:t>
            </a:r>
            <a:r>
              <a:rPr lang="ru-RU" sz="1400" dirty="0" err="1"/>
              <a:t>жұмыс</a:t>
            </a:r>
            <a:r>
              <a:rPr lang="ru-RU" sz="1400" dirty="0"/>
              <a:t> </a:t>
            </a:r>
            <a:r>
              <a:rPr lang="ru-RU" sz="1400" dirty="0" err="1"/>
              <a:t>арқылы</a:t>
            </a:r>
            <a:r>
              <a:rPr lang="ru-RU" sz="1400" dirty="0"/>
              <a:t> </a:t>
            </a:r>
            <a:r>
              <a:rPr lang="ru-RU" sz="1400" dirty="0" err="1"/>
              <a:t>меңгерген</a:t>
            </a:r>
            <a:r>
              <a:rPr lang="ru-RU" sz="1400" dirty="0"/>
              <a:t> </a:t>
            </a:r>
            <a:r>
              <a:rPr lang="ru-RU" sz="1400" dirty="0" err="1"/>
              <a:t>білімдерін</a:t>
            </a:r>
            <a:r>
              <a:rPr lang="ru-RU" sz="1400" dirty="0"/>
              <a:t> </a:t>
            </a:r>
            <a:r>
              <a:rPr lang="ru-RU" sz="1400" dirty="0" err="1"/>
              <a:t>белсендіру</a:t>
            </a:r>
            <a:r>
              <a:rPr lang="ru-RU" sz="1400" dirty="0"/>
              <a:t>;</a:t>
            </a:r>
          </a:p>
          <a:p>
            <a:pPr algn="ctr">
              <a:defRPr/>
            </a:pPr>
            <a:r>
              <a:rPr lang="ru-RU" sz="1400" dirty="0"/>
              <a:t>	</a:t>
            </a:r>
            <a:r>
              <a:rPr lang="ru-RU" sz="1400" dirty="0" err="1"/>
              <a:t>сыни</a:t>
            </a:r>
            <a:r>
              <a:rPr lang="ru-RU" sz="1400" dirty="0"/>
              <a:t> </a:t>
            </a:r>
            <a:r>
              <a:rPr lang="ru-RU" sz="1400" dirty="0" err="1"/>
              <a:t>тұрғыдан</a:t>
            </a:r>
            <a:r>
              <a:rPr lang="ru-RU" sz="1400" dirty="0"/>
              <a:t> </a:t>
            </a:r>
            <a:r>
              <a:rPr lang="ru-RU" sz="1400" dirty="0" err="1"/>
              <a:t>кейіпкерлердің</a:t>
            </a:r>
            <a:r>
              <a:rPr lang="ru-RU" sz="1400" dirty="0"/>
              <a:t> </a:t>
            </a:r>
            <a:r>
              <a:rPr lang="ru-RU" sz="1400" dirty="0" err="1"/>
              <a:t>тұлғасын</a:t>
            </a:r>
            <a:r>
              <a:rPr lang="ru-RU" sz="1400" dirty="0"/>
              <a:t> </a:t>
            </a:r>
            <a:r>
              <a:rPr lang="ru-RU" sz="1400" dirty="0" err="1"/>
              <a:t>ашу</a:t>
            </a:r>
            <a:r>
              <a:rPr lang="ru-RU" sz="1400" dirty="0"/>
              <a:t> </a:t>
            </a:r>
            <a:r>
              <a:rPr lang="ru-RU" sz="1400" dirty="0" err="1"/>
              <a:t>қабілеттерін</a:t>
            </a:r>
            <a:r>
              <a:rPr lang="ru-RU" sz="1400" dirty="0"/>
              <a:t> </a:t>
            </a:r>
            <a:r>
              <a:rPr lang="ru-RU" sz="1400" dirty="0" err="1"/>
              <a:t>дамытуға</a:t>
            </a:r>
            <a:r>
              <a:rPr lang="ru-RU" sz="1400" dirty="0"/>
              <a:t> </a:t>
            </a:r>
            <a:r>
              <a:rPr lang="ru-RU" sz="1400" dirty="0" err="1"/>
              <a:t>жетелеу</a:t>
            </a:r>
            <a:r>
              <a:rPr lang="ru-RU" sz="1400" dirty="0"/>
              <a:t>.</a:t>
            </a:r>
          </a:p>
        </p:txBody>
      </p:sp>
      <p:sp>
        <p:nvSpPr>
          <p:cNvPr id="23558" name="TextBox 22"/>
          <p:cNvSpPr txBox="1">
            <a:spLocks noChangeArrowheads="1"/>
          </p:cNvSpPr>
          <p:nvPr/>
        </p:nvSpPr>
        <p:spPr bwMode="auto">
          <a:xfrm>
            <a:off x="2484438" y="3284538"/>
            <a:ext cx="71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" name="Загнутый угол 23"/>
          <p:cNvSpPr/>
          <p:nvPr/>
        </p:nvSpPr>
        <p:spPr>
          <a:xfrm>
            <a:off x="822325" y="3124200"/>
            <a:ext cx="7835900" cy="855663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Модульдер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algn="just">
              <a:defRPr/>
            </a:pP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Оқыту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мен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оқудағы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жаңа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тәсілдер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сыни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тұрғыданойлауға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үйрету,АКТ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пайдалану,дарынды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балаларды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оқыту,диалогтік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оқу,жас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ерекшеліктеріне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қарай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оқыту</a:t>
            </a:r>
            <a:r>
              <a:rPr lang="kk-K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560" name="TextBox 24"/>
          <p:cNvSpPr txBox="1">
            <a:spLocks noChangeArrowheads="1"/>
          </p:cNvSpPr>
          <p:nvPr/>
        </p:nvSpPr>
        <p:spPr bwMode="auto">
          <a:xfrm>
            <a:off x="2916238" y="429736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" name="Загнутый угол 3"/>
          <p:cNvSpPr/>
          <p:nvPr/>
        </p:nvSpPr>
        <p:spPr>
          <a:xfrm>
            <a:off x="830263" y="4100513"/>
            <a:ext cx="7858125" cy="1373187"/>
          </a:xfrm>
          <a:prstGeom prst="foldedCorne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Нәтиже:Серіктестік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қалыптасты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Диалогтік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қарым-қатынаста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түсіністікті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қалыптастырды,шет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сөйлеуге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төселіп,топ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тақырыптың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меңгерген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білімдерін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белсендірді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сыни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кейіпкерлердің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тұлғасын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ашу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қабілеттерін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дамытуға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жаттықты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мәтіннің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мағынасын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түсінді.Ойлау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қабілеттері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артты.Көшбасшылыққа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талпынды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774700" y="5632450"/>
            <a:ext cx="7802563" cy="1003300"/>
          </a:xfrm>
          <a:prstGeom prst="foldedCorner">
            <a:avLst/>
          </a:prstGeom>
          <a:solidFill>
            <a:srgbClr val="7030A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/>
          </a:p>
        </p:txBody>
      </p:sp>
      <p:sp>
        <p:nvSpPr>
          <p:cNvPr id="23563" name="TextBox 5"/>
          <p:cNvSpPr txBox="1">
            <a:spLocks noChangeArrowheads="1"/>
          </p:cNvSpPr>
          <p:nvPr/>
        </p:nvSpPr>
        <p:spPr bwMode="auto">
          <a:xfrm>
            <a:off x="755650" y="5805488"/>
            <a:ext cx="74882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5219700" algn="l"/>
              </a:tabLst>
            </a:pPr>
            <a:r>
              <a:rPr lang="kk-KZ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Түйінді идеялар</a:t>
            </a:r>
            <a:r>
              <a:rPr lang="kk-KZ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5219700" algn="l"/>
              </a:tabLst>
            </a:pPr>
            <a:r>
              <a:rPr lang="kk-KZ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Тапсырмаларды бірлесе құру, мақсаттарын айқындау арқылы серіктестермен әңгімелесу, бірлесе  жұмыс істеу;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950" y="1142984"/>
            <a:ext cx="487363" cy="270843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Пәні :ағылшын тілі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Сыныбы: </a:t>
            </a:r>
            <a:r>
              <a:rPr lang="kk-K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9б</a:t>
            </a:r>
            <a:endParaRPr lang="kk-K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Пән мұғалімі: Оспанова Айнагүл Смайлқанқызы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2528888" y="115888"/>
            <a:ext cx="3698875" cy="1736725"/>
          </a:xfrm>
          <a:prstGeom prst="foldedCorner">
            <a:avLst>
              <a:gd name="adj" fmla="val 13629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«</a:t>
            </a:r>
            <a:r>
              <a:rPr lang="ru-RU" sz="1400" dirty="0" err="1">
                <a:solidFill>
                  <a:schemeClr val="bg1"/>
                </a:solidFill>
                <a:cs typeface="Arial" charset="0"/>
              </a:rPr>
              <a:t>Шаттық</a:t>
            </a:r>
            <a:r>
              <a:rPr lang="ru-RU" sz="1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cs typeface="Arial" charset="0"/>
              </a:rPr>
              <a:t>шеңбері</a:t>
            </a:r>
            <a:r>
              <a:rPr lang="ru-RU" sz="1400" dirty="0">
                <a:solidFill>
                  <a:schemeClr val="bg1"/>
                </a:solidFill>
                <a:cs typeface="Arial" charset="0"/>
              </a:rPr>
              <a:t>»- </a:t>
            </a:r>
            <a:r>
              <a:rPr lang="ru-RU" sz="1400" dirty="0" err="1">
                <a:solidFill>
                  <a:schemeClr val="bg1"/>
                </a:solidFill>
                <a:cs typeface="Arial" charset="0"/>
              </a:rPr>
              <a:t>жағымды</a:t>
            </a:r>
            <a:r>
              <a:rPr lang="ru-RU" sz="1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cs typeface="Arial" charset="0"/>
              </a:rPr>
              <a:t>психологиялық</a:t>
            </a:r>
            <a:r>
              <a:rPr lang="ru-RU" sz="1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cs typeface="Arial" charset="0"/>
              </a:rPr>
              <a:t>ахуал</a:t>
            </a:r>
            <a:r>
              <a:rPr lang="ru-RU" sz="1400" dirty="0">
                <a:solidFill>
                  <a:schemeClr val="bg1"/>
                </a:solidFill>
                <a:cs typeface="Arial" charset="0"/>
              </a:rPr>
              <a:t> ,</a:t>
            </a:r>
          </a:p>
          <a:p>
            <a:pPr algn="ctr">
              <a:defRPr/>
            </a:pPr>
            <a:r>
              <a:rPr lang="kk-KZ" sz="1400" dirty="0">
                <a:solidFill>
                  <a:schemeClr val="bg1"/>
                </a:solidFill>
                <a:cs typeface="Arial" charset="0"/>
              </a:rPr>
              <a:t>Топтастыру-топ атаулары мен ұстанымдары,</a:t>
            </a:r>
          </a:p>
          <a:p>
            <a:pPr algn="ctr">
              <a:defRPr/>
            </a:pPr>
            <a:r>
              <a:rPr lang="kk-KZ" sz="1400" dirty="0">
                <a:solidFill>
                  <a:schemeClr val="bg1"/>
                </a:solidFill>
                <a:cs typeface="Arial" charset="0"/>
              </a:rPr>
              <a:t>«Алтын ереже»-өз-өзін реттеу,табыстық өлшемдері бар бағалау парақтары-жауапкершілік.</a:t>
            </a:r>
            <a:endParaRPr lang="ru-RU" sz="1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Ромб 9"/>
          <p:cNvSpPr/>
          <p:nvPr/>
        </p:nvSpPr>
        <p:spPr>
          <a:xfrm>
            <a:off x="450850" y="692150"/>
            <a:ext cx="2078038" cy="134778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Оқыту мен оқудағы жаңа тәсілдер,диалог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6392863" y="115888"/>
            <a:ext cx="2160587" cy="1657350"/>
          </a:xfrm>
          <a:prstGeom prst="foldedCorner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Нәтиже: Ынтымақтастық атмосферасы орнады,топқа бөлінуге қызығушылық көрсетті,өз-өздерін реттеді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Picture 2">
            <a:hlinkClick r:id="rId3" action="ppaction://hlinkfile"/>
          </p:cNvPr>
          <p:cNvSpPr>
            <a:spLocks noChangeAspect="1" noChangeArrowheads="1"/>
          </p:cNvSpPr>
          <p:nvPr/>
        </p:nvSpPr>
        <p:spPr bwMode="auto">
          <a:xfrm rot="-247495">
            <a:off x="1519238" y="2314575"/>
            <a:ext cx="147637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Загнутый угол 16"/>
          <p:cNvSpPr/>
          <p:nvPr/>
        </p:nvSpPr>
        <p:spPr>
          <a:xfrm>
            <a:off x="2627313" y="3573463"/>
            <a:ext cx="46037" cy="4603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Загнутый угол 17"/>
          <p:cNvSpPr/>
          <p:nvPr/>
        </p:nvSpPr>
        <p:spPr>
          <a:xfrm>
            <a:off x="2357422" y="2857496"/>
            <a:ext cx="4148137" cy="2195512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/>
          </a:p>
          <a:p>
            <a:pPr algn="r">
              <a:defRPr/>
            </a:pPr>
            <a:r>
              <a:rPr lang="ru-RU" dirty="0"/>
              <a:t>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Жасырын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сөзді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тап»-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тақырып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қозғау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стратегиялары-сабақтың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тақырыбында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жүретін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проблемаларды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шешуге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бағыттау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қозғау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аудару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түсіндірме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,,АВС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сұхбаты-елестету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еске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түсіру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тақырыпқа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оралу.</a:t>
            </a: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Ромб 18"/>
          <p:cNvSpPr/>
          <p:nvPr/>
        </p:nvSpPr>
        <p:spPr>
          <a:xfrm>
            <a:off x="539750" y="4538663"/>
            <a:ext cx="1997075" cy="182403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Сын тұрғысынан ойлау,диалог,оқыту үшін бағалау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нутый угол 20"/>
          <p:cNvSpPr/>
          <p:nvPr/>
        </p:nvSpPr>
        <p:spPr>
          <a:xfrm>
            <a:off x="6858016" y="2857496"/>
            <a:ext cx="1800225" cy="2195512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dirty="0"/>
              <a:t>Нәтиже:</a:t>
            </a:r>
          </a:p>
          <a:p>
            <a:pPr algn="ctr">
              <a:defRPr/>
            </a:pPr>
            <a:r>
              <a:rPr lang="kk-KZ" sz="1400" dirty="0"/>
              <a:t>«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Нақтылайтын</a:t>
            </a:r>
            <a:r>
              <a:rPr lang="kk-KZ" dirty="0"/>
              <a:t>»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өңдеу әдісін кеңірек пайдалануды қажет </a:t>
            </a:r>
            <a:r>
              <a:rPr lang="kk-KZ" sz="1400" dirty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етті,ой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елегінен өткізу көмегі,білім алмасты, ой жинақталды.</a:t>
            </a:r>
            <a:endParaRPr lang="ru-RU" dirty="0"/>
          </a:p>
        </p:txBody>
      </p:sp>
      <p:sp>
        <p:nvSpPr>
          <p:cNvPr id="24590" name="Прямоугольник 22"/>
          <p:cNvSpPr>
            <a:spLocks noChangeArrowheads="1"/>
          </p:cNvSpPr>
          <p:nvPr/>
        </p:nvSpPr>
        <p:spPr bwMode="auto">
          <a:xfrm rot="9152131" flipV="1">
            <a:off x="1547813" y="2320925"/>
            <a:ext cx="3154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>
                <a:solidFill>
                  <a:srgbClr val="FFFFFF"/>
                </a:solidFill>
                <a:latin typeface="Trebuchet MS" pitchFamily="34" charset="0"/>
              </a:rPr>
              <a:t>Кіріспе</a:t>
            </a:r>
            <a:endParaRPr lang="ru-RU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9749827">
            <a:off x="-314887" y="441603"/>
            <a:ext cx="2129947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Кіріспе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18996075">
            <a:off x="-317561" y="4267499"/>
            <a:ext cx="268253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3200" b="1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Тұсаукесер</a:t>
            </a:r>
            <a:endParaRPr lang="ru-RU" sz="3200" b="1" dirty="0">
              <a:ln w="11430"/>
              <a:gradFill>
                <a:gsLst>
                  <a:gs pos="0">
                    <a:srgbClr val="F14124">
                      <a:tint val="90000"/>
                      <a:satMod val="120000"/>
                    </a:srgbClr>
                  </a:gs>
                  <a:gs pos="25000">
                    <a:srgbClr val="F14124">
                      <a:tint val="93000"/>
                      <a:satMod val="120000"/>
                    </a:srgbClr>
                  </a:gs>
                  <a:gs pos="50000">
                    <a:srgbClr val="F14124">
                      <a:shade val="89000"/>
                      <a:satMod val="110000"/>
                    </a:srgbClr>
                  </a:gs>
                  <a:gs pos="75000">
                    <a:srgbClr val="F14124">
                      <a:tint val="93000"/>
                      <a:satMod val="120000"/>
                    </a:srgbClr>
                  </a:gs>
                  <a:gs pos="100000">
                    <a:srgbClr val="F1412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033713" y="3022600"/>
            <a:ext cx="3705225" cy="319248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Сүйікті әртіс туралы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таныстырылым-үлгілеу,түсінікті жолмен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көрсету,,«Диалог» белсенді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жұмыс түрлері,-ментальды карта-шоғырлану,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мәтіндегі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кейіпкердің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тұлғасын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ашу-ассоциациялар,сына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қ сұрақтары,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Атақты ойшылдардың мағынасын ашу-пайымдау,жинақтау,тереңдету.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омб 3"/>
          <p:cNvSpPr/>
          <p:nvPr/>
        </p:nvSpPr>
        <p:spPr>
          <a:xfrm>
            <a:off x="107950" y="1643050"/>
            <a:ext cx="2606662" cy="3857652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Сын тұрғысынан ойлау,диалог,дарынды балаларды оқыту,көшбасшылық,оқыту үшін бағалау,АКТ, оқу,жас ерекшеліктеріне қарай оқыту</a:t>
            </a:r>
            <a:r>
              <a:rPr lang="kk-KZ" sz="1400" dirty="0"/>
              <a:t>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16633"/>
            <a:ext cx="381642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Негізгі бөлім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6946900" y="1928802"/>
            <a:ext cx="2022475" cy="3143271"/>
          </a:xfrm>
          <a:prstGeom prst="foldedCorne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Нәтиже: дарынды бала күрделі тапсырмаларға ұмтылды,көшбасшы болуға ынталанды,оқушылар білімдерін шоғырландырды.,тереңдетті,жетілдірді.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3" name="Прямоугольник 11"/>
          <p:cNvSpPr>
            <a:spLocks noChangeArrowheads="1"/>
          </p:cNvSpPr>
          <p:nvPr/>
        </p:nvSpPr>
        <p:spPr bwMode="auto">
          <a:xfrm>
            <a:off x="3276600" y="1268413"/>
            <a:ext cx="3022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err="1"/>
              <a:t>Aidana</a:t>
            </a:r>
            <a:r>
              <a:rPr lang="en-US" sz="1200" dirty="0"/>
              <a:t> a seventh form student of ABAI </a:t>
            </a:r>
            <a:endParaRPr lang="en-US" sz="1200" dirty="0" smtClean="0"/>
          </a:p>
          <a:p>
            <a:r>
              <a:rPr lang="en-US" sz="1200" dirty="0" err="1" smtClean="0"/>
              <a:t>lyceum.She</a:t>
            </a:r>
            <a:r>
              <a:rPr lang="en-US" sz="1200" dirty="0" smtClean="0"/>
              <a:t> </a:t>
            </a:r>
            <a:r>
              <a:rPr lang="en-US" sz="1200" dirty="0"/>
              <a:t>was born on 23(twenty third of February)2000(two thousand).She is beautiful short girl with brown </a:t>
            </a:r>
            <a:r>
              <a:rPr lang="en-US" sz="1200" dirty="0" err="1"/>
              <a:t>eyes.She</a:t>
            </a:r>
            <a:r>
              <a:rPr lang="en-US" sz="1200" dirty="0"/>
              <a:t> is very nice ,kind and </a:t>
            </a:r>
            <a:r>
              <a:rPr lang="en-US" sz="1200" dirty="0" err="1"/>
              <a:t>polite.Aidana</a:t>
            </a:r>
            <a:r>
              <a:rPr lang="en-US" sz="1200" dirty="0"/>
              <a:t> is very hardworking and </a:t>
            </a:r>
            <a:r>
              <a:rPr lang="en-US" sz="1200" dirty="0" err="1"/>
              <a:t>active.She</a:t>
            </a:r>
            <a:r>
              <a:rPr lang="en-US" sz="1200" dirty="0"/>
              <a:t> likes reading books </a:t>
            </a:r>
            <a:r>
              <a:rPr lang="en-US" sz="1200" dirty="0" err="1"/>
              <a:t>andI</a:t>
            </a:r>
            <a:r>
              <a:rPr lang="en-US" sz="1200" dirty="0"/>
              <a:t> </a:t>
            </a:r>
            <a:r>
              <a:rPr lang="en-US" sz="1200" dirty="0" err="1"/>
              <a:t>pla</a:t>
            </a:r>
            <a:r>
              <a:rPr lang="kk-KZ" sz="1200" dirty="0"/>
              <a:t>уі</a:t>
            </a:r>
            <a:r>
              <a:rPr lang="en-US" sz="1200" dirty="0" err="1"/>
              <a:t>ng</a:t>
            </a:r>
            <a:r>
              <a:rPr lang="en-US" sz="1200" dirty="0"/>
              <a:t>  </a:t>
            </a:r>
            <a:r>
              <a:rPr lang="en-US" sz="1200" dirty="0" err="1"/>
              <a:t>ches</a:t>
            </a:r>
            <a:r>
              <a:rPr lang="en-US" sz="1200" dirty="0"/>
              <a:t>. She visit also </a:t>
            </a:r>
            <a:r>
              <a:rPr lang="en-US" sz="1200" dirty="0" err="1"/>
              <a:t>kobyz</a:t>
            </a:r>
            <a:r>
              <a:rPr lang="en-US" sz="1200" dirty="0"/>
              <a:t> lessons .I am proud of </a:t>
            </a:r>
            <a:r>
              <a:rPr lang="kk-KZ" sz="1200" dirty="0"/>
              <a:t>му </a:t>
            </a:r>
            <a:r>
              <a:rPr lang="en-US" sz="1200" dirty="0" err="1"/>
              <a:t>expesially</a:t>
            </a:r>
            <a:r>
              <a:rPr lang="en-US" sz="1200" dirty="0"/>
              <a:t> friend.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5"/>
            <a:ext cx="518457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Қорытынды бөлім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решение 2"/>
          <p:cNvSpPr/>
          <p:nvPr/>
        </p:nvSpPr>
        <p:spPr>
          <a:xfrm>
            <a:off x="3471862" y="1243013"/>
            <a:ext cx="2957525" cy="154304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3995738" y="1543050"/>
            <a:ext cx="164783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dirty="0"/>
              <a:t>Оқыту үшін бағалау мен оқу үшін бағалау</a:t>
            </a:r>
            <a:endParaRPr lang="ru-RU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6858016" y="714356"/>
            <a:ext cx="1874835" cy="3071834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r>
              <a:rPr lang="ru-RU" sz="1400" dirty="0" err="1"/>
              <a:t>Сабақтың</a:t>
            </a:r>
            <a:r>
              <a:rPr lang="ru-RU" sz="1400" dirty="0"/>
              <a:t> </a:t>
            </a:r>
            <a:r>
              <a:rPr lang="ru-RU" sz="1400" dirty="0" err="1"/>
              <a:t>негізгі</a:t>
            </a:r>
            <a:r>
              <a:rPr lang="ru-RU" sz="1400" dirty="0"/>
              <a:t> </a:t>
            </a:r>
            <a:r>
              <a:rPr lang="ru-RU" sz="1400" dirty="0" err="1"/>
              <a:t>сәттерін</a:t>
            </a:r>
            <a:r>
              <a:rPr lang="ru-RU" sz="1400" dirty="0"/>
              <a:t> </a:t>
            </a:r>
            <a:r>
              <a:rPr lang="ru-RU" sz="1400" dirty="0" err="1"/>
              <a:t>қайталау</a:t>
            </a:r>
            <a:r>
              <a:rPr lang="ru-RU" sz="1400" dirty="0"/>
              <a:t>;</a:t>
            </a:r>
          </a:p>
          <a:p>
            <a:pPr algn="ctr">
              <a:defRPr/>
            </a:pPr>
            <a:r>
              <a:rPr lang="ru-RU" sz="1400" dirty="0" err="1"/>
              <a:t>Сабақ</a:t>
            </a:r>
            <a:r>
              <a:rPr lang="ru-RU" sz="1400" dirty="0"/>
              <a:t> </a:t>
            </a:r>
            <a:r>
              <a:rPr lang="ru-RU" sz="1400" dirty="0" err="1"/>
              <a:t>нәтижесін</a:t>
            </a:r>
            <a:r>
              <a:rPr lang="ru-RU" sz="1400" dirty="0"/>
              <a:t> </a:t>
            </a:r>
            <a:r>
              <a:rPr lang="ru-RU" sz="1400" dirty="0" err="1"/>
              <a:t>бағалау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оқушылардың</a:t>
            </a:r>
            <a:r>
              <a:rPr lang="ru-RU" sz="1400" dirty="0"/>
              <a:t> </a:t>
            </a:r>
            <a:r>
              <a:rPr lang="ru-RU" sz="1400" dirty="0" err="1"/>
              <a:t>тақырыпты</a:t>
            </a:r>
            <a:r>
              <a:rPr lang="ru-RU" sz="1400" dirty="0"/>
              <a:t> </a:t>
            </a:r>
            <a:r>
              <a:rPr lang="ru-RU" sz="1400" dirty="0" err="1"/>
              <a:t>түсіну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меңгеру</a:t>
            </a:r>
            <a:r>
              <a:rPr lang="ru-RU" sz="1400" dirty="0"/>
              <a:t> </a:t>
            </a:r>
            <a:r>
              <a:rPr lang="ru-RU" sz="1400" dirty="0" err="1"/>
              <a:t>деңгейін</a:t>
            </a:r>
            <a:r>
              <a:rPr lang="ru-RU" sz="1400" dirty="0"/>
              <a:t> </a:t>
            </a:r>
            <a:r>
              <a:rPr lang="ru-RU" sz="1400" dirty="0" err="1"/>
              <a:t>анықтау</a:t>
            </a:r>
            <a:r>
              <a:rPr lang="ru-RU" sz="1400" dirty="0"/>
              <a:t>;</a:t>
            </a:r>
          </a:p>
          <a:p>
            <a:pPr algn="ctr">
              <a:defRPr/>
            </a:pPr>
            <a:r>
              <a:rPr lang="ru-RU" sz="1400" dirty="0" err="1"/>
              <a:t>Болашақтағы</a:t>
            </a:r>
            <a:r>
              <a:rPr lang="ru-RU" sz="1400" dirty="0"/>
              <a:t> </a:t>
            </a:r>
            <a:r>
              <a:rPr lang="ru-RU" sz="1400" dirty="0" err="1"/>
              <a:t>проблемалар</a:t>
            </a:r>
            <a:r>
              <a:rPr lang="ru-RU" sz="1400" dirty="0"/>
              <a:t> мен </a:t>
            </a:r>
            <a:r>
              <a:rPr lang="ru-RU" sz="1400" dirty="0" err="1"/>
              <a:t>тиісті</a:t>
            </a:r>
            <a:r>
              <a:rPr lang="ru-RU" sz="1400" dirty="0"/>
              <a:t> </a:t>
            </a:r>
            <a:r>
              <a:rPr lang="ru-RU" sz="1400" dirty="0" err="1"/>
              <a:t>сұрақтарды</a:t>
            </a:r>
            <a:r>
              <a:rPr lang="ru-RU" sz="1400" dirty="0"/>
              <a:t> </a:t>
            </a:r>
            <a:r>
              <a:rPr lang="ru-RU" sz="1400" dirty="0" err="1"/>
              <a:t>анықтау</a:t>
            </a:r>
            <a:r>
              <a:rPr lang="ru-RU" sz="1400" dirty="0"/>
              <a:t>;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1073150" y="1142985"/>
            <a:ext cx="2185988" cy="1709754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/>
              <a:t>Кері</a:t>
            </a:r>
            <a:r>
              <a:rPr lang="ru-RU" sz="1600" dirty="0"/>
              <a:t> </a:t>
            </a:r>
            <a:r>
              <a:rPr lang="ru-RU" sz="1600" dirty="0" err="1"/>
              <a:t>байланыс</a:t>
            </a:r>
            <a:r>
              <a:rPr lang="ru-RU" sz="1600" dirty="0"/>
              <a:t>,</a:t>
            </a:r>
          </a:p>
          <a:p>
            <a:pPr algn="ctr">
              <a:defRPr/>
            </a:pPr>
            <a:r>
              <a:rPr lang="kk-KZ" sz="1600" dirty="0"/>
              <a:t>үйге тапсырма,</a:t>
            </a:r>
            <a:endParaRPr lang="ru-RU" sz="1600" dirty="0"/>
          </a:p>
          <a:p>
            <a:pPr algn="ctr">
              <a:defRPr/>
            </a:pPr>
            <a:r>
              <a:rPr lang="ru-RU" sz="1600" dirty="0" err="1"/>
              <a:t>өлшемді</a:t>
            </a:r>
            <a:r>
              <a:rPr lang="ru-RU" sz="1600" dirty="0"/>
              <a:t> </a:t>
            </a:r>
            <a:r>
              <a:rPr lang="ru-RU" sz="1600" dirty="0" err="1"/>
              <a:t>бағалау</a:t>
            </a:r>
            <a:r>
              <a:rPr lang="ru-RU" sz="1600" dirty="0"/>
              <a:t>,</a:t>
            </a:r>
          </a:p>
          <a:p>
            <a:pPr algn="ctr">
              <a:defRPr/>
            </a:pPr>
            <a:r>
              <a:rPr lang="ru-RU" sz="1600" dirty="0"/>
              <a:t>рефлексия</a:t>
            </a: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0959">
            <a:off x="615100" y="4793687"/>
            <a:ext cx="2351221" cy="180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16250"/>
            <a:ext cx="2401914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729687"/>
            <a:ext cx="2944414" cy="201495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1" y="2786058"/>
            <a:ext cx="3214710" cy="16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4643438" y="885825"/>
            <a:ext cx="4032250" cy="1966913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Өздерінің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әркетінде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қолданып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көруіне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ынта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білдірді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defRPr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пікірлерімен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менің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іс-әрекетімді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қолдады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defRPr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әріптестерім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сабақтарында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жаңаша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оқытудың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элементтерін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Диалогтік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Серіктестерімен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қолданып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көрді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908175" y="620713"/>
            <a:ext cx="46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241300" y="990600"/>
            <a:ext cx="3970338" cy="1862138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Сабақ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қызықты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өтті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бәрі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Сабақта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достарыммен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жасағаным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ұнады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тақырыптағы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таныстырылымдар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коллаждар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ұсыныстаар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айтты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Мәтіннің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мазмұнын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ашқанда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қиналған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тұстарын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жеткізді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5056188" y="4079875"/>
            <a:ext cx="2755900" cy="2016125"/>
          </a:xfrm>
          <a:prstGeom prst="foldedCorne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rgbClr val="C00000"/>
                </a:solidFill>
              </a:rPr>
              <a:t> </a:t>
            </a:r>
          </a:p>
          <a:p>
            <a:pPr algn="ctr">
              <a:defRPr/>
            </a:pPr>
            <a:r>
              <a:rPr lang="kk-K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Оқушының бірге білім игеруімен үйлесу, «өзіндік мақсат » пен «ішкі уәж»  қасиеттерінің болуына жағдай жасау, әріптестермен серітестік құра отырып оқыту туралы сындарлы түсінік қалыптастыра метасанаға ұмтылу.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Прямоугольник 6"/>
          <p:cNvSpPr>
            <a:spLocks noChangeArrowheads="1"/>
          </p:cNvSpPr>
          <p:nvPr/>
        </p:nvSpPr>
        <p:spPr bwMode="auto">
          <a:xfrm flipH="1">
            <a:off x="5073650" y="249238"/>
            <a:ext cx="3995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C00000"/>
              </a:solidFill>
            </a:endParaRPr>
          </a:p>
          <a:p>
            <a:r>
              <a:rPr lang="ru-RU">
                <a:solidFill>
                  <a:srgbClr val="C00000"/>
                </a:solidFill>
              </a:rPr>
              <a:t>Әріптестерімнің пікірі.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36588" y="3200400"/>
            <a:ext cx="7705725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368800" y="885825"/>
            <a:ext cx="0" cy="5711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нутый угол 13"/>
          <p:cNvSpPr/>
          <p:nvPr/>
        </p:nvSpPr>
        <p:spPr>
          <a:xfrm>
            <a:off x="1404938" y="4019550"/>
            <a:ext cx="2395537" cy="2076450"/>
          </a:xfrm>
          <a:prstGeom prst="folded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Балаға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сенімділік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туғыза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дағдыларын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дамытуға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еттім,қабілеттері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дамытуға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өзін-өзі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бағалауы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жетістіктерге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жеткізуге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ынталандырдым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659" name="TextBox 8"/>
          <p:cNvSpPr txBox="1">
            <a:spLocks noChangeArrowheads="1"/>
          </p:cNvSpPr>
          <p:nvPr/>
        </p:nvSpPr>
        <p:spPr bwMode="auto">
          <a:xfrm rot="10800000" flipV="1">
            <a:off x="5148263" y="3649663"/>
            <a:ext cx="295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Болашақта ескеретінім</a:t>
            </a:r>
            <a:r>
              <a:rPr lang="ru-RU"/>
              <a:t>:</a:t>
            </a:r>
          </a:p>
        </p:txBody>
      </p:sp>
      <p:sp>
        <p:nvSpPr>
          <p:cNvPr id="27660" name="Прямоугольник 3"/>
          <p:cNvSpPr>
            <a:spLocks noChangeArrowheads="1"/>
          </p:cNvSpPr>
          <p:nvPr/>
        </p:nvSpPr>
        <p:spPr bwMode="auto">
          <a:xfrm>
            <a:off x="1403350" y="3613150"/>
            <a:ext cx="194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Өзімнің түйгенім</a:t>
            </a:r>
          </a:p>
        </p:txBody>
      </p:sp>
      <p:sp>
        <p:nvSpPr>
          <p:cNvPr id="27661" name="Прямоугольник 10"/>
          <p:cNvSpPr>
            <a:spLocks noChangeArrowheads="1"/>
          </p:cNvSpPr>
          <p:nvPr/>
        </p:nvSpPr>
        <p:spPr bwMode="auto">
          <a:xfrm>
            <a:off x="241300" y="571500"/>
            <a:ext cx="3106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>
                <a:solidFill>
                  <a:srgbClr val="C00000"/>
                </a:solidFill>
                <a:latin typeface="Trebuchet MS" pitchFamily="34" charset="0"/>
              </a:rPr>
              <a:t>        Оқушылардың пікірі</a:t>
            </a: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</TotalTime>
  <Words>492</Words>
  <PresentationFormat>Экран (4:3)</PresentationFormat>
  <Paragraphs>69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User</cp:lastModifiedBy>
  <cp:revision>11</cp:revision>
  <dcterms:created xsi:type="dcterms:W3CDTF">2014-10-28T08:27:44Z</dcterms:created>
  <dcterms:modified xsi:type="dcterms:W3CDTF">2014-10-30T05:31:13Z</dcterms:modified>
</cp:coreProperties>
</file>