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76" r:id="rId9"/>
    <p:sldId id="277" r:id="rId10"/>
    <p:sldId id="266" r:id="rId11"/>
    <p:sldId id="278" r:id="rId12"/>
    <p:sldId id="270" r:id="rId13"/>
    <p:sldId id="272" r:id="rId14"/>
    <p:sldId id="273" r:id="rId15"/>
    <p:sldId id="275" r:id="rId16"/>
    <p:sldId id="265" r:id="rId17"/>
    <p:sldId id="282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FF0"/>
    <a:srgbClr val="3366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" name="Picture 227" descr="MCj0308063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069">
            <a:off x="741363" y="5500688"/>
            <a:ext cx="39052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152400" y="1066800"/>
            <a:ext cx="8991600" cy="4724400"/>
            <a:chOff x="664" y="1951"/>
            <a:chExt cx="4308" cy="2120"/>
          </a:xfrm>
        </p:grpSpPr>
        <p:sp>
          <p:nvSpPr>
            <p:cNvPr id="7" name="Freeform 8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invGray">
            <a:xfrm>
              <a:off x="1553" y="2883"/>
              <a:ext cx="38" cy="19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invGray">
            <a:xfrm>
              <a:off x="1506" y="1999"/>
              <a:ext cx="146" cy="61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invGray">
            <a:xfrm>
              <a:off x="1711" y="2069"/>
              <a:ext cx="233" cy="189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invGray">
            <a:xfrm>
              <a:off x="1709" y="1987"/>
              <a:ext cx="44" cy="36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invGray">
            <a:xfrm>
              <a:off x="1717" y="2045"/>
              <a:ext cx="40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invGray">
            <a:xfrm>
              <a:off x="2009" y="2135"/>
              <a:ext cx="40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invGray">
            <a:xfrm>
              <a:off x="2292" y="2201"/>
              <a:ext cx="129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invGray">
            <a:xfrm>
              <a:off x="2393" y="2038"/>
              <a:ext cx="40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invGray">
            <a:xfrm>
              <a:off x="2759" y="2039"/>
              <a:ext cx="49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invGray">
            <a:xfrm>
              <a:off x="2467" y="2311"/>
              <a:ext cx="109" cy="13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invGray">
            <a:xfrm>
              <a:off x="2413" y="2359"/>
              <a:ext cx="68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invGray">
            <a:xfrm>
              <a:off x="3894" y="3043"/>
              <a:ext cx="71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invGray">
            <a:xfrm>
              <a:off x="3988" y="3290"/>
              <a:ext cx="65" cy="53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invGray">
            <a:xfrm>
              <a:off x="4092" y="3195"/>
              <a:ext cx="83" cy="118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invGray">
            <a:xfrm>
              <a:off x="4121" y="3052"/>
              <a:ext cx="64" cy="78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invGray">
            <a:xfrm>
              <a:off x="4181" y="3275"/>
              <a:ext cx="18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invGray">
            <a:xfrm>
              <a:off x="4208" y="3265"/>
              <a:ext cx="45" cy="36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invGray">
            <a:xfrm>
              <a:off x="4113" y="3012"/>
              <a:ext cx="19" cy="56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invGray">
            <a:xfrm>
              <a:off x="3862" y="3035"/>
              <a:ext cx="11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invGray">
            <a:xfrm>
              <a:off x="3852" y="3020"/>
              <a:ext cx="17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invGray">
            <a:xfrm>
              <a:off x="4759" y="3569"/>
              <a:ext cx="17" cy="24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invGray">
            <a:xfrm>
              <a:off x="4751" y="3547"/>
              <a:ext cx="21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invGray">
            <a:xfrm>
              <a:off x="4098" y="2294"/>
              <a:ext cx="76" cy="115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invGray">
            <a:xfrm>
              <a:off x="2955" y="1997"/>
              <a:ext cx="19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invGray">
            <a:xfrm>
              <a:off x="3318" y="3466"/>
              <a:ext cx="11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06" name="Freeform 107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07" name="Freeform 108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4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FEFEFE"/>
              </a:extrusionClr>
              <a:contourClr>
                <a:srgbClr val="FEFEFE"/>
              </a:contour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pic>
        <p:nvPicPr>
          <p:cNvPr id="115" name="Picture 156" descr="worldmap_ani8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72400" y="228600"/>
            <a:ext cx="10906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AutoShape 158"/>
          <p:cNvSpPr>
            <a:spLocks noChangeArrowheads="1"/>
          </p:cNvSpPr>
          <p:nvPr userDrawn="1"/>
        </p:nvSpPr>
        <p:spPr bwMode="gray">
          <a:xfrm rot="5400000">
            <a:off x="533400" y="4572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CCCC00"/>
          </a:solidFill>
          <a:ln w="9525">
            <a:solidFill>
              <a:srgbClr val="CCCC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7" name="AutoShape 159"/>
          <p:cNvSpPr>
            <a:spLocks noChangeArrowheads="1"/>
          </p:cNvSpPr>
          <p:nvPr userDrawn="1"/>
        </p:nvSpPr>
        <p:spPr bwMode="gray">
          <a:xfrm rot="5400000">
            <a:off x="838200" y="4572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CCCC00">
              <a:alpha val="83920"/>
            </a:srgbClr>
          </a:solidFill>
          <a:ln w="9525">
            <a:solidFill>
              <a:srgbClr val="CCCC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8" name="AutoShape 160"/>
          <p:cNvSpPr>
            <a:spLocks noChangeArrowheads="1"/>
          </p:cNvSpPr>
          <p:nvPr userDrawn="1"/>
        </p:nvSpPr>
        <p:spPr bwMode="gray">
          <a:xfrm rot="5400000">
            <a:off x="1143000" y="4572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CCCC00">
              <a:alpha val="83920"/>
            </a:srgbClr>
          </a:solidFill>
          <a:ln w="9525">
            <a:solidFill>
              <a:srgbClr val="CCCC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9" name="Picture 226" descr="MCj03080630000[1]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39052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220" descr="18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198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A914D-39CB-416B-9F45-76F11B7902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696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276A-55F4-4D79-B6DE-81FA88C79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29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17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175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1D6DB-B1EA-4107-BCBD-F65E974155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972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4F374-C216-4D57-A270-6C5DC75DBD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1027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17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175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33B18-E42F-43DD-8DF6-EE8089485E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10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928A6-33FB-4C70-9B68-D9FE359523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5742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267F-6B1B-40AD-941E-679FB9F77D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1631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8220F-E8AE-4795-9721-416B71E832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924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F0F5-C968-43A0-AF6F-2BB0FFF42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222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E65BF-615F-40C6-9DF0-1557B7CEA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261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F0EB-FBD3-4760-8848-0C370AE3CB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891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432C-3C56-40E7-AED6-350762BF8C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33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0E5C-4ACE-4440-ABFA-56A8A6EB23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15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7CFF-1ADE-4B8D-B5D5-56B48DE66E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877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F347-0DA1-4FF2-AB69-6B4FD9F174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76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83EC-F98E-454C-9B86-26FEA466D5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860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159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0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1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2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3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4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5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6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7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8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9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0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147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8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9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0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1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2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3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4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5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6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8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2000" smtClean="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CF80369-B739-4158-A22F-5FF6E8C7B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4" name="Rectangle 116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CC"/>
              </a:gs>
              <a:gs pos="100000">
                <a:srgbClr val="DCEFF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035" name="Group 7"/>
          <p:cNvGrpSpPr>
            <a:grpSpLocks/>
          </p:cNvGrpSpPr>
          <p:nvPr userDrawn="1"/>
        </p:nvGrpSpPr>
        <p:grpSpPr bwMode="auto">
          <a:xfrm>
            <a:off x="152400" y="1600200"/>
            <a:ext cx="8991600" cy="4724400"/>
            <a:chOff x="664" y="1951"/>
            <a:chExt cx="4308" cy="2120"/>
          </a:xfrm>
        </p:grpSpPr>
        <p:sp>
          <p:nvSpPr>
            <p:cNvPr id="1039" name="Freeform 8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9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0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1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2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13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14"/>
            <p:cNvSpPr>
              <a:spLocks/>
            </p:cNvSpPr>
            <p:nvPr/>
          </p:nvSpPr>
          <p:spPr bwMode="invGray">
            <a:xfrm>
              <a:off x="1553" y="2883"/>
              <a:ext cx="38" cy="19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15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6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7"/>
            <p:cNvSpPr>
              <a:spLocks/>
            </p:cNvSpPr>
            <p:nvPr/>
          </p:nvSpPr>
          <p:spPr bwMode="invGray">
            <a:xfrm>
              <a:off x="1506" y="1999"/>
              <a:ext cx="146" cy="61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8"/>
            <p:cNvSpPr>
              <a:spLocks/>
            </p:cNvSpPr>
            <p:nvPr/>
          </p:nvSpPr>
          <p:spPr bwMode="invGray">
            <a:xfrm>
              <a:off x="1711" y="2069"/>
              <a:ext cx="233" cy="189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9"/>
            <p:cNvSpPr>
              <a:spLocks/>
            </p:cNvSpPr>
            <p:nvPr/>
          </p:nvSpPr>
          <p:spPr bwMode="invGray">
            <a:xfrm>
              <a:off x="1709" y="1987"/>
              <a:ext cx="44" cy="36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20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21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22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23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4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5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6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27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28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Freeform 29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Freeform 30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2" name="Freeform 31"/>
            <p:cNvSpPr>
              <a:spLocks/>
            </p:cNvSpPr>
            <p:nvPr/>
          </p:nvSpPr>
          <p:spPr bwMode="invGray">
            <a:xfrm>
              <a:off x="1717" y="2045"/>
              <a:ext cx="40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Freeform 32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4" name="Freeform 33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5" name="Freeform 34"/>
            <p:cNvSpPr>
              <a:spLocks/>
            </p:cNvSpPr>
            <p:nvPr/>
          </p:nvSpPr>
          <p:spPr bwMode="invGray">
            <a:xfrm>
              <a:off x="2009" y="2135"/>
              <a:ext cx="40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Freeform 35"/>
            <p:cNvSpPr>
              <a:spLocks/>
            </p:cNvSpPr>
            <p:nvPr/>
          </p:nvSpPr>
          <p:spPr bwMode="invGray">
            <a:xfrm>
              <a:off x="2292" y="2201"/>
              <a:ext cx="129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Freeform 36"/>
            <p:cNvSpPr>
              <a:spLocks/>
            </p:cNvSpPr>
            <p:nvPr/>
          </p:nvSpPr>
          <p:spPr bwMode="invGray">
            <a:xfrm>
              <a:off x="2393" y="2038"/>
              <a:ext cx="40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8" name="Freeform 37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9" name="Freeform 38"/>
            <p:cNvSpPr>
              <a:spLocks/>
            </p:cNvSpPr>
            <p:nvPr/>
          </p:nvSpPr>
          <p:spPr bwMode="invGray">
            <a:xfrm>
              <a:off x="2759" y="2039"/>
              <a:ext cx="49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0" name="Freeform 39"/>
            <p:cNvSpPr>
              <a:spLocks/>
            </p:cNvSpPr>
            <p:nvPr/>
          </p:nvSpPr>
          <p:spPr bwMode="invGray">
            <a:xfrm>
              <a:off x="2467" y="2311"/>
              <a:ext cx="109" cy="13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1" name="Freeform 40"/>
            <p:cNvSpPr>
              <a:spLocks/>
            </p:cNvSpPr>
            <p:nvPr/>
          </p:nvSpPr>
          <p:spPr bwMode="invGray">
            <a:xfrm>
              <a:off x="2413" y="2359"/>
              <a:ext cx="68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2" name="Freeform 41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3" name="Freeform 42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4" name="Freeform 43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" name="Freeform 44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6" name="Freeform 45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7" name="Freeform 46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8" name="Freeform 47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9" name="Freeform 48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0" name="Freeform 49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1" name="Freeform 50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2" name="Freeform 51"/>
            <p:cNvSpPr>
              <a:spLocks/>
            </p:cNvSpPr>
            <p:nvPr/>
          </p:nvSpPr>
          <p:spPr bwMode="invGray">
            <a:xfrm>
              <a:off x="3894" y="3043"/>
              <a:ext cx="71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3" name="Freeform 52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4" name="Freeform 53"/>
            <p:cNvSpPr>
              <a:spLocks/>
            </p:cNvSpPr>
            <p:nvPr/>
          </p:nvSpPr>
          <p:spPr bwMode="invGray">
            <a:xfrm>
              <a:off x="3988" y="3290"/>
              <a:ext cx="65" cy="53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" name="Freeform 54"/>
            <p:cNvSpPr>
              <a:spLocks/>
            </p:cNvSpPr>
            <p:nvPr/>
          </p:nvSpPr>
          <p:spPr bwMode="invGray">
            <a:xfrm>
              <a:off x="4092" y="3195"/>
              <a:ext cx="83" cy="118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6" name="Freeform 55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7" name="Freeform 56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8" name="Freeform 57"/>
            <p:cNvSpPr>
              <a:spLocks/>
            </p:cNvSpPr>
            <p:nvPr/>
          </p:nvSpPr>
          <p:spPr bwMode="invGray">
            <a:xfrm>
              <a:off x="4121" y="3052"/>
              <a:ext cx="64" cy="78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9" name="Freeform 58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0" name="Freeform 59"/>
            <p:cNvSpPr>
              <a:spLocks/>
            </p:cNvSpPr>
            <p:nvPr/>
          </p:nvSpPr>
          <p:spPr bwMode="invGray">
            <a:xfrm>
              <a:off x="4181" y="3275"/>
              <a:ext cx="18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1" name="Freeform 60"/>
            <p:cNvSpPr>
              <a:spLocks/>
            </p:cNvSpPr>
            <p:nvPr/>
          </p:nvSpPr>
          <p:spPr bwMode="invGray">
            <a:xfrm>
              <a:off x="4208" y="3265"/>
              <a:ext cx="45" cy="36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2" name="Freeform 61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3" name="Freeform 62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4" name="Freeform 63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5" name="Freeform 64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6" name="Freeform 65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7" name="Freeform 66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8" name="Freeform 67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9" name="Freeform 68"/>
            <p:cNvSpPr>
              <a:spLocks/>
            </p:cNvSpPr>
            <p:nvPr/>
          </p:nvSpPr>
          <p:spPr bwMode="invGray">
            <a:xfrm>
              <a:off x="4113" y="3012"/>
              <a:ext cx="19" cy="56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0" name="Freeform 69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1" name="Freeform 70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2" name="Freeform 71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3" name="Freeform 72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4" name="Freeform 73"/>
            <p:cNvSpPr>
              <a:spLocks/>
            </p:cNvSpPr>
            <p:nvPr/>
          </p:nvSpPr>
          <p:spPr bwMode="invGray">
            <a:xfrm>
              <a:off x="3862" y="3035"/>
              <a:ext cx="11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5" name="Freeform 74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6" name="Freeform 75"/>
            <p:cNvSpPr>
              <a:spLocks/>
            </p:cNvSpPr>
            <p:nvPr/>
          </p:nvSpPr>
          <p:spPr bwMode="invGray">
            <a:xfrm>
              <a:off x="3852" y="3020"/>
              <a:ext cx="17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7" name="Freeform 76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8" name="Freeform 77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9" name="Freeform 78"/>
            <p:cNvSpPr>
              <a:spLocks/>
            </p:cNvSpPr>
            <p:nvPr/>
          </p:nvSpPr>
          <p:spPr bwMode="invGray">
            <a:xfrm>
              <a:off x="4759" y="3569"/>
              <a:ext cx="17" cy="24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0" name="Freeform 79"/>
            <p:cNvSpPr>
              <a:spLocks/>
            </p:cNvSpPr>
            <p:nvPr/>
          </p:nvSpPr>
          <p:spPr bwMode="invGray">
            <a:xfrm>
              <a:off x="4751" y="3547"/>
              <a:ext cx="21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1" name="Freeform 80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2" name="Freeform 81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3" name="Freeform 82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4" name="Freeform 83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5" name="Freeform 84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6" name="Freeform 85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7" name="Freeform 86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8" name="Freeform 87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9" name="Freeform 88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0" name="Freeform 89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1" name="Freeform 90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2" name="Freeform 91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3" name="Freeform 92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Freeform 93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Freeform 94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" name="Freeform 95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" name="Freeform 96"/>
            <p:cNvSpPr>
              <a:spLocks/>
            </p:cNvSpPr>
            <p:nvPr/>
          </p:nvSpPr>
          <p:spPr bwMode="invGray">
            <a:xfrm>
              <a:off x="4098" y="2294"/>
              <a:ext cx="76" cy="115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Freeform 97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" name="Freeform 98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" name="Freeform 99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" name="Freeform 100"/>
            <p:cNvSpPr>
              <a:spLocks/>
            </p:cNvSpPr>
            <p:nvPr/>
          </p:nvSpPr>
          <p:spPr bwMode="invGray">
            <a:xfrm>
              <a:off x="2955" y="1997"/>
              <a:ext cx="19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" name="Freeform 101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3" name="Freeform 102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" name="Freeform 103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5" name="Freeform 104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6" name="Freeform 105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7" name="Freeform 106"/>
            <p:cNvSpPr>
              <a:spLocks/>
            </p:cNvSpPr>
            <p:nvPr/>
          </p:nvSpPr>
          <p:spPr bwMode="invGray">
            <a:xfrm>
              <a:off x="3318" y="3466"/>
              <a:ext cx="11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8" name="Freeform 107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9" name="Freeform 108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0" name="Freeform 109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1" name="Freeform 110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2" name="Freeform 111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3" name="Freeform 112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4" name="Freeform 113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5" name="Freeform 114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6" name="Freeform 115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6" name="AutoShape 117"/>
          <p:cNvSpPr>
            <a:spLocks noChangeArrowheads="1"/>
          </p:cNvSpPr>
          <p:nvPr userDrawn="1"/>
        </p:nvSpPr>
        <p:spPr bwMode="gray">
          <a:xfrm rot="5400000">
            <a:off x="228600" y="381000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37" name="AutoShape 118"/>
          <p:cNvSpPr>
            <a:spLocks noChangeArrowheads="1"/>
          </p:cNvSpPr>
          <p:nvPr userDrawn="1"/>
        </p:nvSpPr>
        <p:spPr bwMode="gray">
          <a:xfrm rot="5400000">
            <a:off x="533400" y="381000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392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38" name="AutoShape 119"/>
          <p:cNvSpPr>
            <a:spLocks noChangeArrowheads="1"/>
          </p:cNvSpPr>
          <p:nvPr userDrawn="1"/>
        </p:nvSpPr>
        <p:spPr bwMode="gray">
          <a:xfrm rot="5400000">
            <a:off x="838200" y="381000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392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data/2013/12/19/1338937415/Upr_01_2014-34_39.pdf" TargetMode="External"/><Relationship Id="rId2" Type="http://schemas.openxmlformats.org/officeDocument/2006/relationships/hyperlink" Target="https://portalobrazovaniya.ru/servisy/publik/publ?id=4405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ultiurok.ru/files/ispolzovanie-elementov-singapurskoi-metodiki-v-nac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828800"/>
            <a:ext cx="7772400" cy="14700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Сингапурская методика обучения</a:t>
            </a: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4572000" y="5029200"/>
            <a:ext cx="449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 smtClean="0">
                <a:latin typeface="Comic Sans MS" panose="030F0702030302020204" pitchFamily="66" charset="0"/>
              </a:rPr>
              <a:t>Подготовила: </a:t>
            </a:r>
            <a:r>
              <a:rPr lang="ru-RU" altLang="ru-RU" sz="2000" dirty="0" err="1" smtClean="0">
                <a:latin typeface="Comic Sans MS" panose="030F0702030302020204" pitchFamily="66" charset="0"/>
              </a:rPr>
              <a:t>Шайгозова</a:t>
            </a:r>
            <a:r>
              <a:rPr lang="ru-RU" altLang="ru-RU" sz="2000" dirty="0" smtClean="0">
                <a:latin typeface="Comic Sans MS" panose="030F0702030302020204" pitchFamily="66" charset="0"/>
              </a:rPr>
              <a:t> А.М.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«Тим Чир»</a:t>
            </a:r>
            <a:br>
              <a:rPr lang="ru-RU" alt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endParaRPr lang="ru-RU" altLang="ru-RU" sz="3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47700" y="1004888"/>
            <a:ext cx="78486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Comic Sans MS" panose="030F0702030302020204" pitchFamily="66" charset="0"/>
              </a:rPr>
              <a:t>Для физкультминутки можно использовать структуру ТИМ ЧИР – «кричалка, девиз». </a:t>
            </a:r>
            <a:r>
              <a:rPr lang="ru-RU" altLang="ru-RU" sz="2800" b="1">
                <a:solidFill>
                  <a:schemeClr val="tx1"/>
                </a:solidFill>
                <a:latin typeface="Comic Sans MS" panose="030F0702030302020204" pitchFamily="66" charset="0"/>
              </a:rPr>
              <a:t>ТИМ ЧИР </a:t>
            </a:r>
            <a:r>
              <a:rPr lang="ru-RU" altLang="ru-RU" sz="2800">
                <a:solidFill>
                  <a:schemeClr val="tx1"/>
                </a:solidFill>
                <a:latin typeface="Comic Sans MS" panose="030F0702030302020204" pitchFamily="66" charset="0"/>
              </a:rPr>
              <a:t>– это короткое, веселое упражнение для поднятия духа аудитории, поощрения или выражения благодарности.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Comic Sans MS" panose="030F0702030302020204" pitchFamily="66" charset="0"/>
              </a:rPr>
              <a:t>1.Стряхнули с себя лень и усталость.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Comic Sans MS" panose="030F0702030302020204" pitchFamily="66" charset="0"/>
              </a:rPr>
              <a:t>2. Потянулись к звездным далям.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Comic Sans MS" panose="030F0702030302020204" pitchFamily="66" charset="0"/>
              </a:rPr>
              <a:t>3. Спрятались (присели) от бед и опасностей.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Comic Sans MS" panose="030F0702030302020204" pitchFamily="66" charset="0"/>
              </a:rPr>
              <a:t>4. Улыбнулись друзьям и весеннему солнышку.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Comic Sans MS" panose="030F0702030302020204" pitchFamily="66" charset="0"/>
              </a:rPr>
              <a:t>5. Без шума, тихо приземлились за своими рабочими столами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alt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Микс</a:t>
            </a: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Пэа</a:t>
            </a: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Шэа</a:t>
            </a: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»</a:t>
            </a:r>
            <a:r>
              <a:rPr lang="ru-RU" alt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685800" y="1371600"/>
            <a:ext cx="2971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Comic Sans MS" panose="030F0702030302020204" pitchFamily="66" charset="0"/>
              </a:rPr>
              <a:t>Ученики под музыку перемещаются по кабинету, как только музыка прекращает играть, образуют пару для обсуждения темы</a:t>
            </a:r>
          </a:p>
        </p:txBody>
      </p:sp>
      <p:pic>
        <p:nvPicPr>
          <p:cNvPr id="29700" name="Рисунок 3" descr="C:\Users\user\Desktop\teachers-students-fellows-board-white-background-128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4" descr="C:\Users\user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1143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Рисунок 5" descr="C:\Users\user\Desktop\hello_html_m1d9b6d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743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381000" y="4419600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alt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Микс</a:t>
            </a: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Фриз </a:t>
            </a:r>
            <a:r>
              <a:rPr lang="ru-RU" alt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Груп</a:t>
            </a: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»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685800" y="5334000"/>
            <a:ext cx="411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Comic Sans MS" panose="030F0702030302020204" pitchFamily="66" charset="0"/>
              </a:rPr>
              <a:t>Образуют группы для обсуждения. Количество человек в группе не ограничено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«Конэрс»</a:t>
            </a:r>
            <a:br>
              <a:rPr lang="ru-RU" altLang="ru-RU" b="1" smtClean="0">
                <a:solidFill>
                  <a:srgbClr val="FF0000"/>
                </a:solidFill>
              </a:rPr>
            </a:br>
            <a:r>
              <a:rPr lang="ru-RU" altLang="ru-RU" sz="4000" b="1" smtClean="0"/>
              <a:t>(углы)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81000" y="2819400"/>
            <a:ext cx="3200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Обучающая структура, в которой ученики распределяются по разным углам в зависимости от выбранного ими варианта ответа.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1600" y="3048000"/>
            <a:ext cx="2057400" cy="1524000"/>
          </a:xfrm>
          <a:prstGeom prst="rect">
            <a:avLst/>
          </a:prstGeom>
          <a:solidFill>
            <a:srgbClr val="DCEF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1749" name="Рисунок 4" descr="C:\Users\user\Desktop\depositphotos_1058786-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34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Рисунок 5" descr="C:\Users\user\Desktop\Df8Y1ZFPr6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13192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Рисунок 6" descr="C:\Users\user\Desktop\opreste-l-pe-cli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0"/>
            <a:ext cx="1371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Рисунок 7" descr="C:\Users\user\Desktop\i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1314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5486400" y="3429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Классная комната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43000" y="342900"/>
            <a:ext cx="7543800" cy="1790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alt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Таймд</a:t>
            </a: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Пэа</a:t>
            </a: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Шэа</a:t>
            </a: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»</a:t>
            </a:r>
            <a:b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обучающая структура, в которой два участника делятся развернутыми ответами в течение определенного количества времени</a:t>
            </a:r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r>
              <a:rPr lang="ru-RU" altLang="ru-RU" b="1" dirty="0" smtClean="0">
                <a:solidFill>
                  <a:srgbClr val="FF0000"/>
                </a:solidFill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endParaRPr lang="ru-RU" altLang="ru-RU" dirty="0" smtClean="0">
              <a:solidFill>
                <a:srgbClr val="FF0000"/>
              </a:solidFill>
            </a:endParaRPr>
          </a:p>
        </p:txBody>
      </p:sp>
      <p:pic>
        <p:nvPicPr>
          <p:cNvPr id="32771" name="Рисунок 3" descr="C:\Users\user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99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4" descr="C:\Users\user\Desktop\надо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1143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5" descr="C:\Users\user\Desktop\400-04821903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1081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143000" y="4038600"/>
            <a:ext cx="723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«Инсайд - </a:t>
            </a:r>
            <a:r>
              <a:rPr lang="ru-RU" alt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Аутсайд</a:t>
            </a: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Секл</a:t>
            </a: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» </a:t>
            </a:r>
            <a:endParaRPr lang="ru-RU" alt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1524000" y="4800600"/>
            <a:ext cx="6705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«внутренний и внешний круг» - обучающая структура, в которой ученики формируют внутренний и внешний круги и делятся своими мнениями с разными партнерами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16002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alt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Куиз-Куиз-Трэйд</a:t>
            </a: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»</a:t>
            </a:r>
            <a:b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(опроси, опроси, обменяйся карточками)</a:t>
            </a:r>
            <a:endParaRPr lang="ru-RU" alt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990600" y="2438400"/>
            <a:ext cx="30480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Comic Sans MS" panose="030F0702030302020204" pitchFamily="66" charset="0"/>
              </a:rPr>
              <a:t>Учащиеся проверяют и обучают друг друга по пройденному материалу, используя карточки с вопросами и ответами по теме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5844" name="Рисунок 3" descr="C:\Users\user\Desktop\business_conference_1600_clr_38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7813"/>
            <a:ext cx="4572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alt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Тэйк</a:t>
            </a: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Оф – </a:t>
            </a:r>
            <a:r>
              <a:rPr lang="ru-RU" alt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Тач</a:t>
            </a: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Даун»</a:t>
            </a:r>
            <a:r>
              <a:rPr lang="ru-RU" alt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 </a:t>
            </a:r>
            <a:br>
              <a:rPr lang="ru-RU" alt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(встать - сесть)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533400" y="2209800"/>
            <a:ext cx="35814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Comic Sans MS" panose="030F0702030302020204" pitchFamily="66" charset="0"/>
              </a:rPr>
              <a:t>Структура для получения информации о классе (кто решил задачу одним способом, двумя, тремя), а также знакомства с классом. Или, например,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Comic Sans MS" panose="030F0702030302020204" pitchFamily="66" charset="0"/>
              </a:rPr>
              <a:t>если учащиеся считают утверждение верным, то они встают, в противном случае они остаются на местах.</a:t>
            </a:r>
          </a:p>
        </p:txBody>
      </p:sp>
      <p:pic>
        <p:nvPicPr>
          <p:cNvPr id="38916" name="Рисунок 3" descr="C:\Users\user\Desktop\68812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048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altLang="ru-RU" sz="4000" b="1" dirty="0" smtClean="0">
                <a:latin typeface="Comic Sans MS" panose="030F0702030302020204" pitchFamily="66" charset="0"/>
              </a:rPr>
              <a:t>Педагогические эффекты</a:t>
            </a: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143000" y="1219200"/>
            <a:ext cx="7467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● </a:t>
            </a:r>
            <a:r>
              <a:rPr lang="ru-RU" alt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Возможность реальной организации сотрудничества детей и учителя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● </a:t>
            </a:r>
            <a:r>
              <a:rPr lang="ru-RU" alt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Решение поставленных целей и задач обучения путем вовлечения всех  без исключения учеников в обучающий процесс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● </a:t>
            </a:r>
            <a:r>
              <a:rPr lang="ru-RU" alt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Создание условий для развития мышления и речи учащихся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● </a:t>
            </a:r>
            <a:r>
              <a:rPr lang="ru-RU" altLang="ru-RU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Здоровьесберегающая</a:t>
            </a:r>
            <a:r>
              <a:rPr lang="ru-RU" alt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направленность</a:t>
            </a:r>
          </a:p>
        </p:txBody>
      </p:sp>
      <p:pic>
        <p:nvPicPr>
          <p:cNvPr id="40964" name="Рисунок 3" descr="C:\Users\user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81600"/>
            <a:ext cx="2057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ru-RU" altLang="ru-RU" smtClean="0"/>
              <a:t>Источники:</a:t>
            </a: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 flipH="1">
            <a:off x="1219200" y="1535113"/>
            <a:ext cx="7924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hlinkClick r:id="rId2"/>
              </a:rPr>
              <a:t>1) </a:t>
            </a:r>
            <a:r>
              <a:rPr lang="en-US" altLang="ru-RU">
                <a:hlinkClick r:id="rId2"/>
              </a:rPr>
              <a:t>https://portalobrazovaniya.ru/servisy/publik/publ?id=4405</a:t>
            </a:r>
            <a:endParaRPr lang="ru-RU" altLang="ru-RU"/>
          </a:p>
          <a:p>
            <a:pPr eaLnBrk="1" hangingPunct="1"/>
            <a:r>
              <a:rPr lang="ru-RU" altLang="ru-RU">
                <a:hlinkClick r:id="rId3"/>
              </a:rPr>
              <a:t>2) </a:t>
            </a:r>
            <a:r>
              <a:rPr lang="en-US" altLang="ru-RU">
                <a:hlinkClick r:id="rId3"/>
              </a:rPr>
              <a:t>https://www.hse.ru/data/2013/12/19/1338937415/Upr_01_2014-34_39.pdf</a:t>
            </a:r>
            <a:endParaRPr lang="ru-RU" altLang="ru-RU"/>
          </a:p>
          <a:p>
            <a:pPr eaLnBrk="1" hangingPunct="1"/>
            <a:r>
              <a:rPr lang="ru-RU" altLang="ru-RU">
                <a:hlinkClick r:id="rId4"/>
              </a:rPr>
              <a:t>3) </a:t>
            </a:r>
            <a:r>
              <a:rPr lang="en-US" altLang="ru-RU">
                <a:hlinkClick r:id="rId4"/>
              </a:rPr>
              <a:t>https://multiurok.ru/files/ispolzovanie-elementov-singapurskoi-metodiki-v-nac.html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543800" cy="1295400"/>
          </a:xfrm>
        </p:spPr>
        <p:txBody>
          <a:bodyPr/>
          <a:lstStyle/>
          <a:p>
            <a:r>
              <a:rPr lang="ru-RU" altLang="ru-RU" b="1" smtClean="0">
                <a:latin typeface="Comic Sans MS" panose="030F0702030302020204" pitchFamily="66" charset="0"/>
              </a:rPr>
              <a:t>Технология основана на командных формах работы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 rot="10800000" flipV="1">
            <a:off x="533400" y="1643063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u="sng">
                <a:solidFill>
                  <a:schemeClr val="tx1"/>
                </a:solidFill>
                <a:latin typeface="Comic Sans MS" panose="030F0702030302020204" pitchFamily="66" charset="0"/>
              </a:rPr>
              <a:t>Ошибайся коллективно!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880" y="2161278"/>
            <a:ext cx="6573120" cy="4724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altLang="ru-RU" b="1" smtClean="0"/>
              <a:t>Обучение в сотрудничестве</a:t>
            </a:r>
          </a:p>
        </p:txBody>
      </p:sp>
      <p:pic>
        <p:nvPicPr>
          <p:cNvPr id="21507" name="Рисунок 5" descr="C:\Users\user\Desktop\depositphotos_6572799-3d-small-people-with-empty-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8925"/>
            <a:ext cx="2762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войная стрелка вверх/вниз 6"/>
          <p:cNvSpPr/>
          <p:nvPr/>
        </p:nvSpPr>
        <p:spPr>
          <a:xfrm rot="18609670">
            <a:off x="3187700" y="3352800"/>
            <a:ext cx="685800" cy="1219200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150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7613"/>
            <a:ext cx="325437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8013"/>
            <a:ext cx="2820988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667000" y="381000"/>
            <a:ext cx="4648200" cy="609600"/>
          </a:xfrm>
        </p:spPr>
        <p:txBody>
          <a:bodyPr/>
          <a:lstStyle/>
          <a:p>
            <a:r>
              <a:rPr lang="ru-RU" altLang="ru-RU" sz="5400" b="1" u="sng" smtClean="0">
                <a:latin typeface="Comic Sans MS" panose="030F0702030302020204" pitchFamily="66" charset="0"/>
              </a:rPr>
              <a:t>Все равны!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219200" y="16764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Вся группа</a:t>
            </a:r>
            <a:endParaRPr lang="ru-RU" altLang="ru-RU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859338" y="5562600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Услышал каждый</a:t>
            </a:r>
          </a:p>
        </p:txBody>
      </p:sp>
      <p:pic>
        <p:nvPicPr>
          <p:cNvPr id="22533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3973513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67000"/>
            <a:ext cx="400208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777875" y="1195388"/>
            <a:ext cx="274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Comic Sans MS" panose="030F0702030302020204" pitchFamily="66" charset="0"/>
              </a:rPr>
              <a:t>коммуникативность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381000" y="502920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Comic Sans MS" panose="030F0702030302020204" pitchFamily="66" charset="0"/>
              </a:rPr>
              <a:t>критическое мышление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6477000" y="1143000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r>
              <a:rPr lang="ru-RU" altLang="ru-RU" sz="2000" b="1">
                <a:solidFill>
                  <a:srgbClr val="FF0000"/>
                </a:solidFill>
                <a:latin typeface="Comic Sans MS" panose="030F0702030302020204" pitchFamily="66" charset="0"/>
              </a:rPr>
              <a:t>креативность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5486400" y="4953000"/>
            <a:ext cx="335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Comic Sans MS" panose="030F0702030302020204" pitchFamily="66" charset="0"/>
              </a:rPr>
              <a:t>          </a:t>
            </a:r>
            <a:r>
              <a:rPr lang="ru-RU" altLang="ru-RU" sz="2000" b="1">
                <a:solidFill>
                  <a:srgbClr val="FF0000"/>
                </a:solidFill>
                <a:latin typeface="Comic Sans MS" panose="030F0702030302020204" pitchFamily="66" charset="0"/>
              </a:rPr>
              <a:t>сотрудничество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6324600" y="1573213"/>
            <a:ext cx="1295400" cy="457200"/>
          </a:xfrm>
          <a:prstGeom prst="straightConnector1">
            <a:avLst/>
          </a:prstGeom>
          <a:ln w="38100"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2005013" y="1595438"/>
            <a:ext cx="1447800" cy="620712"/>
          </a:xfrm>
          <a:prstGeom prst="straightConnector1">
            <a:avLst/>
          </a:prstGeom>
          <a:ln w="38100"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676400" y="4419600"/>
            <a:ext cx="1600200" cy="609600"/>
          </a:xfrm>
          <a:prstGeom prst="straightConnector1">
            <a:avLst/>
          </a:prstGeom>
          <a:ln w="38100"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19800" y="4419600"/>
            <a:ext cx="1752600" cy="533400"/>
          </a:xfrm>
          <a:prstGeom prst="straightConnector1">
            <a:avLst/>
          </a:prstGeom>
          <a:ln w="38100"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79625"/>
            <a:ext cx="3113088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600200" y="574675"/>
            <a:ext cx="7239000" cy="8382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altLang="ru-RU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Мэнэдж</a:t>
            </a:r>
            <a:r>
              <a:rPr lang="ru-RU" alt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ru-RU" altLang="ru-RU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Мэт</a:t>
            </a:r>
            <a:r>
              <a:rPr lang="ru-RU" alt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»</a:t>
            </a:r>
            <a:r>
              <a:rPr lang="ru-RU" altLang="ru-RU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(инструмент для управления классом)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62250" y="2235200"/>
            <a:ext cx="0" cy="2774950"/>
          </a:xfrm>
          <a:prstGeom prst="line">
            <a:avLst/>
          </a:prstGeom>
          <a:ln w="5715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28700" y="3622675"/>
            <a:ext cx="3467100" cy="0"/>
          </a:xfrm>
          <a:prstGeom prst="line">
            <a:avLst/>
          </a:prstGeom>
          <a:ln w="5715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1676400" y="3844925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7200" b="1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3149600" y="3844925"/>
            <a:ext cx="1104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7200" b="1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 rot="10800000">
            <a:off x="1306513" y="2327275"/>
            <a:ext cx="106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7200" b="1" dirty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 rot="10800000">
            <a:off x="2944813" y="2374900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7200" b="1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4586" name="TextBox 13"/>
          <p:cNvSpPr txBox="1">
            <a:spLocks noChangeArrowheads="1"/>
          </p:cNvSpPr>
          <p:nvPr/>
        </p:nvSpPr>
        <p:spPr bwMode="auto">
          <a:xfrm>
            <a:off x="1028700" y="5230813"/>
            <a:ext cx="7239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Comic Sans MS" panose="030F0702030302020204" pitchFamily="66" charset="0"/>
              </a:rPr>
              <a:t>Парты должны отходить лучами от учительского стола, чтобы никто не сидел спиной к учителю. Учитель, ведя урок, делает объявления: «Внимание! Говорят партнеры по плечу», «А теперь послушаем мнение партнеров по лицу». Каждый ребенок имеет свой номер в команде.</a:t>
            </a:r>
          </a:p>
        </p:txBody>
      </p: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4773613" y="1905000"/>
            <a:ext cx="40655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Comic Sans MS" panose="030F0702030302020204" pitchFamily="66" charset="0"/>
              </a:rPr>
              <a:t>Табличка в центре стола, позволяющая удобно и просто распределить учеников в одной команде (партнёр по плечу, по лицу; партнер А, Б) для организации эффективного учебного процесса в командах.</a:t>
            </a:r>
          </a:p>
        </p:txBody>
      </p:sp>
      <p:pic>
        <p:nvPicPr>
          <p:cNvPr id="1026" name="Picture 2" descr="C:\Users\1\Desktop\slide-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20443" r="6605" b="15463"/>
          <a:stretch/>
        </p:blipFill>
        <p:spPr bwMode="auto">
          <a:xfrm>
            <a:off x="1131856" y="1502659"/>
            <a:ext cx="3287743" cy="35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650038" cy="7080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«Хай Фай»</a:t>
            </a:r>
            <a:endParaRPr lang="ru-RU" altLang="ru-RU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581400" y="1143000"/>
            <a:ext cx="5410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Comic Sans MS" panose="030F0702030302020204" pitchFamily="66" charset="0"/>
              </a:rPr>
              <a:t>Дословно «дай пять» - сигнал тишины и привлечения внимания.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Comic Sans MS" panose="030F0702030302020204" pitchFamily="66" charset="0"/>
              </a:rPr>
              <a:t>Эта структура используется после звонка в начале урока. Учитель поднимает руку и говорит, обращаясь к классу: «Хай файв!» Учащиеся в ответ должны тоже поднять руку и посмотреть на учителя. Данная структура учит сконцентрировать внимание на учителе и приготовиться к следующему этапу работы.</a:t>
            </a:r>
          </a:p>
        </p:txBody>
      </p:sp>
      <p:pic>
        <p:nvPicPr>
          <p:cNvPr id="27652" name="Рисунок 6" descr="C:\Users\user\Desktop\597776-strah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590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smtClean="0">
                <a:solidFill>
                  <a:srgbClr val="FF0000"/>
                </a:solidFill>
              </a:rPr>
              <a:t>«Тик – Тэк – Тоу»</a:t>
            </a:r>
            <a:br>
              <a:rPr lang="ru-RU" altLang="ru-RU" sz="4000" b="1" smtClean="0">
                <a:solidFill>
                  <a:srgbClr val="FF0000"/>
                </a:solidFill>
              </a:rPr>
            </a:br>
            <a:r>
              <a:rPr lang="ru-RU" altLang="ru-RU" sz="4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(крестики – нолики) </a:t>
            </a:r>
            <a:endParaRPr lang="ru-RU" altLang="ru-RU" sz="40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457200" y="2133600"/>
            <a:ext cx="4038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Структура, используемая для развития критического и креативного мышления, в которой участники составляют предложения, используя три слова, расположенных в любом ряду по вертикали, горизонтали и диагонали. Учитель готовит  9 карточек,  с одним словом на каждом листочке, смешивает их и раскладывает в формате 3Х3</a:t>
            </a:r>
            <a:b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altLang="ru-RU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0200" y="2209800"/>
            <a:ext cx="32004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1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10200" y="47244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10200" y="3352800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410200" y="4572000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400800" y="2209800"/>
            <a:ext cx="0" cy="3581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543800" y="2209800"/>
            <a:ext cx="0" cy="365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10" name="TextBox 23"/>
          <p:cNvSpPr txBox="1">
            <a:spLocks noChangeArrowheads="1"/>
          </p:cNvSpPr>
          <p:nvPr/>
        </p:nvSpPr>
        <p:spPr bwMode="auto">
          <a:xfrm>
            <a:off x="5638800" y="26670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5611" name="TextBox 24"/>
          <p:cNvSpPr txBox="1">
            <a:spLocks noChangeArrowheads="1"/>
          </p:cNvSpPr>
          <p:nvPr/>
        </p:nvSpPr>
        <p:spPr bwMode="auto">
          <a:xfrm>
            <a:off x="6705600" y="26670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612" name="TextBox 25"/>
          <p:cNvSpPr txBox="1">
            <a:spLocks noChangeArrowheads="1"/>
          </p:cNvSpPr>
          <p:nvPr/>
        </p:nvSpPr>
        <p:spPr bwMode="auto">
          <a:xfrm>
            <a:off x="7924800" y="26670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5613" name="TextBox 26"/>
          <p:cNvSpPr txBox="1">
            <a:spLocks noChangeArrowheads="1"/>
          </p:cNvSpPr>
          <p:nvPr/>
        </p:nvSpPr>
        <p:spPr bwMode="auto">
          <a:xfrm>
            <a:off x="5638800" y="38100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614" name="TextBox 27"/>
          <p:cNvSpPr txBox="1">
            <a:spLocks noChangeArrowheads="1"/>
          </p:cNvSpPr>
          <p:nvPr/>
        </p:nvSpPr>
        <p:spPr bwMode="auto">
          <a:xfrm>
            <a:off x="6781800" y="38100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615" name="TextBox 28"/>
          <p:cNvSpPr txBox="1">
            <a:spLocks noChangeArrowheads="1"/>
          </p:cNvSpPr>
          <p:nvPr/>
        </p:nvSpPr>
        <p:spPr bwMode="auto">
          <a:xfrm>
            <a:off x="7848600" y="38100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5616" name="TextBox 29"/>
          <p:cNvSpPr txBox="1">
            <a:spLocks noChangeArrowheads="1"/>
          </p:cNvSpPr>
          <p:nvPr/>
        </p:nvSpPr>
        <p:spPr bwMode="auto">
          <a:xfrm>
            <a:off x="5715000" y="49530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5617" name="TextBox 31"/>
          <p:cNvSpPr txBox="1">
            <a:spLocks noChangeArrowheads="1"/>
          </p:cNvSpPr>
          <p:nvPr/>
        </p:nvSpPr>
        <p:spPr bwMode="auto">
          <a:xfrm>
            <a:off x="6781800" y="49530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5618" name="TextBox 32"/>
          <p:cNvSpPr txBox="1">
            <a:spLocks noChangeArrowheads="1"/>
          </p:cNvSpPr>
          <p:nvPr/>
        </p:nvSpPr>
        <p:spPr bwMode="auto">
          <a:xfrm>
            <a:off x="7924800" y="49530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696200" cy="1371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alt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Сималтиниус</a:t>
            </a: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Раунд </a:t>
            </a:r>
            <a:r>
              <a:rPr lang="ru-RU" alt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Тэйбл</a:t>
            </a: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»</a:t>
            </a:r>
            <a:b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одновременный раунд </a:t>
            </a:r>
            <a:r>
              <a:rPr lang="ru-RU" alt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тейбл</a:t>
            </a: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) </a:t>
            </a:r>
            <a:endParaRPr lang="ru-RU" alt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800100" y="1878013"/>
            <a:ext cx="80772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Comic Sans MS" panose="030F0702030302020204" pitchFamily="66" charset="0"/>
              </a:rPr>
              <a:t>Структура, в которой 4 участника в команде одновременно выполняют письменную работу на отдельных листочках или в тетради и по окончанию времени передают друг другу по кругу</a:t>
            </a:r>
            <a:br>
              <a:rPr lang="ru-RU" altLang="ru-RU" sz="200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altLang="ru-RU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altLang="ru-RU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ru-RU" altLang="ru-RU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15950" y="3354388"/>
            <a:ext cx="815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«</a:t>
            </a:r>
            <a:r>
              <a:rPr lang="ru-RU" alt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Сималтиниус</a:t>
            </a:r>
            <a:r>
              <a:rPr lang="ru-RU" alt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Релли</a:t>
            </a:r>
            <a:r>
              <a:rPr lang="ru-RU" alt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Тэйбл</a:t>
            </a:r>
            <a:r>
              <a:rPr lang="ru-RU" alt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» 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928688" y="4133850"/>
            <a:ext cx="402431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Comic Sans MS" panose="030F0702030302020204" pitchFamily="66" charset="0"/>
              </a:rPr>
              <a:t>2 участника в команде одновременно выполняют письменную работу на отдельных листочках или в тетради и по окончанию времени передают друг другу. </a:t>
            </a:r>
            <a:br>
              <a:rPr lang="ru-RU" altLang="ru-RU" sz="200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ru-RU" altLang="ru-RU" sz="20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6800" y="4419600"/>
            <a:ext cx="3200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0" y="5105400"/>
            <a:ext cx="838200" cy="533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>
            <a:stCxn id="6" idx="0"/>
            <a:endCxn id="6" idx="2"/>
          </p:cNvCxnSpPr>
          <p:nvPr/>
        </p:nvCxnSpPr>
        <p:spPr>
          <a:xfrm>
            <a:off x="6477000" y="4419600"/>
            <a:ext cx="0" cy="1905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6" idx="1"/>
            <a:endCxn id="6" idx="3"/>
          </p:cNvCxnSpPr>
          <p:nvPr/>
        </p:nvCxnSpPr>
        <p:spPr>
          <a:xfrm>
            <a:off x="4876800" y="5372100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Выгнутая вверх стрелка 13"/>
          <p:cNvSpPr/>
          <p:nvPr/>
        </p:nvSpPr>
        <p:spPr>
          <a:xfrm rot="259075">
            <a:off x="6096000" y="4572000"/>
            <a:ext cx="1066800" cy="457200"/>
          </a:xfrm>
          <a:prstGeom prst="curved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7162800" y="5257800"/>
            <a:ext cx="533400" cy="685800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15356595">
            <a:off x="5226844" y="5198269"/>
            <a:ext cx="930275" cy="506413"/>
          </a:xfrm>
          <a:prstGeom prst="curved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925</TotalTime>
  <Words>623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Сингапурская методика обучения</vt:lpstr>
      <vt:lpstr>Технология основана на командных формах работы</vt:lpstr>
      <vt:lpstr>Обучение в сотрудничестве</vt:lpstr>
      <vt:lpstr>Все равны!</vt:lpstr>
      <vt:lpstr>Презентация PowerPoint</vt:lpstr>
      <vt:lpstr>«Мэнэдж  Мэт» (инструмент для управления классом)</vt:lpstr>
      <vt:lpstr>«Хай Фай»</vt:lpstr>
      <vt:lpstr>«Тик – Тэк – Тоу» (крестики – нолики) </vt:lpstr>
      <vt:lpstr>«Сималтиниус Раунд Тэйбл» (одновременный раунд тейбл) </vt:lpstr>
      <vt:lpstr>«Тим Чир» </vt:lpstr>
      <vt:lpstr>«Микс Пэа Шэа» </vt:lpstr>
      <vt:lpstr>«Конэрс» (углы)</vt:lpstr>
      <vt:lpstr>«Таймд Пэа Шэа»  обучающая структура, в которой два участника делятся развернутыми ответами в течение определенного количества времени  </vt:lpstr>
      <vt:lpstr>«Куиз-Куиз-Трэйд» (опроси, опроси, обменяйся карточками)</vt:lpstr>
      <vt:lpstr>«Тэйк Оф – Тач Даун»  (встать - сесть)</vt:lpstr>
      <vt:lpstr>Педагогические эффекты</vt:lpstr>
      <vt:lpstr>Источники: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география</dc:subject>
  <dc:creator>Стрелкова Н.</dc:creator>
  <cp:lastModifiedBy>1</cp:lastModifiedBy>
  <cp:revision>90</cp:revision>
  <cp:lastPrinted>1601-01-01T00:00:00Z</cp:lastPrinted>
  <dcterms:created xsi:type="dcterms:W3CDTF">1601-01-01T00:00:00Z</dcterms:created>
  <dcterms:modified xsi:type="dcterms:W3CDTF">2020-11-23T05:50:52Z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