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77" r:id="rId2"/>
    <p:sldId id="278" r:id="rId3"/>
    <p:sldId id="279" r:id="rId4"/>
    <p:sldId id="309" r:id="rId5"/>
    <p:sldId id="299" r:id="rId6"/>
    <p:sldId id="289" r:id="rId7"/>
    <p:sldId id="303" r:id="rId8"/>
    <p:sldId id="302" r:id="rId9"/>
    <p:sldId id="305" r:id="rId10"/>
    <p:sldId id="307" r:id="rId11"/>
    <p:sldId id="306" r:id="rId12"/>
    <p:sldId id="300" r:id="rId13"/>
    <p:sldId id="301" r:id="rId14"/>
    <p:sldId id="304" r:id="rId15"/>
    <p:sldId id="259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3435A589-03E3-4BA7-9E79-3EBB4F6EDC89}">
          <p14:sldIdLst>
            <p14:sldId id="277"/>
            <p14:sldId id="278"/>
            <p14:sldId id="279"/>
            <p14:sldId id="309"/>
            <p14:sldId id="299"/>
            <p14:sldId id="289"/>
            <p14:sldId id="303"/>
            <p14:sldId id="302"/>
            <p14:sldId id="305"/>
            <p14:sldId id="307"/>
            <p14:sldId id="306"/>
            <p14:sldId id="300"/>
            <p14:sldId id="301"/>
            <p14:sldId id="304"/>
            <p14:sldId id="259"/>
          </p14:sldIdLst>
        </p14:section>
      </p14:sectionLst>
    </p:ex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CAED0"/>
    <a:srgbClr val="6AAED2"/>
    <a:srgbClr val="F2F2F2"/>
    <a:srgbClr val="FAF9E5"/>
    <a:srgbClr val="3686B8"/>
    <a:srgbClr val="6BAED1"/>
    <a:srgbClr val="246B9F"/>
    <a:srgbClr val="2393D9"/>
    <a:srgbClr val="246BA2"/>
    <a:srgbClr val="6CAE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44" autoAdjust="0"/>
    <p:restoredTop sz="88790" autoAdjust="0"/>
  </p:normalViewPr>
  <p:slideViewPr>
    <p:cSldViewPr>
      <p:cViewPr>
        <p:scale>
          <a:sx n="84" d="100"/>
          <a:sy n="84" d="100"/>
        </p:scale>
        <p:origin x="-1590" y="-50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802" y="-84"/>
      </p:cViewPr>
      <p:guideLst>
        <p:guide orient="horz" pos="2880"/>
        <p:guide pos="2160"/>
      </p:guideLst>
    </p:cSldViewPr>
  </p:notesViewPr>
  <p:gridSpacing cx="45000" cy="45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A74C18-9879-449F-8C22-8626A2EEB3EB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D4622C-EE9A-4303-A128-401DCEE0CA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56152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D4622C-EE9A-4303-A128-401DCEE0CACA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41483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D4622C-EE9A-4303-A128-401DCEE0CACA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41483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D4622C-EE9A-4303-A128-401DCEE0CACA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17619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D4622C-EE9A-4303-A128-401DCEE0CACA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89071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D4622C-EE9A-4303-A128-401DCEE0CACA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89071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D4622C-EE9A-4303-A128-401DCEE0CACA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27530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D4622C-EE9A-4303-A128-401DCEE0CACA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27530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D4622C-EE9A-4303-A128-401DCEE0CACA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27530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D4622C-EE9A-4303-A128-401DCEE0CACA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27530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475BD99-17AB-45DE-BF5B-21E69A38EA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86B10F61-C8C2-4CFA-A80B-8F966DF607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F219BA2-6EA9-4117-9D9D-DF1F04C833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25E21-EC16-4FB2-B00B-6D2CEE013F9A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E2123D1-72E9-447E-8CF2-BEBBC70517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B6CEAA0-2640-4654-9DE2-C71D2A5966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53427-77A2-4406-AB9B-33DF0012B4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43291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3CCA2EE-340E-4BC2-B045-5559CF543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40D8DD8C-8C92-4ADA-AEFD-F2F6073297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8FA0067-DFE8-4586-BBC2-4007413DF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25E21-EC16-4FB2-B00B-6D2CEE013F9A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5017F7A-01E9-41A3-B6F9-D4AE7442E7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A037F90-C6FB-4A0A-A588-F5B8A3E6DA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53427-77A2-4406-AB9B-33DF0012B4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6298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4775FA2-AD4A-4D21-BAFE-7999950874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0DE6DDA-511A-4EC2-826E-2A97F56D91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2E84EAA4-9A55-4602-BB5C-DEC85F3E23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7CF1B79C-BDD1-42E3-BD7E-C418F7427C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25E21-EC16-4FB2-B00B-6D2CEE013F9A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9C5585E6-F863-43B9-A7CC-A8D8A856CA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C5308610-C0CD-43B2-8384-7726E00382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53427-77A2-4406-AB9B-33DF0012B4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30541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E806E9C-7DD6-4D89-9E49-CCCA67A07B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EF494F38-9B84-4779-88FA-A093A92847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6670A8D5-E71E-4FC6-A899-44478D3DB2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30C0321F-0382-4FAD-98D3-27420B52BF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9B109BB3-8278-4334-B477-1A2F02E79C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57A6EB80-69D1-45E0-AEDD-A537F26334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25E21-EC16-4FB2-B00B-6D2CEE013F9A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18A625B8-8BED-4821-874A-33F1393589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5FF6C1CD-C9E9-48B4-85DB-6A0D81E55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53427-77A2-4406-AB9B-33DF0012B4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50654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7B4A8CC-FFA3-446D-8513-0C06A95369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4F4670BB-E6DD-4C1C-9A92-7C6AB0E20B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25E21-EC16-4FB2-B00B-6D2CEE013F9A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ED4E5B68-44F3-4B41-8E8C-1B87DD4306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DBC5B350-4505-4A31-B3C4-FD65007D7E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53427-77A2-4406-AB9B-33DF0012B4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67724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2784C86C-822B-40C8-ABF6-5F2E6529AA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25E21-EC16-4FB2-B00B-6D2CEE013F9A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8E161B5F-059D-4603-95BA-25F8AAA7EC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D4520802-30F1-44DF-8CB6-D377182FF7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53427-77A2-4406-AB9B-33DF0012B4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49940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725D3FC-DE13-4C7C-A2AB-CDC36FE9CA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162DDFD-D724-4764-8F63-4CDA7D25ED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614FACB8-B7D1-45BB-BCC8-2BAA3730A4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B83EB474-C57B-4460-A80F-F7F7481D08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25E21-EC16-4FB2-B00B-6D2CEE013F9A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BAA0E1D5-6A1A-4F7C-8298-7CDDA70F4E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ABD64352-98F4-4463-9A43-DAB7B8C82C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53427-77A2-4406-AB9B-33DF0012B4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04073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1292653-F00E-4B0F-99D8-F58702BD8F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A869DC4C-581E-4A63-8EB7-78CBBC2505C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7D18DFBF-6C91-470B-BDBF-AF6FF5B77A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C6B36F99-CD76-4360-85AA-BDB4732C70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25E21-EC16-4FB2-B00B-6D2CEE013F9A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5C2753AC-8FA4-495C-BB5A-DD26CB1FA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305FC5C9-5238-4284-95D8-28C12137A4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53427-77A2-4406-AB9B-33DF0012B4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77052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86CE049-BBED-43E6-9471-D323FFDFC6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2524F019-8181-418B-9784-23CF77542E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DB06BBB-199D-4972-ABF7-9CE882A0EC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25E21-EC16-4FB2-B00B-6D2CEE013F9A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EED62B3-69CD-4EC0-B9C3-D330BE838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5A5581C-B40E-48A6-A69D-33D4C4EA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53427-77A2-4406-AB9B-33DF0012B4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46748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B1412BD8-1800-4154-BF84-0C972632E26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8BF64695-A62C-480E-A4EB-8A2306FC8E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E70A3E2-4416-495F-9FD6-D301346B8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25E21-EC16-4FB2-B00B-6D2CEE013F9A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CAC1021-24DE-44A1-B75A-25AB8CC42C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0FD36B5-A790-40FA-B261-31E23D8D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53427-77A2-4406-AB9B-33DF0012B4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1963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848113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E11ABB4-84E6-4957-916D-CC332F6B4F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accent2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FC7823A-AB17-46E4-B7FA-475AC7D0D3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36528C9-5884-4B4D-B36C-1A614FA16B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00526-881B-4EFB-A2B1-E2EC6E673644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3A9552C-5650-405C-942C-79F245E32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7EA733B-55B7-42F8-B642-7A4DC9DAF6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E403C-4EB7-40BC-9395-955F62C492F5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640E1113-501F-42FF-A817-B71D295CCD2C}"/>
              </a:ext>
            </a:extLst>
          </p:cNvPr>
          <p:cNvSpPr/>
          <p:nvPr userDrawn="1"/>
        </p:nvSpPr>
        <p:spPr>
          <a:xfrm>
            <a:off x="0" y="0"/>
            <a:ext cx="12192000" cy="99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/>
              </a:solidFill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939F007F-2479-4E1B-962F-B6FEF354E7FF}"/>
              </a:ext>
            </a:extLst>
          </p:cNvPr>
          <p:cNvSpPr/>
          <p:nvPr userDrawn="1"/>
        </p:nvSpPr>
        <p:spPr>
          <a:xfrm>
            <a:off x="0" y="6759000"/>
            <a:ext cx="12192000" cy="99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/>
              </a:solidFill>
            </a:endParaRPr>
          </a:p>
        </p:txBody>
      </p: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xmlns="" id="{4FBB389D-F645-4EF0-A313-F1760EDDD65D}"/>
              </a:ext>
            </a:extLst>
          </p:cNvPr>
          <p:cNvGrpSpPr/>
          <p:nvPr userDrawn="1"/>
        </p:nvGrpSpPr>
        <p:grpSpPr>
          <a:xfrm>
            <a:off x="9347250" y="37980"/>
            <a:ext cx="2844750" cy="286020"/>
            <a:chOff x="9347250" y="37980"/>
            <a:chExt cx="2844750" cy="286020"/>
          </a:xfrm>
          <a:solidFill>
            <a:schemeClr val="accent2"/>
          </a:solidFill>
        </p:grpSpPr>
        <p:sp>
          <p:nvSpPr>
            <p:cNvPr id="12" name="Прямоугольник 11">
              <a:extLst>
                <a:ext uri="{FF2B5EF4-FFF2-40B4-BE49-F238E27FC236}">
                  <a16:creationId xmlns:a16="http://schemas.microsoft.com/office/drawing/2014/main" xmlns="" id="{E8DDD8ED-37DB-433B-9BE3-ED56AB186990}"/>
                </a:ext>
              </a:extLst>
            </p:cNvPr>
            <p:cNvSpPr/>
            <p:nvPr userDrawn="1"/>
          </p:nvSpPr>
          <p:spPr>
            <a:xfrm>
              <a:off x="9651000" y="49500"/>
              <a:ext cx="2541000" cy="274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accent2"/>
                </a:solidFill>
              </a:endParaRPr>
            </a:p>
          </p:txBody>
        </p:sp>
        <p:sp>
          <p:nvSpPr>
            <p:cNvPr id="13" name="Блок-схема: объединение 12">
              <a:extLst>
                <a:ext uri="{FF2B5EF4-FFF2-40B4-BE49-F238E27FC236}">
                  <a16:creationId xmlns:a16="http://schemas.microsoft.com/office/drawing/2014/main" xmlns="" id="{8A9AC1B6-7038-462A-A7C2-D0F29619BF17}"/>
                </a:ext>
              </a:extLst>
            </p:cNvPr>
            <p:cNvSpPr/>
            <p:nvPr userDrawn="1"/>
          </p:nvSpPr>
          <p:spPr>
            <a:xfrm>
              <a:off x="9347250" y="37980"/>
              <a:ext cx="607500" cy="274500"/>
            </a:xfrm>
            <a:prstGeom prst="flowChartMer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accent2"/>
                </a:solidFill>
              </a:endParaRPr>
            </a:p>
          </p:txBody>
        </p:sp>
      </p:grpSp>
      <p:grpSp>
        <p:nvGrpSpPr>
          <p:cNvPr id="14" name="Группа 13">
            <a:extLst>
              <a:ext uri="{FF2B5EF4-FFF2-40B4-BE49-F238E27FC236}">
                <a16:creationId xmlns:a16="http://schemas.microsoft.com/office/drawing/2014/main" xmlns="" id="{E463789D-0C7C-454D-BFD9-1DE51E4C5BFC}"/>
              </a:ext>
            </a:extLst>
          </p:cNvPr>
          <p:cNvGrpSpPr/>
          <p:nvPr userDrawn="1"/>
        </p:nvGrpSpPr>
        <p:grpSpPr>
          <a:xfrm>
            <a:off x="-35250" y="6583500"/>
            <a:ext cx="2844750" cy="274500"/>
            <a:chOff x="-35250" y="6583500"/>
            <a:chExt cx="2844750" cy="274500"/>
          </a:xfrm>
          <a:solidFill>
            <a:schemeClr val="accent2"/>
          </a:solidFill>
        </p:grpSpPr>
        <p:sp>
          <p:nvSpPr>
            <p:cNvPr id="15" name="Прямоугольник 14">
              <a:extLst>
                <a:ext uri="{FF2B5EF4-FFF2-40B4-BE49-F238E27FC236}">
                  <a16:creationId xmlns:a16="http://schemas.microsoft.com/office/drawing/2014/main" xmlns="" id="{84D431FD-AB15-4701-9AC6-CDB8CE4C764C}"/>
                </a:ext>
              </a:extLst>
            </p:cNvPr>
            <p:cNvSpPr/>
            <p:nvPr userDrawn="1"/>
          </p:nvSpPr>
          <p:spPr>
            <a:xfrm>
              <a:off x="-35250" y="6583500"/>
              <a:ext cx="2541000" cy="274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accent1"/>
                </a:solidFill>
              </a:endParaRPr>
            </a:p>
          </p:txBody>
        </p:sp>
        <p:sp>
          <p:nvSpPr>
            <p:cNvPr id="16" name="Блок-схема: объединение 15">
              <a:extLst>
                <a:ext uri="{FF2B5EF4-FFF2-40B4-BE49-F238E27FC236}">
                  <a16:creationId xmlns:a16="http://schemas.microsoft.com/office/drawing/2014/main" xmlns="" id="{E7D3F83A-004E-403A-8F03-CC8948CF9F67}"/>
                </a:ext>
              </a:extLst>
            </p:cNvPr>
            <p:cNvSpPr/>
            <p:nvPr userDrawn="1"/>
          </p:nvSpPr>
          <p:spPr>
            <a:xfrm rot="10800000">
              <a:off x="2202000" y="6583500"/>
              <a:ext cx="607500" cy="274500"/>
            </a:xfrm>
            <a:prstGeom prst="flowChartMer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accent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30180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24B881EB-1784-473B-8081-FDC8508B7613}"/>
              </a:ext>
            </a:extLst>
          </p:cNvPr>
          <p:cNvSpPr/>
          <p:nvPr userDrawn="1"/>
        </p:nvSpPr>
        <p:spPr>
          <a:xfrm>
            <a:off x="0" y="0"/>
            <a:ext cx="12192000" cy="99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/>
              </a:solidFill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B119E31C-4778-49B4-88E9-494EF71DCCA4}"/>
              </a:ext>
            </a:extLst>
          </p:cNvPr>
          <p:cNvSpPr/>
          <p:nvPr userDrawn="1"/>
        </p:nvSpPr>
        <p:spPr>
          <a:xfrm>
            <a:off x="0" y="6759000"/>
            <a:ext cx="12192000" cy="99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/>
              </a:solidFill>
            </a:endParaRPr>
          </a:p>
        </p:txBody>
      </p: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xmlns="" id="{AB8690DA-5449-464D-80A9-DCC9C148D31F}"/>
              </a:ext>
            </a:extLst>
          </p:cNvPr>
          <p:cNvGrpSpPr/>
          <p:nvPr userDrawn="1"/>
        </p:nvGrpSpPr>
        <p:grpSpPr>
          <a:xfrm>
            <a:off x="9347250" y="37980"/>
            <a:ext cx="2844750" cy="286020"/>
            <a:chOff x="9347250" y="37980"/>
            <a:chExt cx="2844750" cy="286020"/>
          </a:xfrm>
          <a:solidFill>
            <a:schemeClr val="accent2"/>
          </a:solidFill>
        </p:grpSpPr>
        <p:sp>
          <p:nvSpPr>
            <p:cNvPr id="12" name="Прямоугольник 11">
              <a:extLst>
                <a:ext uri="{FF2B5EF4-FFF2-40B4-BE49-F238E27FC236}">
                  <a16:creationId xmlns:a16="http://schemas.microsoft.com/office/drawing/2014/main" xmlns="" id="{315118C4-713A-4AB9-B08B-BD62864C2E6A}"/>
                </a:ext>
              </a:extLst>
            </p:cNvPr>
            <p:cNvSpPr/>
            <p:nvPr userDrawn="1"/>
          </p:nvSpPr>
          <p:spPr>
            <a:xfrm>
              <a:off x="9651000" y="49500"/>
              <a:ext cx="2541000" cy="274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accent1"/>
                </a:solidFill>
              </a:endParaRPr>
            </a:p>
          </p:txBody>
        </p:sp>
        <p:sp>
          <p:nvSpPr>
            <p:cNvPr id="13" name="Блок-схема: объединение 12">
              <a:extLst>
                <a:ext uri="{FF2B5EF4-FFF2-40B4-BE49-F238E27FC236}">
                  <a16:creationId xmlns:a16="http://schemas.microsoft.com/office/drawing/2014/main" xmlns="" id="{A0898C5B-FFF0-4624-824E-84E4C17CBB18}"/>
                </a:ext>
              </a:extLst>
            </p:cNvPr>
            <p:cNvSpPr/>
            <p:nvPr userDrawn="1"/>
          </p:nvSpPr>
          <p:spPr>
            <a:xfrm>
              <a:off x="9347250" y="37980"/>
              <a:ext cx="607500" cy="274500"/>
            </a:xfrm>
            <a:prstGeom prst="flowChartMer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accent1"/>
                </a:solidFill>
              </a:endParaRPr>
            </a:p>
          </p:txBody>
        </p:sp>
      </p:grpSp>
      <p:grpSp>
        <p:nvGrpSpPr>
          <p:cNvPr id="14" name="Группа 13">
            <a:extLst>
              <a:ext uri="{FF2B5EF4-FFF2-40B4-BE49-F238E27FC236}">
                <a16:creationId xmlns:a16="http://schemas.microsoft.com/office/drawing/2014/main" xmlns="" id="{7BCAD506-BA00-4E33-B68C-E5911E34BEAB}"/>
              </a:ext>
            </a:extLst>
          </p:cNvPr>
          <p:cNvGrpSpPr/>
          <p:nvPr userDrawn="1"/>
        </p:nvGrpSpPr>
        <p:grpSpPr>
          <a:xfrm>
            <a:off x="-35250" y="6583500"/>
            <a:ext cx="2844750" cy="274500"/>
            <a:chOff x="-35250" y="6583500"/>
            <a:chExt cx="2844750" cy="274500"/>
          </a:xfrm>
          <a:solidFill>
            <a:schemeClr val="accent2"/>
          </a:solidFill>
        </p:grpSpPr>
        <p:sp>
          <p:nvSpPr>
            <p:cNvPr id="15" name="Прямоугольник 14">
              <a:extLst>
                <a:ext uri="{FF2B5EF4-FFF2-40B4-BE49-F238E27FC236}">
                  <a16:creationId xmlns:a16="http://schemas.microsoft.com/office/drawing/2014/main" xmlns="" id="{501341E1-EFB0-48B5-8780-45599BABAF41}"/>
                </a:ext>
              </a:extLst>
            </p:cNvPr>
            <p:cNvSpPr/>
            <p:nvPr userDrawn="1"/>
          </p:nvSpPr>
          <p:spPr>
            <a:xfrm>
              <a:off x="-35250" y="6583500"/>
              <a:ext cx="2541000" cy="274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accent1"/>
                </a:solidFill>
              </a:endParaRPr>
            </a:p>
          </p:txBody>
        </p:sp>
        <p:sp>
          <p:nvSpPr>
            <p:cNvPr id="16" name="Блок-схема: объединение 15">
              <a:extLst>
                <a:ext uri="{FF2B5EF4-FFF2-40B4-BE49-F238E27FC236}">
                  <a16:creationId xmlns:a16="http://schemas.microsoft.com/office/drawing/2014/main" xmlns="" id="{DE8C835F-D205-4D6A-8A82-F0DFE38F02AB}"/>
                </a:ext>
              </a:extLst>
            </p:cNvPr>
            <p:cNvSpPr/>
            <p:nvPr userDrawn="1"/>
          </p:nvSpPr>
          <p:spPr>
            <a:xfrm rot="10800000">
              <a:off x="2202000" y="6583500"/>
              <a:ext cx="607500" cy="274500"/>
            </a:xfrm>
            <a:prstGeom prst="flowChartMer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accent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70385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93664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3721462-A9E1-4536-9F2D-B2F8F2185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8" y="365125"/>
            <a:ext cx="5257801" cy="1325563"/>
          </a:xfrm>
        </p:spPr>
        <p:txBody>
          <a:bodyPr/>
          <a:lstStyle>
            <a:lvl1pPr>
              <a:defRPr b="1">
                <a:solidFill>
                  <a:schemeClr val="accent2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A18D8509-D379-49B3-A4FE-EDBEE0641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90FB3E60-2F82-4C12-95B3-7ACC1B0E5862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1D1B458C-BFE5-4FED-890B-A3C81CBD9E00}"/>
              </a:ext>
            </a:extLst>
          </p:cNvPr>
          <p:cNvSpPr/>
          <p:nvPr userDrawn="1"/>
        </p:nvSpPr>
        <p:spPr>
          <a:xfrm>
            <a:off x="0" y="0"/>
            <a:ext cx="12192000" cy="99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/>
              </a:solidFill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474EC097-BE1E-47C5-A4A4-558BFD9F9C06}"/>
              </a:ext>
            </a:extLst>
          </p:cNvPr>
          <p:cNvSpPr/>
          <p:nvPr userDrawn="1"/>
        </p:nvSpPr>
        <p:spPr>
          <a:xfrm>
            <a:off x="12450" y="6772425"/>
            <a:ext cx="12192000" cy="99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/>
              </a:solidFill>
            </a:endParaRPr>
          </a:p>
        </p:txBody>
      </p:sp>
      <p:sp>
        <p:nvSpPr>
          <p:cNvPr id="8" name="Рисунок 2">
            <a:extLst>
              <a:ext uri="{FF2B5EF4-FFF2-40B4-BE49-F238E27FC236}">
                <a16:creationId xmlns:a16="http://schemas.microsoft.com/office/drawing/2014/main" xmlns="" id="{17DD4B55-CA6E-4B68-97C9-646C6EC1FBE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0850" y="-575"/>
            <a:ext cx="5186362" cy="6858575"/>
          </a:xfrm>
          <a:solidFill>
            <a:schemeClr val="bg1"/>
          </a:solidFill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xmlns="" id="{ECD6CA42-8F84-4EF7-AC44-C6D7CA7B5256}"/>
              </a:ext>
            </a:extLst>
          </p:cNvPr>
          <p:cNvGrpSpPr/>
          <p:nvPr userDrawn="1"/>
        </p:nvGrpSpPr>
        <p:grpSpPr>
          <a:xfrm>
            <a:off x="5207212" y="36075"/>
            <a:ext cx="2844750" cy="274500"/>
            <a:chOff x="5228062" y="49500"/>
            <a:chExt cx="2844750" cy="274500"/>
          </a:xfrm>
          <a:solidFill>
            <a:schemeClr val="accent2"/>
          </a:solidFill>
        </p:grpSpPr>
        <p:sp>
          <p:nvSpPr>
            <p:cNvPr id="10" name="Прямоугольник 9">
              <a:extLst>
                <a:ext uri="{FF2B5EF4-FFF2-40B4-BE49-F238E27FC236}">
                  <a16:creationId xmlns:a16="http://schemas.microsoft.com/office/drawing/2014/main" xmlns="" id="{EF73193D-4957-4A8F-A457-261D1530DEC3}"/>
                </a:ext>
              </a:extLst>
            </p:cNvPr>
            <p:cNvSpPr/>
            <p:nvPr userDrawn="1"/>
          </p:nvSpPr>
          <p:spPr>
            <a:xfrm>
              <a:off x="5228062" y="49500"/>
              <a:ext cx="2541000" cy="274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accent1"/>
                </a:solidFill>
              </a:endParaRPr>
            </a:p>
          </p:txBody>
        </p:sp>
        <p:sp>
          <p:nvSpPr>
            <p:cNvPr id="11" name="Блок-схема: объединение 10">
              <a:extLst>
                <a:ext uri="{FF2B5EF4-FFF2-40B4-BE49-F238E27FC236}">
                  <a16:creationId xmlns:a16="http://schemas.microsoft.com/office/drawing/2014/main" xmlns="" id="{9CA2CB59-7E2E-4FE6-B4DA-BC82267C4973}"/>
                </a:ext>
              </a:extLst>
            </p:cNvPr>
            <p:cNvSpPr/>
            <p:nvPr userDrawn="1"/>
          </p:nvSpPr>
          <p:spPr>
            <a:xfrm>
              <a:off x="7465312" y="49500"/>
              <a:ext cx="607500" cy="274500"/>
            </a:xfrm>
            <a:prstGeom prst="flowChartMer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accent1"/>
                </a:solidFill>
              </a:endParaRPr>
            </a:p>
          </p:txBody>
        </p:sp>
      </p:grp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xmlns="" id="{F77822EB-8A6C-4A70-8594-303E6651250C}"/>
              </a:ext>
            </a:extLst>
          </p:cNvPr>
          <p:cNvGrpSpPr/>
          <p:nvPr userDrawn="1"/>
        </p:nvGrpSpPr>
        <p:grpSpPr>
          <a:xfrm>
            <a:off x="9382650" y="6596925"/>
            <a:ext cx="2844750" cy="274500"/>
            <a:chOff x="9347250" y="6571200"/>
            <a:chExt cx="2844750" cy="274500"/>
          </a:xfrm>
          <a:solidFill>
            <a:schemeClr val="accent2"/>
          </a:solidFill>
        </p:grpSpPr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xmlns="" id="{1DA2A97F-749F-48D2-AE48-5762F540EF28}"/>
                </a:ext>
              </a:extLst>
            </p:cNvPr>
            <p:cNvSpPr/>
            <p:nvPr userDrawn="1"/>
          </p:nvSpPr>
          <p:spPr>
            <a:xfrm>
              <a:off x="9651000" y="6571200"/>
              <a:ext cx="2541000" cy="274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accent1"/>
                </a:solidFill>
              </a:endParaRPr>
            </a:p>
          </p:txBody>
        </p:sp>
        <p:sp>
          <p:nvSpPr>
            <p:cNvPr id="14" name="Блок-схема: объединение 13">
              <a:extLst>
                <a:ext uri="{FF2B5EF4-FFF2-40B4-BE49-F238E27FC236}">
                  <a16:creationId xmlns:a16="http://schemas.microsoft.com/office/drawing/2014/main" xmlns="" id="{3E93E1D6-3B3B-47F6-966E-B20E50008B90}"/>
                </a:ext>
              </a:extLst>
            </p:cNvPr>
            <p:cNvSpPr/>
            <p:nvPr userDrawn="1"/>
          </p:nvSpPr>
          <p:spPr>
            <a:xfrm rot="10800000">
              <a:off x="9347250" y="6571200"/>
              <a:ext cx="607500" cy="274500"/>
            </a:xfrm>
            <a:prstGeom prst="flowChartMer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accent1"/>
                </a:solidFill>
              </a:endParaRPr>
            </a:p>
          </p:txBody>
        </p:sp>
      </p:grpSp>
      <p:sp>
        <p:nvSpPr>
          <p:cNvPr id="16" name="Текст 18">
            <a:extLst>
              <a:ext uri="{FF2B5EF4-FFF2-40B4-BE49-F238E27FC236}">
                <a16:creationId xmlns:a16="http://schemas.microsoft.com/office/drawing/2014/main" xmlns="" id="{57C0137E-3F0D-4D70-B2CA-0E5AD27AD19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0" y="2033588"/>
            <a:ext cx="5186363" cy="4049712"/>
          </a:xfrm>
        </p:spPr>
        <p:txBody>
          <a:bodyPr/>
          <a:lstStyle>
            <a:lvl1pPr>
              <a:defRPr b="0">
                <a:solidFill>
                  <a:schemeClr val="accent2"/>
                </a:solidFill>
              </a:defRPr>
            </a:lvl1pPr>
            <a:lvl2pPr>
              <a:defRPr b="0">
                <a:solidFill>
                  <a:schemeClr val="accent2"/>
                </a:solidFill>
              </a:defRPr>
            </a:lvl2pPr>
            <a:lvl3pPr>
              <a:defRPr b="0">
                <a:solidFill>
                  <a:schemeClr val="accent2"/>
                </a:solidFill>
              </a:defRPr>
            </a:lvl3pPr>
            <a:lvl4pPr>
              <a:defRPr b="0">
                <a:solidFill>
                  <a:schemeClr val="accent2"/>
                </a:solidFill>
              </a:defRPr>
            </a:lvl4pPr>
            <a:lvl5pPr>
              <a:defRPr b="0">
                <a:solidFill>
                  <a:schemeClr val="accent2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799331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04756F5F-238C-4EA5-953D-83BC7A40E2A5}"/>
              </a:ext>
            </a:extLst>
          </p:cNvPr>
          <p:cNvSpPr/>
          <p:nvPr userDrawn="1"/>
        </p:nvSpPr>
        <p:spPr>
          <a:xfrm>
            <a:off x="0" y="1674000"/>
            <a:ext cx="12192000" cy="135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xmlns="" id="{4A24F890-6633-4AD3-9C24-3D0B92AF4E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E2BC0BA3-1E1F-4BDD-8E19-DB8F68551CE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3294063"/>
            <a:ext cx="10515600" cy="2970212"/>
          </a:xfrm>
        </p:spPr>
        <p:txBody>
          <a:bodyPr/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  <a:lvl2pPr marL="457200" indent="0">
              <a:buNone/>
              <a:defRPr>
                <a:solidFill>
                  <a:schemeClr val="accent1"/>
                </a:solidFill>
              </a:defRPr>
            </a:lvl2pPr>
            <a:lvl3pPr marL="914400" indent="0">
              <a:buNone/>
              <a:defRPr>
                <a:solidFill>
                  <a:schemeClr val="accent1"/>
                </a:solidFill>
              </a:defRPr>
            </a:lvl3pPr>
            <a:lvl4pPr marL="1371600" indent="0">
              <a:buNone/>
              <a:defRPr>
                <a:solidFill>
                  <a:schemeClr val="accent1"/>
                </a:solidFill>
              </a:defRPr>
            </a:lvl4pPr>
            <a:lvl5pPr marL="1828800" indent="0">
              <a:buNone/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xmlns="" id="{4560B685-5836-4067-85B7-2D3D4F5E092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1989138"/>
            <a:ext cx="10515600" cy="809625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802807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CA75B666-56EB-4BC3-A2DA-3F26BD5CBF9B}"/>
              </a:ext>
            </a:extLst>
          </p:cNvPr>
          <p:cNvSpPr/>
          <p:nvPr userDrawn="1"/>
        </p:nvSpPr>
        <p:spPr>
          <a:xfrm>
            <a:off x="8031000" y="447747"/>
            <a:ext cx="3735000" cy="5962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исунок 7">
            <a:extLst>
              <a:ext uri="{FF2B5EF4-FFF2-40B4-BE49-F238E27FC236}">
                <a16:creationId xmlns:a16="http://schemas.microsoft.com/office/drawing/2014/main" xmlns="" id="{848B91CB-D8C9-4DA9-8CED-26CE57EE341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98502" y="3654002"/>
            <a:ext cx="6525000" cy="260999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Заголовок 9">
            <a:extLst>
              <a:ext uri="{FF2B5EF4-FFF2-40B4-BE49-F238E27FC236}">
                <a16:creationId xmlns:a16="http://schemas.microsoft.com/office/drawing/2014/main" xmlns="" id="{7B65CF81-B173-4646-A374-B2745ECC32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8501" y="594001"/>
            <a:ext cx="6525000" cy="855000"/>
          </a:xfrm>
        </p:spPr>
        <p:txBody>
          <a:bodyPr>
            <a:normAutofit/>
          </a:bodyPr>
          <a:lstStyle>
            <a:lvl1pPr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2" name="Текст 11">
            <a:extLst>
              <a:ext uri="{FF2B5EF4-FFF2-40B4-BE49-F238E27FC236}">
                <a16:creationId xmlns:a16="http://schemas.microsoft.com/office/drawing/2014/main" xmlns="" id="{71819EB9-C582-4395-9B13-E428103A360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98501" y="1764001"/>
            <a:ext cx="6525000" cy="1685564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964356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B8583EE-252E-41FE-AB7A-07D44653FD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76B07D8-45F5-432E-B708-DF9A625778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F326451-6A92-4D65-AD0B-856528E643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25E21-EC16-4FB2-B00B-6D2CEE013F9A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BB1D946-D98C-4347-BAE3-CA1AC60666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5B3555D-832A-49FA-A417-C87C45C2FB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53427-77A2-4406-AB9B-33DF0012B4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19435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hyperlink" Target="https://presentation-creation.ru/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6563856-D66D-44B8-8569-D9ACB42E3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7790A5AD-7C0F-4C90-97EE-17018A6D24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DC517B4-0AEF-484D-A4C7-3B3F2A71AF4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725E21-EC16-4FB2-B00B-6D2CEE013F9A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3C0E6D4-8D6A-47A6-9A1A-6801E7FBB2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3DBEAA2-0AD4-4523-8AB9-89C7AC541D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E53427-77A2-4406-AB9B-33DF0012B4DB}" type="slidenum">
              <a:rPr lang="ru-RU" smtClean="0"/>
              <a:t>‹#›</a:t>
            </a:fld>
            <a:endParaRPr lang="ru-RU"/>
          </a:p>
        </p:txBody>
      </p:sp>
      <p:pic>
        <p:nvPicPr>
          <p:cNvPr id="8" name="Рисунок 7">
            <a:hlinkClick r:id="rId20"/>
            <a:extLst>
              <a:ext uri="{FF2B5EF4-FFF2-40B4-BE49-F238E27FC236}">
                <a16:creationId xmlns:a16="http://schemas.microsoft.com/office/drawing/2014/main" xmlns="" id="{A3DF6E02-8AFD-430E-83E7-3B976B38D7C2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94000" y="367393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14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60" r:id="rId3"/>
    <p:sldLayoutId id="2147483661" r:id="rId4"/>
    <p:sldLayoutId id="2147483666" r:id="rId5"/>
    <p:sldLayoutId id="2147483662" r:id="rId6"/>
    <p:sldLayoutId id="2147483663" r:id="rId7"/>
    <p:sldLayoutId id="2147483664" r:id="rId8"/>
    <p:sldLayoutId id="2147483650" r:id="rId9"/>
    <p:sldLayoutId id="2147483651" r:id="rId10"/>
    <p:sldLayoutId id="2147483652" r:id="rId11"/>
    <p:sldLayoutId id="2147483653" r:id="rId12"/>
    <p:sldLayoutId id="2147483654" r:id="rId13"/>
    <p:sldLayoutId id="2147483655" r:id="rId14"/>
    <p:sldLayoutId id="2147483656" r:id="rId15"/>
    <p:sldLayoutId id="2147483657" r:id="rId16"/>
    <p:sldLayoutId id="2147483658" r:id="rId17"/>
    <p:sldLayoutId id="2147483659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Relationship Id="rId4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microsoft.com/office/2007/relationships/hdphoto" Target="../media/hdphoto2.wdp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0" name="Picture 8" descr="Как проходит ЕНТ в новых условиях в Восточно-Казахстанской област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710" y="21573"/>
            <a:ext cx="12203710" cy="6851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FAEDB61B-F9AE-4F16-B6F5-0670FE0EBD79}"/>
              </a:ext>
            </a:extLst>
          </p:cNvPr>
          <p:cNvSpPr/>
          <p:nvPr/>
        </p:nvSpPr>
        <p:spPr>
          <a:xfrm>
            <a:off x="-19300" y="2754000"/>
            <a:ext cx="12211300" cy="4104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0 h 6858000"/>
              <a:gd name="connsiteX0" fmla="*/ 0 w 12192000"/>
              <a:gd name="connsiteY0" fmla="*/ 19050 h 6877050"/>
              <a:gd name="connsiteX1" fmla="*/ 3771900 w 12192000"/>
              <a:gd name="connsiteY1" fmla="*/ 0 h 6877050"/>
              <a:gd name="connsiteX2" fmla="*/ 12192000 w 12192000"/>
              <a:gd name="connsiteY2" fmla="*/ 19050 h 6877050"/>
              <a:gd name="connsiteX3" fmla="*/ 12192000 w 12192000"/>
              <a:gd name="connsiteY3" fmla="*/ 6877050 h 6877050"/>
              <a:gd name="connsiteX4" fmla="*/ 0 w 12192000"/>
              <a:gd name="connsiteY4" fmla="*/ 6877050 h 6877050"/>
              <a:gd name="connsiteX5" fmla="*/ 0 w 12192000"/>
              <a:gd name="connsiteY5" fmla="*/ 19050 h 6877050"/>
              <a:gd name="connsiteX0" fmla="*/ 0 w 12192000"/>
              <a:gd name="connsiteY0" fmla="*/ 0 h 6858000"/>
              <a:gd name="connsiteX1" fmla="*/ 3429000 w 12192000"/>
              <a:gd name="connsiteY1" fmla="*/ 5524500 h 6858000"/>
              <a:gd name="connsiteX2" fmla="*/ 12192000 w 12192000"/>
              <a:gd name="connsiteY2" fmla="*/ 0 h 6858000"/>
              <a:gd name="connsiteX3" fmla="*/ 12192000 w 12192000"/>
              <a:gd name="connsiteY3" fmla="*/ 6858000 h 6858000"/>
              <a:gd name="connsiteX4" fmla="*/ 0 w 12192000"/>
              <a:gd name="connsiteY4" fmla="*/ 6858000 h 6858000"/>
              <a:gd name="connsiteX5" fmla="*/ 0 w 12192000"/>
              <a:gd name="connsiteY5" fmla="*/ 0 h 6858000"/>
              <a:gd name="connsiteX0" fmla="*/ 0 w 12192000"/>
              <a:gd name="connsiteY0" fmla="*/ 0 h 6858000"/>
              <a:gd name="connsiteX1" fmla="*/ 3429000 w 12192000"/>
              <a:gd name="connsiteY1" fmla="*/ 5524500 h 6858000"/>
              <a:gd name="connsiteX2" fmla="*/ 12192000 w 12192000"/>
              <a:gd name="connsiteY2" fmla="*/ 0 h 6858000"/>
              <a:gd name="connsiteX3" fmla="*/ 12192000 w 12192000"/>
              <a:gd name="connsiteY3" fmla="*/ 6858000 h 6858000"/>
              <a:gd name="connsiteX4" fmla="*/ 0 w 12192000"/>
              <a:gd name="connsiteY4" fmla="*/ 6858000 h 6858000"/>
              <a:gd name="connsiteX5" fmla="*/ 0 w 12192000"/>
              <a:gd name="connsiteY5" fmla="*/ 0 h 6858000"/>
              <a:gd name="connsiteX0" fmla="*/ 0 w 12192000"/>
              <a:gd name="connsiteY0" fmla="*/ 0 h 6858000"/>
              <a:gd name="connsiteX1" fmla="*/ 3429000 w 12192000"/>
              <a:gd name="connsiteY1" fmla="*/ 5524500 h 6858000"/>
              <a:gd name="connsiteX2" fmla="*/ 12192000 w 12192000"/>
              <a:gd name="connsiteY2" fmla="*/ 0 h 6858000"/>
              <a:gd name="connsiteX3" fmla="*/ 12192000 w 12192000"/>
              <a:gd name="connsiteY3" fmla="*/ 6858000 h 6858000"/>
              <a:gd name="connsiteX4" fmla="*/ 0 w 12192000"/>
              <a:gd name="connsiteY4" fmla="*/ 6858000 h 6858000"/>
              <a:gd name="connsiteX5" fmla="*/ 0 w 12192000"/>
              <a:gd name="connsiteY5" fmla="*/ 0 h 6858000"/>
              <a:gd name="connsiteX0" fmla="*/ 0 w 12192000"/>
              <a:gd name="connsiteY0" fmla="*/ 0 h 6858000"/>
              <a:gd name="connsiteX1" fmla="*/ 3429000 w 12192000"/>
              <a:gd name="connsiteY1" fmla="*/ 5524500 h 6858000"/>
              <a:gd name="connsiteX2" fmla="*/ 12192000 w 12192000"/>
              <a:gd name="connsiteY2" fmla="*/ 0 h 6858000"/>
              <a:gd name="connsiteX3" fmla="*/ 12192000 w 12192000"/>
              <a:gd name="connsiteY3" fmla="*/ 6858000 h 6858000"/>
              <a:gd name="connsiteX4" fmla="*/ 0 w 12192000"/>
              <a:gd name="connsiteY4" fmla="*/ 6858000 h 6858000"/>
              <a:gd name="connsiteX5" fmla="*/ 0 w 12192000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cubicBezTo>
                  <a:pt x="628650" y="2184400"/>
                  <a:pt x="1276350" y="5207000"/>
                  <a:pt x="3429000" y="5524500"/>
                </a:cubicBezTo>
                <a:cubicBezTo>
                  <a:pt x="4597400" y="5854700"/>
                  <a:pt x="9271000" y="1841500"/>
                  <a:pt x="12192000" y="0"/>
                </a:cubicBez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6CAED0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-18150" y="0"/>
            <a:ext cx="12171000" cy="707886"/>
          </a:xfrm>
          <a:prstGeom prst="rect">
            <a:avLst/>
          </a:prstGeom>
          <a:solidFill>
            <a:srgbClr val="6CAED0"/>
          </a:solidFill>
        </p:spPr>
        <p:txBody>
          <a:bodyPr wrap="square">
            <a:spAutoFit/>
          </a:bodyPr>
          <a:lstStyle/>
          <a:p>
            <a:pPr algn="ctr">
              <a:tabLst>
                <a:tab pos="1524000" algn="l"/>
              </a:tabLst>
            </a:pP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образования и науки Республики Казахстан</a:t>
            </a:r>
            <a:b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Национальный центр тестирования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971000" y="4239000"/>
            <a:ext cx="7432674" cy="1384995"/>
          </a:xfrm>
          <a:prstGeom prst="rect">
            <a:avLst/>
          </a:prstGeom>
          <a:noFill/>
          <a:ln w="6350">
            <a:noFill/>
            <a:prstDash val="lgDash"/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n w="3175">
                  <a:solidFill>
                    <a:schemeClr val="bg1"/>
                  </a:solidFill>
                </a:ln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ЕДИНОЕ</a:t>
            </a:r>
            <a:r>
              <a:rPr lang="ru-RU" sz="2800" b="1" dirty="0">
                <a:ln w="3175">
                  <a:solidFill>
                    <a:schemeClr val="bg1"/>
                  </a:solidFill>
                </a:ln>
                <a:solidFill>
                  <a:schemeClr val="bg1"/>
                </a:solidFill>
                <a:latin typeface="Palatino Linotype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ln w="3175">
                  <a:solidFill>
                    <a:schemeClr val="bg1"/>
                  </a:solidFill>
                </a:ln>
                <a:solidFill>
                  <a:schemeClr val="bg1"/>
                </a:solidFill>
                <a:latin typeface="Palatino Linotype" pitchFamily="18" charset="0"/>
                <a:cs typeface="Times New Roman" panose="02020603050405020304" pitchFamily="18" charset="0"/>
              </a:rPr>
              <a:t>НАЦИОНАЛЬНОЕ</a:t>
            </a:r>
            <a:r>
              <a:rPr lang="en-US" sz="2800" b="1" dirty="0" smtClean="0">
                <a:ln w="3175">
                  <a:solidFill>
                    <a:schemeClr val="bg1"/>
                  </a:solidFill>
                </a:ln>
                <a:solidFill>
                  <a:schemeClr val="bg1"/>
                </a:solidFill>
                <a:latin typeface="Palatino Linotype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ln w="3175">
                  <a:solidFill>
                    <a:schemeClr val="bg1"/>
                  </a:solidFill>
                </a:ln>
                <a:solidFill>
                  <a:schemeClr val="bg1"/>
                </a:solidFill>
                <a:latin typeface="Palatino Linotype" pitchFamily="18" charset="0"/>
                <a:cs typeface="Times New Roman" panose="02020603050405020304" pitchFamily="18" charset="0"/>
              </a:rPr>
              <a:t> ТЕСТИРОВАНИЕ</a:t>
            </a:r>
            <a:r>
              <a:rPr lang="kk-KZ" sz="2800" b="1" smtClean="0">
                <a:ln w="3175">
                  <a:solidFill>
                    <a:schemeClr val="bg1"/>
                  </a:solidFill>
                </a:ln>
                <a:solidFill>
                  <a:schemeClr val="bg1"/>
                </a:solidFill>
                <a:latin typeface="Palatino Linotype" pitchFamily="18" charset="0"/>
                <a:cs typeface="Times New Roman" panose="02020603050405020304" pitchFamily="18" charset="0"/>
              </a:rPr>
              <a:t>,</a:t>
            </a:r>
            <a:r>
              <a:rPr lang="ru-RU" sz="2800" b="1" smtClean="0">
                <a:ln w="3175">
                  <a:solidFill>
                    <a:schemeClr val="bg1"/>
                  </a:solidFill>
                </a:ln>
                <a:solidFill>
                  <a:schemeClr val="bg1"/>
                </a:solidFill>
                <a:latin typeface="Palatino Linotype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ln w="3175">
                  <a:solidFill>
                    <a:schemeClr val="bg1"/>
                  </a:solidFill>
                </a:ln>
                <a:solidFill>
                  <a:schemeClr val="bg1"/>
                </a:solidFill>
                <a:latin typeface="Palatino Linotype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ln w="3175">
                  <a:solidFill>
                    <a:schemeClr val="bg1"/>
                  </a:solidFill>
                </a:ln>
                <a:solidFill>
                  <a:schemeClr val="bg1"/>
                </a:solidFill>
                <a:latin typeface="Palatino Linotype" pitchFamily="18" charset="0"/>
                <a:cs typeface="Times New Roman" panose="02020603050405020304" pitchFamily="18" charset="0"/>
              </a:rPr>
            </a:br>
            <a:r>
              <a:rPr lang="ru-RU" sz="2800" b="1" i="1" dirty="0">
                <a:ln w="3175">
                  <a:solidFill>
                    <a:schemeClr val="bg1"/>
                  </a:solidFill>
                </a:ln>
                <a:solidFill>
                  <a:schemeClr val="bg1"/>
                </a:solidFill>
                <a:latin typeface="Palatino Linotype" pitchFamily="18" charset="0"/>
                <a:cs typeface="Times New Roman" panose="02020603050405020304" pitchFamily="18" charset="0"/>
              </a:rPr>
              <a:t>проводимое в январе</a:t>
            </a:r>
            <a:endParaRPr lang="ru-RU" sz="2800" dirty="0">
              <a:ln w="3175">
                <a:solidFill>
                  <a:schemeClr val="bg1"/>
                </a:solidFill>
              </a:ln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837105" y="6399000"/>
            <a:ext cx="2249590" cy="377026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Нур-Султан, 2021 </a:t>
            </a:r>
          </a:p>
        </p:txBody>
      </p:sp>
      <p:pic>
        <p:nvPicPr>
          <p:cNvPr id="10" name="Рисунок 9"/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1122" t="13105" r="80929" b="70655"/>
          <a:stretch/>
        </p:blipFill>
        <p:spPr bwMode="auto">
          <a:xfrm>
            <a:off x="35850" y="21573"/>
            <a:ext cx="1200150" cy="60845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331174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4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7466" y="1549484"/>
            <a:ext cx="4888211" cy="1325444"/>
          </a:xfrm>
          <a:prstGeom prst="rect">
            <a:avLst/>
          </a:prstGeom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0" y="13"/>
            <a:ext cx="12192000" cy="818375"/>
          </a:xfrm>
          <a:prstGeom prst="rect">
            <a:avLst/>
          </a:prstGeom>
          <a:solidFill>
            <a:srgbClr val="6CAED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467" b="1" dirty="0" smtClean="0">
                <a:solidFill>
                  <a:schemeClr val="bg1"/>
                </a:solidFill>
                <a:latin typeface="Palatino Linotype" pitchFamily="18" charset="0"/>
                <a:cs typeface="Times New Roman" panose="02020603050405020304" pitchFamily="18" charset="0"/>
              </a:rPr>
              <a:t>Образец задания на основе контекста</a:t>
            </a:r>
            <a:endParaRPr lang="ru-RU" sz="3467" b="1" dirty="0">
              <a:solidFill>
                <a:schemeClr val="bg1"/>
              </a:solidFill>
              <a:latin typeface="Palatino Linotype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0" y="824301"/>
            <a:ext cx="6540500" cy="6731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Кубики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На рисунке представлена последовательность геометрических фигур, составленная из кубиков с ребром 2 см.</a:t>
            </a:r>
            <a:br>
              <a:rPr lang="ru-RU" sz="1700" dirty="0" smtClean="0">
                <a:latin typeface="Times New Roman" pitchFamily="18" charset="0"/>
                <a:cs typeface="Times New Roman" pitchFamily="18" charset="0"/>
              </a:rPr>
            </a:br>
            <a:endParaRPr lang="ru-RU" sz="17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5"/>
          <p:cNvSpPr>
            <a:spLocks noChangeArrowheads="1"/>
          </p:cNvSpPr>
          <p:nvPr/>
        </p:nvSpPr>
        <p:spPr bwMode="auto">
          <a:xfrm>
            <a:off x="127466" y="2701780"/>
            <a:ext cx="5698534" cy="1923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ru-RU" sz="1700" b="1" dirty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Количество кубиков из которых состоит куб находящийся на 6 месте</a:t>
            </a: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А) 81</a:t>
            </a: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В) 125</a:t>
            </a: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C) 216</a:t>
            </a: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D) 289</a:t>
            </a: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E) 400</a:t>
            </a:r>
          </a:p>
        </p:txBody>
      </p:sp>
      <p:sp>
        <p:nvSpPr>
          <p:cNvPr id="8" name="Прямоугольник 6"/>
          <p:cNvSpPr>
            <a:spLocks noChangeArrowheads="1"/>
          </p:cNvSpPr>
          <p:nvPr/>
        </p:nvSpPr>
        <p:spPr bwMode="auto">
          <a:xfrm>
            <a:off x="127466" y="4569964"/>
            <a:ext cx="5698534" cy="1923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ru-RU" sz="1700" b="1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Последовательность чисел удовлетворяющей заданной последовательности геометрических фигур</a:t>
            </a: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А) 1,8,64,512, 4096</a:t>
            </a: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В) 1, 8, 27, 64, 125</a:t>
            </a: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C) 1,8,27, 64, 216</a:t>
            </a: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D) 1, 4,9, 16, 25</a:t>
            </a: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E) 1, 8,18,32, 100</a:t>
            </a:r>
          </a:p>
        </p:txBody>
      </p:sp>
      <p:sp>
        <p:nvSpPr>
          <p:cNvPr id="9" name="Прямоугольник 7"/>
          <p:cNvSpPr>
            <a:spLocks noChangeArrowheads="1"/>
          </p:cNvSpPr>
          <p:nvPr/>
        </p:nvSpPr>
        <p:spPr bwMode="auto">
          <a:xfrm>
            <a:off x="6553824" y="994734"/>
            <a:ext cx="4530725" cy="1923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1700" b="1" dirty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Площадь боковой поверхности куба находящегося на 8 месте</a:t>
            </a: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А) 256 см</a:t>
            </a:r>
            <a:r>
              <a:rPr lang="ru-RU" sz="1700" baseline="30000" dirty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17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В) 128 см</a:t>
            </a:r>
            <a:r>
              <a:rPr lang="ru-RU" sz="1700" baseline="30000" dirty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17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C) 1024 см</a:t>
            </a:r>
            <a:r>
              <a:rPr lang="ru-RU" sz="1700" baseline="30000" dirty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17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D) 512 см</a:t>
            </a:r>
            <a:r>
              <a:rPr lang="ru-RU" sz="1700" baseline="30000" dirty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17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E) 576 см</a:t>
            </a:r>
            <a:r>
              <a:rPr lang="ru-RU" sz="1700" baseline="30000" dirty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17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8"/>
          <p:cNvSpPr>
            <a:spLocks noChangeArrowheads="1"/>
          </p:cNvSpPr>
          <p:nvPr/>
        </p:nvSpPr>
        <p:spPr bwMode="auto">
          <a:xfrm>
            <a:off x="6553824" y="2913657"/>
            <a:ext cx="6096000" cy="1661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1700" b="1" dirty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Площадь полной поверхности куба с ребром равным m</a:t>
            </a: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А) m</a:t>
            </a:r>
            <a:r>
              <a:rPr lang="ru-RU" sz="1700" baseline="30000" dirty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17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В) 4 m</a:t>
            </a:r>
            <a:r>
              <a:rPr lang="ru-RU" sz="1700" baseline="30000" dirty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17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C) 6 m</a:t>
            </a:r>
            <a:r>
              <a:rPr lang="ru-RU" sz="1700" baseline="30000" dirty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17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D) 16 m</a:t>
            </a:r>
            <a:r>
              <a:rPr lang="ru-RU" sz="1700" baseline="30000" dirty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17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E) 24 m</a:t>
            </a:r>
            <a:r>
              <a:rPr lang="ru-RU" sz="1700" baseline="30000" dirty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17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9"/>
          <p:cNvSpPr>
            <a:spLocks noChangeArrowheads="1"/>
          </p:cNvSpPr>
          <p:nvPr/>
        </p:nvSpPr>
        <p:spPr bwMode="auto">
          <a:xfrm>
            <a:off x="6522521" y="4569964"/>
            <a:ext cx="5540500" cy="2185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ru-RU" sz="1700" b="1" dirty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Масса краски, необходимой для покраски куба находящегося на 5 месте полностью в красный цвет (на покраску одного маленького кубика уходит 96 г).</a:t>
            </a: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А) 2000 г</a:t>
            </a: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В) 2100 г</a:t>
            </a: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C) 2400 г</a:t>
            </a: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D) 2300 г</a:t>
            </a:r>
          </a:p>
          <a:p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E) 2200 г</a:t>
            </a:r>
          </a:p>
        </p:txBody>
      </p:sp>
    </p:spTree>
    <p:extLst>
      <p:ext uri="{BB962C8B-B14F-4D97-AF65-F5344CB8AC3E}">
        <p14:creationId xmlns:p14="http://schemas.microsoft.com/office/powerpoint/2010/main" val="2480727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13"/>
            <a:ext cx="12192000" cy="818375"/>
          </a:xfrm>
          <a:prstGeom prst="rect">
            <a:avLst/>
          </a:prstGeom>
          <a:solidFill>
            <a:srgbClr val="6CAED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467" b="1" dirty="0" smtClean="0">
                <a:solidFill>
                  <a:schemeClr val="bg1"/>
                </a:solidFill>
                <a:latin typeface="Palatino Linotype" pitchFamily="18" charset="0"/>
                <a:cs typeface="Times New Roman" panose="02020603050405020304" pitchFamily="18" charset="0"/>
              </a:rPr>
              <a:t>Образец листа ответов ЕНТ</a:t>
            </a:r>
            <a:endParaRPr lang="ru-RU" sz="3467" b="1" dirty="0">
              <a:solidFill>
                <a:schemeClr val="bg1"/>
              </a:solidFill>
              <a:latin typeface="Palatino Linotype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1317" y="818388"/>
            <a:ext cx="4362450" cy="5838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6670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>
          <a:xfrm>
            <a:off x="6227763" y="26954"/>
            <a:ext cx="5749115" cy="283742"/>
          </a:xfrm>
          <a:prstGeom prst="rect">
            <a:avLst/>
          </a:prstGeom>
          <a:solidFill>
            <a:srgbClr val="6CAED0"/>
          </a:solidFill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2000" b="1" dirty="0">
              <a:solidFill>
                <a:schemeClr val="bg1"/>
              </a:solidFill>
              <a:latin typeface="Palatino Linotype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1949056" y="0"/>
            <a:ext cx="242944" cy="6637800"/>
          </a:xfrm>
          <a:prstGeom prst="rect">
            <a:avLst/>
          </a:prstGeom>
          <a:solidFill>
            <a:srgbClr val="6CAE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6369725" y="473094"/>
            <a:ext cx="5586877" cy="4001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Palatino Linotype" pitchFamily="18" charset="0"/>
                <a:cs typeface="Times New Roman" panose="02020603050405020304" pitchFamily="18" charset="0"/>
              </a:rPr>
              <a:t>Результаты тестирования</a:t>
            </a:r>
            <a:endParaRPr lang="ru-RU" sz="2000" b="1" dirty="0">
              <a:latin typeface="Palatino Linotype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6665059" y="1072657"/>
            <a:ext cx="5189272" cy="5138992"/>
            <a:chOff x="6668204" y="774000"/>
            <a:chExt cx="5189272" cy="5138992"/>
          </a:xfrm>
        </p:grpSpPr>
        <p:cxnSp>
          <p:nvCxnSpPr>
            <p:cNvPr id="13" name="Прямая соединительная линия 12">
              <a:extLst>
                <a:ext uri="{FF2B5EF4-FFF2-40B4-BE49-F238E27FC236}">
                  <a16:creationId xmlns:a16="http://schemas.microsoft.com/office/drawing/2014/main" xmlns="" id="{46C55AF7-4EE2-40E0-9A11-AAFC42BFA58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764331" y="1414906"/>
              <a:ext cx="39637" cy="4219094"/>
            </a:xfrm>
            <a:prstGeom prst="line">
              <a:avLst/>
            </a:prstGeom>
            <a:ln w="50800">
              <a:solidFill>
                <a:srgbClr val="6CAED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5" name="Группа 24"/>
            <p:cNvGrpSpPr/>
            <p:nvPr/>
          </p:nvGrpSpPr>
          <p:grpSpPr>
            <a:xfrm>
              <a:off x="6690190" y="774000"/>
              <a:ext cx="675000" cy="675731"/>
              <a:chOff x="9157796" y="865193"/>
              <a:chExt cx="675000" cy="675731"/>
            </a:xfrm>
          </p:grpSpPr>
          <p:sp>
            <p:nvSpPr>
              <p:cNvPr id="14" name="Овал 13">
                <a:extLst>
                  <a:ext uri="{FF2B5EF4-FFF2-40B4-BE49-F238E27FC236}">
                    <a16:creationId xmlns:a16="http://schemas.microsoft.com/office/drawing/2014/main" xmlns="" id="{20FC8D9E-76FE-4DA2-9038-AFB2970BA80C}"/>
                  </a:ext>
                </a:extLst>
              </p:cNvPr>
              <p:cNvSpPr/>
              <p:nvPr/>
            </p:nvSpPr>
            <p:spPr>
              <a:xfrm>
                <a:off x="9157796" y="865193"/>
                <a:ext cx="675000" cy="675000"/>
              </a:xfrm>
              <a:prstGeom prst="ellipse">
                <a:avLst/>
              </a:prstGeom>
              <a:solidFill>
                <a:schemeClr val="accent5"/>
              </a:solidFill>
              <a:ln w="508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xmlns="" id="{5FE0E089-F94C-4DAD-9343-91982DD57BE4}"/>
                  </a:ext>
                </a:extLst>
              </p:cNvPr>
              <p:cNvSpPr txBox="1"/>
              <p:nvPr/>
            </p:nvSpPr>
            <p:spPr>
              <a:xfrm>
                <a:off x="9168924" y="894593"/>
                <a:ext cx="652743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3600" b="1" dirty="0">
                    <a:solidFill>
                      <a:schemeClr val="accent1">
                        <a:lumMod val="75000"/>
                      </a:schemeClr>
                    </a:solidFill>
                  </a:rPr>
                  <a:t>01</a:t>
                </a:r>
                <a:endParaRPr lang="ru-RU" sz="3600" b="1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26" name="Группа 25"/>
            <p:cNvGrpSpPr/>
            <p:nvPr/>
          </p:nvGrpSpPr>
          <p:grpSpPr>
            <a:xfrm>
              <a:off x="6679334" y="1699892"/>
              <a:ext cx="675000" cy="675000"/>
              <a:chOff x="8723808" y="1284705"/>
              <a:chExt cx="675000" cy="675000"/>
            </a:xfrm>
          </p:grpSpPr>
          <p:sp>
            <p:nvSpPr>
              <p:cNvPr id="15" name="Овал 14">
                <a:extLst>
                  <a:ext uri="{FF2B5EF4-FFF2-40B4-BE49-F238E27FC236}">
                    <a16:creationId xmlns:a16="http://schemas.microsoft.com/office/drawing/2014/main" xmlns="" id="{CAD916AD-4EBF-4C46-9DF3-879EE784F6A5}"/>
                  </a:ext>
                </a:extLst>
              </p:cNvPr>
              <p:cNvSpPr/>
              <p:nvPr/>
            </p:nvSpPr>
            <p:spPr>
              <a:xfrm>
                <a:off x="8723808" y="1284705"/>
                <a:ext cx="675000" cy="675000"/>
              </a:xfrm>
              <a:prstGeom prst="ellipse">
                <a:avLst/>
              </a:prstGeom>
              <a:solidFill>
                <a:schemeClr val="accent3"/>
              </a:solidFill>
              <a:ln w="508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xmlns="" id="{68F5F177-6241-458D-B305-50FCDF948C77}"/>
                  </a:ext>
                </a:extLst>
              </p:cNvPr>
              <p:cNvSpPr txBox="1"/>
              <p:nvPr/>
            </p:nvSpPr>
            <p:spPr>
              <a:xfrm>
                <a:off x="8734935" y="1299039"/>
                <a:ext cx="652743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3600" b="1" dirty="0">
                    <a:solidFill>
                      <a:schemeClr val="accent1">
                        <a:lumMod val="75000"/>
                      </a:schemeClr>
                    </a:solidFill>
                  </a:rPr>
                  <a:t>02</a:t>
                </a:r>
                <a:endParaRPr lang="ru-RU" sz="3600" b="1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27" name="Группа 26"/>
            <p:cNvGrpSpPr/>
            <p:nvPr/>
          </p:nvGrpSpPr>
          <p:grpSpPr>
            <a:xfrm>
              <a:off x="6690190" y="2756126"/>
              <a:ext cx="675000" cy="675365"/>
              <a:chOff x="8521818" y="1993057"/>
              <a:chExt cx="675000" cy="675365"/>
            </a:xfrm>
          </p:grpSpPr>
          <p:sp>
            <p:nvSpPr>
              <p:cNvPr id="16" name="Овал 15">
                <a:extLst>
                  <a:ext uri="{FF2B5EF4-FFF2-40B4-BE49-F238E27FC236}">
                    <a16:creationId xmlns:a16="http://schemas.microsoft.com/office/drawing/2014/main" xmlns="" id="{D2AD7BFD-0EE7-4BE2-80F2-E3FA62C79BE4}"/>
                  </a:ext>
                </a:extLst>
              </p:cNvPr>
              <p:cNvSpPr/>
              <p:nvPr/>
            </p:nvSpPr>
            <p:spPr>
              <a:xfrm>
                <a:off x="8521818" y="1993057"/>
                <a:ext cx="675000" cy="675000"/>
              </a:xfrm>
              <a:prstGeom prst="ellipse">
                <a:avLst/>
              </a:prstGeom>
              <a:solidFill>
                <a:schemeClr val="accent5"/>
              </a:solidFill>
              <a:ln w="508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xmlns="" id="{751C5BC8-27B3-4377-B0CB-C023BBB759AE}"/>
                  </a:ext>
                </a:extLst>
              </p:cNvPr>
              <p:cNvSpPr txBox="1"/>
              <p:nvPr/>
            </p:nvSpPr>
            <p:spPr>
              <a:xfrm>
                <a:off x="8532945" y="2022091"/>
                <a:ext cx="652743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3600" b="1" dirty="0">
                    <a:solidFill>
                      <a:schemeClr val="accent1">
                        <a:lumMod val="75000"/>
                      </a:schemeClr>
                    </a:solidFill>
                  </a:rPr>
                  <a:t>03</a:t>
                </a:r>
                <a:endParaRPr lang="ru-RU" sz="3600" b="1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28" name="Группа 27"/>
            <p:cNvGrpSpPr/>
            <p:nvPr/>
          </p:nvGrpSpPr>
          <p:grpSpPr>
            <a:xfrm>
              <a:off x="6668204" y="3904817"/>
              <a:ext cx="675000" cy="675000"/>
              <a:chOff x="8541573" y="2096499"/>
              <a:chExt cx="675000" cy="675000"/>
            </a:xfrm>
          </p:grpSpPr>
          <p:sp>
            <p:nvSpPr>
              <p:cNvPr id="17" name="Овал 16">
                <a:extLst>
                  <a:ext uri="{FF2B5EF4-FFF2-40B4-BE49-F238E27FC236}">
                    <a16:creationId xmlns:a16="http://schemas.microsoft.com/office/drawing/2014/main" xmlns="" id="{88FFBF1D-6537-4205-948E-C69BA9A66689}"/>
                  </a:ext>
                </a:extLst>
              </p:cNvPr>
              <p:cNvSpPr/>
              <p:nvPr/>
            </p:nvSpPr>
            <p:spPr>
              <a:xfrm>
                <a:off x="8541573" y="2096499"/>
                <a:ext cx="675000" cy="675000"/>
              </a:xfrm>
              <a:prstGeom prst="ellipse">
                <a:avLst/>
              </a:prstGeom>
              <a:solidFill>
                <a:schemeClr val="accent3"/>
              </a:solidFill>
              <a:ln w="508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xmlns="" id="{A25210DE-0967-4AFC-AFA7-DB5928987001}"/>
                  </a:ext>
                </a:extLst>
              </p:cNvPr>
              <p:cNvSpPr txBox="1"/>
              <p:nvPr/>
            </p:nvSpPr>
            <p:spPr>
              <a:xfrm>
                <a:off x="8552700" y="2110833"/>
                <a:ext cx="652743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3600" b="1" dirty="0">
                    <a:solidFill>
                      <a:schemeClr val="accent1">
                        <a:lumMod val="75000"/>
                      </a:schemeClr>
                    </a:solidFill>
                  </a:rPr>
                  <a:t>04</a:t>
                </a:r>
                <a:endParaRPr lang="ru-RU" sz="3600" b="1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29" name="Группа 28"/>
            <p:cNvGrpSpPr/>
            <p:nvPr/>
          </p:nvGrpSpPr>
          <p:grpSpPr>
            <a:xfrm>
              <a:off x="6711601" y="5237992"/>
              <a:ext cx="675000" cy="675000"/>
              <a:chOff x="7052665" y="6216430"/>
              <a:chExt cx="675000" cy="675000"/>
            </a:xfrm>
          </p:grpSpPr>
          <p:sp>
            <p:nvSpPr>
              <p:cNvPr id="18" name="Овал 17">
                <a:extLst>
                  <a:ext uri="{FF2B5EF4-FFF2-40B4-BE49-F238E27FC236}">
                    <a16:creationId xmlns:a16="http://schemas.microsoft.com/office/drawing/2014/main" xmlns="" id="{00BB512A-D581-414F-835E-5D5DC62D5B5D}"/>
                  </a:ext>
                </a:extLst>
              </p:cNvPr>
              <p:cNvSpPr/>
              <p:nvPr/>
            </p:nvSpPr>
            <p:spPr>
              <a:xfrm>
                <a:off x="7052665" y="6216430"/>
                <a:ext cx="675000" cy="675000"/>
              </a:xfrm>
              <a:prstGeom prst="ellipse">
                <a:avLst/>
              </a:prstGeom>
              <a:solidFill>
                <a:schemeClr val="accent5"/>
              </a:solidFill>
              <a:ln w="508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xmlns="" id="{71B8F704-798F-40EA-9520-91B51829E69A}"/>
                  </a:ext>
                </a:extLst>
              </p:cNvPr>
              <p:cNvSpPr txBox="1"/>
              <p:nvPr/>
            </p:nvSpPr>
            <p:spPr>
              <a:xfrm>
                <a:off x="7063791" y="6230764"/>
                <a:ext cx="652743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3600" b="1" dirty="0">
                    <a:solidFill>
                      <a:schemeClr val="accent1">
                        <a:lumMod val="75000"/>
                      </a:schemeClr>
                    </a:solidFill>
                  </a:rPr>
                  <a:t>05</a:t>
                </a:r>
                <a:endParaRPr lang="ru-RU" sz="3600" b="1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p:grpSp>
        <p:sp>
          <p:nvSpPr>
            <p:cNvPr id="34" name="Прямоугольник 33"/>
            <p:cNvSpPr/>
            <p:nvPr/>
          </p:nvSpPr>
          <p:spPr>
            <a:xfrm>
              <a:off x="7387860" y="785976"/>
              <a:ext cx="4332685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ru-RU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Объявляются государственной комиссией в тот же день;</a:t>
              </a:r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7386601" y="1817266"/>
              <a:ext cx="428139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ru-RU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Вывешиваются на информационном стенде по месту проведения;</a:t>
              </a:r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7376313" y="2877311"/>
              <a:ext cx="448116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/>
              <a:r>
                <a:rPr lang="ru-RU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Сертификат выдается в электронном виде;</a:t>
              </a:r>
            </a:p>
          </p:txBody>
        </p:sp>
        <p:sp>
          <p:nvSpPr>
            <p:cNvPr id="37" name="Прямоугольник 36"/>
            <p:cNvSpPr/>
            <p:nvPr/>
          </p:nvSpPr>
          <p:spPr>
            <a:xfrm>
              <a:off x="7370627" y="3642153"/>
              <a:ext cx="4332685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ru-RU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 результатом тестирования можно ознакомиться на сайте                               www.testcenter.kz </a:t>
              </a:r>
              <a:endPara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/>
              <a:r>
                <a:rPr lang="ru-RU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</a:t>
              </a:r>
              <a:r>
                <a:rPr lang="ru-RU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при вводе ИКТ и ИИН тестируемого);</a:t>
              </a:r>
            </a:p>
          </p:txBody>
        </p:sp>
        <p:sp>
          <p:nvSpPr>
            <p:cNvPr id="38" name="Прямоугольник 37"/>
            <p:cNvSpPr/>
            <p:nvPr/>
          </p:nvSpPr>
          <p:spPr>
            <a:xfrm>
              <a:off x="7387439" y="5260820"/>
              <a:ext cx="4299063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ru-RU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При несогласии с результатами, тестируемый может подать на апелляцию.</a:t>
              </a:r>
            </a:p>
          </p:txBody>
        </p:sp>
      </p:grpSp>
      <p:sp>
        <p:nvSpPr>
          <p:cNvPr id="39" name="Прямоугольник 38"/>
          <p:cNvSpPr/>
          <p:nvPr/>
        </p:nvSpPr>
        <p:spPr>
          <a:xfrm>
            <a:off x="6119119" y="38655"/>
            <a:ext cx="242944" cy="6637800"/>
          </a:xfrm>
          <a:prstGeom prst="rect">
            <a:avLst/>
          </a:prstGeom>
          <a:solidFill>
            <a:srgbClr val="6CAE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79" y="221875"/>
            <a:ext cx="6105525" cy="6134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290" y="461265"/>
            <a:ext cx="3826087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Запрещается: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Выходить из аудитории без разрешения и сопровождения представителя Министерства;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Переговариваться, пересаживаться с места на место, обмениваться материалами тестирования и выносить материалы тестирования с аудитории;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Пользоваться средствами мобильной связи и другими электронными устройствами, учебно-методическими пособиями, шпаргалками, калькулятором (за исключением калькулятора установленного на посадочном месте в пункте проведения ЕНТ);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Осуществлять порчу материалов тестирования (листов ответа и книжки);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Использовать корректирующую жидкость, закрашивать сектора, не предусмотренные для этого (номер листа ответов);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 истечению времени тестирования необходимо сдать материалы дежурному, в противном случае результаты не принимаются;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Намеренную порчу системы безопасности.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3718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0" y="19771"/>
            <a:ext cx="12192000" cy="884355"/>
          </a:xfrm>
          <a:prstGeom prst="rect">
            <a:avLst/>
          </a:prstGeom>
          <a:solidFill>
            <a:srgbClr val="6CAED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467" b="1" smtClean="0">
                <a:solidFill>
                  <a:schemeClr val="bg1"/>
                </a:solidFill>
                <a:latin typeface="Palatino Linotype" pitchFamily="18" charset="0"/>
                <a:ea typeface="+mn-ea"/>
                <a:cs typeface="Times New Roman" panose="02020603050405020304" pitchFamily="18" charset="0"/>
              </a:rPr>
              <a:t>Апелляция</a:t>
            </a:r>
            <a:endParaRPr lang="ru-RU" sz="3467" b="1" dirty="0">
              <a:solidFill>
                <a:schemeClr val="bg1"/>
              </a:solidFill>
              <a:latin typeface="Palatino Linotype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0999" y="1089000"/>
            <a:ext cx="11610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Заявления на апелляцию принимаются до 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13.00 часов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следующего дня после объявления результатов ЕНТ.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872826" y="1467782"/>
            <a:ext cx="4446345" cy="400110"/>
          </a:xfrm>
          <a:prstGeom prst="rect">
            <a:avLst/>
          </a:prstGeom>
        </p:spPr>
        <p:txBody>
          <a:bodyPr wrap="none" lIns="91440" tIns="45720" rIns="91440" bIns="45720">
            <a:spAutoFit/>
          </a:bodyPr>
          <a:lstStyle/>
          <a:p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Апелляция рассматривается в случаях</a:t>
            </a:r>
            <a:r>
              <a:rPr lang="ru-RU" sz="2000" dirty="0">
                <a:solidFill>
                  <a:prstClr val="black"/>
                </a:solidFill>
              </a:rPr>
              <a:t>: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91000" y="1993890"/>
            <a:ext cx="5920430" cy="400110"/>
          </a:xfrm>
          <a:prstGeom prst="rect">
            <a:avLst/>
          </a:prstGeom>
          <a:solidFill>
            <a:srgbClr val="6CAED0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содержанию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410208" y="2000063"/>
            <a:ext cx="5482992" cy="400110"/>
          </a:xfrm>
          <a:prstGeom prst="rect">
            <a:avLst/>
          </a:prstGeom>
          <a:solidFill>
            <a:srgbClr val="6CAED0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техническим причинам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290999" y="2391923"/>
            <a:ext cx="5920431" cy="3785652"/>
          </a:xfrm>
          <a:prstGeom prst="rect">
            <a:avLst/>
          </a:prstGeom>
          <a:solidFill>
            <a:srgbClr val="F2F2F2"/>
          </a:solidFill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Правильный ответ не совпадает с кодом правильных ответов (указывается вариант правильного ответа);</a:t>
            </a:r>
          </a:p>
          <a:p>
            <a:pPr algn="just">
              <a:tabLst>
                <a:tab pos="533387" algn="l"/>
              </a:tabLst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  Отсутствует правильный ответ;</a:t>
            </a:r>
          </a:p>
          <a:p>
            <a:pPr algn="just">
              <a:tabLst>
                <a:tab pos="441314" algn="l"/>
              </a:tabLst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Имеется более одного правильного ответа в тестовых заданиях с выбором одного правильного ответа из всех предложенных (указываются все варианты правильных ответов);</a:t>
            </a:r>
          </a:p>
          <a:p>
            <a:pPr algn="just"/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  Некорректно составленное тестовое задание;</a:t>
            </a:r>
          </a:p>
          <a:p>
            <a:pPr algn="just"/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5)  Отсутствует фрагмент условия тестового задания (текст, схемы, рисунки, таблицы) в результате,</a:t>
            </a:r>
          </a:p>
          <a:p>
            <a:pPr algn="just"/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которого невозможно определить правильный ответ.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6410207" y="2409623"/>
            <a:ext cx="5482992" cy="3785652"/>
          </a:xfrm>
          <a:prstGeom prst="rect">
            <a:avLst/>
          </a:prstGeom>
          <a:solidFill>
            <a:srgbClr val="F2F2F2"/>
          </a:solidFill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Считывание сканером закрашенного кружка, совпадающего с кодом каждого правильного ответа,</a:t>
            </a:r>
          </a:p>
          <a:p>
            <a:pPr algn="just"/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двух и более кружков;</a:t>
            </a:r>
          </a:p>
          <a:p>
            <a:pPr algn="just"/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Считывание сканером закрашенного кружка, совпадающего с кодом правильных ответов, как</a:t>
            </a:r>
          </a:p>
          <a:p>
            <a:pPr algn="just"/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пустой кружок;</a:t>
            </a:r>
          </a:p>
          <a:p>
            <a:pPr marL="457200" indent="-457200" algn="just">
              <a:buAutoNum type="arabicParenR" startAt="3"/>
            </a:pP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Дефектный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лист ответов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arenR" startAt="3"/>
            </a:pPr>
            <a:endParaRPr lang="en-US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arenR" startAt="3"/>
            </a:pPr>
            <a:endParaRPr lang="en-US" sz="20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arenR" startAt="3"/>
            </a:pPr>
            <a:endParaRPr lang="en-US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2701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8383089" y="2164264"/>
            <a:ext cx="3456406" cy="366947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4499806" y="1438338"/>
            <a:ext cx="3456406" cy="74241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55575" y="949507"/>
            <a:ext cx="4131227" cy="576449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067" y="3333629"/>
            <a:ext cx="2410263" cy="180537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9772"/>
            <a:ext cx="12192000" cy="802161"/>
          </a:xfrm>
          <a:solidFill>
            <a:srgbClr val="6CAED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ru-RU" sz="3467" b="1" dirty="0">
                <a:solidFill>
                  <a:schemeClr val="bg1"/>
                </a:solidFill>
                <a:latin typeface="Palatino Linotype" pitchFamily="18" charset="0"/>
                <a:ea typeface="+mn-ea"/>
                <a:cs typeface="Times New Roman" panose="02020603050405020304" pitchFamily="18" charset="0"/>
              </a:rPr>
              <a:t>Подготовка к ЕНТ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55575" y="949507"/>
            <a:ext cx="4131226" cy="1015663"/>
          </a:xfrm>
          <a:prstGeom prst="rect">
            <a:avLst/>
          </a:prstGeom>
          <a:solidFill>
            <a:srgbClr val="6CAED0"/>
          </a:solidFill>
        </p:spPr>
        <p:txBody>
          <a:bodyPr wrap="square" lIns="91440" tIns="45720" rIns="91440" bIns="45720">
            <a:spAutoFit/>
          </a:bodyPr>
          <a:lstStyle/>
          <a:p>
            <a:pPr lvl="0" algn="ctr"/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Онлайн пробное тестирование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сайте Национального центра тестирования: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55575" y="2418423"/>
            <a:ext cx="4191353" cy="400110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lvl="0"/>
            <a:r>
              <a:rPr lang="en-US" sz="2000" b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https://prob-ent.testcenter.kz/#/login</a:t>
            </a:r>
            <a:endParaRPr lang="ru-RU" sz="2000" b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74719" y="5317833"/>
            <a:ext cx="3872961" cy="1015663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lvl="0" algn="ctr"/>
            <a:r>
              <a:rPr lang="ru-RU" sz="20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Стоимость одного онлайн </a:t>
            </a:r>
          </a:p>
          <a:p>
            <a:pPr lvl="0" algn="ctr"/>
            <a:r>
              <a:rPr lang="ru-RU" sz="20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пробного тестирования  – 260 тенге.</a:t>
            </a:r>
            <a:endParaRPr lang="ru-RU" sz="1400" i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utoShape 2" descr="blob:https://web.whatsapp.com/fd5eb0b6-cb22-4b95-9c63-a4d6147c037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fd5eb0b6-cb22-4b95-9c63-a4d6147c037e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3" name="Группа 22"/>
          <p:cNvGrpSpPr/>
          <p:nvPr/>
        </p:nvGrpSpPr>
        <p:grpSpPr>
          <a:xfrm>
            <a:off x="4466072" y="1455600"/>
            <a:ext cx="7373423" cy="4377362"/>
            <a:chOff x="4473984" y="1909968"/>
            <a:chExt cx="7373423" cy="4377362"/>
          </a:xfrm>
        </p:grpSpPr>
        <p:pic>
          <p:nvPicPr>
            <p:cNvPr id="1030" name="Picture 6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16345" y="2846153"/>
              <a:ext cx="2605718" cy="18836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2" name="Прямоугольник 11"/>
            <p:cNvSpPr/>
            <p:nvPr/>
          </p:nvSpPr>
          <p:spPr>
            <a:xfrm>
              <a:off x="8517524" y="5364000"/>
              <a:ext cx="3203360" cy="923330"/>
            </a:xfrm>
            <a:prstGeom prst="rect">
              <a:avLst/>
            </a:prstGeom>
          </p:spPr>
          <p:txBody>
            <a:bodyPr wrap="square" lIns="91440" tIns="45720" rIns="91440" bIns="45720">
              <a:spAutoFit/>
            </a:bodyPr>
            <a:lstStyle/>
            <a:p>
              <a:pPr lvl="0" algn="ctr"/>
              <a:r>
                <a:rPr lang="ru-RU" i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Стоимость книжки-вопросника пробного тестирования – 351 тенге</a:t>
              </a:r>
              <a:r>
                <a:rPr lang="ru-RU" i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ru-RU" sz="12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4473984" y="5364000"/>
              <a:ext cx="3456407" cy="923330"/>
            </a:xfrm>
            <a:prstGeom prst="rect">
              <a:avLst/>
            </a:prstGeom>
          </p:spPr>
          <p:txBody>
            <a:bodyPr wrap="square" lIns="91440" tIns="45720" rIns="91440" bIns="45720">
              <a:spAutoFit/>
            </a:bodyPr>
            <a:lstStyle/>
            <a:p>
              <a:pPr lvl="0" algn="ctr"/>
              <a:r>
                <a:rPr lang="ru-RU" i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Стоимость </a:t>
              </a:r>
              <a:r>
                <a:rPr lang="ru-RU" i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учебно-методического пособия – 414 </a:t>
              </a:r>
              <a:r>
                <a:rPr lang="ru-RU" i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тенге.</a:t>
              </a:r>
              <a:endParaRPr lang="ru-RU" sz="12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3" name="Группа 12"/>
            <p:cNvGrpSpPr/>
            <p:nvPr/>
          </p:nvGrpSpPr>
          <p:grpSpPr>
            <a:xfrm>
              <a:off x="4694417" y="2919309"/>
              <a:ext cx="3015000" cy="1918239"/>
              <a:chOff x="0" y="0"/>
              <a:chExt cx="7754587" cy="4156364"/>
            </a:xfrm>
          </p:grpSpPr>
          <p:pic>
            <p:nvPicPr>
              <p:cNvPr id="15" name="Рисунок 14" descr="C:\Users\i.magzhan\Downloads\WhatsApp Image 2020-11-12 at 11.23.39.jpeg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46317" y="0"/>
                <a:ext cx="2588821" cy="376447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6" name="Рисунок 15" descr="C:\Users\i.magzhan\Downloads\WhatsApp Image 2020-11-12 at 11.23.40.jpeg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0793722">
                <a:off x="0" y="190005"/>
                <a:ext cx="2612572" cy="3740727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7" name="Рисунок 16" descr="C:\Users\i.magzhan\Downloads\WhatsApp Image 2020-11-12 at 11.23.41.jpeg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253190">
                <a:off x="5142016" y="391886"/>
                <a:ext cx="2612571" cy="376447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18" name="Прямоугольник 17"/>
            <p:cNvSpPr/>
            <p:nvPr/>
          </p:nvSpPr>
          <p:spPr>
            <a:xfrm>
              <a:off x="8391001" y="1909968"/>
              <a:ext cx="3456406" cy="707886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txBody>
            <a:bodyPr wrap="square" lIns="91440" tIns="45720" rIns="91440" bIns="45720">
              <a:spAutoFit/>
            </a:bodyPr>
            <a:lstStyle/>
            <a:p>
              <a:pPr lvl="0" algn="ctr"/>
              <a:r>
                <a:rPr lang="ru-RU" sz="20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Книжки-вопросники пробного тестирования:</a:t>
              </a:r>
              <a:endPara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4473985" y="1909968"/>
              <a:ext cx="3351294" cy="707886"/>
            </a:xfrm>
            <a:prstGeom prst="rect">
              <a:avLst/>
            </a:prstGeom>
          </p:spPr>
          <p:txBody>
            <a:bodyPr wrap="square" lIns="91440" tIns="45720" rIns="91440" bIns="45720">
              <a:spAutoFit/>
            </a:bodyPr>
            <a:lstStyle/>
            <a:p>
              <a:pPr lvl="0" algn="ctr"/>
              <a:r>
                <a:rPr lang="ru-RU" sz="20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Учебно-методические пособия:</a:t>
              </a:r>
              <a:endPara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1" name="Прямоугольник 20"/>
          <p:cNvSpPr/>
          <p:nvPr/>
        </p:nvSpPr>
        <p:spPr>
          <a:xfrm>
            <a:off x="4499806" y="949507"/>
            <a:ext cx="7581194" cy="461665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lvl="0" algn="ctr"/>
            <a:r>
              <a:rPr lang="ru-RU" sz="2400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пунктах проведения ЕНТ можете приобрести:</a:t>
            </a:r>
            <a:endParaRPr lang="ru-RU" sz="2400" b="1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499264" y="2180748"/>
            <a:ext cx="3456948" cy="365299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4499806" y="5849783"/>
            <a:ext cx="7692194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" b="1" u="sng" dirty="0" smtClean="0">
                <a:latin typeface="Times New Roman" pitchFamily="18" charset="0"/>
                <a:cs typeface="Times New Roman" pitchFamily="18" charset="0"/>
              </a:rPr>
              <a:t>Адреса пунктов проведения ЕНТ: </a:t>
            </a:r>
            <a:r>
              <a:rPr lang="en-US" sz="2500" b="1" dirty="0" smtClean="0">
                <a:latin typeface="Times New Roman" pitchFamily="18" charset="0"/>
                <a:cs typeface="Times New Roman" pitchFamily="18" charset="0"/>
              </a:rPr>
              <a:t>https://</a:t>
            </a:r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www.testcenter.kz/ru/contacts/kontakty-filialov/</a:t>
            </a:r>
            <a:endParaRPr lang="ru-RU" sz="25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9462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2E3C9821-5591-4CF4-89A7-31405354F565}"/>
              </a:ext>
            </a:extLst>
          </p:cNvPr>
          <p:cNvSpPr/>
          <p:nvPr/>
        </p:nvSpPr>
        <p:spPr>
          <a:xfrm>
            <a:off x="0" y="0"/>
            <a:ext cx="5466000" cy="6858000"/>
          </a:xfrm>
          <a:prstGeom prst="rect">
            <a:avLst/>
          </a:prstGeom>
          <a:solidFill>
            <a:srgbClr val="6CAE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5">
            <a:extLst>
              <a:ext uri="{FF2B5EF4-FFF2-40B4-BE49-F238E27FC236}">
                <a16:creationId xmlns:a16="http://schemas.microsoft.com/office/drawing/2014/main" xmlns="" id="{AEC55727-BA37-4438-8ACD-551E0CC2D3B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484674" y="372977"/>
            <a:ext cx="6707326" cy="379373"/>
          </a:xfrm>
          <a:solidFill>
            <a:srgbClr val="6CAED0"/>
          </a:solidFill>
        </p:spPr>
        <p:txBody>
          <a:bodyPr>
            <a:norm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" y="372977"/>
            <a:ext cx="5484672" cy="37937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kk-KZ" b="1" dirty="0">
                <a:solidFill>
                  <a:srgbClr val="6CAED0"/>
                </a:solidFill>
                <a:latin typeface="Palatino Linotype" pitchFamily="18" charset="0"/>
                <a:cs typeface="Times New Roman" panose="02020603050405020304" pitchFamily="18" charset="0"/>
              </a:rPr>
              <a:t> Интернет-ресурсы по вопросам ЕНТ – 2021 </a:t>
            </a:r>
            <a:r>
              <a:rPr lang="kk-KZ" b="1" dirty="0" smtClean="0">
                <a:solidFill>
                  <a:srgbClr val="6CAED0"/>
                </a:solidFill>
                <a:latin typeface="Palatino Linotype" pitchFamily="18" charset="0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srgbClr val="6CAED0"/>
              </a:solidFill>
            </a:endParaRPr>
          </a:p>
        </p:txBody>
      </p:sp>
      <p:pic>
        <p:nvPicPr>
          <p:cNvPr id="15" name="Рисунок 14"/>
          <p:cNvPicPr/>
          <p:nvPr/>
        </p:nvPicPr>
        <p:blipFill rotWithShape="1">
          <a:blip r:embed="rId3"/>
          <a:srcRect l="1122" t="13105" r="80929" b="70655"/>
          <a:stretch/>
        </p:blipFill>
        <p:spPr bwMode="auto">
          <a:xfrm>
            <a:off x="309684" y="1289331"/>
            <a:ext cx="692040" cy="41084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6" name="Рисунок 15"/>
          <p:cNvPicPr/>
          <p:nvPr/>
        </p:nvPicPr>
        <p:blipFill rotWithShape="1">
          <a:blip r:embed="rId4"/>
          <a:srcRect l="63461" t="14246" r="24038" b="63247"/>
          <a:stretch/>
        </p:blipFill>
        <p:spPr bwMode="auto">
          <a:xfrm>
            <a:off x="377097" y="1904753"/>
            <a:ext cx="557213" cy="56435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7" name="Рисунок 16"/>
          <p:cNvPicPr/>
          <p:nvPr/>
        </p:nvPicPr>
        <p:blipFill rotWithShape="1">
          <a:blip r:embed="rId5"/>
          <a:srcRect l="76122" t="14530" r="11378" b="62678"/>
          <a:stretch/>
        </p:blipFill>
        <p:spPr bwMode="auto">
          <a:xfrm>
            <a:off x="361937" y="2632061"/>
            <a:ext cx="557213" cy="5715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" name="Рисунок 17"/>
          <p:cNvPicPr/>
          <p:nvPr/>
        </p:nvPicPr>
        <p:blipFill rotWithShape="1">
          <a:blip r:embed="rId6"/>
          <a:srcRect l="55930" t="17379" r="26122" b="50997"/>
          <a:stretch/>
        </p:blipFill>
        <p:spPr bwMode="auto">
          <a:xfrm>
            <a:off x="372211" y="3352324"/>
            <a:ext cx="513016" cy="49739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9" name="Рисунок 18"/>
          <p:cNvPicPr/>
          <p:nvPr/>
        </p:nvPicPr>
        <p:blipFill rotWithShape="1">
          <a:blip r:embed="rId7"/>
          <a:srcRect l="60096" t="20229" r="7692" b="24785"/>
          <a:stretch/>
        </p:blipFill>
        <p:spPr bwMode="auto">
          <a:xfrm>
            <a:off x="305180" y="4069965"/>
            <a:ext cx="626490" cy="58951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34687" y="1308311"/>
            <a:ext cx="19480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0">
              <a:buNone/>
            </a:pP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http://testcenter.kz/</a:t>
            </a:r>
            <a:endParaRPr lang="en-US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101000" y="2077490"/>
            <a:ext cx="39014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0">
              <a:buNone/>
            </a:pP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https://www.facebook.com/testcenterkz/</a:t>
            </a:r>
            <a:endParaRPr lang="en-US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101000" y="2741045"/>
            <a:ext cx="40232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0" fontAlgn="base">
              <a:buNone/>
            </a:pP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https://www.instagram.com/testcenterkz/ 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1101000" y="3432063"/>
            <a:ext cx="26789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0">
              <a:buNone/>
            </a:pP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https://vk.com/testcenterkz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1097930" y="4035670"/>
            <a:ext cx="3678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>
              <a:buNone/>
            </a:pP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://www.youtube.com/channel/UCzmZObVJTezesGyIEKw6h-Q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5688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6313" y="739864"/>
            <a:ext cx="2979017" cy="480131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01000" y="739865"/>
            <a:ext cx="4407750" cy="5078313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kk-KZ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 может участвовать в ЕНТ</a:t>
            </a:r>
            <a:r>
              <a:rPr lang="kk-KZ" sz="20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000" b="1" dirty="0" smtClean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16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1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зачисления в ВУЗ на платной основе</a:t>
            </a:r>
            <a:endParaRPr lang="en-US" sz="16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Обучающиеся выпускных 11 (12) классов организаций среднего образования по </a:t>
            </a:r>
            <a:r>
              <a:rPr lang="ru-RU" sz="16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желанию</a:t>
            </a:r>
          </a:p>
          <a:p>
            <a:pPr algn="just"/>
            <a:endParaRPr lang="en-US" sz="16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16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1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дальнейшего зачисления в ВУЗ на платной </a:t>
            </a:r>
            <a:r>
              <a:rPr lang="ru-RU" sz="16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основе</a:t>
            </a:r>
            <a:endParaRPr lang="en-US" sz="1600" b="1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Лица</a:t>
            </a:r>
            <a:r>
              <a:rPr lang="ru-RU" sz="16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зачисленные в ВУЗы по очной форме обучения на платной основе в календарном году без сертификата </a:t>
            </a:r>
            <a:r>
              <a:rPr lang="ru-RU" sz="16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ЕНТ</a:t>
            </a:r>
            <a:endParaRPr lang="en-US" sz="1600" b="1" dirty="0" smtClean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1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1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16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ля перевода </a:t>
            </a:r>
            <a:r>
              <a:rPr lang="ru-RU" sz="1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другие группы образовательных программ</a:t>
            </a:r>
          </a:p>
          <a:p>
            <a:pPr algn="just"/>
            <a:r>
              <a:rPr lang="ru-RU" sz="16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Обучающиеся вузов, желающие перевестись с группы образовательных программ, требующей творческой подготовки на </a:t>
            </a:r>
            <a:r>
              <a:rPr lang="ru-RU" sz="16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другие</a:t>
            </a:r>
            <a:endParaRPr lang="en-US" sz="1600" b="1" dirty="0" smtClean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585331" y="739865"/>
            <a:ext cx="4402877" cy="2062103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kk-KZ" sz="3200" b="1" dirty="0">
                <a:solidFill>
                  <a:schemeClr val="bg1"/>
                </a:solidFill>
                <a:latin typeface="Palatino Linotype" pitchFamily="18" charset="0"/>
                <a:cs typeface="Times New Roman" panose="02020603050405020304" pitchFamily="18" charset="0"/>
              </a:rPr>
              <a:t>Сроки подачи заявления для участия в </a:t>
            </a:r>
            <a:r>
              <a:rPr lang="kk-KZ" sz="3200" b="1" dirty="0" smtClean="0">
                <a:solidFill>
                  <a:schemeClr val="bg1"/>
                </a:solidFill>
                <a:latin typeface="Palatino Linotype" pitchFamily="18" charset="0"/>
                <a:cs typeface="Times New Roman" panose="02020603050405020304" pitchFamily="18" charset="0"/>
              </a:rPr>
              <a:t>ЕНТ            </a:t>
            </a:r>
            <a:r>
              <a:rPr lang="ru-RU" sz="3200" b="1" dirty="0" smtClean="0">
                <a:solidFill>
                  <a:schemeClr val="bg1"/>
                </a:solidFill>
                <a:latin typeface="Palatino Linotype" pitchFamily="18" charset="0"/>
                <a:cs typeface="Times New Roman" panose="02020603050405020304" pitchFamily="18" charset="0"/>
              </a:rPr>
              <a:t>с </a:t>
            </a:r>
            <a:r>
              <a:rPr lang="ru-RU" sz="3200" b="1" dirty="0">
                <a:solidFill>
                  <a:schemeClr val="bg1"/>
                </a:solidFill>
                <a:latin typeface="Palatino Linotype" pitchFamily="18" charset="0"/>
                <a:cs typeface="Times New Roman" panose="02020603050405020304" pitchFamily="18" charset="0"/>
              </a:rPr>
              <a:t>1 по 15 </a:t>
            </a:r>
            <a:r>
              <a:rPr lang="ru-RU" sz="3200" b="1" dirty="0" smtClean="0">
                <a:solidFill>
                  <a:schemeClr val="bg1"/>
                </a:solidFill>
                <a:latin typeface="Palatino Linotype" pitchFamily="18" charset="0"/>
                <a:cs typeface="Times New Roman" panose="02020603050405020304" pitchFamily="18" charset="0"/>
              </a:rPr>
              <a:t>декабря</a:t>
            </a:r>
            <a:endParaRPr lang="ru-RU" sz="3200" b="1" dirty="0">
              <a:solidFill>
                <a:schemeClr val="bg1"/>
              </a:solidFill>
              <a:latin typeface="Palatino Linotype" pitchFamily="18" charset="0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762375" y="1189865"/>
            <a:ext cx="3285000" cy="0"/>
          </a:xfrm>
          <a:prstGeom prst="line">
            <a:avLst/>
          </a:prstGeom>
          <a:ln w="5715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Группа 24"/>
          <p:cNvGrpSpPr/>
          <p:nvPr/>
        </p:nvGrpSpPr>
        <p:grpSpPr>
          <a:xfrm>
            <a:off x="2265262" y="5793003"/>
            <a:ext cx="9164007" cy="830997"/>
            <a:chOff x="2265262" y="5819956"/>
            <a:chExt cx="9164007" cy="830997"/>
          </a:xfrm>
        </p:grpSpPr>
        <p:sp>
          <p:nvSpPr>
            <p:cNvPr id="17" name="TextBox 16"/>
            <p:cNvSpPr txBox="1"/>
            <p:nvPr/>
          </p:nvSpPr>
          <p:spPr>
            <a:xfrm>
              <a:off x="2662641" y="5819956"/>
              <a:ext cx="876662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k-KZ" sz="1600" b="1" dirty="0" smtClean="0">
                  <a:latin typeface="Palatino Linotype" pitchFamily="18" charset="0"/>
                </a:rPr>
                <a:t>Подача заявления в онлайн режиме возможно при наличии у заявителя удостоверения личности или паспорта, лица имеющие только свидетельство о рождении подают заявление через пункты приема заявлений.</a:t>
              </a:r>
              <a:endParaRPr lang="ru-RU" sz="1600" b="1" dirty="0">
                <a:latin typeface="Palatino Linotype" pitchFamily="18" charset="0"/>
              </a:endParaRPr>
            </a:p>
          </p:txBody>
        </p:sp>
        <p:pic>
          <p:nvPicPr>
            <p:cNvPr id="18" name="Picture 3" descr="C:\Users\b.amzeeva\AppData\Local\Microsoft\Windows\INetCache\IE\BWZBUA2C\1200px-Exclamation_mark_2.svg[1]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  <a14:imgEffect>
                        <a14:brightnessContrast bright="-20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65262" y="5846614"/>
              <a:ext cx="926302" cy="8043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9" name="Прямая соединительная линия 18"/>
            <p:cNvCxnSpPr/>
            <p:nvPr/>
          </p:nvCxnSpPr>
          <p:spPr>
            <a:xfrm>
              <a:off x="2728413" y="5846614"/>
              <a:ext cx="8635084" cy="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>
              <a:off x="2745365" y="6650953"/>
              <a:ext cx="8635084" cy="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>
              <a:off x="11363497" y="5846614"/>
              <a:ext cx="0" cy="804339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</p:grpSp>
      <p:sp>
        <p:nvSpPr>
          <p:cNvPr id="2" name="TextBox 1"/>
          <p:cNvSpPr txBox="1"/>
          <p:nvPr/>
        </p:nvSpPr>
        <p:spPr>
          <a:xfrm>
            <a:off x="7599090" y="3116797"/>
            <a:ext cx="4185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Заявления подаются в режиме онлайн через сайт НЦТ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620587" y="3971519"/>
            <a:ext cx="4402877" cy="156966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kk-KZ" sz="3200" b="1" dirty="0">
                <a:solidFill>
                  <a:schemeClr val="bg1"/>
                </a:solidFill>
                <a:latin typeface="Palatino Linotype" pitchFamily="18" charset="0"/>
                <a:cs typeface="Times New Roman" panose="02020603050405020304" pitchFamily="18" charset="0"/>
              </a:rPr>
              <a:t>Сроки </a:t>
            </a:r>
            <a:r>
              <a:rPr lang="ru-RU" sz="3200" b="1" dirty="0" smtClean="0">
                <a:solidFill>
                  <a:schemeClr val="bg1"/>
                </a:solidFill>
                <a:latin typeface="Palatino Linotype" pitchFamily="18" charset="0"/>
                <a:cs typeface="Times New Roman" panose="02020603050405020304" pitchFamily="18" charset="0"/>
              </a:rPr>
              <a:t>проведения</a:t>
            </a:r>
            <a:r>
              <a:rPr lang="kk-KZ" sz="3200" b="1" dirty="0" smtClean="0">
                <a:solidFill>
                  <a:schemeClr val="bg1"/>
                </a:solidFill>
                <a:latin typeface="Palatino Linotype" pitchFamily="18" charset="0"/>
                <a:cs typeface="Times New Roman" panose="02020603050405020304" pitchFamily="18" charset="0"/>
              </a:rPr>
              <a:t> ЕНТ </a:t>
            </a:r>
          </a:p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Palatino Linotype" pitchFamily="18" charset="0"/>
                <a:cs typeface="Times New Roman" panose="02020603050405020304" pitchFamily="18" charset="0"/>
              </a:rPr>
              <a:t>с 15 </a:t>
            </a:r>
            <a:r>
              <a:rPr lang="ru-RU" sz="3200" b="1" dirty="0">
                <a:solidFill>
                  <a:schemeClr val="bg1"/>
                </a:solidFill>
                <a:latin typeface="Palatino Linotype" pitchFamily="18" charset="0"/>
                <a:cs typeface="Times New Roman" panose="02020603050405020304" pitchFamily="18" charset="0"/>
              </a:rPr>
              <a:t>по </a:t>
            </a:r>
            <a:r>
              <a:rPr lang="ru-RU" sz="3200" b="1" dirty="0" smtClean="0">
                <a:solidFill>
                  <a:schemeClr val="bg1"/>
                </a:solidFill>
                <a:latin typeface="Palatino Linotype" pitchFamily="18" charset="0"/>
                <a:cs typeface="Times New Roman" panose="02020603050405020304" pitchFamily="18" charset="0"/>
              </a:rPr>
              <a:t>20 января</a:t>
            </a:r>
            <a:endParaRPr lang="ru-RU" sz="3200" b="1" dirty="0">
              <a:solidFill>
                <a:schemeClr val="bg1"/>
              </a:solidFill>
              <a:latin typeface="Palatino Linotyp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1336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/>
        </p:nvSpPr>
        <p:spPr>
          <a:xfrm>
            <a:off x="4153002" y="6070988"/>
            <a:ext cx="3791712" cy="461665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4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успешного прохождения всех этапов Вы увидите сообщение «Ваша заявка принята».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Овал 30"/>
          <p:cNvSpPr/>
          <p:nvPr/>
        </p:nvSpPr>
        <p:spPr>
          <a:xfrm>
            <a:off x="5967388" y="292554"/>
            <a:ext cx="287129" cy="301446"/>
          </a:xfrm>
          <a:prstGeom prst="ellipse">
            <a:avLst/>
          </a:prstGeom>
          <a:solidFill>
            <a:srgbClr val="6AAED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Овал 35"/>
          <p:cNvSpPr/>
          <p:nvPr/>
        </p:nvSpPr>
        <p:spPr>
          <a:xfrm>
            <a:off x="9768460" y="324000"/>
            <a:ext cx="287129" cy="301446"/>
          </a:xfrm>
          <a:prstGeom prst="ellipse">
            <a:avLst/>
          </a:prstGeom>
          <a:solidFill>
            <a:srgbClr val="6AAED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Овал 37"/>
          <p:cNvSpPr/>
          <p:nvPr/>
        </p:nvSpPr>
        <p:spPr>
          <a:xfrm>
            <a:off x="1713894" y="238185"/>
            <a:ext cx="287129" cy="301446"/>
          </a:xfrm>
          <a:prstGeom prst="ellipse">
            <a:avLst/>
          </a:prstGeom>
          <a:solidFill>
            <a:srgbClr val="6AAED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-12062" y="639947"/>
            <a:ext cx="399663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ПОДАЧА ЗАЯВЛЕНИЯ (В ОНЛАЙН РЕЖИМЕ)</a:t>
            </a:r>
          </a:p>
          <a:p>
            <a:pPr algn="ctr"/>
            <a:r>
              <a:rPr lang="ru-RU" sz="1000" b="1" i="1" dirty="0">
                <a:latin typeface="Times New Roman" pitchFamily="18" charset="0"/>
                <a:cs typeface="Times New Roman" pitchFamily="18" charset="0"/>
              </a:rPr>
              <a:t>ДЛЯ ЛИЦ, ИМЕЮЩИХ УДОСТОВЕРЕНИЕ ЛИЧНОСТИ ИЛИ ПАСПОРТ И </a:t>
            </a:r>
            <a:r>
              <a:rPr lang="ru-RU" sz="1000" b="1" i="1" u="sng" dirty="0" smtClean="0">
                <a:latin typeface="Times New Roman" pitchFamily="18" charset="0"/>
                <a:cs typeface="Times New Roman" pitchFamily="18" charset="0"/>
              </a:rPr>
              <a:t>ДОСТИГШИХ </a:t>
            </a:r>
            <a:r>
              <a:rPr lang="ru-RU" sz="1000" b="1" i="1" u="sng" dirty="0">
                <a:latin typeface="Times New Roman" pitchFamily="18" charset="0"/>
                <a:cs typeface="Times New Roman" pitchFamily="18" charset="0"/>
              </a:rPr>
              <a:t>18 ЛЕТ:</a:t>
            </a:r>
          </a:p>
          <a:p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5168" y="1357817"/>
            <a:ext cx="3811908" cy="3293209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marL="228600" indent="-228600">
              <a:buAutoNum type="arabicPeriod"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ПРЕТЕНДЕНТ ДОЛЖЕН ЗАЙТИ НА САЙТ</a:t>
            </a:r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https://ubt.testcenter.kz/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Указать электронную почту;</a:t>
            </a:r>
          </a:p>
          <a:p>
            <a:r>
              <a:rPr lang="ru-RU" sz="1200" i="1" dirty="0" smtClean="0">
                <a:latin typeface="Times New Roman" pitchFamily="18" charset="0"/>
                <a:cs typeface="Times New Roman" pitchFamily="18" charset="0"/>
              </a:rPr>
              <a:t>На данную почту поступит логин и пароль для авторизации.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Пройти обязательную регистрацию в системе 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Digital ID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1200" i="1" dirty="0" smtClean="0">
                <a:latin typeface="Times New Roman" pitchFamily="18" charset="0"/>
                <a:cs typeface="Times New Roman" pitchFamily="18" charset="0"/>
              </a:rPr>
              <a:t>Регистрация возможна при наличии удостоверения личности или паспорта. Регистрацию необходимо проходить со своим номером телефона.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Заполнить форму подачи заявления;</a:t>
            </a:r>
          </a:p>
          <a:p>
            <a:r>
              <a:rPr lang="ru-RU" sz="1200" i="1" dirty="0" smtClean="0">
                <a:latin typeface="Times New Roman" pitchFamily="18" charset="0"/>
                <a:cs typeface="Times New Roman" pitchFamily="18" charset="0"/>
              </a:rPr>
              <a:t>ФИО претендента и организация образования выводятся с НОБД после указания ИИН. В случае неверных данных необходимо обратиться в пункт проведения ЕНТ.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kk-KZ" sz="1200" dirty="0" smtClean="0">
                <a:latin typeface="Times New Roman" pitchFamily="18" charset="0"/>
                <a:cs typeface="Times New Roman" pitchFamily="18" charset="0"/>
              </a:rPr>
              <a:t>Осуществить оплату за тестирование.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marL="171450" indent="-171450">
              <a:buFont typeface="Arial" pitchFamily="34" charset="0"/>
              <a:buChar char="•"/>
            </a:pPr>
            <a:endParaRPr lang="ru-RU" sz="12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060639" y="625446"/>
            <a:ext cx="399663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ПОДАЧА ЗАЯВЛЕНИЯ (В ОНЛАЙН РЕЖИМЕ)</a:t>
            </a:r>
          </a:p>
          <a:p>
            <a:pPr algn="ctr"/>
            <a:r>
              <a:rPr lang="ru-RU" sz="1000" b="1" i="1" dirty="0" smtClean="0">
                <a:latin typeface="Times New Roman" pitchFamily="18" charset="0"/>
                <a:cs typeface="Times New Roman" pitchFamily="18" charset="0"/>
              </a:rPr>
              <a:t>ДЛЯ ЛИЦ, ИМЕЮЩИХ УДОСТОВЕРЕНИЕ ЛИЧНОСТИ ИЛИ ПАСПОРТ И </a:t>
            </a:r>
            <a:r>
              <a:rPr lang="ru-RU" sz="1000" b="1" i="1" u="sng" dirty="0" smtClean="0">
                <a:latin typeface="Times New Roman" pitchFamily="18" charset="0"/>
                <a:cs typeface="Times New Roman" pitchFamily="18" charset="0"/>
              </a:rPr>
              <a:t>НЕ ДОСТИГШИХ 18 ЛЕТ:</a:t>
            </a:r>
          </a:p>
          <a:p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104281" y="1218603"/>
            <a:ext cx="3967998" cy="175432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28600" indent="-228600" algn="just">
              <a:buAutoNum type="arabicPeriod"/>
            </a:pP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РОДИТЕЛЬ или ЗАКОННЫЙ 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ПРЕДСТАВИТЕЛЬ 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ДАЮТ 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СОГЛАСИЕ НА 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РЕГИСТРАЦИЮ РЕБЕНКА ДЛЯ УЧАСТИЯ В ЕНТ.</a:t>
            </a:r>
          </a:p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Для этого родитель или законный представитель должен зайти на сайт </a:t>
            </a:r>
            <a:r>
              <a:rPr lang="en-US" sz="1200" b="1" u="sng" dirty="0" smtClean="0">
                <a:latin typeface="Times New Roman" pitchFamily="18" charset="0"/>
                <a:cs typeface="Times New Roman" pitchFamily="18" charset="0"/>
              </a:rPr>
              <a:t>DID.GOV.KZ</a:t>
            </a:r>
            <a:r>
              <a:rPr lang="kk-KZ" sz="1200" b="1" u="sng" dirty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12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kk-KZ" sz="1200" dirty="0" smtClean="0">
                <a:latin typeface="Times New Roman" pitchFamily="18" charset="0"/>
                <a:cs typeface="Times New Roman" pitchFamily="18" charset="0"/>
              </a:rPr>
              <a:t>Проходят обязательную регистрацию в системе 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Digital ID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и добавляют ИИН ребенка.</a:t>
            </a:r>
          </a:p>
          <a:p>
            <a:r>
              <a:rPr lang="ru-RU" sz="1200" i="1" dirty="0" smtClean="0">
                <a:latin typeface="Times New Roman" pitchFamily="18" charset="0"/>
                <a:cs typeface="Times New Roman" pitchFamily="18" charset="0"/>
              </a:rPr>
              <a:t>После добавления </a:t>
            </a:r>
            <a:r>
              <a:rPr lang="ru-RU" sz="1200" i="1" dirty="0" err="1" smtClean="0">
                <a:latin typeface="Times New Roman" pitchFamily="18" charset="0"/>
                <a:cs typeface="Times New Roman" pitchFamily="18" charset="0"/>
              </a:rPr>
              <a:t>ИИНа</a:t>
            </a:r>
            <a:r>
              <a:rPr lang="ru-RU" sz="1200" i="1" dirty="0" smtClean="0">
                <a:latin typeface="Times New Roman" pitchFamily="18" charset="0"/>
                <a:cs typeface="Times New Roman" pitchFamily="18" charset="0"/>
              </a:rPr>
              <a:t> ребенка действия законного представителя заканчиваются.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153002" y="3024000"/>
            <a:ext cx="3811908" cy="3077766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. ПРЕТЕНДЕНТ ДОЛЖЕН ЗАЙТИ НА САЙТ</a:t>
            </a:r>
          </a:p>
          <a:p>
            <a:r>
              <a:rPr lang="en-US" sz="1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https://ubt.testcenter.kz/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Указать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электронную почту;</a:t>
            </a:r>
          </a:p>
          <a:p>
            <a:r>
              <a:rPr lang="ru-RU" sz="1200" i="1" dirty="0">
                <a:latin typeface="Times New Roman" pitchFamily="18" charset="0"/>
                <a:cs typeface="Times New Roman" pitchFamily="18" charset="0"/>
              </a:rPr>
              <a:t>На данную почту поступит логин и пароль для авторизации.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Пройти обязательную регистрацию в системе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Digital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ID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1200" i="1" dirty="0">
                <a:latin typeface="Times New Roman" pitchFamily="18" charset="0"/>
                <a:cs typeface="Times New Roman" pitchFamily="18" charset="0"/>
              </a:rPr>
              <a:t>Регистрация возможна при наличии удостоверения личности или паспорта. </a:t>
            </a:r>
            <a:r>
              <a:rPr lang="ru-RU" sz="1200" i="1" dirty="0" smtClean="0">
                <a:latin typeface="Times New Roman" pitchFamily="18" charset="0"/>
                <a:cs typeface="Times New Roman" pitchFamily="18" charset="0"/>
              </a:rPr>
              <a:t>При регистрации необходимо указать свой номер телефона</a:t>
            </a:r>
            <a:r>
              <a:rPr lang="ru-RU" sz="1200" i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Заполнить форму подачи заявления;</a:t>
            </a:r>
          </a:p>
          <a:p>
            <a:r>
              <a:rPr lang="ru-RU" sz="1200" i="1" dirty="0" smtClean="0">
                <a:latin typeface="Times New Roman" pitchFamily="18" charset="0"/>
                <a:cs typeface="Times New Roman" pitchFamily="18" charset="0"/>
              </a:rPr>
              <a:t>ФИО </a:t>
            </a:r>
            <a:r>
              <a:rPr lang="ru-RU" sz="1200" i="1" dirty="0">
                <a:latin typeface="Times New Roman" pitchFamily="18" charset="0"/>
                <a:cs typeface="Times New Roman" pitchFamily="18" charset="0"/>
              </a:rPr>
              <a:t>претендента и организация образования выводятся с НОБД после указания ИИН. В случае неверных данных необходимо обратиться в пункт проведения ЕНТ</a:t>
            </a:r>
            <a:r>
              <a:rPr lang="ru-RU" sz="1200" i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kk-KZ" sz="1200" dirty="0">
                <a:latin typeface="Times New Roman" pitchFamily="18" charset="0"/>
                <a:cs typeface="Times New Roman" pitchFamily="18" charset="0"/>
              </a:rPr>
              <a:t>Осуществить оплату за тестирование</a:t>
            </a:r>
            <a:r>
              <a:rPr lang="kk-KZ" sz="1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2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221517" y="639947"/>
            <a:ext cx="384290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ПОДАЧА ЗАЯВЛЕНИЯ 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ТРАДИЦИОННЫМ СПОСОБОМ)</a:t>
            </a:r>
          </a:p>
          <a:p>
            <a:pPr algn="just"/>
            <a:r>
              <a:rPr lang="ru-RU" sz="1000" b="1" dirty="0" smtClean="0">
                <a:latin typeface="Times New Roman" pitchFamily="18" charset="0"/>
                <a:cs typeface="Times New Roman" pitchFamily="18" charset="0"/>
              </a:rPr>
              <a:t>(ДЛЯ ЛИЦ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000" b="1" dirty="0"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1000" b="1" dirty="0" smtClean="0">
                <a:latin typeface="Times New Roman" pitchFamily="18" charset="0"/>
                <a:cs typeface="Times New Roman" pitchFamily="18" charset="0"/>
              </a:rPr>
              <a:t>ДОСТИГШИХ  </a:t>
            </a:r>
            <a:r>
              <a:rPr lang="ru-RU" sz="1000" b="1" dirty="0">
                <a:latin typeface="Times New Roman" pitchFamily="18" charset="0"/>
                <a:cs typeface="Times New Roman" pitchFamily="18" charset="0"/>
              </a:rPr>
              <a:t>16-ЛЕТНЕГО ВОЗРАСТА И </a:t>
            </a:r>
            <a:r>
              <a:rPr lang="ru-RU" sz="1000" b="1" dirty="0" smtClean="0">
                <a:latin typeface="Times New Roman" pitchFamily="18" charset="0"/>
                <a:cs typeface="Times New Roman" pitchFamily="18" charset="0"/>
              </a:rPr>
              <a:t>ИМЕЮЩИХ «СВИДЕТЕЛЬСТВО </a:t>
            </a:r>
            <a:r>
              <a:rPr lang="ru-RU" sz="1000" b="1" dirty="0">
                <a:latin typeface="Times New Roman" pitchFamily="18" charset="0"/>
                <a:cs typeface="Times New Roman" pitchFamily="18" charset="0"/>
              </a:rPr>
              <a:t>О РОЖДЕНИИ</a:t>
            </a:r>
            <a:r>
              <a:rPr lang="ru-RU" sz="1000" b="1" dirty="0" smtClean="0">
                <a:latin typeface="Times New Roman" pitchFamily="18" charset="0"/>
                <a:cs typeface="Times New Roman" pitchFamily="18" charset="0"/>
              </a:rPr>
              <a:t>»):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231308" y="1522156"/>
            <a:ext cx="3811908" cy="1754326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kk-KZ" sz="1200" b="1" dirty="0" smtClean="0">
                <a:latin typeface="Times New Roman" pitchFamily="18" charset="0"/>
                <a:cs typeface="Times New Roman" pitchFamily="18" charset="0"/>
              </a:rPr>
              <a:t>ДЛЯ ПОДАЧИ ЗАЯВЛЕНИЯ НЕОБХОДИМО ОБРАТИТЬСЯ В ПУНКТ ПРОВЕДЕНИЯ ЕНТ И ПРЕДОСТАВИТЬ СЛЕДУЮЩИЕ ДОКУМЕНТЫ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228600" indent="-228600">
              <a:buAutoNum type="arabicPeriod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Заявление по форме (подается в ППЕНТ);</a:t>
            </a:r>
          </a:p>
          <a:p>
            <a:pPr marL="228600" indent="-228600">
              <a:buAutoNum type="arabicPeriod"/>
            </a:pP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Две фотографии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размером 3х4 сантиметра;</a:t>
            </a:r>
          </a:p>
          <a:p>
            <a:pPr marL="228600" indent="-228600">
              <a:buAutoNum type="arabicPeriod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Копию свидетельства о рождении;</a:t>
            </a:r>
          </a:p>
          <a:p>
            <a:pPr marL="228600" indent="-228600">
              <a:buAutoNum type="arabicPeriod" startAt="4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Справку с организации среднего образования, </a:t>
            </a:r>
            <a:r>
              <a:rPr lang="kk-KZ" sz="1200" dirty="0" smtClean="0">
                <a:latin typeface="Times New Roman" pitchFamily="18" charset="0"/>
                <a:cs typeface="Times New Roman" pitchFamily="18" charset="0"/>
              </a:rPr>
              <a:t>в которой он обучается;</a:t>
            </a:r>
          </a:p>
          <a:p>
            <a:pPr marL="228600" indent="-228600">
              <a:buAutoNum type="arabicPeriod" startAt="4"/>
            </a:pPr>
            <a:r>
              <a:rPr lang="kk-KZ" sz="1200" dirty="0" smtClean="0">
                <a:latin typeface="Times New Roman" pitchFamily="18" charset="0"/>
                <a:cs typeface="Times New Roman" pitchFamily="18" charset="0"/>
              </a:rPr>
              <a:t>Квитанцию об оплате (оригинал).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 flipH="1">
            <a:off x="3975320" y="763535"/>
            <a:ext cx="58244" cy="58154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8121000" y="742264"/>
            <a:ext cx="0" cy="58367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105168" y="4589471"/>
            <a:ext cx="3791712" cy="461665"/>
          </a:xfrm>
          <a:prstGeom prst="rect">
            <a:avLst/>
          </a:prstGeom>
          <a:noFill/>
          <a:ln w="9525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успешного прохождения всех этапов Вы увидите сообщение «Ваша заявка принята».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236596" y="3276482"/>
            <a:ext cx="3791712" cy="461665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4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kk-KZ" sz="1200" b="1" dirty="0">
                <a:latin typeface="Times New Roman" pitchFamily="18" charset="0"/>
                <a:cs typeface="Times New Roman" pitchFamily="18" charset="0"/>
              </a:rPr>
              <a:t>После регистрации претенденту выдается </a:t>
            </a:r>
            <a:r>
              <a:rPr lang="kk-KZ" sz="1200" b="1" dirty="0" smtClean="0">
                <a:latin typeface="Times New Roman" pitchFamily="18" charset="0"/>
                <a:cs typeface="Times New Roman" pitchFamily="18" charset="0"/>
              </a:rPr>
              <a:t>справка о  </a:t>
            </a:r>
            <a:r>
              <a:rPr lang="kk-KZ" sz="1200" b="1" dirty="0">
                <a:latin typeface="Times New Roman" pitchFamily="18" charset="0"/>
                <a:cs typeface="Times New Roman" pitchFamily="18" charset="0"/>
              </a:rPr>
              <a:t>принятии документов.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8242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/>
        </p:nvGrpSpPr>
        <p:grpSpPr>
          <a:xfrm>
            <a:off x="0" y="99000"/>
            <a:ext cx="12192000" cy="445192"/>
            <a:chOff x="0" y="99000"/>
            <a:chExt cx="12192000" cy="445192"/>
          </a:xfrm>
        </p:grpSpPr>
        <p:sp>
          <p:nvSpPr>
            <p:cNvPr id="21" name="Заголовок 1"/>
            <p:cNvSpPr txBox="1">
              <a:spLocks/>
            </p:cNvSpPr>
            <p:nvPr/>
          </p:nvSpPr>
          <p:spPr>
            <a:xfrm>
              <a:off x="0" y="99000"/>
              <a:ext cx="9426000" cy="445192"/>
            </a:xfrm>
            <a:prstGeom prst="rect">
              <a:avLst/>
            </a:prstGeom>
            <a:solidFill>
              <a:srgbClr val="6CAED0"/>
            </a:solidFill>
          </p:spPr>
          <p:txBody>
            <a:bodyPr vert="horz" lIns="91440" tIns="45720" rIns="91440" bIns="45720" rtlCol="0" anchor="ctr">
              <a:noAutofit/>
            </a:bodyPr>
            <a:lstStyle>
              <a:defPPr>
                <a:defRPr lang="ru-RU"/>
              </a:defPPr>
              <a:lvl1pPr algn="ctr">
                <a:lnSpc>
                  <a:spcPct val="90000"/>
                </a:lnSpc>
                <a:spcBef>
                  <a:spcPct val="0"/>
                </a:spcBef>
                <a:buNone/>
                <a:defRPr sz="3400" b="1">
                  <a:solidFill>
                    <a:schemeClr val="bg1"/>
                  </a:solidFill>
                  <a:latin typeface="Palatino Linotype" pitchFamily="18" charset="0"/>
                  <a:ea typeface="+mj-ea"/>
                  <a:cs typeface="Times New Roman" panose="02020603050405020304" pitchFamily="18" charset="0"/>
                </a:defRPr>
              </a:lvl1pPr>
            </a:lstStyle>
            <a:p>
              <a:pPr algn="l"/>
              <a:r>
                <a:rPr lang="kk-KZ" sz="3000" dirty="0" smtClean="0"/>
                <a:t>                                   Об </a:t>
              </a:r>
              <a:r>
                <a:rPr lang="kk-KZ" sz="3000" dirty="0"/>
                <a:t>оплате за участие в ЕНТ</a:t>
              </a:r>
              <a:endParaRPr lang="ru-RU" sz="3000" dirty="0"/>
            </a:p>
          </p:txBody>
        </p:sp>
        <p:sp>
          <p:nvSpPr>
            <p:cNvPr id="5" name="Фигура, имеющая форму буквы L 4"/>
            <p:cNvSpPr/>
            <p:nvPr/>
          </p:nvSpPr>
          <p:spPr>
            <a:xfrm>
              <a:off x="9201000" y="109296"/>
              <a:ext cx="2991000" cy="434895"/>
            </a:xfrm>
            <a:prstGeom prst="corner">
              <a:avLst/>
            </a:prstGeom>
            <a:solidFill>
              <a:srgbClr val="6CAED0"/>
            </a:solidFill>
          </p:spPr>
          <p:txBody>
            <a:bodyPr vert="horz" lIns="91440" tIns="45720" rIns="91440" bIns="45720" rtlCol="0" anchor="ctr">
              <a:noAutofit/>
            </a:bodyPr>
            <a:lstStyle/>
            <a:p>
              <a:pPr algn="ctr">
                <a:lnSpc>
                  <a:spcPct val="90000"/>
                </a:lnSpc>
                <a:spcBef>
                  <a:spcPct val="0"/>
                </a:spcBef>
              </a:pPr>
              <a:endParaRPr lang="ru-RU" sz="3400" b="1">
                <a:solidFill>
                  <a:schemeClr val="bg1"/>
                </a:solidFill>
                <a:latin typeface="Palatino Linotype" pitchFamily="18" charset="0"/>
                <a:ea typeface="+mj-ea"/>
                <a:cs typeface="Times New Roman" panose="02020603050405020304" pitchFamily="18" charset="0"/>
              </a:endParaRPr>
            </a:p>
          </p:txBody>
        </p:sp>
        <p:sp>
          <p:nvSpPr>
            <p:cNvPr id="6" name="Равнобедренный треугольник 5"/>
            <p:cNvSpPr/>
            <p:nvPr/>
          </p:nvSpPr>
          <p:spPr>
            <a:xfrm rot="6343772">
              <a:off x="9361140" y="138314"/>
              <a:ext cx="302429" cy="264609"/>
            </a:xfrm>
            <a:prstGeom prst="triangle">
              <a:avLst/>
            </a:prstGeom>
            <a:solidFill>
              <a:srgbClr val="6CAED0"/>
            </a:solidFill>
          </p:spPr>
          <p:txBody>
            <a:bodyPr vert="horz" lIns="91440" tIns="45720" rIns="91440" bIns="45720" rtlCol="0" anchor="ctr">
              <a:noAutofit/>
            </a:bodyPr>
            <a:lstStyle/>
            <a:p>
              <a:pPr algn="ctr">
                <a:lnSpc>
                  <a:spcPct val="90000"/>
                </a:lnSpc>
                <a:spcBef>
                  <a:spcPct val="0"/>
                </a:spcBef>
              </a:pPr>
              <a:endParaRPr lang="ru-RU" sz="3400" b="1">
                <a:solidFill>
                  <a:schemeClr val="bg1"/>
                </a:solidFill>
                <a:latin typeface="Palatino Linotype" pitchFamily="18" charset="0"/>
                <a:ea typeface="+mj-ea"/>
                <a:cs typeface="Times New Roman" panose="02020603050405020304" pitchFamily="18" charset="0"/>
              </a:endParaRPr>
            </a:p>
          </p:txBody>
        </p:sp>
      </p:grpSp>
      <p:sp>
        <p:nvSpPr>
          <p:cNvPr id="8" name="Прямоугольник 7"/>
          <p:cNvSpPr/>
          <p:nvPr/>
        </p:nvSpPr>
        <p:spPr>
          <a:xfrm>
            <a:off x="2173714" y="684000"/>
            <a:ext cx="8100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Стоимость тестирования – </a:t>
            </a:r>
            <a:r>
              <a:rPr lang="kk-KZ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2242 тенге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1145665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Оплата за участие в тестировании может осуществляться двумя </a:t>
            </a: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способами</a:t>
            </a:r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291000" y="1769371"/>
            <a:ext cx="11725015" cy="2064629"/>
            <a:chOff x="331985" y="2031474"/>
            <a:chExt cx="11725015" cy="2064629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331985" y="2031474"/>
              <a:ext cx="3289015" cy="2062103"/>
            </a:xfrm>
            <a:prstGeom prst="rect">
              <a:avLst/>
            </a:prstGeom>
            <a:ln w="38100">
              <a:solidFill>
                <a:srgbClr val="0070C0"/>
              </a:solidFill>
              <a:prstDash val="lgDash"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just"/>
              <a:endParaRPr lang="kk-KZ" sz="1200" dirty="0" smtClean="0">
                <a:latin typeface="Times New Roman" pitchFamily="18" charset="0"/>
                <a:cs typeface="Times New Roman" pitchFamily="18" charset="0"/>
              </a:endParaRPr>
            </a:p>
            <a:p>
              <a:pPr algn="just"/>
              <a:r>
                <a:rPr lang="kk-KZ" sz="1600" dirty="0" smtClean="0">
                  <a:latin typeface="Times New Roman" pitchFamily="18" charset="0"/>
                  <a:cs typeface="Times New Roman" pitchFamily="18" charset="0"/>
                </a:rPr>
                <a:t>1) </a:t>
              </a:r>
              <a:r>
                <a:rPr lang="kk-KZ" sz="1600" dirty="0">
                  <a:latin typeface="Times New Roman" pitchFamily="18" charset="0"/>
                  <a:cs typeface="Times New Roman" pitchFamily="18" charset="0"/>
                </a:rPr>
                <a:t>через веб-приложение онлайн (не выходя из системы).</a:t>
              </a:r>
              <a:endParaRPr lang="ru-RU" sz="1600" dirty="0">
                <a:latin typeface="Times New Roman" pitchFamily="18" charset="0"/>
                <a:cs typeface="Times New Roman" pitchFamily="18" charset="0"/>
              </a:endParaRPr>
            </a:p>
            <a:p>
              <a:pPr algn="just"/>
              <a:r>
                <a:rPr lang="kk-KZ" sz="1600" dirty="0">
                  <a:latin typeface="Times New Roman" pitchFamily="18" charset="0"/>
                  <a:cs typeface="Times New Roman" pitchFamily="18" charset="0"/>
                </a:rPr>
                <a:t>Для тех, кто делает онлайн-оплату, выдается сообщение «ваше заявление принято", то есть участники </a:t>
              </a:r>
              <a:r>
                <a:rPr lang="kk-KZ" sz="1600" dirty="0" smtClean="0">
                  <a:latin typeface="Times New Roman" pitchFamily="18" charset="0"/>
                  <a:cs typeface="Times New Roman" pitchFamily="18" charset="0"/>
                </a:rPr>
                <a:t>ЕНТ </a:t>
              </a:r>
              <a:r>
                <a:rPr lang="kk-KZ" sz="1600" dirty="0">
                  <a:latin typeface="Times New Roman" pitchFamily="18" charset="0"/>
                  <a:cs typeface="Times New Roman" pitchFamily="18" charset="0"/>
                </a:rPr>
                <a:t>регистрируются в </a:t>
              </a:r>
              <a:r>
                <a:rPr lang="kk-KZ" sz="1600" dirty="0" smtClean="0">
                  <a:latin typeface="Times New Roman" pitchFamily="18" charset="0"/>
                  <a:cs typeface="Times New Roman" pitchFamily="18" charset="0"/>
                </a:rPr>
                <a:t>базе данных.</a:t>
              </a:r>
              <a:endParaRPr lang="ru-RU" sz="16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3711000" y="2034000"/>
              <a:ext cx="8346000" cy="2062103"/>
            </a:xfrm>
            <a:prstGeom prst="rect">
              <a:avLst/>
            </a:prstGeom>
            <a:ln w="38100">
              <a:solidFill>
                <a:srgbClr val="0070C0"/>
              </a:solidFill>
              <a:prstDash val="lgDash"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just"/>
              <a:r>
                <a:rPr lang="kk-KZ" sz="1600" dirty="0">
                  <a:solidFill>
                    <a:schemeClr val="dk1"/>
                  </a:solidFill>
                  <a:latin typeface="Times New Roman" pitchFamily="18" charset="0"/>
                  <a:cs typeface="Times New Roman" pitchFamily="18" charset="0"/>
                </a:rPr>
                <a:t>2) через АО» Народный Банк Казахстана «через оплату реквизитов РГКП» Национальный центр тестирования " МОН РК.</a:t>
              </a:r>
              <a:endParaRPr lang="ru-RU" sz="16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just"/>
              <a:r>
                <a:rPr lang="kk-KZ" sz="1600" dirty="0">
                  <a:solidFill>
                    <a:schemeClr val="dk1"/>
                  </a:solidFill>
                  <a:latin typeface="Times New Roman" pitchFamily="18" charset="0"/>
                  <a:cs typeface="Times New Roman" pitchFamily="18" charset="0"/>
                </a:rPr>
                <a:t>Для тех, кто производит оплату через АО "Народный Банк Казахстана", </a:t>
              </a:r>
              <a:r>
                <a:rPr lang="kk-KZ" sz="16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ваше заявление считается предварительно зарегистрированным</a:t>
              </a:r>
              <a:r>
                <a:rPr lang="kk-KZ" sz="1600" dirty="0">
                  <a:solidFill>
                    <a:schemeClr val="dk1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kk-KZ" sz="1600" dirty="0" smtClean="0">
                  <a:solidFill>
                    <a:schemeClr val="dk1"/>
                  </a:solidFill>
                  <a:latin typeface="Times New Roman" pitchFamily="18" charset="0"/>
                  <a:cs typeface="Times New Roman" pitchFamily="18" charset="0"/>
                </a:rPr>
                <a:t>поэтому, </a:t>
              </a:r>
              <a:r>
                <a:rPr lang="kk-KZ" sz="1600" dirty="0">
                  <a:solidFill>
                    <a:schemeClr val="dk1"/>
                  </a:solidFill>
                  <a:latin typeface="Times New Roman" pitchFamily="18" charset="0"/>
                  <a:cs typeface="Times New Roman" pitchFamily="18" charset="0"/>
                </a:rPr>
                <a:t>номер заявления и квитанцию об оплате студент направляет ответственному секретарю вуза, в котором он обучается, или </a:t>
              </a:r>
              <a:r>
                <a:rPr lang="kk-KZ" sz="1600" dirty="0" smtClean="0">
                  <a:solidFill>
                    <a:schemeClr val="dk1"/>
                  </a:solidFill>
                  <a:latin typeface="Times New Roman" pitchFamily="18" charset="0"/>
                  <a:cs typeface="Times New Roman" pitchFamily="18" charset="0"/>
                </a:rPr>
                <a:t>учащиеся сотруднику пункта </a:t>
              </a:r>
              <a:r>
                <a:rPr lang="kk-KZ" sz="1600" dirty="0">
                  <a:solidFill>
                    <a:schemeClr val="dk1"/>
                  </a:solidFill>
                  <a:latin typeface="Times New Roman" pitchFamily="18" charset="0"/>
                  <a:cs typeface="Times New Roman" pitchFamily="18" charset="0"/>
                </a:rPr>
                <a:t>проведения </a:t>
              </a:r>
              <a:r>
                <a:rPr lang="kk-KZ" sz="1600" dirty="0" smtClean="0">
                  <a:solidFill>
                    <a:schemeClr val="dk1"/>
                  </a:solidFill>
                  <a:latin typeface="Times New Roman" pitchFamily="18" charset="0"/>
                  <a:cs typeface="Times New Roman" pitchFamily="18" charset="0"/>
                </a:rPr>
                <a:t>ЕНТ. </a:t>
              </a:r>
              <a:r>
                <a:rPr lang="kk-KZ" sz="1600" dirty="0">
                  <a:solidFill>
                    <a:schemeClr val="dk1"/>
                  </a:solidFill>
                  <a:latin typeface="Times New Roman" pitchFamily="18" charset="0"/>
                  <a:cs typeface="Times New Roman" pitchFamily="18" charset="0"/>
                </a:rPr>
                <a:t>Ответственный секретарь вуза или сотрудник пункта проведения </a:t>
              </a:r>
              <a:r>
                <a:rPr lang="kk-KZ" sz="1600" dirty="0" smtClean="0">
                  <a:solidFill>
                    <a:schemeClr val="dk1"/>
                  </a:solidFill>
                  <a:latin typeface="Times New Roman" pitchFamily="18" charset="0"/>
                  <a:cs typeface="Times New Roman" pitchFamily="18" charset="0"/>
                </a:rPr>
                <a:t>ЕНТ </a:t>
              </a:r>
              <a:r>
                <a:rPr lang="kk-KZ" sz="1600" dirty="0">
                  <a:solidFill>
                    <a:schemeClr val="dk1"/>
                  </a:solidFill>
                  <a:latin typeface="Times New Roman" pitchFamily="18" charset="0"/>
                  <a:cs typeface="Times New Roman" pitchFamily="18" charset="0"/>
                </a:rPr>
                <a:t>после проверки квитанции об оплате </a:t>
              </a:r>
              <a:r>
                <a:rPr lang="kk-KZ" sz="1600" dirty="0" smtClean="0">
                  <a:solidFill>
                    <a:schemeClr val="dk1"/>
                  </a:solidFill>
                  <a:latin typeface="Times New Roman" pitchFamily="18" charset="0"/>
                  <a:cs typeface="Times New Roman" pitchFamily="18" charset="0"/>
                </a:rPr>
                <a:t>регистрирует </a:t>
              </a:r>
              <a:r>
                <a:rPr lang="kk-KZ" sz="1600" dirty="0">
                  <a:solidFill>
                    <a:schemeClr val="dk1"/>
                  </a:solidFill>
                  <a:latin typeface="Times New Roman" pitchFamily="18" charset="0"/>
                  <a:cs typeface="Times New Roman" pitchFamily="18" charset="0"/>
                </a:rPr>
                <a:t>номер заявления в системе. В этот же период заявление считается полностью зарегистрированным.</a:t>
              </a:r>
              <a:endParaRPr lang="ru-RU" sz="16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2" name="Picture 2" descr="C:\Users\b.amzeeva\AppData\Local\Microsoft\Windows\INetCache\IE\7L8CTGOE\mental-health-survey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1000" y="4836101"/>
            <a:ext cx="1382832" cy="1659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233492" y="4464000"/>
            <a:ext cx="9552508" cy="2031325"/>
          </a:xfrm>
          <a:prstGeom prst="rect">
            <a:avLst/>
          </a:prstGeom>
          <a:solidFill>
            <a:srgbClr val="FCE8F0"/>
          </a:solidFill>
          <a:ln w="38100">
            <a:solidFill>
              <a:srgbClr val="F5B5CD"/>
            </a:solidFill>
            <a:prstDash val="lgDash"/>
          </a:ln>
        </p:spPr>
        <p:txBody>
          <a:bodyPr wrap="square">
            <a:spAutoFit/>
          </a:bodyPr>
          <a:lstStyle/>
          <a:p>
            <a:r>
              <a:rPr lang="kk-KZ" dirty="0"/>
              <a:t>РГКП «Национальный центр тестирования " МОН РК</a:t>
            </a:r>
            <a:endParaRPr lang="ru-RU" dirty="0"/>
          </a:p>
          <a:p>
            <a:pPr fontAlgn="base"/>
            <a:r>
              <a:rPr lang="kk-KZ" dirty="0"/>
              <a:t>Казахстан, г. Нур-Султан, район Есіл, ул. Сарайшык, д. 11, н.п.7</a:t>
            </a:r>
            <a:endParaRPr lang="ru-RU" dirty="0"/>
          </a:p>
          <a:p>
            <a:pPr fontAlgn="base"/>
            <a:r>
              <a:rPr lang="kk-KZ" dirty="0"/>
              <a:t>БИН 000140001853</a:t>
            </a:r>
            <a:endParaRPr lang="ru-RU" dirty="0"/>
          </a:p>
          <a:p>
            <a:pPr fontAlgn="base"/>
            <a:r>
              <a:rPr lang="kk-KZ" dirty="0"/>
              <a:t>ИИК KZ536010111000001515</a:t>
            </a:r>
            <a:endParaRPr lang="ru-RU" dirty="0"/>
          </a:p>
          <a:p>
            <a:pPr fontAlgn="base"/>
            <a:r>
              <a:rPr lang="kk-KZ" dirty="0"/>
              <a:t>БИК HSBKKZKX     Кбе 16</a:t>
            </a:r>
            <a:endParaRPr lang="ru-RU" dirty="0"/>
          </a:p>
          <a:p>
            <a:pPr fontAlgn="base"/>
            <a:r>
              <a:rPr lang="ru-RU" dirty="0"/>
              <a:t>АО "Народный Банк Казахстана"</a:t>
            </a:r>
          </a:p>
          <a:p>
            <a:pPr fontAlgn="base"/>
            <a:r>
              <a:rPr lang="ru-RU" dirty="0"/>
              <a:t>Наименование платежа - "за Единое национальное тестирование» или "За тестирование</a:t>
            </a:r>
            <a:r>
              <a:rPr lang="ru-RU" dirty="0" smtClean="0"/>
              <a:t>".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06000" y="3993159"/>
            <a:ext cx="713638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Реквизиты Национального центра тестирования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3570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03" t="6088" r="657" b="38115"/>
          <a:stretch/>
        </p:blipFill>
        <p:spPr>
          <a:xfrm>
            <a:off x="4890578" y="2304000"/>
            <a:ext cx="2893073" cy="4068612"/>
          </a:xfrm>
          <a:prstGeom prst="rect">
            <a:avLst/>
          </a:prstGeom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0" y="13"/>
            <a:ext cx="12192000" cy="728988"/>
          </a:xfrm>
          <a:prstGeom prst="rect">
            <a:avLst/>
          </a:prstGeom>
          <a:solidFill>
            <a:srgbClr val="6CAED0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400" b="1" dirty="0" smtClean="0">
                <a:solidFill>
                  <a:schemeClr val="bg1"/>
                </a:solidFill>
                <a:latin typeface="Palatino Linotype" pitchFamily="18" charset="0"/>
                <a:cs typeface="Times New Roman" panose="02020603050405020304" pitchFamily="18" charset="0"/>
              </a:rPr>
              <a:t>Получение пропуска</a:t>
            </a:r>
            <a:endParaRPr lang="ru-RU" sz="3400" b="1" dirty="0">
              <a:solidFill>
                <a:schemeClr val="bg1"/>
              </a:solidFill>
              <a:latin typeface="Palatino Linotype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81786" y="3135907"/>
            <a:ext cx="4455000" cy="830997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just"/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личном кабинете на сайте: </a:t>
            </a:r>
            <a:r>
              <a:rPr lang="en-US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https://ubt.testcenter.kz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971623" y="3526156"/>
            <a:ext cx="3963241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завершения приема заявлений обратиться в пункт проведения ЕНТ для получения пропуска (обязательно при себе иметь удостоверение личности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49651" y="2304000"/>
            <a:ext cx="451927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лиц, подавших заявление в онлайн режиме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7984264" y="2343958"/>
            <a:ext cx="396324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лиц, подавших заявление традиционным способом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271000" y="1114163"/>
            <a:ext cx="8100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Пропуск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содержит информацию о месте, дате, времени, языке сдачи тестирования.</a:t>
            </a:r>
          </a:p>
        </p:txBody>
      </p:sp>
    </p:spTree>
    <p:extLst>
      <p:ext uri="{BB962C8B-B14F-4D97-AF65-F5344CB8AC3E}">
        <p14:creationId xmlns:p14="http://schemas.microsoft.com/office/powerpoint/2010/main" val="708772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5345" y="4625795"/>
            <a:ext cx="976655" cy="1175522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1001" y="4529065"/>
            <a:ext cx="1079999" cy="144375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" y="13"/>
            <a:ext cx="12191997" cy="835620"/>
          </a:xfrm>
          <a:solidFill>
            <a:srgbClr val="6CAED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ru-RU" sz="3467" b="1" dirty="0">
                <a:solidFill>
                  <a:schemeClr val="bg1"/>
                </a:solidFill>
                <a:latin typeface="Palatino Linotype" pitchFamily="18" charset="0"/>
                <a:ea typeface="+mn-ea"/>
                <a:cs typeface="Times New Roman" panose="02020603050405020304" pitchFamily="18" charset="0"/>
              </a:rPr>
              <a:t>Запуск на тестирование</a:t>
            </a:r>
          </a:p>
        </p:txBody>
      </p:sp>
      <p:grpSp>
        <p:nvGrpSpPr>
          <p:cNvPr id="27" name="Группа 26"/>
          <p:cNvGrpSpPr/>
          <p:nvPr/>
        </p:nvGrpSpPr>
        <p:grpSpPr>
          <a:xfrm>
            <a:off x="6552584" y="4575259"/>
            <a:ext cx="4763416" cy="1226058"/>
            <a:chOff x="57867" y="3462129"/>
            <a:chExt cx="5569678" cy="1226058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252938" y="3462129"/>
              <a:ext cx="5374607" cy="1200329"/>
            </a:xfrm>
            <a:prstGeom prst="rect">
              <a:avLst/>
            </a:prstGeom>
            <a:solidFill>
              <a:schemeClr val="accent6"/>
            </a:solidFill>
          </p:spPr>
          <p:txBody>
            <a:bodyPr wrap="square">
              <a:spAutoFit/>
            </a:bodyPr>
            <a:lstStyle/>
            <a:p>
              <a:pPr algn="just"/>
              <a:r>
                <a:rPr lang="ru-RU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При обнаружении запрещенных предметов в зоне проверки металлоискателем, составляется акт и претендент не допускается </a:t>
              </a:r>
              <a:r>
                <a:rPr lang="ru-RU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к</a:t>
              </a:r>
              <a:r>
                <a:rPr lang="en-US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kk-KZ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тому же </a:t>
              </a:r>
              <a:r>
                <a:rPr lang="ru-RU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тестированию.</a:t>
              </a:r>
              <a:endParaRPr lang="ru-RU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Прямоугольник 14">
              <a:extLst>
                <a:ext uri="{FF2B5EF4-FFF2-40B4-BE49-F238E27FC236}">
                  <a16:creationId xmlns:a16="http://schemas.microsoft.com/office/drawing/2014/main" xmlns="" id="{CBCC6620-EF3C-4936-B278-FA6C0377A2C4}"/>
                </a:ext>
              </a:extLst>
            </p:cNvPr>
            <p:cNvSpPr/>
            <p:nvPr/>
          </p:nvSpPr>
          <p:spPr>
            <a:xfrm>
              <a:off x="57867" y="3469857"/>
              <a:ext cx="150152" cy="1218330"/>
            </a:xfrm>
            <a:prstGeom prst="rect">
              <a:avLst/>
            </a:prstGeom>
            <a:solidFill>
              <a:srgbClr val="6CAE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8" name="Группа 27"/>
          <p:cNvGrpSpPr/>
          <p:nvPr/>
        </p:nvGrpSpPr>
        <p:grpSpPr>
          <a:xfrm>
            <a:off x="336000" y="4649390"/>
            <a:ext cx="5033255" cy="1254610"/>
            <a:chOff x="-8086" y="5429458"/>
            <a:chExt cx="4709087" cy="1116992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171153" y="5500669"/>
              <a:ext cx="4529848" cy="923330"/>
            </a:xfrm>
            <a:prstGeom prst="rect">
              <a:avLst/>
            </a:prstGeom>
            <a:solidFill>
              <a:schemeClr val="accent6"/>
            </a:solidFill>
          </p:spPr>
          <p:txBody>
            <a:bodyPr wrap="square">
              <a:spAutoFit/>
            </a:bodyPr>
            <a:lstStyle/>
            <a:p>
              <a:pPr algn="just"/>
              <a:r>
                <a:rPr lang="ru-RU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Поступающий, вовлекший к участию в тестировании «подставное лицо», не допускается к </a:t>
              </a:r>
              <a:r>
                <a:rPr lang="ru-RU" dirty="0" smtClean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тому же тестированию.</a:t>
              </a:r>
              <a:endParaRPr lang="ru-RU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Прямоугольник 18">
              <a:extLst>
                <a:ext uri="{FF2B5EF4-FFF2-40B4-BE49-F238E27FC236}">
                  <a16:creationId xmlns:a16="http://schemas.microsoft.com/office/drawing/2014/main" xmlns="" id="{CBCC6620-EF3C-4936-B278-FA6C0377A2C4}"/>
                </a:ext>
              </a:extLst>
            </p:cNvPr>
            <p:cNvSpPr/>
            <p:nvPr/>
          </p:nvSpPr>
          <p:spPr>
            <a:xfrm>
              <a:off x="-8086" y="5429458"/>
              <a:ext cx="150152" cy="1116992"/>
            </a:xfrm>
            <a:prstGeom prst="rect">
              <a:avLst/>
            </a:prstGeom>
            <a:solidFill>
              <a:srgbClr val="6CAE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" name="Прямоугольник 2"/>
          <p:cNvSpPr/>
          <p:nvPr/>
        </p:nvSpPr>
        <p:spPr>
          <a:xfrm>
            <a:off x="21000" y="999000"/>
            <a:ext cx="5355000" cy="810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Подавшие заявление в режиме онлайн, при запуске проходят идентификацию личности через систему 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Face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ID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279083" y="819000"/>
            <a:ext cx="5740508" cy="10512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Подавшие заявление традиционным способом, 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 запуске проходят идентификацию личности путем сличения внешности с фотографией на пропуске.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6000" y="1853281"/>
            <a:ext cx="5040000" cy="45719"/>
          </a:xfrm>
          <a:prstGeom prst="rect">
            <a:avLst/>
          </a:prstGeom>
          <a:solidFill>
            <a:srgbClr val="6AAED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6629337" y="1845429"/>
            <a:ext cx="5040000" cy="45719"/>
          </a:xfrm>
          <a:prstGeom prst="rect">
            <a:avLst/>
          </a:prstGeom>
          <a:solidFill>
            <a:srgbClr val="6AAED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29255" y="1870213"/>
            <a:ext cx="5040000" cy="2098788"/>
          </a:xfrm>
          <a:prstGeom prst="rect">
            <a:avLst/>
          </a:prstGeom>
          <a:solidFill>
            <a:schemeClr val="bg1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6632771" y="1870212"/>
            <a:ext cx="5040000" cy="2098788"/>
          </a:xfrm>
          <a:prstGeom prst="rect">
            <a:avLst/>
          </a:prstGeom>
          <a:solidFill>
            <a:schemeClr val="bg1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58172" y="2169000"/>
            <a:ext cx="4847405" cy="1477328"/>
          </a:xfrm>
          <a:prstGeom prst="rect">
            <a:avLst/>
          </a:prstGeom>
          <a:solidFill>
            <a:schemeClr val="accent6"/>
          </a:solidFill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себе необходимо иметь: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Удостоверение личности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Ручку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черной или синей пастой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6757165" y="1960250"/>
            <a:ext cx="4847405" cy="1892826"/>
          </a:xfrm>
          <a:prstGeom prst="rect">
            <a:avLst/>
          </a:prstGeom>
          <a:solidFill>
            <a:schemeClr val="accent6"/>
          </a:solidFill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себе необходимо иметь: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Справку со школы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Пропуск на тестирование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Ручку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черной или синей пастой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8302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Прямоугольник 28"/>
          <p:cNvSpPr/>
          <p:nvPr/>
        </p:nvSpPr>
        <p:spPr>
          <a:xfrm>
            <a:off x="6461129" y="5288671"/>
            <a:ext cx="5568124" cy="369332"/>
          </a:xfrm>
          <a:prstGeom prst="rect">
            <a:avLst/>
          </a:prstGeom>
          <a:solidFill>
            <a:srgbClr val="F2F2F2"/>
          </a:solidFill>
        </p:spPr>
        <p:txBody>
          <a:bodyPr wrap="square">
            <a:spAutoFit/>
          </a:bodyPr>
          <a:lstStyle/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Заголовок 1"/>
          <p:cNvSpPr txBox="1">
            <a:spLocks/>
          </p:cNvSpPr>
          <p:nvPr/>
        </p:nvSpPr>
        <p:spPr>
          <a:xfrm>
            <a:off x="0" y="12"/>
            <a:ext cx="12192000" cy="835621"/>
          </a:xfrm>
          <a:prstGeom prst="rect">
            <a:avLst/>
          </a:prstGeom>
          <a:solidFill>
            <a:srgbClr val="6CAED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467" b="1" smtClean="0">
                <a:solidFill>
                  <a:schemeClr val="bg1"/>
                </a:solidFill>
                <a:latin typeface="Palatino Linotype" pitchFamily="18" charset="0"/>
                <a:ea typeface="+mn-ea"/>
                <a:cs typeface="Times New Roman" panose="02020603050405020304" pitchFamily="18" charset="0"/>
              </a:rPr>
              <a:t>Проведение ЕНТ</a:t>
            </a:r>
            <a:endParaRPr lang="ru-RU" sz="3467" b="1" dirty="0">
              <a:solidFill>
                <a:schemeClr val="bg1"/>
              </a:solidFill>
              <a:latin typeface="Palatino Linotype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508" y="1134000"/>
            <a:ext cx="12191492" cy="4893647"/>
          </a:xfrm>
          <a:prstGeom prst="rect">
            <a:avLst/>
          </a:prstGeom>
          <a:solidFill>
            <a:srgbClr val="F2F2F2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ОЗНАКОМТЕСЬ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правилами проведения ЕНТ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ВНИМАТЕЛЬНО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заполните служебные сектора листа ответов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ПРОВЕРЬТЕ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целостность, комплектность и качество печати книжки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ВЫПОЛНИТЕ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тестовые задания и заполните лист ответа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СДАЙТЕ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лист ответов и книжку дежурному по аудитории.</a:t>
            </a:r>
          </a:p>
        </p:txBody>
      </p:sp>
    </p:spTree>
    <p:extLst>
      <p:ext uri="{BB962C8B-B14F-4D97-AF65-F5344CB8AC3E}">
        <p14:creationId xmlns:p14="http://schemas.microsoft.com/office/powerpoint/2010/main" val="2887463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000" y="4932700"/>
            <a:ext cx="1077410" cy="1215279"/>
          </a:xfrm>
          <a:prstGeom prst="rect">
            <a:avLst/>
          </a:prstGeom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0" y="13"/>
            <a:ext cx="12192000" cy="818375"/>
          </a:xfrm>
          <a:prstGeom prst="rect">
            <a:avLst/>
          </a:prstGeom>
          <a:solidFill>
            <a:srgbClr val="6CAED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467" b="1" dirty="0" smtClean="0">
                <a:solidFill>
                  <a:schemeClr val="bg1"/>
                </a:solidFill>
                <a:latin typeface="Palatino Linotype" pitchFamily="18" charset="0"/>
                <a:cs typeface="Times New Roman" panose="02020603050405020304" pitchFamily="18" charset="0"/>
              </a:rPr>
              <a:t>Формат ЕНТ в 2021 году</a:t>
            </a:r>
            <a:endParaRPr lang="ru-RU" sz="3467" b="1" dirty="0">
              <a:solidFill>
                <a:schemeClr val="bg1"/>
              </a:solidFill>
              <a:latin typeface="Palatino Linotype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839814"/>
            <a:ext cx="12192000" cy="2000548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pPr marL="171450" algn="just"/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Претендент сдает ЕНТ по желанию на казахском, русском или английском* языке.</a:t>
            </a:r>
          </a:p>
          <a:p>
            <a:pPr marL="171450" algn="just"/>
            <a:r>
              <a:rPr lang="ru-RU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Сдающие ЕНТ на английском языке по желанию выбирают язык сдачи истории Казахстана: казахский или русский</a:t>
            </a:r>
            <a:r>
              <a:rPr lang="ru-RU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2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algn="just"/>
            <a:endParaRPr lang="en-US" sz="2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algn="ctr"/>
            <a:endPara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algn="ctr"/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Тестирование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проводится по трем обязательным и двум профильным предметам: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-1" y="3130457"/>
            <a:ext cx="6276001" cy="147235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Обязательные предметы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342891" indent="-342891">
              <a:buAutoNum type="arabicPeriod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Казахстана – 15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баллов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(15 заданий)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891" indent="-342891">
              <a:buFontTx/>
              <a:buAutoNum type="arabicPeriod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Грамотность чтения – 20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баллов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(20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891" indent="-342891">
              <a:buFontTx/>
              <a:buAutoNum type="arabicPeriod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Математическая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грамотность – 15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баллов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(15 заданий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Предлагается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выбрать один правильный ответ из пяти предложенных.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140999" y="3335926"/>
            <a:ext cx="5940001" cy="155334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endParaRPr lang="ru-RU" sz="1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по 20 предлагается выбрать 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один правильный 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 из пяти 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предложенных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16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21 по 25 предлагается выбрать один правильный ответ из пяти предложенных (</a:t>
            </a:r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задания на основе контекста)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6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26 </a:t>
            </a:r>
            <a:r>
              <a:rPr lang="ru-RU" sz="1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35 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предлагается выбрать один 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или несколько 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правильных 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ответов из множества предложенных ответов.</a:t>
            </a:r>
          </a:p>
          <a:p>
            <a:pPr algn="ctr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тестовых заданий по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каждому профильному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предмету – 35.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466069" y="5912139"/>
            <a:ext cx="9627261" cy="702447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kk-KZ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Максимальное количество баллов  </a:t>
            </a:r>
            <a:r>
              <a:rPr lang="kk-KZ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ЕНТ </a:t>
            </a:r>
            <a:r>
              <a:rPr lang="kk-KZ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составляет  - 140 баллов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130251" y="2869208"/>
            <a:ext cx="55470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Два профильных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предмета (по каждому предмету):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11001" y="2844000"/>
            <a:ext cx="6019250" cy="2045268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6168125" y="2844000"/>
            <a:ext cx="5957875" cy="2360268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1300359" y="5337605"/>
            <a:ext cx="3830503" cy="369332"/>
          </a:xfrm>
          <a:prstGeom prst="rect">
            <a:avLst/>
          </a:prstGeom>
          <a:solidFill>
            <a:srgbClr val="6CAED0"/>
          </a:solidFill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Время тестирования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240 минут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621000" y="1609192"/>
            <a:ext cx="6011823" cy="5849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Изменено количество тестовых заданий по предметам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Picture 3" descr="C:\Users\b.amzeeva\AppData\Local\Microsoft\Windows\INetCache\IE\BWZBUA2C\1200px-Exclamation_mark_2.svg[1]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2018" y="1519203"/>
            <a:ext cx="981609" cy="804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9262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13"/>
            <a:ext cx="12192000" cy="818375"/>
          </a:xfrm>
          <a:prstGeom prst="rect">
            <a:avLst/>
          </a:prstGeom>
          <a:solidFill>
            <a:srgbClr val="6CAED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467" b="1" dirty="0" smtClean="0">
                <a:solidFill>
                  <a:schemeClr val="bg1"/>
                </a:solidFill>
                <a:latin typeface="Palatino Linotype" pitchFamily="18" charset="0"/>
                <a:cs typeface="Times New Roman" panose="02020603050405020304" pitchFamily="18" charset="0"/>
              </a:rPr>
              <a:t>Понятие задание на основе контекста</a:t>
            </a:r>
            <a:endParaRPr lang="ru-RU" sz="3467" b="1" dirty="0">
              <a:solidFill>
                <a:schemeClr val="bg1"/>
              </a:solidFill>
              <a:latin typeface="Palatino Linotype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51000" y="855487"/>
            <a:ext cx="112500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b="1" i="1" u="sng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Контекст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600" dirty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тематическая область, к которой относится описанная в вопросе (задании) проблемная ситуация.</a:t>
            </a:r>
            <a:br>
              <a:rPr lang="ru-RU" sz="3600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Контекст</a:t>
            </a:r>
            <a:r>
              <a:rPr lang="kk-KZ" sz="3600" dirty="0">
                <a:latin typeface="Times New Roman" pitchFamily="18" charset="0"/>
                <a:cs typeface="Times New Roman" pitchFamily="18" charset="0"/>
              </a:rPr>
              <a:t> может быть представлен в виде сплошного текста, рисунка, графика, таблицы, диаграммы, инфографики и т.д</a:t>
            </a:r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Задания </a:t>
            </a:r>
            <a:r>
              <a:rPr lang="kk-KZ" sz="3600" dirty="0">
                <a:latin typeface="Times New Roman" pitchFamily="18" charset="0"/>
                <a:cs typeface="Times New Roman" pitchFamily="18" charset="0"/>
              </a:rPr>
              <a:t>на основе контекста оценивают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углубленные знания предмета (продвинутый уровень усвоения), умения и навыки широкого спектра, чтение и понимание контекста, рефлексия на содержание контекста, умение анализировать, сопоставлять и т.д.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415326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Офтальмологи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A80D9"/>
      </a:accent1>
      <a:accent2>
        <a:srgbClr val="2393D9"/>
      </a:accent2>
      <a:accent3>
        <a:srgbClr val="6BBEF2"/>
      </a:accent3>
      <a:accent4>
        <a:srgbClr val="88D4F2"/>
      </a:accent4>
      <a:accent5>
        <a:srgbClr val="C5F0FC"/>
      </a:accent5>
      <a:accent6>
        <a:srgbClr val="F2F2F2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4569</TotalTime>
  <Words>1719</Words>
  <Application>Microsoft Office PowerPoint</Application>
  <PresentationFormat>Произвольный</PresentationFormat>
  <Paragraphs>226</Paragraphs>
  <Slides>15</Slides>
  <Notes>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Запуск на тестирование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Подготовка к ЕНТ</vt:lpstr>
      <vt:lpstr>СПАСИБО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Юрий Козырев</dc:creator>
  <cp:lastModifiedBy>Бахыт Амзеева</cp:lastModifiedBy>
  <cp:revision>185</cp:revision>
  <dcterms:created xsi:type="dcterms:W3CDTF">2020-08-15T11:04:58Z</dcterms:created>
  <dcterms:modified xsi:type="dcterms:W3CDTF">2020-11-25T06:46:02Z</dcterms:modified>
</cp:coreProperties>
</file>