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notesMasterIdLst>
    <p:notesMasterId r:id="rId16"/>
  </p:notesMasterIdLst>
  <p:handoutMasterIdLst>
    <p:handoutMasterId r:id="rId17"/>
  </p:handoutMasterIdLst>
  <p:sldIdLst>
    <p:sldId id="256" r:id="rId5"/>
    <p:sldId id="266" r:id="rId6"/>
    <p:sldId id="267" r:id="rId7"/>
    <p:sldId id="269" r:id="rId8"/>
    <p:sldId id="270" r:id="rId9"/>
    <p:sldId id="271" r:id="rId10"/>
    <p:sldId id="272" r:id="rId11"/>
    <p:sldId id="273" r:id="rId12"/>
    <p:sldId id="274" r:id="rId13"/>
    <p:sldId id="275" r:id="rId14"/>
    <p:sldId id="283" r:id="rId15"/>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236"/>
    <a:srgbClr val="A40000"/>
    <a:srgbClr val="418E03"/>
    <a:srgbClr val="F5F8FA"/>
    <a:srgbClr val="F6F9FB"/>
    <a:srgbClr val="63C98C"/>
    <a:srgbClr val="E43802"/>
    <a:srgbClr val="B73C05"/>
    <a:srgbClr val="F85309"/>
    <a:srgbClr val="FC53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252" autoAdjust="0"/>
    <p:restoredTop sz="94533" autoAdjust="0"/>
  </p:normalViewPr>
  <p:slideViewPr>
    <p:cSldViewPr snapToGrid="0">
      <p:cViewPr varScale="1">
        <p:scale>
          <a:sx n="40" d="100"/>
          <a:sy n="40" d="100"/>
        </p:scale>
        <p:origin x="-438"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078"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pPr/>
              <a:t>26.11.2020</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pPr/>
              <a:t>‹#›</a:t>
            </a:fld>
            <a:endParaRPr lang="ru-RU"/>
          </a:p>
        </p:txBody>
      </p:sp>
    </p:spTree>
    <p:extLst>
      <p:ext uri="{BB962C8B-B14F-4D97-AF65-F5344CB8AC3E}">
        <p14:creationId xmlns:p14="http://schemas.microsoft.com/office/powerpoint/2010/main" xmlns="" val="1955275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F68E2-8283-46B6-8FBF-264D443BE556}" type="datetimeFigureOut">
              <a:rPr lang="ru-RU" smtClean="0"/>
              <a:pPr/>
              <a:t>26.11.2020</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6C573-8121-487C-B7E4-735E1C5AD778}" type="slidenum">
              <a:rPr lang="ru-RU" smtClean="0"/>
              <a:pPr/>
              <a:t>‹#›</a:t>
            </a:fld>
            <a:endParaRPr lang="ru-RU"/>
          </a:p>
        </p:txBody>
      </p:sp>
    </p:spTree>
    <p:extLst>
      <p:ext uri="{BB962C8B-B14F-4D97-AF65-F5344CB8AC3E}">
        <p14:creationId xmlns:p14="http://schemas.microsoft.com/office/powerpoint/2010/main" xmlns="" val="116497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96C573-8121-487C-B7E4-735E1C5AD778}" type="slidenum">
              <a:rPr lang="ru-RU" smtClean="0"/>
              <a:pPr/>
              <a:t>1</a:t>
            </a:fld>
            <a:endParaRPr lang="ru-RU"/>
          </a:p>
        </p:txBody>
      </p:sp>
    </p:spTree>
    <p:extLst>
      <p:ext uri="{BB962C8B-B14F-4D97-AF65-F5344CB8AC3E}">
        <p14:creationId xmlns:p14="http://schemas.microsoft.com/office/powerpoint/2010/main" xmlns="" val="2239330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1286" y="1865122"/>
            <a:ext cx="7004052" cy="819125"/>
          </a:xfrm>
          <a:prstGeom prst="rect">
            <a:avLst/>
          </a:prstGeom>
          <a:ln w="76200">
            <a:noFill/>
          </a:ln>
        </p:spPr>
        <p:txBody>
          <a:bodyPr anchor="ctr"/>
          <a:lstStyle>
            <a:lvl1pPr algn="ctr">
              <a:defRPr sz="4500">
                <a:solidFill>
                  <a:srgbClr val="418E03"/>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7" name="Подзаголовок 2"/>
          <p:cNvSpPr>
            <a:spLocks noGrp="1"/>
          </p:cNvSpPr>
          <p:nvPr>
            <p:ph type="subTitle" idx="1"/>
          </p:nvPr>
        </p:nvSpPr>
        <p:spPr>
          <a:xfrm>
            <a:off x="2662302" y="3810220"/>
            <a:ext cx="4681603" cy="16557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a:buFontTx/>
              <a:buNone/>
              <a:defRPr/>
            </a:lvl1pPr>
          </a:lstStyle>
          <a:p>
            <a:r>
              <a:rPr lang="ru-RU" smtClean="0">
                <a:solidFill>
                  <a:srgbClr val="418E03"/>
                </a:solidFill>
              </a:rPr>
              <a:t>Образец подзаголовка</a:t>
            </a:r>
            <a:endParaRPr lang="ru-RU" dirty="0">
              <a:solidFill>
                <a:srgbClr val="418E03"/>
              </a:solidFill>
            </a:endParaRPr>
          </a:p>
        </p:txBody>
      </p:sp>
    </p:spTree>
    <p:extLst>
      <p:ext uri="{BB962C8B-B14F-4D97-AF65-F5344CB8AC3E}">
        <p14:creationId xmlns:p14="http://schemas.microsoft.com/office/powerpoint/2010/main" xmlns="" val="4006653659"/>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Вопрос9">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xmlns="" val="3289135002"/>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2416478" y="1628383"/>
            <a:ext cx="5073041" cy="2605413"/>
          </a:xfrm>
          <a:prstGeom prst="rect">
            <a:avLst/>
          </a:prstGeom>
          <a:noFill/>
          <a:ln w="38100">
            <a:noFill/>
          </a:ln>
        </p:spPr>
        <p:txBody>
          <a:bodyPr vert="horz" lIns="91440" tIns="45720" rIns="91440" bIns="45720" rtlCol="0" anchor="ctr">
            <a:noAutofit/>
          </a:bodyPr>
          <a:lstStyle>
            <a:lvl1pPr algn="ctr">
              <a:defRPr sz="3600" b="0">
                <a:solidFill>
                  <a:srgbClr val="418E03"/>
                </a:solidFill>
                <a:latin typeface="Segoe UI" panose="020B0502040204020203" pitchFamily="34" charset="0"/>
                <a:ea typeface="Roboto Cn" pitchFamily="2" charset="0"/>
                <a:cs typeface="Segoe UI" panose="020B0502040204020203" pitchFamily="34" charset="0"/>
              </a:defRPr>
            </a:lvl1pPr>
          </a:lstStyle>
          <a:p>
            <a:r>
              <a:rPr lang="ru-RU" smtClean="0"/>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905999" cy="6858000"/>
          </a:xfrm>
          <a:prstGeom prst="rect">
            <a:avLst/>
          </a:prstGeom>
        </p:spPr>
      </p:pic>
      <p:pic>
        <p:nvPicPr>
          <p:cNvPr id="4" name="Рисунок 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757598" y="6048375"/>
            <a:ext cx="1543050" cy="1619250"/>
          </a:xfrm>
          <a:prstGeom prst="rect">
            <a:avLst/>
          </a:prstGeom>
        </p:spPr>
      </p:pic>
      <p:pic>
        <p:nvPicPr>
          <p:cNvPr id="5" name="Рисунок 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0044000" y="3883762"/>
            <a:ext cx="1524000" cy="1609725"/>
          </a:xfrm>
          <a:prstGeom prst="rect">
            <a:avLst/>
          </a:prstGeom>
        </p:spPr>
      </p:pic>
      <p:pic>
        <p:nvPicPr>
          <p:cNvPr id="6" name="Рисунок 5"/>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1686043" y="3274453"/>
            <a:ext cx="1590675" cy="1609725"/>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1733786" y="4354741"/>
            <a:ext cx="1543050" cy="1619250"/>
          </a:xfrm>
          <a:prstGeom prst="rect">
            <a:avLst/>
          </a:prstGeom>
        </p:spPr>
      </p:pic>
      <p:pic>
        <p:nvPicPr>
          <p:cNvPr id="8" name="Рисунок 7"/>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a:xfrm>
            <a:off x="10044000" y="4688625"/>
            <a:ext cx="1524000" cy="1619250"/>
          </a:xfrm>
          <a:prstGeom prst="rect">
            <a:avLst/>
          </a:prstGeom>
        </p:spPr>
      </p:pic>
    </p:spTree>
    <p:extLst>
      <p:ext uri="{BB962C8B-B14F-4D97-AF65-F5344CB8AC3E}">
        <p14:creationId xmlns:p14="http://schemas.microsoft.com/office/powerpoint/2010/main" xmlns="" val="2036878042"/>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84615E-6 2.59259E-6 L 0.32419 0.20602 " pathEditMode="relative" rAng="0" ptsTypes="AA">
                                      <p:cBhvr>
                                        <p:cTn id="6" dur="2000" fill="hold"/>
                                        <p:tgtEl>
                                          <p:spTgt spid="6"/>
                                        </p:tgtEl>
                                        <p:attrNameLst>
                                          <p:attrName>ppt_x</p:attrName>
                                          <p:attrName>ppt_y</p:attrName>
                                        </p:attrNameLst>
                                      </p:cBhvr>
                                      <p:rCtr x="16202" y="10301"/>
                                    </p:animMotion>
                                  </p:childTnLst>
                                </p:cTn>
                              </p:par>
                              <p:par>
                                <p:cTn id="7" presetID="63" presetClass="path" presetSubtype="0" accel="50000" decel="50000" fill="hold" nodeType="withEffect">
                                  <p:stCondLst>
                                    <p:cond delay="0"/>
                                  </p:stCondLst>
                                  <p:childTnLst>
                                    <p:animMotion origin="layout" path="M -2.30769E-6 -1.11111E-6 L 0.50016 0.09213 " pathEditMode="relative" rAng="0" ptsTypes="AA">
                                      <p:cBhvr>
                                        <p:cTn id="8" dur="2000" fill="hold"/>
                                        <p:tgtEl>
                                          <p:spTgt spid="7"/>
                                        </p:tgtEl>
                                        <p:attrNameLst>
                                          <p:attrName>ppt_x</p:attrName>
                                          <p:attrName>ppt_y</p:attrName>
                                        </p:attrNameLst>
                                      </p:cBhvr>
                                      <p:rCtr x="24760" y="4514"/>
                                    </p:animMotion>
                                  </p:childTnLst>
                                </p:cTn>
                              </p:par>
                              <p:par>
                                <p:cTn id="9" presetID="63" presetClass="path" presetSubtype="0" accel="50000" decel="50000" fill="hold" nodeType="withEffect">
                                  <p:stCondLst>
                                    <p:cond delay="0"/>
                                  </p:stCondLst>
                                  <p:childTnLst>
                                    <p:animMotion origin="layout" path="M -7.69231E-7 0 L 0.59872 -0.22523 " pathEditMode="relative" rAng="0" ptsTypes="AA">
                                      <p:cBhvr>
                                        <p:cTn id="10" dur="2000" fill="hold"/>
                                        <p:tgtEl>
                                          <p:spTgt spid="4"/>
                                        </p:tgtEl>
                                        <p:attrNameLst>
                                          <p:attrName>ppt_x</p:attrName>
                                          <p:attrName>ppt_y</p:attrName>
                                        </p:attrNameLst>
                                      </p:cBhvr>
                                      <p:rCtr x="29936" y="-11273"/>
                                    </p:animMotion>
                                  </p:childTnLst>
                                </p:cTn>
                              </p:par>
                              <p:par>
                                <p:cTn id="11" presetID="35" presetClass="path" presetSubtype="0" accel="50000" decel="50000" fill="hold" nodeType="withEffect">
                                  <p:stCondLst>
                                    <p:cond delay="0"/>
                                  </p:stCondLst>
                                  <p:childTnLst>
                                    <p:animMotion origin="layout" path="M 4.61538E-6 -4.81481E-6 L -0.53045 0.1713 " pathEditMode="relative" rAng="0" ptsTypes="AA">
                                      <p:cBhvr>
                                        <p:cTn id="12" dur="2000" fill="hold"/>
                                        <p:tgtEl>
                                          <p:spTgt spid="5"/>
                                        </p:tgtEl>
                                        <p:attrNameLst>
                                          <p:attrName>ppt_x</p:attrName>
                                          <p:attrName>ppt_y</p:attrName>
                                        </p:attrNameLst>
                                      </p:cBhvr>
                                      <p:rCtr x="-26522" y="8565"/>
                                    </p:animMotion>
                                  </p:childTnLst>
                                </p:cTn>
                              </p:par>
                              <p:par>
                                <p:cTn id="13" presetID="35" presetClass="path" presetSubtype="0" accel="50000" decel="50000" fill="hold" nodeType="withEffect">
                                  <p:stCondLst>
                                    <p:cond delay="0"/>
                                  </p:stCondLst>
                                  <p:childTnLst>
                                    <p:animMotion origin="layout" path="M 4.61538E-6 -3.7037E-7 L -0.4968 -0.02801 " pathEditMode="relative" rAng="0" ptsTypes="AA">
                                      <p:cBhvr>
                                        <p:cTn id="14" dur="2000" fill="hold"/>
                                        <p:tgtEl>
                                          <p:spTgt spid="8"/>
                                        </p:tgtEl>
                                        <p:attrNameLst>
                                          <p:attrName>ppt_x</p:attrName>
                                          <p:attrName>ppt_y</p:attrName>
                                        </p:attrNameLst>
                                      </p:cBhvr>
                                      <p:rCtr x="-24840"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Вопрос1">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329"/>
            <a:ext cx="9901741" cy="6858000"/>
          </a:xfrm>
          <a:prstGeom prst="rect">
            <a:avLst/>
          </a:prstGeom>
          <a:noFill/>
        </p:spPr>
      </p:pic>
      <p:sp>
        <p:nvSpPr>
          <p:cNvPr id="6"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9"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xmlns="" val="3059687689"/>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опрос2">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905999" cy="6858000"/>
          </a:xfrm>
          <a:prstGeom prst="rect">
            <a:avLst/>
          </a:prstGeom>
        </p:spPr>
      </p:pic>
      <p:sp>
        <p:nvSpPr>
          <p:cNvPr id="6"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9"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xmlns="" val="274912998"/>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Вопрос3">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xmlns="" val="165167591"/>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Вопрос4">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0"/>
            <a:ext cx="9905999" cy="6858000"/>
          </a:xfrm>
          <a:prstGeom prst="rect">
            <a:avLst/>
          </a:prstGeom>
        </p:spPr>
      </p:pic>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xmlns="" val="1069551878"/>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Вопрос5">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2526"/>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xmlns="" val="1475607268"/>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Вопрос6">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xmlns="" val="3304317467"/>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Вопрос7">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xmlns="" val="1017073737"/>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опрос8">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xmlns="" val="624336896"/>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22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65300884"/>
      </p:ext>
    </p:extLst>
  </p:cSld>
  <p:clrMap bg1="lt1" tx1="dk1" bg2="lt2" tx2="dk2" accent1="accent1" accent2="accent2" accent3="accent3" accent4="accent4" accent5="accent5" accent6="accent6" hlink="hlink" folHlink="folHlink"/>
  <p:sldLayoutIdLst>
    <p:sldLayoutId id="2147483680" r:id="rId1"/>
    <p:sldLayoutId id="2147483717" r:id="rId2"/>
    <p:sldLayoutId id="2147483708" r:id="rId3"/>
    <p:sldLayoutId id="2147483709" r:id="rId4"/>
    <p:sldLayoutId id="2147483710" r:id="rId5"/>
    <p:sldLayoutId id="2147483712" r:id="rId6"/>
    <p:sldLayoutId id="2147483716" r:id="rId7"/>
    <p:sldLayoutId id="2147483715" r:id="rId8"/>
    <p:sldLayoutId id="2147483714" r:id="rId9"/>
    <p:sldLayoutId id="2147483713" r:id="rId10"/>
    <p:sldLayoutId id="2147483707" r:id="rId11"/>
  </p:sldLayoutIdLst>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52086" y="1854962"/>
            <a:ext cx="7004052" cy="81912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ru-RU" sz="4800" dirty="0"/>
          </a:p>
        </p:txBody>
      </p:sp>
      <p:sp>
        <p:nvSpPr>
          <p:cNvPr id="3" name="Подзаголовок 2"/>
          <p:cNvSpPr>
            <a:spLocks noGrp="1"/>
          </p:cNvSpPr>
          <p:nvPr>
            <p:ph type="subTitle" idx="4294967295"/>
          </p:nvPr>
        </p:nvSpPr>
        <p:spPr>
          <a:xfrm>
            <a:off x="2662302" y="3810220"/>
            <a:ext cx="4681603" cy="16557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None/>
            </a:pPr>
            <a:endParaRPr lang="ru-RU" dirty="0">
              <a:solidFill>
                <a:srgbClr val="418E03"/>
              </a:solidFill>
            </a:endParaRPr>
          </a:p>
        </p:txBody>
      </p:sp>
      <p:sp>
        <p:nvSpPr>
          <p:cNvPr id="4" name="Прямоугольник 3"/>
          <p:cNvSpPr/>
          <p:nvPr/>
        </p:nvSpPr>
        <p:spPr>
          <a:xfrm>
            <a:off x="1467423" y="2084814"/>
            <a:ext cx="7071360" cy="193899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altLang="ru-RU" sz="6000" b="0" i="0" u="none" strike="noStrike" kern="0" cap="none" spc="0" normalizeH="0" baseline="0" noProof="0" dirty="0" smtClean="0">
                <a:ln>
                  <a:noFill/>
                </a:ln>
                <a:solidFill>
                  <a:srgbClr val="A40000"/>
                </a:solidFill>
                <a:effectLst/>
                <a:uLnTx/>
                <a:uFillTx/>
                <a:ea typeface="+mj-ea"/>
                <a:cs typeface="+mj-cs"/>
              </a:rPr>
              <a:t>Секреты управления своими эмоциями </a:t>
            </a:r>
            <a:endParaRPr kumimoji="0" lang="ru-RU" sz="1800" b="0" i="0" u="none" strike="noStrike" kern="0" cap="none" spc="0" normalizeH="0" baseline="0" noProof="0" dirty="0" smtClean="0">
              <a:ln>
                <a:noFill/>
              </a:ln>
              <a:solidFill>
                <a:srgbClr val="A40000"/>
              </a:solidFill>
              <a:effectLst/>
              <a:uLnTx/>
              <a:uFillTx/>
            </a:endParaRPr>
          </a:p>
        </p:txBody>
      </p:sp>
      <p:pic>
        <p:nvPicPr>
          <p:cNvPr id="5" name="Рисунок 4"/>
          <p:cNvPicPr>
            <a:picLocks noChangeAspect="1"/>
          </p:cNvPicPr>
          <p:nvPr/>
        </p:nvPicPr>
        <p:blipFill>
          <a:blip r:embed="rId3"/>
          <a:stretch>
            <a:fillRect/>
          </a:stretch>
        </p:blipFill>
        <p:spPr>
          <a:xfrm>
            <a:off x="1552696" y="3929598"/>
            <a:ext cx="829128" cy="914479"/>
          </a:xfrm>
          <a:prstGeom prst="rect">
            <a:avLst/>
          </a:prstGeom>
        </p:spPr>
      </p:pic>
      <p:pic>
        <p:nvPicPr>
          <p:cNvPr id="6" name="Рисунок 5"/>
          <p:cNvPicPr>
            <a:picLocks noChangeAspect="1"/>
          </p:cNvPicPr>
          <p:nvPr/>
        </p:nvPicPr>
        <p:blipFill>
          <a:blip r:embed="rId4"/>
          <a:stretch>
            <a:fillRect/>
          </a:stretch>
        </p:blipFill>
        <p:spPr>
          <a:xfrm>
            <a:off x="4603780" y="1176431"/>
            <a:ext cx="798645" cy="908383"/>
          </a:xfrm>
          <a:prstGeom prst="rect">
            <a:avLst/>
          </a:prstGeom>
        </p:spPr>
      </p:pic>
      <p:pic>
        <p:nvPicPr>
          <p:cNvPr id="7" name="Picture 6" descr="аним 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4383" y="3959164"/>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8440052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9120" y="1286002"/>
            <a:ext cx="8879840" cy="819125"/>
          </a:xfrm>
        </p:spPr>
        <p:txBody>
          <a:bodyPr/>
          <a:lstStyle/>
          <a:p>
            <a:r>
              <a:rPr lang="ru-RU" altLang="ru-RU" sz="3200" kern="0" dirty="0">
                <a:solidFill>
                  <a:srgbClr val="FF0000"/>
                </a:solidFill>
                <a:latin typeface="Calibri"/>
                <a:cs typeface="+mj-cs"/>
              </a:rPr>
              <a:t>Способы, связанные </a:t>
            </a:r>
            <a:r>
              <a:rPr lang="ru-RU" altLang="ru-RU" sz="3200" kern="0" dirty="0" smtClean="0">
                <a:solidFill>
                  <a:srgbClr val="FF0000"/>
                </a:solidFill>
                <a:latin typeface="Calibri"/>
                <a:cs typeface="+mj-cs"/>
              </a:rPr>
              <a:t>с </a:t>
            </a:r>
            <a:r>
              <a:rPr lang="ru-RU" altLang="ru-RU" sz="3200" kern="0" dirty="0">
                <a:solidFill>
                  <a:srgbClr val="FF0000"/>
                </a:solidFill>
                <a:latin typeface="Calibri"/>
                <a:cs typeface="+mj-cs"/>
              </a:rPr>
              <a:t>воздействием слова</a:t>
            </a:r>
            <a:endParaRPr lang="ru-RU" dirty="0"/>
          </a:p>
        </p:txBody>
      </p:sp>
      <p:sp>
        <p:nvSpPr>
          <p:cNvPr id="3" name="Подзаголовок 2"/>
          <p:cNvSpPr>
            <a:spLocks noGrp="1"/>
          </p:cNvSpPr>
          <p:nvPr>
            <p:ph type="subTitle" idx="1"/>
          </p:nvPr>
        </p:nvSpPr>
        <p:spPr>
          <a:xfrm>
            <a:off x="1117600" y="1901927"/>
            <a:ext cx="7538720" cy="3789680"/>
          </a:xfrm>
          <a:solidFill>
            <a:schemeClr val="bg2"/>
          </a:solidFill>
        </p:spPr>
        <p:txBody>
          <a:bodyPr/>
          <a:lstStyle/>
          <a:p>
            <a:pPr lvl="0" defTabSz="914400" eaLnBrk="0" fontAlgn="base" hangingPunct="0">
              <a:lnSpc>
                <a:spcPct val="100000"/>
              </a:lnSpc>
              <a:spcBef>
                <a:spcPct val="20000"/>
              </a:spcBef>
              <a:spcAft>
                <a:spcPct val="0"/>
              </a:spcAft>
              <a:buClr>
                <a:srgbClr val="3333CC"/>
              </a:buClr>
              <a:buSzPct val="60000"/>
              <a:defRPr/>
            </a:pPr>
            <a:r>
              <a:rPr lang="ru-RU" sz="2800" kern="0" dirty="0">
                <a:solidFill>
                  <a:srgbClr val="333399"/>
                </a:solidFill>
                <a:latin typeface="Cambria"/>
              </a:rPr>
              <a:t>1 способ</a:t>
            </a:r>
          </a:p>
          <a:p>
            <a:pPr marL="342900" lvl="0" indent="-342900" defTabSz="914400" eaLnBrk="0" fontAlgn="base" hangingPunct="0">
              <a:lnSpc>
                <a:spcPct val="100000"/>
              </a:lnSpc>
              <a:spcBef>
                <a:spcPct val="20000"/>
              </a:spcBef>
              <a:spcAft>
                <a:spcPct val="0"/>
              </a:spcAft>
              <a:buClr>
                <a:srgbClr val="3333CC"/>
              </a:buClr>
              <a:buSzPct val="60000"/>
              <a:buFont typeface="Wingdings" panose="05000000000000000000" pitchFamily="2" charset="2"/>
              <a:buChar char="n"/>
              <a:defRPr/>
            </a:pPr>
            <a:r>
              <a:rPr lang="ru-RU" sz="2800" kern="0" dirty="0" err="1" smtClean="0">
                <a:solidFill>
                  <a:srgbClr val="333399"/>
                </a:solidFill>
                <a:latin typeface="Cambria"/>
              </a:rPr>
              <a:t>Самоприказ</a:t>
            </a:r>
            <a:endParaRPr lang="ru-RU" sz="2800" kern="0" dirty="0">
              <a:solidFill>
                <a:srgbClr val="333399"/>
              </a:solidFill>
              <a:latin typeface="Cambria"/>
            </a:endParaRPr>
          </a:p>
          <a:p>
            <a:pPr lvl="0" defTabSz="914400" eaLnBrk="0" fontAlgn="base" hangingPunct="0">
              <a:lnSpc>
                <a:spcPct val="100000"/>
              </a:lnSpc>
              <a:spcBef>
                <a:spcPct val="20000"/>
              </a:spcBef>
              <a:spcAft>
                <a:spcPct val="0"/>
              </a:spcAft>
              <a:buClr>
                <a:srgbClr val="3333CC"/>
              </a:buClr>
              <a:buSzPct val="60000"/>
              <a:defRPr/>
            </a:pPr>
            <a:r>
              <a:rPr lang="ru-RU" sz="2800" kern="0" dirty="0">
                <a:solidFill>
                  <a:srgbClr val="333399"/>
                </a:solidFill>
                <a:latin typeface="Cambria"/>
              </a:rPr>
              <a:t>2 способ</a:t>
            </a:r>
          </a:p>
          <a:p>
            <a:pPr marL="342900" lvl="0" indent="-342900" defTabSz="914400" eaLnBrk="0" fontAlgn="base" hangingPunct="0">
              <a:lnSpc>
                <a:spcPct val="100000"/>
              </a:lnSpc>
              <a:spcBef>
                <a:spcPct val="20000"/>
              </a:spcBef>
              <a:spcAft>
                <a:spcPct val="0"/>
              </a:spcAft>
              <a:buClr>
                <a:srgbClr val="3333CC"/>
              </a:buClr>
              <a:buSzPct val="60000"/>
              <a:buFont typeface="Wingdings" panose="05000000000000000000" pitchFamily="2" charset="2"/>
              <a:buChar char="n"/>
              <a:defRPr/>
            </a:pPr>
            <a:r>
              <a:rPr lang="ru-RU" sz="2800" kern="0" dirty="0" err="1">
                <a:solidFill>
                  <a:srgbClr val="333399"/>
                </a:solidFill>
                <a:latin typeface="Cambria"/>
              </a:rPr>
              <a:t>Самопрограммирование</a:t>
            </a:r>
            <a:r>
              <a:rPr lang="ru-RU" sz="2800" kern="0" dirty="0">
                <a:solidFill>
                  <a:srgbClr val="333399"/>
                </a:solidFill>
                <a:latin typeface="Cambria"/>
              </a:rPr>
              <a:t>:</a:t>
            </a:r>
          </a:p>
          <a:p>
            <a:pPr lvl="0" defTabSz="914400" eaLnBrk="0" fontAlgn="base" hangingPunct="0">
              <a:lnSpc>
                <a:spcPct val="100000"/>
              </a:lnSpc>
              <a:spcBef>
                <a:spcPct val="20000"/>
              </a:spcBef>
              <a:spcAft>
                <a:spcPct val="0"/>
              </a:spcAft>
              <a:buClr>
                <a:srgbClr val="3333CC"/>
              </a:buClr>
              <a:buSzPct val="60000"/>
              <a:defRPr/>
            </a:pPr>
            <a:r>
              <a:rPr lang="ru-RU" sz="2800" kern="0" dirty="0">
                <a:solidFill>
                  <a:srgbClr val="333399"/>
                </a:solidFill>
                <a:latin typeface="Cambria"/>
              </a:rPr>
              <a:t> «Я классный!!!», «Всё идет как надо, и будет еще лучше!», «Я самый счастливый человек и мне всегда везёт!!!», «Мой мир </a:t>
            </a:r>
            <a:r>
              <a:rPr lang="ru-RU" sz="2800" kern="0" dirty="0" smtClean="0">
                <a:solidFill>
                  <a:srgbClr val="333399"/>
                </a:solidFill>
                <a:latin typeface="Cambria"/>
              </a:rPr>
              <a:t>заботится </a:t>
            </a:r>
            <a:r>
              <a:rPr lang="ru-RU" sz="2800" kern="0" dirty="0">
                <a:solidFill>
                  <a:srgbClr val="333399"/>
                </a:solidFill>
                <a:latin typeface="Cambria"/>
              </a:rPr>
              <a:t>обо мне!».</a:t>
            </a:r>
            <a:endParaRPr lang="ru-RU" sz="2800" dirty="0"/>
          </a:p>
        </p:txBody>
      </p:sp>
    </p:spTree>
    <p:extLst>
      <p:ext uri="{BB962C8B-B14F-4D97-AF65-F5344CB8AC3E}">
        <p14:creationId xmlns:p14="http://schemas.microsoft.com/office/powerpoint/2010/main" xmlns="" val="1090893118"/>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141" y="934497"/>
            <a:ext cx="7004052" cy="3737987"/>
          </a:xfrm>
        </p:spPr>
        <p:txBody>
          <a:bodyPr/>
          <a:lstStyle/>
          <a:p>
            <a:r>
              <a:rPr lang="ru-RU" sz="6000" b="1" dirty="0" smtClean="0">
                <a:solidFill>
                  <a:schemeClr val="accent5">
                    <a:lumMod val="50000"/>
                  </a:schemeClr>
                </a:solidFill>
                <a:latin typeface="MS Reference Sans Serif" panose="020B0604030504040204" pitchFamily="34" charset="0"/>
              </a:rPr>
              <a:t>БУДЬ </a:t>
            </a:r>
            <a:br>
              <a:rPr lang="ru-RU" sz="6000" b="1" dirty="0" smtClean="0">
                <a:solidFill>
                  <a:schemeClr val="accent5">
                    <a:lumMod val="50000"/>
                  </a:schemeClr>
                </a:solidFill>
                <a:latin typeface="MS Reference Sans Serif" panose="020B0604030504040204" pitchFamily="34" charset="0"/>
              </a:rPr>
            </a:br>
            <a:r>
              <a:rPr lang="ru-RU" sz="6000" b="1" dirty="0" smtClean="0">
                <a:solidFill>
                  <a:schemeClr val="accent5">
                    <a:lumMod val="50000"/>
                  </a:schemeClr>
                </a:solidFill>
                <a:latin typeface="MS Reference Sans Serif" panose="020B0604030504040204" pitchFamily="34" charset="0"/>
              </a:rPr>
              <a:t>ХОЗЯИНОМ СВОИХ ЭМОЦИЙ!</a:t>
            </a:r>
            <a:endParaRPr lang="ru-RU" sz="6000" b="1" dirty="0">
              <a:solidFill>
                <a:schemeClr val="accent5">
                  <a:lumMod val="50000"/>
                </a:schemeClr>
              </a:solidFill>
              <a:latin typeface="MS Reference Sans Serif" panose="020B0604030504040204" pitchFamily="34" charset="0"/>
            </a:endParaRPr>
          </a:p>
        </p:txBody>
      </p:sp>
      <p:sp>
        <p:nvSpPr>
          <p:cNvPr id="3" name="Подзаголовок 2"/>
          <p:cNvSpPr>
            <a:spLocks noGrp="1"/>
          </p:cNvSpPr>
          <p:nvPr>
            <p:ph type="subTitle" idx="1"/>
          </p:nvPr>
        </p:nvSpPr>
        <p:spPr>
          <a:xfrm>
            <a:off x="5988308" y="5041464"/>
            <a:ext cx="3798788" cy="1655762"/>
          </a:xfrm>
          <a:solidFill>
            <a:schemeClr val="accent1">
              <a:lumMod val="20000"/>
              <a:lumOff val="80000"/>
            </a:schemeClr>
          </a:solidFill>
        </p:spPr>
        <p:txBody>
          <a:bodyPr/>
          <a:lstStyle/>
          <a:p>
            <a:r>
              <a:rPr lang="ru-RU" sz="4400" dirty="0" smtClean="0">
                <a:solidFill>
                  <a:schemeClr val="accent5">
                    <a:lumMod val="50000"/>
                  </a:schemeClr>
                </a:solidFill>
              </a:rPr>
              <a:t>СПАСИБО ЗА ВНИМАНИЕ!</a:t>
            </a:r>
            <a:endParaRPr lang="ru-RU" sz="4400" dirty="0">
              <a:solidFill>
                <a:schemeClr val="accent5">
                  <a:lumMod val="50000"/>
                </a:schemeClr>
              </a:solidFill>
            </a:endParaRPr>
          </a:p>
        </p:txBody>
      </p:sp>
    </p:spTree>
    <p:extLst>
      <p:ext uri="{BB962C8B-B14F-4D97-AF65-F5344CB8AC3E}">
        <p14:creationId xmlns:p14="http://schemas.microsoft.com/office/powerpoint/2010/main" xmlns="" val="2071822990"/>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88720" y="1076960"/>
            <a:ext cx="7823200" cy="4378960"/>
          </a:xfrm>
        </p:spPr>
        <p:txBody>
          <a:bodyPr/>
          <a:lstStyle/>
          <a:p>
            <a:pPr lvl="0" defTabSz="914400" fontAlgn="base">
              <a:lnSpc>
                <a:spcPct val="100000"/>
              </a:lnSpc>
              <a:spcBef>
                <a:spcPct val="20000"/>
              </a:spcBef>
              <a:spcAft>
                <a:spcPct val="0"/>
              </a:spcAft>
              <a:buClr>
                <a:srgbClr val="3333CC"/>
              </a:buClr>
              <a:buSzPct val="60000"/>
            </a:pPr>
            <a:r>
              <a:rPr lang="ru-RU" altLang="ru-RU" sz="4800" kern="0" dirty="0">
                <a:solidFill>
                  <a:srgbClr val="FF0000"/>
                </a:solidFill>
                <a:latin typeface="Calibri"/>
                <a:ea typeface="+mj-ea"/>
                <a:cs typeface="+mj-cs"/>
              </a:rPr>
              <a:t>Что такое эмоции</a:t>
            </a:r>
            <a:r>
              <a:rPr lang="ru-RU" altLang="ru-RU" sz="4800" kern="0" dirty="0" smtClean="0">
                <a:solidFill>
                  <a:srgbClr val="FF0000"/>
                </a:solidFill>
                <a:latin typeface="Calibri"/>
                <a:ea typeface="+mj-ea"/>
                <a:cs typeface="+mj-cs"/>
              </a:rPr>
              <a:t>?</a:t>
            </a:r>
            <a:r>
              <a:rPr lang="ru-RU" altLang="ru-RU" sz="4800" kern="0" dirty="0">
                <a:solidFill>
                  <a:srgbClr val="333399"/>
                </a:solidFill>
                <a:latin typeface="Cambria"/>
                <a:ea typeface="+mn-ea"/>
                <a:cs typeface="+mn-cs"/>
              </a:rPr>
              <a:t> </a:t>
            </a:r>
            <a:r>
              <a:rPr lang="ru-RU" altLang="ru-RU" sz="3200" kern="0" dirty="0" smtClean="0">
                <a:solidFill>
                  <a:srgbClr val="333399"/>
                </a:solidFill>
                <a:latin typeface="Cambria"/>
                <a:ea typeface="+mn-ea"/>
                <a:cs typeface="+mn-cs"/>
              </a:rPr>
              <a:t/>
            </a:r>
            <a:br>
              <a:rPr lang="ru-RU" altLang="ru-RU" sz="3200" kern="0" dirty="0" smtClean="0">
                <a:solidFill>
                  <a:srgbClr val="333399"/>
                </a:solidFill>
                <a:latin typeface="Cambria"/>
                <a:ea typeface="+mn-ea"/>
                <a:cs typeface="+mn-cs"/>
              </a:rPr>
            </a:br>
            <a:r>
              <a:rPr lang="ru-RU" altLang="ru-RU" sz="2800" kern="0" dirty="0">
                <a:solidFill>
                  <a:srgbClr val="333399"/>
                </a:solidFill>
                <a:latin typeface="Cambria"/>
              </a:rPr>
              <a:t>* </a:t>
            </a:r>
            <a:r>
              <a:rPr lang="ru-RU" altLang="ru-RU" sz="2800" kern="0" dirty="0" smtClean="0">
                <a:solidFill>
                  <a:schemeClr val="accent5">
                    <a:lumMod val="50000"/>
                  </a:schemeClr>
                </a:solidFill>
                <a:latin typeface="Cambria"/>
                <a:ea typeface="+mn-ea"/>
                <a:cs typeface="+mn-cs"/>
              </a:rPr>
              <a:t>в </a:t>
            </a:r>
            <a:r>
              <a:rPr lang="ru-RU" altLang="ru-RU" sz="2800" kern="0" dirty="0">
                <a:solidFill>
                  <a:schemeClr val="accent5">
                    <a:lumMod val="50000"/>
                  </a:schemeClr>
                </a:solidFill>
                <a:latin typeface="Cambria"/>
                <a:ea typeface="+mn-ea"/>
                <a:cs typeface="+mn-cs"/>
              </a:rPr>
              <a:t>переводе с латинского </a:t>
            </a:r>
            <a:r>
              <a:rPr lang="en-US" altLang="ru-RU" sz="2800" i="1" kern="0" dirty="0" err="1">
                <a:solidFill>
                  <a:srgbClr val="FF0000"/>
                </a:solidFill>
                <a:latin typeface="Cambria"/>
                <a:ea typeface="+mn-ea"/>
                <a:cs typeface="+mn-cs"/>
              </a:rPr>
              <a:t>emotio</a:t>
            </a:r>
            <a:r>
              <a:rPr lang="ru-RU" altLang="ru-RU" sz="2800" kern="0" dirty="0">
                <a:solidFill>
                  <a:srgbClr val="FF0000"/>
                </a:solidFill>
                <a:latin typeface="Cambria"/>
                <a:ea typeface="+mn-ea"/>
                <a:cs typeface="+mn-cs"/>
              </a:rPr>
              <a:t> </a:t>
            </a:r>
            <a:r>
              <a:rPr lang="ru-RU" altLang="ru-RU" sz="2800" kern="0" dirty="0">
                <a:solidFill>
                  <a:schemeClr val="accent5">
                    <a:lumMod val="50000"/>
                  </a:schemeClr>
                </a:solidFill>
                <a:latin typeface="Cambria"/>
                <a:ea typeface="+mn-ea"/>
                <a:cs typeface="+mn-cs"/>
              </a:rPr>
              <a:t>означает </a:t>
            </a:r>
            <a:r>
              <a:rPr lang="ru-RU" altLang="ru-RU" sz="2800" i="1" kern="0" dirty="0" smtClean="0">
                <a:solidFill>
                  <a:srgbClr val="FF0000"/>
                </a:solidFill>
                <a:latin typeface="Cambria"/>
                <a:ea typeface="+mn-ea"/>
                <a:cs typeface="+mn-cs"/>
              </a:rPr>
              <a:t>потрясаю.</a:t>
            </a:r>
            <a:r>
              <a:rPr lang="ru-RU" altLang="ru-RU" sz="2800" kern="0" dirty="0">
                <a:solidFill>
                  <a:srgbClr val="FF0000"/>
                </a:solidFill>
                <a:latin typeface="Cambria"/>
                <a:ea typeface="+mn-ea"/>
                <a:cs typeface="+mn-cs"/>
              </a:rPr>
              <a:t/>
            </a:r>
            <a:br>
              <a:rPr lang="ru-RU" altLang="ru-RU" sz="2800" kern="0" dirty="0">
                <a:solidFill>
                  <a:srgbClr val="FF0000"/>
                </a:solidFill>
                <a:latin typeface="Cambria"/>
                <a:ea typeface="+mn-ea"/>
                <a:cs typeface="+mn-cs"/>
              </a:rPr>
            </a:br>
            <a:r>
              <a:rPr lang="ru-RU" altLang="ru-RU" sz="2800" kern="0" dirty="0">
                <a:solidFill>
                  <a:schemeClr val="accent5">
                    <a:lumMod val="50000"/>
                  </a:schemeClr>
                </a:solidFill>
                <a:latin typeface="Cambria"/>
              </a:rPr>
              <a:t>* </a:t>
            </a:r>
            <a:r>
              <a:rPr lang="ru-RU" altLang="ru-RU" sz="2800" kern="0" dirty="0" smtClean="0">
                <a:solidFill>
                  <a:schemeClr val="accent5">
                    <a:lumMod val="50000"/>
                  </a:schemeClr>
                </a:solidFill>
                <a:latin typeface="Cambria"/>
                <a:ea typeface="+mn-ea"/>
                <a:cs typeface="+mn-cs"/>
              </a:rPr>
              <a:t>это </a:t>
            </a:r>
            <a:r>
              <a:rPr lang="ru-RU" altLang="ru-RU" sz="2800" kern="0" dirty="0">
                <a:solidFill>
                  <a:schemeClr val="accent5">
                    <a:lumMod val="50000"/>
                  </a:schemeClr>
                </a:solidFill>
                <a:latin typeface="Cambria"/>
                <a:ea typeface="+mn-ea"/>
                <a:cs typeface="+mn-cs"/>
              </a:rPr>
              <a:t>такие психические состояния, которые выражаются в переживании человеком своего отношения к окружающей действительности и к самому </a:t>
            </a:r>
            <a:r>
              <a:rPr lang="ru-RU" altLang="ru-RU" sz="2800" kern="0" dirty="0" smtClean="0">
                <a:solidFill>
                  <a:schemeClr val="accent5">
                    <a:lumMod val="50000"/>
                  </a:schemeClr>
                </a:solidFill>
                <a:latin typeface="Cambria"/>
                <a:ea typeface="+mn-ea"/>
                <a:cs typeface="+mn-cs"/>
              </a:rPr>
              <a:t>себе.</a:t>
            </a:r>
            <a:r>
              <a:rPr lang="ru-RU" altLang="ru-RU" sz="2800" kern="0" dirty="0">
                <a:solidFill>
                  <a:srgbClr val="333399"/>
                </a:solidFill>
                <a:latin typeface="Cambria"/>
                <a:ea typeface="+mn-ea"/>
                <a:cs typeface="+mn-cs"/>
              </a:rPr>
              <a:t/>
            </a:r>
            <a:br>
              <a:rPr lang="ru-RU" altLang="ru-RU" sz="2800" kern="0" dirty="0">
                <a:solidFill>
                  <a:srgbClr val="333399"/>
                </a:solidFill>
                <a:latin typeface="Cambria"/>
                <a:ea typeface="+mn-ea"/>
                <a:cs typeface="+mn-cs"/>
              </a:rPr>
            </a:br>
            <a:endParaRPr lang="ru-RU" sz="2800" dirty="0"/>
          </a:p>
        </p:txBody>
      </p:sp>
    </p:spTree>
    <p:extLst>
      <p:ext uri="{BB962C8B-B14F-4D97-AF65-F5344CB8AC3E}">
        <p14:creationId xmlns:p14="http://schemas.microsoft.com/office/powerpoint/2010/main" xmlns="" val="860949821"/>
      </p:ext>
    </p:extLst>
  </p:cSld>
  <p:clrMapOvr>
    <a:masterClrMapping/>
  </p:clrMapOvr>
  <mc:AlternateContent xmlns:mc="http://schemas.openxmlformats.org/markup-compatibility/2006">
    <mc:Choice xmlns:p14="http://schemas.microsoft.com/office/powerpoint/2010/main" xmlns="" Requires="p14">
      <p:transition spd="slow" p14:dur="2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3" presetClass="emph" presetSubtype="6" fill="remove" grpId="3" nodeType="withEffect">
                                  <p:stCondLst>
                                    <p:cond delay="0"/>
                                  </p:stCondLst>
                                  <p:iterate type="lt">
                                    <p:tmPct val="0"/>
                                  </p:iterate>
                                  <p:childTnLst>
                                    <p:animClr clrSpc="hsl" dir="cw">
                                      <p:cBhvr override="childStyle">
                                        <p:cTn id="9" dur="3600" fill="hold"/>
                                        <p:tgtEl>
                                          <p:spTgt spid="4"/>
                                        </p:tgtEl>
                                        <p:attrNameLst>
                                          <p:attrName>style.color</p:attrName>
                                        </p:attrNameLst>
                                      </p:cBhvr>
                                      <p:to>
                                        <a:schemeClr val="accent2"/>
                                      </p:to>
                                    </p:animClr>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0" presetID="36" presetClass="emph" presetSubtype="0" repeatCount="indefinite" fill="hold" grpId="2" nodeType="withEffect">
                                  <p:stCondLst>
                                    <p:cond delay="0"/>
                                  </p:stCondLst>
                                  <p:iterate type="lt">
                                    <p:tmPct val="10000"/>
                                  </p:iterate>
                                  <p:childTnLst>
                                    <p:animScale>
                                      <p:cBhvr>
                                        <p:cTn id="11" dur="500" autoRev="1" fill="hold">
                                          <p:stCondLst>
                                            <p:cond delay="0"/>
                                          </p:stCondLst>
                                        </p:cTn>
                                        <p:tgtEl>
                                          <p:spTgt spid="4"/>
                                        </p:tgtEl>
                                      </p:cBhvr>
                                      <p:to x="80000" y="100000"/>
                                    </p:animScale>
                                    <p:anim by="(#ppt_w*0.10)" calcmode="lin" valueType="num">
                                      <p:cBhvr>
                                        <p:cTn id="12" dur="500" autoRev="1" fill="hold">
                                          <p:stCondLst>
                                            <p:cond delay="0"/>
                                          </p:stCondLst>
                                        </p:cTn>
                                        <p:tgtEl>
                                          <p:spTgt spid="4"/>
                                        </p:tgtEl>
                                        <p:attrNameLst>
                                          <p:attrName>ppt_x</p:attrName>
                                        </p:attrNameLst>
                                      </p:cBhvr>
                                    </p:anim>
                                    <p:anim by="(-#ppt_w*0.10)" calcmode="lin" valueType="num">
                                      <p:cBhvr>
                                        <p:cTn id="13" dur="500" autoRev="1" fill="hold">
                                          <p:stCondLst>
                                            <p:cond delay="0"/>
                                          </p:stCondLst>
                                        </p:cTn>
                                        <p:tgtEl>
                                          <p:spTgt spid="4"/>
                                        </p:tgtEl>
                                        <p:attrNameLst>
                                          <p:attrName>ppt_y</p:attrName>
                                        </p:attrNameLst>
                                      </p:cBhvr>
                                    </p:anim>
                                    <p:animRot by="-480000">
                                      <p:cBhvr>
                                        <p:cTn id="14" dur="50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2"/>
      <p:bldP spid="4"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3223" y="904240"/>
            <a:ext cx="8239760" cy="1505687"/>
          </a:xfrm>
        </p:spPr>
        <p:txBody>
          <a:bodyPr/>
          <a:lstStyle/>
          <a:p>
            <a:r>
              <a:rPr lang="ru-RU" altLang="ru-RU" sz="4400" kern="0" dirty="0">
                <a:solidFill>
                  <a:srgbClr val="FF0000"/>
                </a:solidFill>
                <a:latin typeface="Calibri"/>
                <a:cs typeface="+mj-cs"/>
              </a:rPr>
              <a:t>Влияние эмоций на организм</a:t>
            </a:r>
            <a:endParaRPr lang="ru-RU" dirty="0"/>
          </a:p>
        </p:txBody>
      </p:sp>
      <p:sp>
        <p:nvSpPr>
          <p:cNvPr id="3" name="Подзаголовок 2"/>
          <p:cNvSpPr>
            <a:spLocks noGrp="1"/>
          </p:cNvSpPr>
          <p:nvPr>
            <p:ph type="subTitle" idx="1"/>
          </p:nvPr>
        </p:nvSpPr>
        <p:spPr>
          <a:xfrm>
            <a:off x="1132492" y="2052320"/>
            <a:ext cx="4135120" cy="3251200"/>
          </a:xfrm>
        </p:spPr>
        <p:txBody>
          <a:bodyPr/>
          <a:lstStyle/>
          <a:p>
            <a:pPr marL="342900" lvl="0" indent="-342900" algn="l" defTabSz="914400" fontAlgn="base">
              <a:lnSpc>
                <a:spcPct val="100000"/>
              </a:lnSpc>
              <a:spcBef>
                <a:spcPct val="20000"/>
              </a:spcBef>
              <a:spcAft>
                <a:spcPct val="0"/>
              </a:spcAft>
              <a:buClr>
                <a:srgbClr val="3333CC"/>
              </a:buClr>
              <a:buSzPct val="60000"/>
              <a:buFont typeface="Wingdings" panose="05000000000000000000" pitchFamily="2" charset="2"/>
              <a:buChar char="n"/>
            </a:pPr>
            <a:r>
              <a:rPr lang="ru-RU" altLang="ru-RU" sz="2000" kern="0" dirty="0">
                <a:solidFill>
                  <a:srgbClr val="333399"/>
                </a:solidFill>
                <a:latin typeface="Cambria"/>
              </a:rPr>
              <a:t>Большое влияние на сердце</a:t>
            </a:r>
          </a:p>
          <a:p>
            <a:pPr marL="342900" lvl="0" indent="-342900" algn="l" defTabSz="914400" fontAlgn="base">
              <a:lnSpc>
                <a:spcPct val="100000"/>
              </a:lnSpc>
              <a:spcBef>
                <a:spcPct val="20000"/>
              </a:spcBef>
              <a:spcAft>
                <a:spcPct val="0"/>
              </a:spcAft>
              <a:buClr>
                <a:srgbClr val="3333CC"/>
              </a:buClr>
              <a:buSzPct val="60000"/>
              <a:buFont typeface="Wingdings" panose="05000000000000000000" pitchFamily="2" charset="2"/>
              <a:buChar char="n"/>
            </a:pPr>
            <a:r>
              <a:rPr lang="ru-RU" altLang="ru-RU" sz="2000" kern="0" dirty="0">
                <a:solidFill>
                  <a:srgbClr val="333399"/>
                </a:solidFill>
                <a:latin typeface="Cambria"/>
              </a:rPr>
              <a:t>Под воздействием </a:t>
            </a:r>
            <a:r>
              <a:rPr lang="ru-RU" altLang="ru-RU" sz="2000" kern="0" dirty="0">
                <a:solidFill>
                  <a:srgbClr val="FF0000"/>
                </a:solidFill>
                <a:latin typeface="Cambria"/>
              </a:rPr>
              <a:t>положительных </a:t>
            </a:r>
            <a:r>
              <a:rPr lang="ru-RU" altLang="ru-RU" sz="2000" kern="0" dirty="0">
                <a:solidFill>
                  <a:srgbClr val="333399"/>
                </a:solidFill>
                <a:latin typeface="Cambria"/>
              </a:rPr>
              <a:t>эмоций люди могут совершать колоссальную работу (поднимать тяжести, пробегать большие расстояния)</a:t>
            </a:r>
          </a:p>
        </p:txBody>
      </p:sp>
      <p:sp>
        <p:nvSpPr>
          <p:cNvPr id="4" name="Прямоугольник 3"/>
          <p:cNvSpPr/>
          <p:nvPr/>
        </p:nvSpPr>
        <p:spPr>
          <a:xfrm>
            <a:off x="5516881" y="2409927"/>
            <a:ext cx="3131820" cy="2308324"/>
          </a:xfrm>
          <a:prstGeom prst="rect">
            <a:avLst/>
          </a:prstGeom>
        </p:spPr>
        <p:txBody>
          <a:bodyPr wrap="square">
            <a:spAutoFit/>
          </a:bodyPr>
          <a:lstStyle/>
          <a:p>
            <a:pPr marL="342900" lvl="0" indent="-342900" fontAlgn="base">
              <a:spcBef>
                <a:spcPct val="20000"/>
              </a:spcBef>
              <a:spcAft>
                <a:spcPct val="0"/>
              </a:spcAft>
              <a:buClr>
                <a:srgbClr val="3333CC"/>
              </a:buClr>
              <a:buSzPct val="60000"/>
              <a:buFont typeface="Wingdings" panose="05000000000000000000" pitchFamily="2" charset="2"/>
              <a:buChar char="n"/>
            </a:pPr>
            <a:r>
              <a:rPr lang="ru-RU" altLang="ru-RU" sz="2000" kern="0" dirty="0">
                <a:solidFill>
                  <a:srgbClr val="FF0000"/>
                </a:solidFill>
                <a:latin typeface="Cambria"/>
              </a:rPr>
              <a:t>Отрицательные </a:t>
            </a:r>
            <a:r>
              <a:rPr lang="ru-RU" altLang="ru-RU" sz="2000" kern="0" dirty="0">
                <a:solidFill>
                  <a:srgbClr val="333399"/>
                </a:solidFill>
                <a:latin typeface="Cambria"/>
              </a:rPr>
              <a:t>эмоции снижают работоспособность сердца</a:t>
            </a:r>
          </a:p>
          <a:p>
            <a:pPr marL="342900" lvl="0" indent="-342900" fontAlgn="base">
              <a:spcBef>
                <a:spcPct val="20000"/>
              </a:spcBef>
              <a:spcAft>
                <a:spcPct val="0"/>
              </a:spcAft>
              <a:buClr>
                <a:srgbClr val="3333CC"/>
              </a:buClr>
              <a:buSzPct val="60000"/>
              <a:buFont typeface="Wingdings" panose="05000000000000000000" pitchFamily="2" charset="2"/>
              <a:buChar char="n"/>
            </a:pPr>
            <a:r>
              <a:rPr lang="ru-RU" altLang="ru-RU" sz="2000" kern="0" dirty="0">
                <a:solidFill>
                  <a:srgbClr val="333399"/>
                </a:solidFill>
                <a:latin typeface="Cambria"/>
              </a:rPr>
              <a:t>Могут приводить к нарушению его деятельности</a:t>
            </a:r>
          </a:p>
        </p:txBody>
      </p:sp>
    </p:spTree>
    <p:extLst>
      <p:ext uri="{BB962C8B-B14F-4D97-AF65-F5344CB8AC3E}">
        <p14:creationId xmlns:p14="http://schemas.microsoft.com/office/powerpoint/2010/main" xmlns="" val="3810134470"/>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6183" y="1194562"/>
            <a:ext cx="9133840" cy="819125"/>
          </a:xfrm>
          <a:solidFill>
            <a:schemeClr val="accent4">
              <a:lumMod val="60000"/>
              <a:lumOff val="40000"/>
            </a:schemeClr>
          </a:solidFill>
        </p:spPr>
        <p:txBody>
          <a:bodyPr/>
          <a:lstStyle/>
          <a:p>
            <a:r>
              <a:rPr lang="ru-RU" altLang="ru-RU" sz="4400" b="1" kern="0" dirty="0">
                <a:solidFill>
                  <a:srgbClr val="FF0000"/>
                </a:solidFill>
                <a:latin typeface="Calibri"/>
                <a:cs typeface="+mj-cs"/>
              </a:rPr>
              <a:t>Рецепт психологического здоровья:</a:t>
            </a:r>
            <a:endParaRPr lang="ru-RU" dirty="0"/>
          </a:p>
        </p:txBody>
      </p:sp>
      <p:sp>
        <p:nvSpPr>
          <p:cNvPr id="3" name="Подзаголовок 2"/>
          <p:cNvSpPr>
            <a:spLocks noGrp="1"/>
          </p:cNvSpPr>
          <p:nvPr>
            <p:ph type="subTitle" idx="1"/>
          </p:nvPr>
        </p:nvSpPr>
        <p:spPr>
          <a:xfrm>
            <a:off x="1005143" y="2166087"/>
            <a:ext cx="7834057" cy="3381175"/>
          </a:xfrm>
        </p:spPr>
        <p:txBody>
          <a:bodyPr/>
          <a:lstStyle/>
          <a:p>
            <a:pPr marL="342900" lvl="0" indent="-342900" defTabSz="914400" fontAlgn="base">
              <a:spcBef>
                <a:spcPct val="20000"/>
              </a:spcBef>
              <a:spcAft>
                <a:spcPct val="0"/>
              </a:spcAft>
              <a:buClr>
                <a:srgbClr val="3333CC"/>
              </a:buClr>
              <a:buSzPct val="60000"/>
            </a:pPr>
            <a:r>
              <a:rPr lang="ru-RU" altLang="ru-RU" sz="2400" kern="0" dirty="0">
                <a:solidFill>
                  <a:srgbClr val="333399"/>
                </a:solidFill>
                <a:latin typeface="Cambria"/>
              </a:rPr>
              <a:t>Для нашего благополучного существования необходимо, чтобы мы испытывали:</a:t>
            </a:r>
            <a:endParaRPr lang="ru-RU" altLang="ru-RU" sz="2400" b="1" kern="0" dirty="0">
              <a:solidFill>
                <a:srgbClr val="333399"/>
              </a:solidFill>
              <a:latin typeface="Cambria"/>
            </a:endParaRPr>
          </a:p>
          <a:p>
            <a:pPr marL="342900" lvl="0" indent="-342900" defTabSz="914400" fontAlgn="base">
              <a:spcBef>
                <a:spcPct val="20000"/>
              </a:spcBef>
              <a:spcAft>
                <a:spcPct val="0"/>
              </a:spcAft>
              <a:buClr>
                <a:srgbClr val="3333CC"/>
              </a:buClr>
              <a:buSzPct val="60000"/>
              <a:buFont typeface="Wingdings" panose="05000000000000000000" pitchFamily="2" charset="2"/>
              <a:buChar char="n"/>
            </a:pPr>
            <a:r>
              <a:rPr lang="ru-RU" altLang="ru-RU" sz="2400" b="1" kern="0" dirty="0">
                <a:solidFill>
                  <a:srgbClr val="333399"/>
                </a:solidFill>
                <a:latin typeface="Cambria"/>
              </a:rPr>
              <a:t>Положительных эмоций</a:t>
            </a:r>
            <a:r>
              <a:rPr lang="ru-RU" altLang="ru-RU" sz="2400" kern="0" dirty="0">
                <a:solidFill>
                  <a:srgbClr val="333399"/>
                </a:solidFill>
                <a:latin typeface="Cambria"/>
              </a:rPr>
              <a:t>   – 35%, из них 30% должен занимать интерес и 5% - радость.</a:t>
            </a:r>
            <a:endParaRPr lang="ru-RU" altLang="ru-RU" sz="2400" b="1" kern="0" dirty="0">
              <a:solidFill>
                <a:srgbClr val="333399"/>
              </a:solidFill>
              <a:latin typeface="Cambria"/>
            </a:endParaRPr>
          </a:p>
          <a:p>
            <a:pPr marL="342900" lvl="0" indent="-342900" defTabSz="914400" fontAlgn="base">
              <a:spcBef>
                <a:spcPct val="20000"/>
              </a:spcBef>
              <a:spcAft>
                <a:spcPct val="0"/>
              </a:spcAft>
              <a:buClr>
                <a:srgbClr val="3333CC"/>
              </a:buClr>
              <a:buSzPct val="60000"/>
              <a:buFont typeface="Wingdings" panose="05000000000000000000" pitchFamily="2" charset="2"/>
              <a:buChar char="n"/>
            </a:pPr>
            <a:r>
              <a:rPr lang="ru-RU" altLang="ru-RU" sz="2400" b="1" kern="0" dirty="0">
                <a:solidFill>
                  <a:srgbClr val="333399"/>
                </a:solidFill>
                <a:latin typeface="Cambria"/>
              </a:rPr>
              <a:t>Отрицательных эмоций</a:t>
            </a:r>
            <a:r>
              <a:rPr lang="ru-RU" altLang="ru-RU" sz="2400" kern="0" dirty="0">
                <a:solidFill>
                  <a:srgbClr val="333399"/>
                </a:solidFill>
                <a:latin typeface="Cambria"/>
              </a:rPr>
              <a:t> – 5%.</a:t>
            </a:r>
            <a:endParaRPr lang="ru-RU" altLang="ru-RU" sz="2400" b="1" kern="0" dirty="0">
              <a:solidFill>
                <a:srgbClr val="333399"/>
              </a:solidFill>
              <a:latin typeface="Cambria"/>
            </a:endParaRPr>
          </a:p>
          <a:p>
            <a:pPr marL="342900" lvl="0" indent="-342900" defTabSz="914400" fontAlgn="base">
              <a:spcBef>
                <a:spcPct val="20000"/>
              </a:spcBef>
              <a:spcAft>
                <a:spcPct val="0"/>
              </a:spcAft>
              <a:buClr>
                <a:srgbClr val="3333CC"/>
              </a:buClr>
              <a:buSzPct val="60000"/>
              <a:buFont typeface="Wingdings" panose="05000000000000000000" pitchFamily="2" charset="2"/>
              <a:buChar char="n"/>
            </a:pPr>
            <a:r>
              <a:rPr lang="ru-RU" altLang="ru-RU" sz="2400" b="1" kern="0" dirty="0">
                <a:solidFill>
                  <a:srgbClr val="333399"/>
                </a:solidFill>
                <a:latin typeface="Cambria"/>
              </a:rPr>
              <a:t>Эмоционально-нейтральных эмоций</a:t>
            </a:r>
            <a:r>
              <a:rPr lang="ru-RU" altLang="ru-RU" sz="2400" kern="0" dirty="0">
                <a:solidFill>
                  <a:srgbClr val="333399"/>
                </a:solidFill>
                <a:latin typeface="Cambria"/>
              </a:rPr>
              <a:t> – 60% </a:t>
            </a:r>
          </a:p>
        </p:txBody>
      </p:sp>
    </p:spTree>
    <p:extLst>
      <p:ext uri="{BB962C8B-B14F-4D97-AF65-F5344CB8AC3E}">
        <p14:creationId xmlns:p14="http://schemas.microsoft.com/office/powerpoint/2010/main" xmlns="" val="2315893993"/>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510783"/>
            <a:ext cx="7965440" cy="5056897"/>
          </a:xfrm>
        </p:spPr>
        <p:txBody>
          <a:bodyPr/>
          <a:lstStyle/>
          <a:p>
            <a:pPr lvl="0" defTabSz="914400" eaLnBrk="0" fontAlgn="base" hangingPunct="0">
              <a:lnSpc>
                <a:spcPct val="100000"/>
              </a:lnSpc>
              <a:spcBef>
                <a:spcPct val="20000"/>
              </a:spcBef>
              <a:spcAft>
                <a:spcPct val="0"/>
              </a:spcAft>
              <a:buClr>
                <a:srgbClr val="3333CC"/>
              </a:buClr>
              <a:buSzPct val="60000"/>
            </a:pPr>
            <a:r>
              <a:rPr lang="ru-RU" altLang="ru-RU" sz="4400" kern="0" dirty="0">
                <a:solidFill>
                  <a:srgbClr val="FF0000"/>
                </a:solidFill>
                <a:latin typeface="Calibri"/>
                <a:ea typeface="+mj-ea"/>
                <a:cs typeface="+mj-cs"/>
              </a:rPr>
              <a:t>Положительные </a:t>
            </a:r>
            <a:r>
              <a:rPr lang="ru-RU" altLang="ru-RU" sz="4400" kern="0" dirty="0" smtClean="0">
                <a:solidFill>
                  <a:srgbClr val="FF0000"/>
                </a:solidFill>
                <a:latin typeface="Calibri"/>
                <a:ea typeface="+mj-ea"/>
                <a:cs typeface="+mj-cs"/>
              </a:rPr>
              <a:t>эмоции</a:t>
            </a:r>
            <a:br>
              <a:rPr lang="ru-RU" altLang="ru-RU" sz="4400" kern="0" dirty="0" smtClean="0">
                <a:solidFill>
                  <a:srgbClr val="FF0000"/>
                </a:solidFill>
                <a:latin typeface="Calibri"/>
                <a:ea typeface="+mj-ea"/>
                <a:cs typeface="+mj-cs"/>
              </a:rPr>
            </a:br>
            <a:r>
              <a:rPr lang="ru-RU" altLang="ru-RU" sz="2400" b="1" kern="0" dirty="0">
                <a:solidFill>
                  <a:srgbClr val="333399"/>
                </a:solidFill>
                <a:latin typeface="Times New Roman" panose="02020603050405020304" pitchFamily="18" charset="0"/>
                <a:ea typeface="+mn-ea"/>
                <a:cs typeface="Times New Roman" panose="02020603050405020304" pitchFamily="18" charset="0"/>
              </a:rPr>
              <a:t>удовольствие, радость, ликование, восторг, уверенность, гордость, доверие, симпатия, восхищение, </a:t>
            </a:r>
            <a:r>
              <a:rPr lang="ru-RU" altLang="ru-RU" sz="2400" b="1" kern="0" dirty="0" smtClean="0">
                <a:solidFill>
                  <a:srgbClr val="333399"/>
                </a:solidFill>
                <a:latin typeface="Times New Roman" panose="02020603050405020304" pitchFamily="18" charset="0"/>
                <a:ea typeface="+mn-ea"/>
                <a:cs typeface="Times New Roman" panose="02020603050405020304" pitchFamily="18" charset="0"/>
              </a:rPr>
              <a:t>любовь, уважение</a:t>
            </a:r>
            <a:r>
              <a:rPr lang="ru-RU" altLang="ru-RU" sz="2400" b="1" kern="0" dirty="0">
                <a:solidFill>
                  <a:srgbClr val="333399"/>
                </a:solidFill>
                <a:latin typeface="Times New Roman" panose="02020603050405020304" pitchFamily="18" charset="0"/>
                <a:ea typeface="+mn-ea"/>
                <a:cs typeface="Times New Roman" panose="02020603050405020304" pitchFamily="18" charset="0"/>
              </a:rPr>
              <a:t>, умиление, благодарность (признательность), нежность, самодовольство, злорадство, блаженство, чувство удовлетворенной мести, спокойная совесть, чувство облегчения, чувство удовлетворенности собой, чувство </a:t>
            </a:r>
            <a:r>
              <a:rPr lang="ru-RU" altLang="ru-RU" sz="2400" b="1" kern="0" dirty="0" smtClean="0">
                <a:solidFill>
                  <a:srgbClr val="333399"/>
                </a:solidFill>
                <a:latin typeface="Times New Roman" panose="02020603050405020304" pitchFamily="18" charset="0"/>
                <a:ea typeface="+mn-ea"/>
                <a:cs typeface="Times New Roman" panose="02020603050405020304" pitchFamily="18" charset="0"/>
              </a:rPr>
              <a:t>безопасности.</a:t>
            </a:r>
            <a:r>
              <a:rPr lang="ru-RU" altLang="ru-RU" sz="2400" b="1" kern="0" dirty="0">
                <a:solidFill>
                  <a:srgbClr val="333399"/>
                </a:solidFill>
                <a:latin typeface="Times New Roman" panose="02020603050405020304" pitchFamily="18" charset="0"/>
                <a:ea typeface="+mn-ea"/>
                <a:cs typeface="Times New Roman" panose="02020603050405020304" pitchFamily="18" charset="0"/>
              </a:rPr>
              <a:t/>
            </a:r>
            <a:br>
              <a:rPr lang="ru-RU" altLang="ru-RU" sz="2400" b="1" kern="0" dirty="0">
                <a:solidFill>
                  <a:srgbClr val="333399"/>
                </a:solidFill>
                <a:latin typeface="Times New Roman" panose="02020603050405020304" pitchFamily="18" charset="0"/>
                <a:ea typeface="+mn-ea"/>
                <a:cs typeface="Times New Roman" panose="02020603050405020304" pitchFamily="18" charset="0"/>
              </a:rPr>
            </a:br>
            <a:endParaRPr lang="ru-RU" sz="2400" dirty="0"/>
          </a:p>
        </p:txBody>
      </p:sp>
    </p:spTree>
    <p:extLst>
      <p:ext uri="{BB962C8B-B14F-4D97-AF65-F5344CB8AC3E}">
        <p14:creationId xmlns:p14="http://schemas.microsoft.com/office/powerpoint/2010/main" xmlns="" val="2597895377"/>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566" y="1377442"/>
            <a:ext cx="7004052" cy="819125"/>
          </a:xfrm>
        </p:spPr>
        <p:txBody>
          <a:bodyPr/>
          <a:lstStyle/>
          <a:p>
            <a:r>
              <a:rPr lang="ru-RU" altLang="ru-RU" sz="4400" kern="0" dirty="0">
                <a:solidFill>
                  <a:srgbClr val="FF0000"/>
                </a:solidFill>
                <a:latin typeface="Calibri"/>
                <a:cs typeface="+mj-cs"/>
              </a:rPr>
              <a:t>Нейтральные эмоции</a:t>
            </a:r>
            <a:endParaRPr lang="ru-RU" dirty="0"/>
          </a:p>
        </p:txBody>
      </p:sp>
      <p:sp>
        <p:nvSpPr>
          <p:cNvPr id="3" name="Подзаголовок 2"/>
          <p:cNvSpPr>
            <a:spLocks noGrp="1"/>
          </p:cNvSpPr>
          <p:nvPr>
            <p:ph type="subTitle" idx="1"/>
          </p:nvPr>
        </p:nvSpPr>
        <p:spPr>
          <a:xfrm>
            <a:off x="1310640" y="2570700"/>
            <a:ext cx="7020560" cy="1655762"/>
          </a:xfrm>
        </p:spPr>
        <p:txBody>
          <a:bodyPr/>
          <a:lstStyle/>
          <a:p>
            <a:pPr lvl="0" defTabSz="914400" eaLnBrk="0" fontAlgn="base" hangingPunct="0">
              <a:lnSpc>
                <a:spcPct val="100000"/>
              </a:lnSpc>
              <a:spcBef>
                <a:spcPct val="20000"/>
              </a:spcBef>
              <a:spcAft>
                <a:spcPct val="0"/>
              </a:spcAft>
              <a:buClr>
                <a:srgbClr val="3333CC"/>
              </a:buClr>
              <a:buSzPct val="60000"/>
              <a:defRPr/>
            </a:pPr>
            <a:r>
              <a:rPr lang="ru-RU" sz="3200" b="1" kern="0" dirty="0">
                <a:solidFill>
                  <a:srgbClr val="333399"/>
                </a:solidFill>
                <a:latin typeface="Times New Roman" pitchFamily="18" charset="0"/>
                <a:cs typeface="Times New Roman" pitchFamily="18" charset="0"/>
              </a:rPr>
              <a:t>любопытство, удивление, изумление, безразличие, спокойно-созерцательное настроение.</a:t>
            </a:r>
          </a:p>
        </p:txBody>
      </p:sp>
    </p:spTree>
    <p:extLst>
      <p:ext uri="{BB962C8B-B14F-4D97-AF65-F5344CB8AC3E}">
        <p14:creationId xmlns:p14="http://schemas.microsoft.com/office/powerpoint/2010/main" xmlns="" val="4027888458"/>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920" y="619760"/>
            <a:ext cx="8442960" cy="5262880"/>
          </a:xfrm>
          <a:solidFill>
            <a:schemeClr val="tx2">
              <a:lumMod val="20000"/>
              <a:lumOff val="80000"/>
            </a:schemeClr>
          </a:solidFill>
        </p:spPr>
        <p:txBody>
          <a:bodyPr/>
          <a:lstStyle/>
          <a:p>
            <a:r>
              <a:rPr lang="ru-RU" altLang="ru-RU" sz="4400" kern="0" dirty="0">
                <a:solidFill>
                  <a:srgbClr val="FF0000"/>
                </a:solidFill>
                <a:latin typeface="Calibri"/>
                <a:ea typeface="+mj-ea"/>
                <a:cs typeface="+mj-cs"/>
              </a:rPr>
              <a:t>Отрицательные </a:t>
            </a:r>
            <a:r>
              <a:rPr lang="ru-RU" altLang="ru-RU" sz="4400" kern="0" dirty="0" smtClean="0">
                <a:solidFill>
                  <a:srgbClr val="FF0000"/>
                </a:solidFill>
                <a:latin typeface="Calibri"/>
                <a:ea typeface="+mj-ea"/>
                <a:cs typeface="+mj-cs"/>
              </a:rPr>
              <a:t>эмоции</a:t>
            </a:r>
            <a:br>
              <a:rPr lang="ru-RU" altLang="ru-RU" sz="4400" kern="0" dirty="0" smtClean="0">
                <a:solidFill>
                  <a:srgbClr val="FF0000"/>
                </a:solidFill>
                <a:latin typeface="Calibri"/>
                <a:ea typeface="+mj-ea"/>
                <a:cs typeface="+mj-cs"/>
              </a:rPr>
            </a:br>
            <a:r>
              <a:rPr lang="ru-RU" altLang="ru-RU" sz="4400" kern="0" dirty="0" smtClean="0">
                <a:solidFill>
                  <a:srgbClr val="FF0000"/>
                </a:solidFill>
                <a:latin typeface="Calibri"/>
                <a:ea typeface="+mj-ea"/>
                <a:cs typeface="+mj-cs"/>
              </a:rPr>
              <a:t/>
            </a:r>
            <a:br>
              <a:rPr lang="ru-RU" altLang="ru-RU" sz="4400" kern="0" dirty="0" smtClean="0">
                <a:solidFill>
                  <a:srgbClr val="FF0000"/>
                </a:solidFill>
                <a:latin typeface="Calibri"/>
                <a:ea typeface="+mj-ea"/>
                <a:cs typeface="+mj-cs"/>
              </a:rPr>
            </a:br>
            <a:r>
              <a:rPr lang="ru-RU" altLang="ru-RU" sz="2400" b="1" kern="0" dirty="0">
                <a:solidFill>
                  <a:srgbClr val="333399"/>
                </a:solidFill>
                <a:latin typeface="Times New Roman" panose="02020603050405020304" pitchFamily="18" charset="0"/>
                <a:ea typeface="+mn-ea"/>
                <a:cs typeface="Times New Roman" panose="02020603050405020304" pitchFamily="18" charset="0"/>
              </a:rPr>
              <a:t>неудовольствие, горе (скорбь), тоска, печаль (грусть), отчаяние, огорчение, тревога, обида, боязнь, испуг, страх, жалость, сочувствие, сожаление, досада, гнев, чувство оскорбления, возмущение (негодование), ненависть, неприязнь, зависть, злоба, злость, уныние, скука, ревность, ужас, неуверенность (сомнение), недоверие, стыд, растерянность, ярость, презрение, отвращение, разочарование, омерзение, неудовлетворенность собой, раскаяние, угрызение совести, нетерпение, горечь</a:t>
            </a:r>
            <a:endParaRPr lang="ru-RU" dirty="0"/>
          </a:p>
        </p:txBody>
      </p:sp>
    </p:spTree>
    <p:extLst>
      <p:ext uri="{BB962C8B-B14F-4D97-AF65-F5344CB8AC3E}">
        <p14:creationId xmlns:p14="http://schemas.microsoft.com/office/powerpoint/2010/main" xmlns="" val="2051914008"/>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8246" y="1223035"/>
            <a:ext cx="7004052" cy="819125"/>
          </a:xfrm>
        </p:spPr>
        <p:txBody>
          <a:bodyPr/>
          <a:lstStyle/>
          <a:p>
            <a:r>
              <a:rPr lang="ru-RU" altLang="ru-RU" sz="4400" kern="0" dirty="0">
                <a:solidFill>
                  <a:srgbClr val="FF0000"/>
                </a:solidFill>
                <a:latin typeface="Calibri"/>
                <a:cs typeface="+mj-cs"/>
              </a:rPr>
              <a:t>Рекомендации</a:t>
            </a:r>
            <a:r>
              <a:rPr lang="ru-RU" altLang="ru-RU" sz="4400" kern="0" dirty="0">
                <a:solidFill>
                  <a:srgbClr val="FF5050"/>
                </a:solidFill>
                <a:latin typeface="Calibri"/>
                <a:cs typeface="+mj-cs"/>
              </a:rPr>
              <a:t> </a:t>
            </a:r>
            <a:r>
              <a:rPr lang="ru-RU" altLang="ru-RU" sz="4400" kern="0" dirty="0">
                <a:solidFill>
                  <a:srgbClr val="FF0000"/>
                </a:solidFill>
                <a:latin typeface="Calibri"/>
                <a:cs typeface="+mj-cs"/>
              </a:rPr>
              <a:t>психолога:</a:t>
            </a:r>
            <a:r>
              <a:rPr lang="ru-RU" altLang="ru-RU" sz="4400" kern="0" dirty="0">
                <a:solidFill>
                  <a:srgbClr val="FF5050"/>
                </a:solidFill>
                <a:latin typeface="Calibri"/>
                <a:cs typeface="+mj-cs"/>
              </a:rPr>
              <a:t> </a:t>
            </a:r>
            <a:endParaRPr lang="ru-RU" dirty="0"/>
          </a:p>
        </p:txBody>
      </p:sp>
      <p:sp>
        <p:nvSpPr>
          <p:cNvPr id="3" name="Подзаголовок 2"/>
          <p:cNvSpPr>
            <a:spLocks noGrp="1"/>
          </p:cNvSpPr>
          <p:nvPr>
            <p:ph type="subTitle" idx="1"/>
          </p:nvPr>
        </p:nvSpPr>
        <p:spPr>
          <a:xfrm>
            <a:off x="1229360" y="2042160"/>
            <a:ext cx="7528560" cy="3637182"/>
          </a:xfrm>
          <a:solidFill>
            <a:schemeClr val="bg2"/>
          </a:solidFill>
        </p:spPr>
        <p:txBody>
          <a:bodyPr/>
          <a:lstStyle/>
          <a:p>
            <a:pPr marL="342900" lvl="0" indent="-342900" algn="l" defTabSz="914400" fontAlgn="base">
              <a:lnSpc>
                <a:spcPct val="100000"/>
              </a:lnSpc>
              <a:spcBef>
                <a:spcPct val="20000"/>
              </a:spcBef>
              <a:spcAft>
                <a:spcPct val="0"/>
              </a:spcAft>
              <a:buClr>
                <a:srgbClr val="3333CC"/>
              </a:buClr>
              <a:buSzPct val="60000"/>
              <a:buFont typeface="Wingdings" panose="05000000000000000000" pitchFamily="2" charset="2"/>
              <a:buChar char="n"/>
            </a:pPr>
            <a:r>
              <a:rPr lang="ru-RU" altLang="ru-RU" sz="2400" kern="0" dirty="0">
                <a:solidFill>
                  <a:srgbClr val="333399"/>
                </a:solidFill>
                <a:latin typeface="Cambria"/>
              </a:rPr>
              <a:t>будьте хозяином своих эмоций</a:t>
            </a:r>
          </a:p>
          <a:p>
            <a:pPr marL="342900" lvl="0" indent="-342900" algn="l" defTabSz="914400" fontAlgn="base">
              <a:lnSpc>
                <a:spcPct val="100000"/>
              </a:lnSpc>
              <a:spcBef>
                <a:spcPct val="20000"/>
              </a:spcBef>
              <a:spcAft>
                <a:spcPct val="0"/>
              </a:spcAft>
              <a:buClr>
                <a:srgbClr val="3333CC"/>
              </a:buClr>
              <a:buSzPct val="60000"/>
              <a:buFont typeface="Wingdings" panose="05000000000000000000" pitchFamily="2" charset="2"/>
              <a:buChar char="n"/>
            </a:pPr>
            <a:r>
              <a:rPr lang="ru-RU" altLang="ru-RU" sz="2400" kern="0" dirty="0">
                <a:solidFill>
                  <a:srgbClr val="333399"/>
                </a:solidFill>
                <a:latin typeface="Cambria"/>
              </a:rPr>
              <a:t>правильно оценивайте свои эмоции;</a:t>
            </a:r>
          </a:p>
          <a:p>
            <a:pPr marL="342900" lvl="0" indent="-342900" algn="l" defTabSz="914400" fontAlgn="base">
              <a:lnSpc>
                <a:spcPct val="100000"/>
              </a:lnSpc>
              <a:spcBef>
                <a:spcPct val="20000"/>
              </a:spcBef>
              <a:spcAft>
                <a:spcPct val="0"/>
              </a:spcAft>
              <a:buClr>
                <a:srgbClr val="3333CC"/>
              </a:buClr>
              <a:buSzPct val="60000"/>
              <a:buFont typeface="Wingdings" panose="05000000000000000000" pitchFamily="2" charset="2"/>
              <a:buChar char="n"/>
            </a:pPr>
            <a:r>
              <a:rPr lang="ru-RU" altLang="ru-RU" sz="2400" kern="0" dirty="0">
                <a:solidFill>
                  <a:srgbClr val="333399"/>
                </a:solidFill>
                <a:latin typeface="Cambria"/>
              </a:rPr>
              <a:t>не накапливайте отрицательные эмоции;</a:t>
            </a:r>
          </a:p>
          <a:p>
            <a:pPr marL="342900" lvl="0" indent="-342900" algn="l" defTabSz="914400" fontAlgn="base">
              <a:lnSpc>
                <a:spcPct val="100000"/>
              </a:lnSpc>
              <a:spcBef>
                <a:spcPct val="20000"/>
              </a:spcBef>
              <a:spcAft>
                <a:spcPct val="0"/>
              </a:spcAft>
              <a:buClr>
                <a:srgbClr val="3333CC"/>
              </a:buClr>
              <a:buSzPct val="60000"/>
              <a:buFont typeface="Wingdings" panose="05000000000000000000" pitchFamily="2" charset="2"/>
              <a:buChar char="n"/>
            </a:pPr>
            <a:r>
              <a:rPr lang="ru-RU" altLang="ru-RU" sz="2400" kern="0" dirty="0">
                <a:solidFill>
                  <a:srgbClr val="333399"/>
                </a:solidFill>
                <a:latin typeface="Cambria"/>
              </a:rPr>
              <a:t>правильно их выражайте</a:t>
            </a:r>
          </a:p>
          <a:p>
            <a:pPr marL="342900" lvl="0" indent="-342900" algn="l" defTabSz="914400" fontAlgn="base">
              <a:lnSpc>
                <a:spcPct val="100000"/>
              </a:lnSpc>
              <a:spcBef>
                <a:spcPct val="20000"/>
              </a:spcBef>
              <a:spcAft>
                <a:spcPct val="0"/>
              </a:spcAft>
              <a:buClr>
                <a:srgbClr val="3333CC"/>
              </a:buClr>
              <a:buSzPct val="60000"/>
              <a:buFont typeface="Wingdings" panose="05000000000000000000" pitchFamily="2" charset="2"/>
              <a:buChar char="n"/>
            </a:pPr>
            <a:r>
              <a:rPr lang="ru-RU" altLang="ru-RU" sz="2400" kern="0" dirty="0">
                <a:solidFill>
                  <a:srgbClr val="333399"/>
                </a:solidFill>
                <a:latin typeface="Cambria"/>
              </a:rPr>
              <a:t>персональные ресурсы (хобби)</a:t>
            </a:r>
          </a:p>
          <a:p>
            <a:pPr marL="342900" lvl="0" indent="-342900" algn="l" defTabSz="914400" fontAlgn="base">
              <a:lnSpc>
                <a:spcPct val="100000"/>
              </a:lnSpc>
              <a:spcBef>
                <a:spcPct val="20000"/>
              </a:spcBef>
              <a:spcAft>
                <a:spcPct val="0"/>
              </a:spcAft>
              <a:buClr>
                <a:srgbClr val="3333CC"/>
              </a:buClr>
              <a:buSzPct val="60000"/>
              <a:buFont typeface="Wingdings" panose="05000000000000000000" pitchFamily="2" charset="2"/>
              <a:buChar char="n"/>
            </a:pPr>
            <a:r>
              <a:rPr lang="ru-RU" altLang="ru-RU" sz="2400" kern="0" dirty="0">
                <a:solidFill>
                  <a:srgbClr val="333399"/>
                </a:solidFill>
                <a:latin typeface="Cambria"/>
              </a:rPr>
              <a:t>планирование своей жизни</a:t>
            </a:r>
          </a:p>
          <a:p>
            <a:pPr marL="342900" lvl="0" indent="-342900" algn="l" defTabSz="914400" fontAlgn="base">
              <a:lnSpc>
                <a:spcPct val="100000"/>
              </a:lnSpc>
              <a:spcBef>
                <a:spcPct val="20000"/>
              </a:spcBef>
              <a:spcAft>
                <a:spcPct val="0"/>
              </a:spcAft>
              <a:buClr>
                <a:srgbClr val="3333CC"/>
              </a:buClr>
              <a:buSzPct val="60000"/>
              <a:buFont typeface="Wingdings" panose="05000000000000000000" pitchFamily="2" charset="2"/>
              <a:buChar char="n"/>
            </a:pPr>
            <a:r>
              <a:rPr lang="ru-RU" altLang="ru-RU" sz="2400" kern="0" dirty="0">
                <a:solidFill>
                  <a:srgbClr val="333399"/>
                </a:solidFill>
                <a:latin typeface="Cambria"/>
              </a:rPr>
              <a:t>н</a:t>
            </a:r>
            <a:r>
              <a:rPr lang="ru-RU" altLang="ru-RU" sz="2400" kern="0" dirty="0" smtClean="0">
                <a:solidFill>
                  <a:srgbClr val="333399"/>
                </a:solidFill>
                <a:latin typeface="Cambria"/>
              </a:rPr>
              <a:t>айти </a:t>
            </a:r>
            <a:r>
              <a:rPr lang="ru-RU" altLang="ru-RU" sz="2400" kern="0" dirty="0">
                <a:solidFill>
                  <a:srgbClr val="333399"/>
                </a:solidFill>
                <a:latin typeface="Cambria"/>
              </a:rPr>
              <a:t>единомышленников, которые будут вам помогать</a:t>
            </a:r>
          </a:p>
        </p:txBody>
      </p:sp>
    </p:spTree>
    <p:extLst>
      <p:ext uri="{BB962C8B-B14F-4D97-AF65-F5344CB8AC3E}">
        <p14:creationId xmlns:p14="http://schemas.microsoft.com/office/powerpoint/2010/main" xmlns="" val="1663792118"/>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8240" y="1628383"/>
            <a:ext cx="7569200" cy="2872497"/>
          </a:xfrm>
        </p:spPr>
        <p:txBody>
          <a:bodyPr/>
          <a:lstStyle/>
          <a:p>
            <a:r>
              <a:rPr lang="ru-RU" altLang="ru-RU" sz="4000" kern="0" dirty="0">
                <a:solidFill>
                  <a:srgbClr val="FF0000"/>
                </a:solidFill>
                <a:latin typeface="Calibri"/>
                <a:ea typeface="+mj-ea"/>
                <a:cs typeface="+mj-cs"/>
              </a:rPr>
              <a:t>Способы и приемы для регулирования эмоционального состояния</a:t>
            </a:r>
            <a:endParaRPr lang="ru-RU" sz="4000" dirty="0"/>
          </a:p>
        </p:txBody>
      </p:sp>
    </p:spTree>
    <p:extLst>
      <p:ext uri="{BB962C8B-B14F-4D97-AF65-F5344CB8AC3E}">
        <p14:creationId xmlns:p14="http://schemas.microsoft.com/office/powerpoint/2010/main" xmlns="" val="4084707746"/>
      </p:ext>
    </p:extLst>
  </p:cSld>
  <p:clrMapOvr>
    <a:masterClrMapping/>
  </p:clrMapOvr>
  <mc:AlternateContent xmlns:mc="http://schemas.openxmlformats.org/markup-compatibility/2006">
    <mc:Choice xmlns:p14="http://schemas.microsoft.com/office/powerpoint/2010/main" xmlns="" Requires="p14">
      <p:transition spd="slow" p14:dur="35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04B86468-5EDA-401F-B952-F2AF1B539289}" vid="{10703081-4F7F-4945-A963-D28AAE3C7E6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77DB3E6-6451-4F22-BB0B-8693B323AD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C9E88E-3CBD-4BE5-A766-D686E0FCF669}">
  <ds:schemaRefs>
    <ds:schemaRef ds:uri="http://schemas.microsoft.com/sharepoint/v3/contenttype/forms"/>
  </ds:schemaRefs>
</ds:datastoreItem>
</file>

<file path=customXml/itemProps3.xml><?xml version="1.0" encoding="utf-8"?>
<ds:datastoreItem xmlns:ds="http://schemas.openxmlformats.org/officeDocument/2006/customXml" ds:itemID="{605D6283-8099-4818-9D7A-517629D8A939}">
  <ds:schemaRefs>
    <ds:schemaRef ds:uri="http://purl.org/dc/elements/1.1/"/>
    <ds:schemaRef ds:uri="6ee78bd2-4339-4042-adc0-bcc646419980"/>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microsoft.com/sharepoint/v3"/>
    <ds:schemaRef ds:uri="2547570a-e5f4-4946-a4c3-82580e42479e"/>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Шаблон теста Пазл</Template>
  <TotalTime>0</TotalTime>
  <Words>197</Words>
  <Application>Microsoft Office PowerPoint</Application>
  <PresentationFormat>Лист A4 (210x297 мм)</PresentationFormat>
  <Paragraphs>34</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Тема1</vt:lpstr>
      <vt:lpstr>Слайд 1</vt:lpstr>
      <vt:lpstr>Что такое эмоции?  * в переводе с латинского emotio означает потрясаю. * это такие психические состояния, которые выражаются в переживании человеком своего отношения к окружающей действительности и к самому себе. </vt:lpstr>
      <vt:lpstr>Влияние эмоций на организм</vt:lpstr>
      <vt:lpstr>Рецепт психологического здоровья:</vt:lpstr>
      <vt:lpstr>Положительные эмоции удовольствие, радость, ликование, восторг, уверенность, гордость, доверие, симпатия, восхищение, любовь, уважение, умиление, благодарность (признательность), нежность, самодовольство, злорадство, блаженство, чувство удовлетворенной мести, спокойная совесть, чувство облегчения, чувство удовлетворенности собой, чувство безопасности. </vt:lpstr>
      <vt:lpstr>Нейтральные эмоции</vt:lpstr>
      <vt:lpstr>Отрицательные эмоции  неудовольствие, горе (скорбь), тоска, печаль (грусть), отчаяние, огорчение, тревога, обида, боязнь, испуг, страх, жалость, сочувствие, сожаление, досада, гнев, чувство оскорбления, возмущение (негодование), ненависть, неприязнь, зависть, злоба, злость, уныние, скука, ревность, ужас, неуверенность (сомнение), недоверие, стыд, растерянность, ярость, презрение, отвращение, разочарование, омерзение, неудовлетворенность собой, раскаяние, угрызение совести, нетерпение, горечь</vt:lpstr>
      <vt:lpstr>Рекомендации психолога: </vt:lpstr>
      <vt:lpstr>Способы и приемы для регулирования эмоционального состояния</vt:lpstr>
      <vt:lpstr>Способы, связанные с воздействием слова</vt:lpstr>
      <vt:lpstr>БУДЬ  ХОЗЯИНОМ СВОИХ ЭМОЦИЙ!</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2016-09-19T18:49:18Z</dcterms:created>
  <dcterms:modified xsi:type="dcterms:W3CDTF">2020-11-26T01:29:23Z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