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3.jpg" ContentType="image/jpeg"/>
  <Override PartName="/ppt/media/image3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9" r:id="rId4"/>
    <p:sldId id="275" r:id="rId5"/>
    <p:sldId id="266" r:id="rId6"/>
    <p:sldId id="263" r:id="rId7"/>
    <p:sldId id="264" r:id="rId8"/>
    <p:sldId id="267" r:id="rId9"/>
    <p:sldId id="268" r:id="rId10"/>
    <p:sldId id="269" r:id="rId11"/>
    <p:sldId id="270" r:id="rId12"/>
    <p:sldId id="271" r:id="rId13"/>
    <p:sldId id="273" r:id="rId14"/>
    <p:sldId id="27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5827EF8-C613-4506-926C-D3EBE224A5FD}">
          <p14:sldIdLst>
            <p14:sldId id="256"/>
            <p14:sldId id="257"/>
          </p14:sldIdLst>
        </p14:section>
        <p14:section name="Раздел без заголовка" id="{19C16ABC-1BA7-4A36-9974-17D4D7F7E4E0}">
          <p14:sldIdLst>
            <p14:sldId id="259"/>
            <p14:sldId id="275"/>
            <p14:sldId id="266"/>
            <p14:sldId id="263"/>
            <p14:sldId id="264"/>
            <p14:sldId id="267"/>
            <p14:sldId id="268"/>
            <p14:sldId id="269"/>
            <p14:sldId id="270"/>
            <p14:sldId id="271"/>
            <p14:sldId id="273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078348"/>
    <a:srgbClr val="052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4685" autoAdjust="0"/>
  </p:normalViewPr>
  <p:slideViewPr>
    <p:cSldViewPr>
      <p:cViewPr varScale="1">
        <p:scale>
          <a:sx n="74" d="100"/>
          <a:sy n="74" d="100"/>
        </p:scale>
        <p:origin x="104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4" d="100"/>
          <a:sy n="64" d="100"/>
        </p:scale>
        <p:origin x="-3096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53C6C-3306-47B9-8A7C-560634A7311E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3265E-2263-4244-99F7-2E28104CF1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8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8AF32-E9A5-4784-BC40-E66D8DEEF9E6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C5E19-73EA-4F71-9680-9D79807D03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036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5E19-73EA-4F71-9680-9D79807D035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25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5E19-73EA-4F71-9680-9D79807D035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713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C5E19-73EA-4F71-9680-9D79807D035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520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Lenovo\Downloads\pexels-visionpic-net-27818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7864" y="908720"/>
            <a:ext cx="5472608" cy="1656184"/>
          </a:xfrm>
          <a:prstGeom prst="rect">
            <a:avLst/>
          </a:prstGeom>
          <a:solidFill>
            <a:schemeClr val="tx2">
              <a:lumMod val="20000"/>
              <a:lumOff val="80000"/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a typeface="SimSun" pitchFamily="2" charset="-122"/>
              </a:rPr>
              <a:t>Креативность-  шаг к успеху  </a:t>
            </a:r>
            <a:endParaRPr lang="ru-RU" sz="6600" b="1" dirty="0">
              <a:ln>
                <a:solidFill>
                  <a:schemeClr val="bg1"/>
                </a:solidFill>
              </a:ln>
              <a:solidFill>
                <a:schemeClr val="tx2">
                  <a:lumMod val="75000"/>
                </a:schemeClr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1943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2555776" y="1064456"/>
            <a:ext cx="4392488" cy="3876711"/>
          </a:xfrm>
          <a:prstGeom prst="ellipse">
            <a:avLst/>
          </a:prstGeom>
          <a:gradFill>
            <a:gsLst>
              <a:gs pos="68000">
                <a:srgbClr val="052501">
                  <a:alpha val="71000"/>
                </a:srgbClr>
              </a:gs>
              <a:gs pos="2000">
                <a:srgbClr val="92D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9" name="Picture 5" descr="C:\Users\Lenovo\Downloads\cherry-66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121704"/>
            <a:ext cx="8167464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195736" y="1124744"/>
            <a:ext cx="3600400" cy="1872208"/>
          </a:xfrm>
          <a:prstGeom prst="roundRect">
            <a:avLst>
              <a:gd name="adj" fmla="val 11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123728" y="1080021"/>
            <a:ext cx="3816424" cy="196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ru-RU" sz="3200" b="1" dirty="0" smtClean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Креативность в преподавании на уроках казахского языка</a:t>
            </a:r>
            <a:endParaRPr lang="ru-RU" sz="3200" b="1" dirty="0">
              <a:ln>
                <a:solidFill>
                  <a:srgbClr val="336600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Арка 2"/>
          <p:cNvSpPr/>
          <p:nvPr/>
        </p:nvSpPr>
        <p:spPr>
          <a:xfrm rot="5220567">
            <a:off x="-1938032" y="2024845"/>
            <a:ext cx="3780420" cy="2808312"/>
          </a:xfrm>
          <a:prstGeom prst="blockArc">
            <a:avLst/>
          </a:prstGeom>
          <a:gradFill>
            <a:gsLst>
              <a:gs pos="100000">
                <a:srgbClr val="052501"/>
              </a:gs>
              <a:gs pos="0">
                <a:srgbClr val="92D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Блок-схема: объединение 4"/>
          <p:cNvSpPr/>
          <p:nvPr/>
        </p:nvSpPr>
        <p:spPr>
          <a:xfrm rot="3128884">
            <a:off x="5898377" y="-421154"/>
            <a:ext cx="4248472" cy="2520280"/>
          </a:xfrm>
          <a:prstGeom prst="flowChartMerge">
            <a:avLst/>
          </a:prstGeom>
          <a:gradFill>
            <a:gsLst>
              <a:gs pos="89000">
                <a:srgbClr val="052501"/>
              </a:gs>
              <a:gs pos="0">
                <a:srgbClr val="92D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Lenovo\Desktop\слайд\1uHZ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9231">
            <a:off x="2179775" y="-288070"/>
            <a:ext cx="3345922" cy="188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97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11760" y="2564904"/>
            <a:ext cx="2970989" cy="2304256"/>
          </a:xfrm>
          <a:prstGeom prst="rect">
            <a:avLst/>
          </a:prstGeom>
          <a:gradFill flip="none" rotWithShape="1">
            <a:gsLst>
              <a:gs pos="69000">
                <a:srgbClr val="052501">
                  <a:alpha val="71000"/>
                </a:srgbClr>
              </a:gs>
              <a:gs pos="2000">
                <a:srgbClr val="92D05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Арка 4"/>
          <p:cNvSpPr/>
          <p:nvPr/>
        </p:nvSpPr>
        <p:spPr>
          <a:xfrm rot="16543600">
            <a:off x="7860314" y="2104621"/>
            <a:ext cx="2679923" cy="2376264"/>
          </a:xfrm>
          <a:prstGeom prst="blockArc">
            <a:avLst>
              <a:gd name="adj1" fmla="val 10883419"/>
              <a:gd name="adj2" fmla="val 21343455"/>
              <a:gd name="adj3" fmla="val 13693"/>
            </a:avLst>
          </a:prstGeom>
          <a:gradFill>
            <a:gsLst>
              <a:gs pos="96000">
                <a:srgbClr val="052501">
                  <a:alpha val="71000"/>
                </a:srgbClr>
              </a:gs>
              <a:gs pos="2000">
                <a:srgbClr val="92D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4-конечная звезда 3"/>
          <p:cNvSpPr/>
          <p:nvPr/>
        </p:nvSpPr>
        <p:spPr>
          <a:xfrm rot="19622822">
            <a:off x="2771800" y="-459432"/>
            <a:ext cx="3240360" cy="2880320"/>
          </a:xfrm>
          <a:prstGeom prst="star4">
            <a:avLst>
              <a:gd name="adj" fmla="val 13845"/>
            </a:avLst>
          </a:prstGeom>
          <a:gradFill>
            <a:gsLst>
              <a:gs pos="68000">
                <a:srgbClr val="052501">
                  <a:alpha val="71000"/>
                </a:srgbClr>
              </a:gs>
              <a:gs pos="2000">
                <a:srgbClr val="92D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D:\данные до переустановки\Desktop\Новая папка\24.01.2019 НИШ\20190124_15244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725035" cy="3016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D:\данные до переустановки\Desktop\Новая папка\24.01.2019 НИШ\20190124_1525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01008"/>
            <a:ext cx="5076056" cy="2984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C:\Users\Lenovo\Desktop\слайд\1435217992_kz_book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18" y="3861048"/>
            <a:ext cx="3010250" cy="279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7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данные до переустановки\Desktop\фото областного семинара\IMG-20190108-WA003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6" y="3401878"/>
            <a:ext cx="4366064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D:\данные до переустановки\Desktop\фото областного семинара\IMG-20190108-WA004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64704"/>
            <a:ext cx="4876219" cy="3677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C:\Users\Lenovo\Desktop\слайд\1076084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6" y="1404619"/>
            <a:ext cx="3118416" cy="192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1547664" y="1092549"/>
            <a:ext cx="6408712" cy="4464496"/>
          </a:xfrm>
          <a:prstGeom prst="horizontalScroll">
            <a:avLst>
              <a:gd name="adj" fmla="val 4516"/>
            </a:avLst>
          </a:prstGeom>
          <a:blipFill>
            <a:blip r:embed="rId5"/>
            <a:stretch>
              <a:fillRect/>
            </a:stretch>
          </a:blip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8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объединение 7"/>
          <p:cNvSpPr/>
          <p:nvPr/>
        </p:nvSpPr>
        <p:spPr>
          <a:xfrm rot="4713260">
            <a:off x="314543" y="4012211"/>
            <a:ext cx="5400600" cy="3802924"/>
          </a:xfrm>
          <a:prstGeom prst="flowChartMerge">
            <a:avLst/>
          </a:prstGeom>
          <a:gradFill>
            <a:gsLst>
              <a:gs pos="100000">
                <a:srgbClr val="7B9C77">
                  <a:alpha val="83000"/>
                </a:srgbClr>
              </a:gs>
              <a:gs pos="6000">
                <a:srgbClr val="336600">
                  <a:alpha val="36000"/>
                </a:srgbClr>
              </a:gs>
              <a:gs pos="100000">
                <a:schemeClr val="accent1">
                  <a:tint val="44500"/>
                  <a:satMod val="160000"/>
                </a:schemeClr>
              </a:gs>
              <a:gs pos="35000">
                <a:srgbClr val="05250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C:\Users\Lenovo\Downloads\clip-73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3176361" cy="25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enovo\Downloads\cherry-5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8648"/>
            <a:ext cx="77216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284228" y="2741771"/>
            <a:ext cx="4392488" cy="2592288"/>
          </a:xfrm>
          <a:prstGeom prst="roundRect">
            <a:avLst>
              <a:gd name="adj" fmla="val 94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572260" y="3212976"/>
            <a:ext cx="3816424" cy="196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ru-RU" sz="3200" b="1" dirty="0" smtClean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Креативность в преподавании на уроках русского  языка и литературы</a:t>
            </a:r>
            <a:endParaRPr lang="ru-RU" sz="3200" b="1" dirty="0">
              <a:ln>
                <a:solidFill>
                  <a:srgbClr val="336600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Равнобедренный треугольник 5"/>
          <p:cNvSpPr/>
          <p:nvPr/>
        </p:nvSpPr>
        <p:spPr>
          <a:xfrm rot="16927708">
            <a:off x="-787451" y="-754902"/>
            <a:ext cx="2880320" cy="2520280"/>
          </a:xfrm>
          <a:prstGeom prst="triangle">
            <a:avLst/>
          </a:prstGeom>
          <a:gradFill>
            <a:gsLst>
              <a:gs pos="100000">
                <a:srgbClr val="7B9C77"/>
              </a:gs>
              <a:gs pos="0">
                <a:srgbClr val="336600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rgbClr val="05250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Арка 6"/>
          <p:cNvSpPr/>
          <p:nvPr/>
        </p:nvSpPr>
        <p:spPr>
          <a:xfrm rot="16543600">
            <a:off x="8001311" y="4457501"/>
            <a:ext cx="2679923" cy="2376264"/>
          </a:xfrm>
          <a:prstGeom prst="blockArc">
            <a:avLst>
              <a:gd name="adj1" fmla="val 10883419"/>
              <a:gd name="adj2" fmla="val 21343455"/>
              <a:gd name="adj3" fmla="val 13693"/>
            </a:avLst>
          </a:prstGeom>
          <a:gradFill>
            <a:gsLst>
              <a:gs pos="96000">
                <a:srgbClr val="052501">
                  <a:alpha val="71000"/>
                </a:srgbClr>
              </a:gs>
              <a:gs pos="2000">
                <a:srgbClr val="92D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6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слайд\b77d58972b5314a9309bd144d4cc98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620688"/>
            <a:ext cx="7992888" cy="5861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91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enovo\Downloads\clip-schoolteacher-near-the-blackboar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96952"/>
            <a:ext cx="3770462" cy="377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48454" y="1196752"/>
            <a:ext cx="824709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Times New Roman" pitchFamily="18" charset="0"/>
              </a:rPr>
              <a:t>           </a:t>
            </a:r>
            <a:r>
              <a:rPr lang="ru-RU" sz="3200" b="1" dirty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Times New Roman" pitchFamily="18" charset="0"/>
              </a:rPr>
              <a:t>Перед школой всегда стоит цель: создать условия для формирования личности, способной к творчеству  и готовой обслуживать современное производство. Поэтому </a:t>
            </a:r>
            <a:r>
              <a:rPr lang="ru-RU" sz="3200" b="1" dirty="0" smtClean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Times New Roman" pitchFamily="18" charset="0"/>
              </a:rPr>
              <a:t>современная </a:t>
            </a:r>
          </a:p>
          <a:p>
            <a:pPr algn="just"/>
            <a:r>
              <a:rPr lang="ru-RU" sz="3200" b="1" dirty="0" smtClean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Times New Roman" pitchFamily="18" charset="0"/>
              </a:rPr>
              <a:t>школа</a:t>
            </a:r>
            <a:r>
              <a:rPr lang="ru-RU" sz="3200" b="1" dirty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Times New Roman" pitchFamily="18" charset="0"/>
              </a:rPr>
              <a:t>, работающая на будущее, </a:t>
            </a:r>
            <a:endParaRPr lang="ru-RU" sz="3200" b="1" dirty="0" smtClean="0">
              <a:ln>
                <a:solidFill>
                  <a:srgbClr val="336600"/>
                </a:solidFill>
              </a:ln>
              <a:solidFill>
                <a:schemeClr val="bg1"/>
              </a:solidFill>
              <a:latin typeface="Times New Roman" pitchFamily="18" charset="0"/>
            </a:endParaRPr>
          </a:p>
          <a:p>
            <a:pPr algn="just"/>
            <a:r>
              <a:rPr lang="ru-RU" sz="3200" b="1" dirty="0" smtClean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Times New Roman" pitchFamily="18" charset="0"/>
              </a:rPr>
              <a:t>должна </a:t>
            </a:r>
            <a:r>
              <a:rPr lang="ru-RU" sz="3200" b="1" dirty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Times New Roman" pitchFamily="18" charset="0"/>
              </a:rPr>
              <a:t>быть сориентирована </a:t>
            </a:r>
            <a:endParaRPr lang="ru-RU" sz="3200" b="1" dirty="0" smtClean="0">
              <a:ln>
                <a:solidFill>
                  <a:srgbClr val="336600"/>
                </a:solidFill>
              </a:ln>
              <a:solidFill>
                <a:schemeClr val="bg1"/>
              </a:solidFill>
              <a:latin typeface="Times New Roman" pitchFamily="18" charset="0"/>
            </a:endParaRPr>
          </a:p>
          <a:p>
            <a:pPr algn="just"/>
            <a:r>
              <a:rPr lang="ru-RU" sz="3200" b="1" dirty="0" smtClean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Times New Roman" pitchFamily="18" charset="0"/>
              </a:rPr>
              <a:t>на </a:t>
            </a:r>
            <a:r>
              <a:rPr lang="ru-RU" sz="3200" b="1" dirty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Times New Roman" pitchFamily="18" charset="0"/>
              </a:rPr>
              <a:t>развитие творческих </a:t>
            </a:r>
            <a:endParaRPr lang="ru-RU" sz="3200" b="1" dirty="0" smtClean="0">
              <a:ln>
                <a:solidFill>
                  <a:srgbClr val="336600"/>
                </a:solidFill>
              </a:ln>
              <a:solidFill>
                <a:schemeClr val="bg1"/>
              </a:solidFill>
              <a:latin typeface="Times New Roman" pitchFamily="18" charset="0"/>
            </a:endParaRPr>
          </a:p>
          <a:p>
            <a:pPr algn="just"/>
            <a:r>
              <a:rPr lang="ru-RU" sz="3200" b="1" dirty="0" smtClean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Times New Roman" pitchFamily="18" charset="0"/>
              </a:rPr>
              <a:t>способностей </a:t>
            </a:r>
            <a:r>
              <a:rPr lang="ru-RU" sz="3200" b="1" dirty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Times New Roman" pitchFamily="18" charset="0"/>
              </a:rPr>
              <a:t>личности.</a:t>
            </a:r>
          </a:p>
        </p:txBody>
      </p:sp>
    </p:spTree>
    <p:extLst>
      <p:ext uri="{BB962C8B-B14F-4D97-AF65-F5344CB8AC3E}">
        <p14:creationId xmlns:p14="http://schemas.microsoft.com/office/powerpoint/2010/main" val="376394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878497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/>
            <a:r>
              <a:rPr lang="ru-RU" sz="3200" b="1" u="sng" dirty="0" smtClean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Креативность</a:t>
            </a:r>
            <a:r>
              <a:rPr lang="ru-RU" sz="3200" b="1" dirty="0" smtClean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творческое мышление)  – это способность создавать множество идей, это возможность придумывать необычайно умные идеи и доводить их до совершенного вида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132856"/>
            <a:ext cx="81369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КРЕАТИВНЫЕ СПОСОБНОСТИ</a:t>
            </a:r>
          </a:p>
          <a:p>
            <a:pPr algn="ctr"/>
            <a:r>
              <a:rPr lang="ru-RU" sz="3200" b="1" u="sng" dirty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УЧАЩИХСЯ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5516" y="3356992"/>
            <a:ext cx="87129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 algn="just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 творческими (креативными) способностями учащихся понимают “…комплексные возможности ученика в совершении деятельности и действия, направленные на созидание”.</a:t>
            </a:r>
          </a:p>
          <a:p>
            <a:pPr indent="179388" algn="just"/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Креативность охватывает некоторую совокупность мыслительных и личностных качеств, определяющую способность к творчеству. Одним из компонентов креативности является способность личности.</a:t>
            </a:r>
          </a:p>
        </p:txBody>
      </p:sp>
    </p:spTree>
    <p:extLst>
      <p:ext uri="{BB962C8B-B14F-4D97-AF65-F5344CB8AC3E}">
        <p14:creationId xmlns:p14="http://schemas.microsoft.com/office/powerpoint/2010/main" val="226242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ownloads\pexels-pixabay-2619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62" y="431316"/>
            <a:ext cx="8394676" cy="5995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6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4-конечная звезда 8"/>
          <p:cNvSpPr/>
          <p:nvPr/>
        </p:nvSpPr>
        <p:spPr>
          <a:xfrm rot="20353317">
            <a:off x="6300192" y="3505219"/>
            <a:ext cx="3997560" cy="3960440"/>
          </a:xfrm>
          <a:prstGeom prst="star4">
            <a:avLst/>
          </a:prstGeom>
          <a:gradFill>
            <a:gsLst>
              <a:gs pos="100000">
                <a:srgbClr val="7B9C77"/>
              </a:gs>
              <a:gs pos="6000">
                <a:srgbClr val="336600">
                  <a:alpha val="36000"/>
                </a:srgbClr>
              </a:gs>
              <a:gs pos="100000">
                <a:schemeClr val="accent1">
                  <a:tint val="44500"/>
                  <a:satMod val="160000"/>
                </a:schemeClr>
              </a:gs>
              <a:gs pos="33000">
                <a:srgbClr val="052501"/>
              </a:gs>
            </a:gsLst>
            <a:lin ang="54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27584" y="-812440"/>
            <a:ext cx="3816424" cy="3600400"/>
          </a:xfrm>
          <a:prstGeom prst="ellipse">
            <a:avLst/>
          </a:prstGeom>
          <a:gradFill>
            <a:gsLst>
              <a:gs pos="100000">
                <a:srgbClr val="7B9C77"/>
              </a:gs>
              <a:gs pos="0">
                <a:srgbClr val="336600"/>
              </a:gs>
              <a:gs pos="100000">
                <a:schemeClr val="accent1">
                  <a:tint val="44500"/>
                  <a:satMod val="160000"/>
                </a:schemeClr>
              </a:gs>
              <a:gs pos="82000">
                <a:srgbClr val="05250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Lenovo\Downloads\clip-music-les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90" y="346720"/>
            <a:ext cx="9759780" cy="6511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55776" y="1628800"/>
            <a:ext cx="4176464" cy="2376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232856" y="1973560"/>
            <a:ext cx="4822304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ru-RU" sz="4000" b="1" dirty="0" smtClean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Креативность в преподавании на уроках музыки</a:t>
            </a:r>
            <a:endParaRPr lang="ru-RU" sz="4000" b="1" dirty="0">
              <a:ln>
                <a:solidFill>
                  <a:srgbClr val="336600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Lenovo\Desktop\слайд\2022323-385f9b01074ca5a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1825">
            <a:off x="2003090" y="3208100"/>
            <a:ext cx="80962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Равнобедренный треугольник 6"/>
          <p:cNvSpPr/>
          <p:nvPr/>
        </p:nvSpPr>
        <p:spPr>
          <a:xfrm rot="19069999">
            <a:off x="2123728" y="4725144"/>
            <a:ext cx="2880320" cy="2520280"/>
          </a:xfrm>
          <a:prstGeom prst="triangle">
            <a:avLst/>
          </a:prstGeom>
          <a:gradFill>
            <a:gsLst>
              <a:gs pos="100000">
                <a:srgbClr val="7B9C77"/>
              </a:gs>
              <a:gs pos="0">
                <a:srgbClr val="336600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rgbClr val="05250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Lenovo\Desktop\слайд\hello_html_108da4ee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00" y="28575"/>
            <a:ext cx="94361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Lenovo\Desktop\слайд\balalaj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2104">
            <a:off x="236096" y="470741"/>
            <a:ext cx="3124770" cy="244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Lenovo\Desktop\слайд\dombyr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4979">
            <a:off x="2932545" y="3854207"/>
            <a:ext cx="2772127" cy="369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Lenovo\Desktop\слайд\piano-clip-art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3525671"/>
            <a:ext cx="2520280" cy="330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Lenovo\Desktop\слайд\guitar-clip-art-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337" y="-243408"/>
            <a:ext cx="2555776" cy="241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8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novo\Desktop\12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50"/>
          <a:stretch/>
        </p:blipFill>
        <p:spPr bwMode="auto">
          <a:xfrm>
            <a:off x="251520" y="404664"/>
            <a:ext cx="3683085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агетная рамка 9"/>
          <p:cNvSpPr/>
          <p:nvPr/>
        </p:nvSpPr>
        <p:spPr>
          <a:xfrm>
            <a:off x="4243024" y="303498"/>
            <a:ext cx="4776807" cy="5602932"/>
          </a:xfrm>
          <a:prstGeom prst="bevel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C:\Users\Lenovo\Desktop\слайд\eLiJi3huxdY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224"/>
            <a:ext cx="9264278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283857" y="357192"/>
            <a:ext cx="4197953" cy="5400600"/>
            <a:chOff x="683568" y="705083"/>
            <a:chExt cx="2818445" cy="3914137"/>
          </a:xfrm>
        </p:grpSpPr>
        <p:pic>
          <p:nvPicPr>
            <p:cNvPr id="13" name="Picture 3" descr="C:\Users\Lenovo\Desktop\слайд\31c0337f-2c34-4f4e-83b4-24100a891837.jf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705083"/>
              <a:ext cx="1356795" cy="1922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:\Users\Lenovo\Desktop\слайд\64b92ffe-f350-4d91-95a8-90528bbdfcb3.jf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2708920"/>
              <a:ext cx="1348072" cy="1910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Lenovo\Desktop\слайд\c1947203-76ec-46d3-acfd-38b633f6553b.jfi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705084"/>
              <a:ext cx="1357673" cy="1923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Lenovo\Desktop\слайд\ddd8a87d-6dec-449b-9eae-1aedf09ed880.jf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256" y="2717868"/>
              <a:ext cx="1341757" cy="190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3" descr="C:\Users\Lenovo\Desktop\749532_2.jpe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5"/>
          <a:stretch/>
        </p:blipFill>
        <p:spPr bwMode="auto">
          <a:xfrm>
            <a:off x="179683" y="522811"/>
            <a:ext cx="4300735" cy="516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03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1894548" y="-1035496"/>
            <a:ext cx="3916609" cy="3960440"/>
          </a:xfrm>
          <a:prstGeom prst="ellipse">
            <a:avLst/>
          </a:prstGeom>
          <a:gradFill>
            <a:gsLst>
              <a:gs pos="100000">
                <a:srgbClr val="7B9C77">
                  <a:alpha val="83000"/>
                </a:srgbClr>
              </a:gs>
              <a:gs pos="6000">
                <a:srgbClr val="336600">
                  <a:alpha val="36000"/>
                </a:srgbClr>
              </a:gs>
              <a:gs pos="100000">
                <a:schemeClr val="accent1">
                  <a:tint val="44500"/>
                  <a:satMod val="160000"/>
                </a:schemeClr>
              </a:gs>
              <a:gs pos="50000">
                <a:srgbClr val="05250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12-конечная звезда 4"/>
          <p:cNvSpPr/>
          <p:nvPr/>
        </p:nvSpPr>
        <p:spPr>
          <a:xfrm>
            <a:off x="6300192" y="1340768"/>
            <a:ext cx="4680520" cy="4536504"/>
          </a:xfrm>
          <a:prstGeom prst="star12">
            <a:avLst/>
          </a:prstGeom>
          <a:gradFill>
            <a:gsLst>
              <a:gs pos="100000">
                <a:srgbClr val="7B9C77">
                  <a:alpha val="83000"/>
                </a:srgbClr>
              </a:gs>
              <a:gs pos="6000">
                <a:srgbClr val="336600">
                  <a:alpha val="36000"/>
                </a:srgbClr>
              </a:gs>
              <a:gs pos="100000">
                <a:schemeClr val="accent1">
                  <a:tint val="44500"/>
                  <a:satMod val="160000"/>
                </a:schemeClr>
              </a:gs>
              <a:gs pos="50000">
                <a:srgbClr val="05250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C:\Users\Lenovo\Downloads\clip-school-teacher-at-the-blackboar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7459542" cy="745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>
            <a:off x="-40282" y="2681536"/>
            <a:ext cx="2880320" cy="4176464"/>
          </a:xfrm>
          <a:prstGeom prst="rtTriangle">
            <a:avLst/>
          </a:prstGeom>
          <a:gradFill>
            <a:gsLst>
              <a:gs pos="100000">
                <a:srgbClr val="7B9C77">
                  <a:alpha val="83000"/>
                </a:srgbClr>
              </a:gs>
              <a:gs pos="6000">
                <a:srgbClr val="336600">
                  <a:alpha val="36000"/>
                </a:srgbClr>
              </a:gs>
              <a:gs pos="100000">
                <a:schemeClr val="accent1">
                  <a:tint val="44500"/>
                  <a:satMod val="160000"/>
                </a:schemeClr>
              </a:gs>
              <a:gs pos="33000">
                <a:srgbClr val="05250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9" name="Picture 3" descr="C:\Users\Lenovo\Desktop\слайд\Green-Dolls-Alphabet-1729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81" y="2045053"/>
            <a:ext cx="1572667" cy="138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Lenovo\Desktop\слайд\alphabets-dancing-335146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254" y="4581128"/>
            <a:ext cx="1074366" cy="208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Lenovo\Desktop\слайд\46d264b624d60ef68e1a71698b3cbd6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176"/>
            <a:ext cx="2154238" cy="197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3275856" y="1262228"/>
            <a:ext cx="4104456" cy="196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ru-RU" sz="3200" b="1" dirty="0" smtClean="0">
                <a:ln>
                  <a:solidFill>
                    <a:srgbClr val="3366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Креативность в преподавании на уроках английского языка</a:t>
            </a:r>
            <a:endParaRPr lang="ru-RU" sz="3200" b="1" dirty="0">
              <a:ln>
                <a:solidFill>
                  <a:srgbClr val="336600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83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-1135160" y="2976029"/>
            <a:ext cx="6029208" cy="5400600"/>
          </a:xfrm>
          <a:prstGeom prst="ellipse">
            <a:avLst/>
          </a:prstGeom>
          <a:gradFill>
            <a:gsLst>
              <a:gs pos="100000">
                <a:srgbClr val="052501"/>
              </a:gs>
              <a:gs pos="0">
                <a:srgbClr val="92D05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09"/>
          <a:stretch/>
        </p:blipFill>
        <p:spPr bwMode="auto">
          <a:xfrm>
            <a:off x="152657" y="1664827"/>
            <a:ext cx="3453575" cy="3132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Блок-схема: объединение 7"/>
          <p:cNvSpPr/>
          <p:nvPr/>
        </p:nvSpPr>
        <p:spPr>
          <a:xfrm rot="2611643">
            <a:off x="4211960" y="2146356"/>
            <a:ext cx="5400600" cy="3802924"/>
          </a:xfrm>
          <a:prstGeom prst="flowChartMerge">
            <a:avLst/>
          </a:prstGeom>
          <a:gradFill>
            <a:gsLst>
              <a:gs pos="100000">
                <a:srgbClr val="7B9C77">
                  <a:alpha val="83000"/>
                </a:srgbClr>
              </a:gs>
              <a:gs pos="6000">
                <a:srgbClr val="336600">
                  <a:alpha val="36000"/>
                </a:srgbClr>
              </a:gs>
              <a:gs pos="100000">
                <a:schemeClr val="accent1">
                  <a:tint val="44500"/>
                  <a:satMod val="160000"/>
                </a:schemeClr>
              </a:gs>
              <a:gs pos="35000">
                <a:srgbClr val="05250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6" r="10210"/>
          <a:stretch/>
        </p:blipFill>
        <p:spPr bwMode="auto">
          <a:xfrm>
            <a:off x="539552" y="51719"/>
            <a:ext cx="2348457" cy="1593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196" y="165118"/>
            <a:ext cx="2230879" cy="1529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97" y="2348880"/>
            <a:ext cx="2647320" cy="1254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732240" y="1642539"/>
            <a:ext cx="2232248" cy="2893693"/>
            <a:chOff x="5544824" y="2896837"/>
            <a:chExt cx="2232248" cy="2893693"/>
          </a:xfrm>
        </p:grpSpPr>
        <p:sp>
          <p:nvSpPr>
            <p:cNvPr id="2" name="Скругленный прямоугольник 1"/>
            <p:cNvSpPr/>
            <p:nvPr/>
          </p:nvSpPr>
          <p:spPr>
            <a:xfrm>
              <a:off x="5544824" y="2896837"/>
              <a:ext cx="2232248" cy="2893693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616833" y="3400654"/>
              <a:ext cx="2160239" cy="2000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ru-RU" dirty="0">
                  <a:solidFill>
                    <a:schemeClr val="bg1"/>
                  </a:solidFill>
                  <a:latin typeface="Times New Roman"/>
                  <a:ea typeface="Times New Roman"/>
                </a:rPr>
                <a:t> </a:t>
              </a:r>
              <a:r>
                <a:rPr lang="ru-RU" dirty="0">
                  <a:latin typeface="Times New Roman"/>
                  <a:ea typeface="Times New Roman"/>
                </a:rPr>
                <a:t>Ответ</a:t>
              </a:r>
            </a:p>
            <a:p>
              <a:pPr algn="ctr">
                <a:spcAft>
                  <a:spcPts val="0"/>
                </a:spcAft>
              </a:pPr>
              <a:r>
                <a:rPr lang="en-US" b="1" dirty="0">
                  <a:latin typeface="Times New Roman"/>
                  <a:ea typeface="Times New Roman"/>
                </a:rPr>
                <a:t>It is a fruit, it’s not a flower. It is yellow and very sour.  What is it? </a:t>
              </a:r>
              <a:r>
                <a:rPr lang="en-US" sz="1200" dirty="0">
                  <a:latin typeface="Times New Roman"/>
                  <a:ea typeface="Times New Roman"/>
                </a:rPr>
                <a:t>(</a:t>
              </a:r>
              <a:r>
                <a:rPr lang="ru-RU" sz="1200" dirty="0">
                  <a:latin typeface="Times New Roman"/>
                  <a:ea typeface="Times New Roman"/>
                </a:rPr>
                <a:t>Слова отражены сверху вниз</a:t>
              </a:r>
              <a:r>
                <a:rPr lang="en-US" sz="1200" dirty="0">
                  <a:latin typeface="Times New Roman"/>
                  <a:ea typeface="Times New Roman"/>
                </a:rPr>
                <a:t>). </a:t>
              </a:r>
              <a:endParaRPr lang="ru-RU" sz="1200" dirty="0">
                <a:latin typeface="Times New Roman"/>
                <a:ea typeface="Times New Roman"/>
              </a:endParaRPr>
            </a:p>
            <a:p>
              <a:pPr algn="just">
                <a:spcAft>
                  <a:spcPts val="0"/>
                </a:spcAft>
              </a:pPr>
              <a:r>
                <a:rPr lang="en-US" b="1" dirty="0">
                  <a:latin typeface="Times New Roman"/>
                  <a:ea typeface="Times New Roman"/>
                </a:rPr>
                <a:t>It’s a lemon.</a:t>
              </a:r>
              <a:endParaRPr lang="ru-RU" b="1" dirty="0">
                <a:effectLst/>
                <a:latin typeface="Times New Roman"/>
                <a:ea typeface="Times New Roman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60" y="4797152"/>
            <a:ext cx="1921840" cy="1929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610660"/>
              </p:ext>
            </p:extLst>
          </p:nvPr>
        </p:nvGraphicFramePr>
        <p:xfrm>
          <a:off x="2888009" y="5149796"/>
          <a:ext cx="2504991" cy="12241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439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 Стол 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 Кошка 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Летучая мышь 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 Сумка 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 Тарелка 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Пирожное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Лампа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Плохой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Озеро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Кепка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524644" y="5161699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Ответ</a:t>
            </a:r>
          </a:p>
          <a:p>
            <a:r>
              <a:rPr lang="ru-RU" dirty="0">
                <a:solidFill>
                  <a:schemeClr val="bg1"/>
                </a:solidFill>
              </a:rPr>
              <a:t>нельзя  составить  слово LAMP, поскольку шарика с буквой «М» не было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71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</TotalTime>
  <Words>212</Words>
  <Application>Microsoft Office PowerPoint</Application>
  <PresentationFormat>Экран (4:3)</PresentationFormat>
  <Paragraphs>33</Paragraphs>
  <Slides>14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SimSun</vt:lpstr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Пользователь</cp:lastModifiedBy>
  <cp:revision>31</cp:revision>
  <dcterms:created xsi:type="dcterms:W3CDTF">2020-10-20T07:33:05Z</dcterms:created>
  <dcterms:modified xsi:type="dcterms:W3CDTF">2020-10-22T08:49:44Z</dcterms:modified>
</cp:coreProperties>
</file>