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sldIdLst>
    <p:sldId id="447" r:id="rId2"/>
    <p:sldId id="455" r:id="rId3"/>
    <p:sldId id="457" r:id="rId4"/>
    <p:sldId id="287" r:id="rId5"/>
    <p:sldId id="394" r:id="rId6"/>
    <p:sldId id="451" r:id="rId7"/>
    <p:sldId id="404" r:id="rId8"/>
    <p:sldId id="449" r:id="rId9"/>
    <p:sldId id="396" r:id="rId10"/>
    <p:sldId id="398" r:id="rId11"/>
    <p:sldId id="448" r:id="rId12"/>
    <p:sldId id="458" r:id="rId13"/>
    <p:sldId id="460" r:id="rId14"/>
    <p:sldId id="400" r:id="rId15"/>
    <p:sldId id="402" r:id="rId16"/>
    <p:sldId id="406" r:id="rId17"/>
    <p:sldId id="452" r:id="rId18"/>
    <p:sldId id="459" r:id="rId19"/>
    <p:sldId id="454" r:id="rId20"/>
    <p:sldId id="45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6600"/>
    <a:srgbClr val="CB6241"/>
    <a:srgbClr val="FF3300"/>
    <a:srgbClr val="993300"/>
    <a:srgbClr val="008000"/>
    <a:srgbClr val="00CC00"/>
    <a:srgbClr val="339933"/>
    <a:srgbClr val="66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1924" autoAdjust="0"/>
  </p:normalViewPr>
  <p:slideViewPr>
    <p:cSldViewPr>
      <p:cViewPr varScale="1">
        <p:scale>
          <a:sx n="106" d="100"/>
          <a:sy n="106" d="100"/>
        </p:scale>
        <p:origin x="17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3D218B-B9DB-406D-844D-66EA4DE62DF1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2EB163-A450-4A07-93C6-A916CE66E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2EB163-A450-4A07-93C6-A916CE66E7F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3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2EB163-A450-4A07-93C6-A916CE66E7F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82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0001B0-1229-467F-90B9-23510E6F3DE1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90B620-BC5F-4195-B433-7FFF2793C4DB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48840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248841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2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3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48844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248845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46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47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48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49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248850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248851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2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3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48854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48855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56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57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58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859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48860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8861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99202-0727-466C-B996-B8582A29AEE3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20E3-63BE-4BB7-B0D1-F649163E75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64D7F3-6B0A-4211-92F2-A93C02B19DE7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C9689-1D36-42D9-885F-BC0EDC9EEF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EFE983-523D-4B0D-9F9E-5B84726FED5F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71E39-CEE4-4A99-8F55-56EF35B248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8D2067-3E02-4026-ADF6-BBF896E7DC49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9C399-FD04-4EDF-AAE3-CA99B9FEC7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250F96-405D-4C9F-9ACC-2743CEAF3F28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BEF95-A4A5-461F-ADEB-651DF56FD8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965033-57D2-4ACD-A827-2D7ECB13988A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1523F-B4B2-498E-AEF9-4AFCF70735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EE5120-33DD-44C9-B19E-8EEEFF1AFD68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ADC36-6A73-4139-B18F-09C1005DF1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0A5B03-5DFB-485A-A594-3D505F9B7266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3C0C0-884E-4D27-8591-1570ADCF8E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75B9-AC47-42BE-81D2-2D61E9CCB364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3EC3F-0B03-436A-836A-4328D1DDB9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B3A21-3424-4E2E-A553-D4ADE9C277DF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2CE8B-DD81-4A6B-AD60-3D3CDECC35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92D050">
                <a:alpha val="98000"/>
              </a:srgbClr>
            </a:gs>
            <a:gs pos="500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407790A-3AB0-41D5-B8C7-70AA8AF9F810}" type="datetimeFigureOut">
              <a:rPr lang="ru-RU"/>
              <a:pPr/>
              <a:t>26.10.2020</a:t>
            </a:fld>
            <a:endParaRPr lang="ru-RU"/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412D3F-0675-46CC-AF68-57DAA9CDC5E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4781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781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4781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4781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4782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4782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4783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3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3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47833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7834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7835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47836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47837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38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39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40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41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42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43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44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24784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47846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47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7848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47849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47850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47851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47852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3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4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5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6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7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8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7859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4786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школа конспекты\учитель года\145dosk1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51" y="0"/>
            <a:ext cx="9156151" cy="6021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864187"/>
            <a:ext cx="2736304" cy="2448272"/>
          </a:xfrm>
        </p:spPr>
        <p:txBody>
          <a:bodyPr>
            <a:normAutofit lnSpcReduction="10000"/>
          </a:bodyPr>
          <a:lstStyle/>
          <a:p>
            <a:r>
              <a:rPr lang="en-US" sz="2600" b="1" i="1" dirty="0" smtClean="0">
                <a:solidFill>
                  <a:schemeClr val="tx1"/>
                </a:solidFill>
              </a:rPr>
              <a:t>The teacher of English </a:t>
            </a:r>
          </a:p>
          <a:p>
            <a:endParaRPr lang="en-US" sz="2600" b="1" i="1" dirty="0" smtClean="0">
              <a:solidFill>
                <a:schemeClr val="tx1"/>
              </a:solidFill>
            </a:endParaRPr>
          </a:p>
          <a:p>
            <a:r>
              <a:rPr lang="en-US" sz="2600" b="1" i="1" dirty="0" err="1" smtClean="0"/>
              <a:t>Maguazova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Zhansaya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Bakytovna</a:t>
            </a:r>
            <a:endParaRPr lang="ru-RU" sz="2600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1723974" cy="2737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0151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8583613" y="-63500"/>
            <a:ext cx="184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ru-RU" sz="4000">
              <a:latin typeface="Arial" charset="0"/>
            </a:endParaRPr>
          </a:p>
          <a:p>
            <a:pPr algn="l"/>
            <a:endParaRPr lang="ru-RU" sz="4000">
              <a:latin typeface="Arial" charset="0"/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8532813" y="476250"/>
            <a:ext cx="287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4000">
              <a:latin typeface="Arial" charset="0"/>
            </a:endParaRP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8440738" y="-206375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ru-RU" sz="4000">
              <a:latin typeface="Arial" charset="0"/>
            </a:endParaRPr>
          </a:p>
        </p:txBody>
      </p:sp>
      <p:sp>
        <p:nvSpPr>
          <p:cNvPr id="10246" name="WordArt 9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64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1"/>
              </a:avLst>
            </a:prstTxWarp>
          </a:bodyPr>
          <a:lstStyle/>
          <a:p>
            <a:endParaRPr lang="ru-RU" sz="3600" kern="10" dirty="0">
              <a:ln w="12700">
                <a:solidFill>
                  <a:srgbClr val="FF66FF"/>
                </a:solidFill>
                <a:round/>
                <a:headEnd/>
                <a:tailEnd/>
              </a:ln>
              <a:solidFill>
                <a:srgbClr val="99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247775"/>
            <a:ext cx="6768752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Bauyrzhan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Momyshuly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Bauyrzhan</a:t>
            </a:r>
            <a:r>
              <a:rPr lang="en-US" sz="2400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Momyshuly</a:t>
            </a:r>
            <a:r>
              <a:rPr lang="en-US" sz="2400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was born in </a:t>
            </a:r>
            <a:r>
              <a:rPr lang="en-US" sz="2400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Mynbulak</a:t>
            </a:r>
            <a:r>
              <a:rPr lang="en-US" sz="2400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village in </a:t>
            </a:r>
            <a:r>
              <a:rPr lang="en-US" sz="2400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Zhambyl</a:t>
            </a:r>
            <a:r>
              <a:rPr lang="en-US" sz="2400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region in 1910. He was very educated. </a:t>
            </a:r>
            <a:r>
              <a:rPr lang="en-US" sz="2400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Bauyrzhan</a:t>
            </a:r>
            <a:r>
              <a:rPr lang="en-US" sz="2400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began working as a rural policeman, but after a few years he joined the army and became a military leader. He fought in many battles and was famous for his bravery. </a:t>
            </a:r>
            <a:r>
              <a:rPr lang="en-US" sz="2400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Bauyrzhan</a:t>
            </a:r>
            <a:r>
              <a:rPr lang="en-US" sz="2400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wrote several books including One Night’s Tale and Moscow is Behind Us. To this day, people remember him as a People’s Hero of Kazakhstan</a:t>
            </a:r>
            <a:r>
              <a:rPr lang="en-US" sz="2400" dirty="0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(page 25)</a:t>
            </a:r>
            <a:endParaRPr lang="ru-RU" sz="2400" b="1" dirty="0">
              <a:effectLst/>
              <a:latin typeface="Arial Unicode MS" pitchFamily="2" charset="0"/>
              <a:ea typeface="Arial Unicode MS" pitchFamily="2" charset="0"/>
              <a:cs typeface="Arial Unicode MS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-3158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Descriptors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defines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700349" y="1176424"/>
            <a:ext cx="7400043" cy="4836492"/>
            <a:chOff x="1398" y="2590"/>
            <a:chExt cx="9843" cy="4844"/>
          </a:xfrm>
        </p:grpSpPr>
        <p:sp>
          <p:nvSpPr>
            <p:cNvPr id="12291" name="Oval 5"/>
            <p:cNvSpPr>
              <a:spLocks noChangeArrowheads="1"/>
            </p:cNvSpPr>
            <p:nvPr/>
          </p:nvSpPr>
          <p:spPr bwMode="auto">
            <a:xfrm>
              <a:off x="4665" y="4194"/>
              <a:ext cx="3156" cy="18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US" altLang="ru-RU" sz="800">
                <a:latin typeface="Arial" panose="020B0604020202020204" pitchFamily="34" charset="0"/>
              </a:endParaRPr>
            </a:p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2" name="Oval 6"/>
            <p:cNvSpPr>
              <a:spLocks noChangeArrowheads="1"/>
            </p:cNvSpPr>
            <p:nvPr/>
          </p:nvSpPr>
          <p:spPr bwMode="auto">
            <a:xfrm>
              <a:off x="1398" y="3475"/>
              <a:ext cx="2352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294" name="Oval 8"/>
            <p:cNvSpPr>
              <a:spLocks noChangeArrowheads="1"/>
            </p:cNvSpPr>
            <p:nvPr/>
          </p:nvSpPr>
          <p:spPr bwMode="auto">
            <a:xfrm>
              <a:off x="5169" y="6354"/>
              <a:ext cx="2832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295" name="Oval 9"/>
            <p:cNvSpPr>
              <a:spLocks noChangeArrowheads="1"/>
            </p:cNvSpPr>
            <p:nvPr/>
          </p:nvSpPr>
          <p:spPr bwMode="auto">
            <a:xfrm>
              <a:off x="1881" y="5994"/>
              <a:ext cx="288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6" name="Oval 10"/>
            <p:cNvSpPr>
              <a:spLocks noChangeArrowheads="1"/>
            </p:cNvSpPr>
            <p:nvPr/>
          </p:nvSpPr>
          <p:spPr bwMode="auto">
            <a:xfrm>
              <a:off x="8721" y="5634"/>
              <a:ext cx="2520" cy="12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7" name="Oval 11"/>
            <p:cNvSpPr>
              <a:spLocks noChangeArrowheads="1"/>
            </p:cNvSpPr>
            <p:nvPr/>
          </p:nvSpPr>
          <p:spPr bwMode="auto">
            <a:xfrm>
              <a:off x="4454" y="2590"/>
              <a:ext cx="2700" cy="12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8" name="Oval 12"/>
            <p:cNvSpPr>
              <a:spLocks noChangeArrowheads="1"/>
            </p:cNvSpPr>
            <p:nvPr/>
          </p:nvSpPr>
          <p:spPr bwMode="auto">
            <a:xfrm>
              <a:off x="8335" y="3127"/>
              <a:ext cx="2352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299" name="Line 13"/>
            <p:cNvSpPr>
              <a:spLocks noChangeShapeType="1"/>
            </p:cNvSpPr>
            <p:nvPr/>
          </p:nvSpPr>
          <p:spPr bwMode="auto">
            <a:xfrm>
              <a:off x="3387" y="4374"/>
              <a:ext cx="1278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0" name="Line 14"/>
            <p:cNvSpPr>
              <a:spLocks noChangeShapeType="1"/>
            </p:cNvSpPr>
            <p:nvPr/>
          </p:nvSpPr>
          <p:spPr bwMode="auto">
            <a:xfrm>
              <a:off x="5935" y="3869"/>
              <a:ext cx="89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2" name="Line 16"/>
            <p:cNvSpPr>
              <a:spLocks noChangeShapeType="1"/>
            </p:cNvSpPr>
            <p:nvPr/>
          </p:nvSpPr>
          <p:spPr bwMode="auto">
            <a:xfrm flipV="1">
              <a:off x="3657" y="5454"/>
              <a:ext cx="1104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3" name="Line 17"/>
            <p:cNvSpPr>
              <a:spLocks noChangeShapeType="1"/>
            </p:cNvSpPr>
            <p:nvPr/>
          </p:nvSpPr>
          <p:spPr bwMode="auto">
            <a:xfrm>
              <a:off x="7461" y="5634"/>
              <a:ext cx="12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4" name="Line 18"/>
            <p:cNvSpPr>
              <a:spLocks noChangeShapeType="1"/>
            </p:cNvSpPr>
            <p:nvPr/>
          </p:nvSpPr>
          <p:spPr bwMode="auto">
            <a:xfrm flipV="1">
              <a:off x="7777" y="4157"/>
              <a:ext cx="1116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5" name="Line 19"/>
            <p:cNvSpPr>
              <a:spLocks noChangeShapeType="1"/>
            </p:cNvSpPr>
            <p:nvPr/>
          </p:nvSpPr>
          <p:spPr bwMode="auto">
            <a:xfrm flipH="1" flipV="1">
              <a:off x="6201" y="5994"/>
              <a:ext cx="144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320462" y="3250002"/>
            <a:ext cx="208392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Bauyrzhan</a:t>
            </a:r>
            <a:r>
              <a:rPr lang="en-US" sz="2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Momyshuly</a:t>
            </a:r>
            <a:endParaRPr lang="ru-RU" sz="2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60751" y="1113412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695076" y="1490748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543125" y="1808770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3529272" y="4837895"/>
            <a:ext cx="2174261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6131594" y="4178901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1022707" y="4352048"/>
            <a:ext cx="2246736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1712" y="48604"/>
            <a:ext cx="3004793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Descriptors</a:t>
            </a:r>
            <a:r>
              <a:rPr lang="ru-RU" b="1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: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heroes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95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compusing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06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575961" y="920137"/>
            <a:ext cx="7557171" cy="5210911"/>
            <a:chOff x="1055" y="2337"/>
            <a:chExt cx="10052" cy="5219"/>
          </a:xfrm>
        </p:grpSpPr>
        <p:sp>
          <p:nvSpPr>
            <p:cNvPr id="12291" name="Oval 5"/>
            <p:cNvSpPr>
              <a:spLocks noChangeArrowheads="1"/>
            </p:cNvSpPr>
            <p:nvPr/>
          </p:nvSpPr>
          <p:spPr bwMode="auto">
            <a:xfrm>
              <a:off x="4547" y="4222"/>
              <a:ext cx="3156" cy="18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US" altLang="ru-RU" sz="800">
                <a:latin typeface="Arial" panose="020B0604020202020204" pitchFamily="34" charset="0"/>
              </a:endParaRPr>
            </a:p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3" name="Oval 7"/>
            <p:cNvSpPr>
              <a:spLocks noChangeArrowheads="1"/>
            </p:cNvSpPr>
            <p:nvPr/>
          </p:nvSpPr>
          <p:spPr bwMode="auto">
            <a:xfrm>
              <a:off x="8529" y="3654"/>
              <a:ext cx="2352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294" name="Oval 8"/>
            <p:cNvSpPr>
              <a:spLocks noChangeArrowheads="1"/>
            </p:cNvSpPr>
            <p:nvPr/>
          </p:nvSpPr>
          <p:spPr bwMode="auto">
            <a:xfrm>
              <a:off x="5086" y="6476"/>
              <a:ext cx="2832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295" name="Oval 9"/>
            <p:cNvSpPr>
              <a:spLocks noChangeArrowheads="1"/>
            </p:cNvSpPr>
            <p:nvPr/>
          </p:nvSpPr>
          <p:spPr bwMode="auto">
            <a:xfrm>
              <a:off x="1055" y="5731"/>
              <a:ext cx="288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6" name="Oval 10"/>
            <p:cNvSpPr>
              <a:spLocks noChangeArrowheads="1"/>
            </p:cNvSpPr>
            <p:nvPr/>
          </p:nvSpPr>
          <p:spPr bwMode="auto">
            <a:xfrm>
              <a:off x="8587" y="5454"/>
              <a:ext cx="2520" cy="12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7" name="Oval 11"/>
            <p:cNvSpPr>
              <a:spLocks noChangeArrowheads="1"/>
            </p:cNvSpPr>
            <p:nvPr/>
          </p:nvSpPr>
          <p:spPr bwMode="auto">
            <a:xfrm>
              <a:off x="1199" y="3503"/>
              <a:ext cx="2700" cy="12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2298" name="Oval 12"/>
            <p:cNvSpPr>
              <a:spLocks noChangeArrowheads="1"/>
            </p:cNvSpPr>
            <p:nvPr/>
          </p:nvSpPr>
          <p:spPr bwMode="auto">
            <a:xfrm>
              <a:off x="4934" y="2337"/>
              <a:ext cx="2352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300" name="Line 14"/>
            <p:cNvSpPr>
              <a:spLocks noChangeShapeType="1"/>
            </p:cNvSpPr>
            <p:nvPr/>
          </p:nvSpPr>
          <p:spPr bwMode="auto">
            <a:xfrm>
              <a:off x="3891" y="4249"/>
              <a:ext cx="783" cy="5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1" name="Line 15"/>
            <p:cNvSpPr>
              <a:spLocks noChangeShapeType="1"/>
            </p:cNvSpPr>
            <p:nvPr/>
          </p:nvSpPr>
          <p:spPr bwMode="auto">
            <a:xfrm flipV="1">
              <a:off x="7689" y="4194"/>
              <a:ext cx="84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2" name="Line 16"/>
            <p:cNvSpPr>
              <a:spLocks noChangeShapeType="1"/>
            </p:cNvSpPr>
            <p:nvPr/>
          </p:nvSpPr>
          <p:spPr bwMode="auto">
            <a:xfrm flipV="1">
              <a:off x="3657" y="5454"/>
              <a:ext cx="1104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3" name="Line 17"/>
            <p:cNvSpPr>
              <a:spLocks noChangeShapeType="1"/>
            </p:cNvSpPr>
            <p:nvPr/>
          </p:nvSpPr>
          <p:spPr bwMode="auto">
            <a:xfrm>
              <a:off x="7461" y="5634"/>
              <a:ext cx="1195" cy="3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4" name="Line 18"/>
            <p:cNvSpPr>
              <a:spLocks noChangeShapeType="1"/>
            </p:cNvSpPr>
            <p:nvPr/>
          </p:nvSpPr>
          <p:spPr bwMode="auto">
            <a:xfrm flipH="1" flipV="1">
              <a:off x="5924" y="3645"/>
              <a:ext cx="54" cy="6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05" name="Line 19"/>
            <p:cNvSpPr>
              <a:spLocks noChangeShapeType="1"/>
            </p:cNvSpPr>
            <p:nvPr/>
          </p:nvSpPr>
          <p:spPr bwMode="auto">
            <a:xfrm flipH="1" flipV="1">
              <a:off x="6201" y="5994"/>
              <a:ext cx="64" cy="4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320462" y="3250002"/>
            <a:ext cx="208392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Bauyrzhan</a:t>
            </a:r>
            <a:r>
              <a:rPr lang="en-US" sz="2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Momyshuly</a:t>
            </a:r>
            <a:endParaRPr lang="ru-RU" sz="2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19566" y="1998463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Brave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169287" y="822154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Leader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3492223" y="5020253"/>
            <a:ext cx="233272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Rural policeman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110542" y="4032306"/>
            <a:ext cx="2246386" cy="1348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Educated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029009" y="1999030"/>
            <a:ext cx="2104123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Hero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56999" y="4092015"/>
            <a:ext cx="2246736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Wrote several books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712" y="48604"/>
            <a:ext cx="3004793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Descriptors</a:t>
            </a:r>
            <a:r>
              <a:rPr lang="ru-RU" b="1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: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heroes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95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compusing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03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ET3o7MhXgAA433r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49" y="1049088"/>
            <a:ext cx="5260671" cy="49941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32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8"/>
          <p:cNvSpPr>
            <a:spLocks noChangeArrowheads="1" noChangeShapeType="1" noTextEdit="1"/>
          </p:cNvSpPr>
          <p:nvPr/>
        </p:nvSpPr>
        <p:spPr bwMode="auto">
          <a:xfrm>
            <a:off x="539750" y="333375"/>
            <a:ext cx="81470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12700">
                <a:solidFill>
                  <a:srgbClr val="FF66FF"/>
                </a:solidFill>
                <a:round/>
                <a:headEnd/>
                <a:tailEnd/>
              </a:ln>
              <a:solidFill>
                <a:srgbClr val="FF66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831" y="692696"/>
            <a:ext cx="6474323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Baurzhan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Momyshuly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was ……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brave hero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singer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actor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When was he born?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1975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1870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1910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Baurzhan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Momyshuly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began working as a ……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Leader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Rural policeman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actress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9472"/>
            <a:ext cx="3168352" cy="76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anose="020B0A04020102020204" pitchFamily="34" charset="0"/>
                <a:ea typeface="Arial Unicode MS" pitchFamily="2" charset="0"/>
                <a:cs typeface="Arial Unicode MS" pitchFamily="2" charset="0"/>
              </a:rPr>
              <a:t>Descriptors: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*</a:t>
            </a:r>
            <a:r>
              <a:rPr lang="ru-RU" sz="1400" b="1" dirty="0" err="1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Choose</a:t>
            </a:r>
            <a:r>
              <a:rPr lang="ru-RU" sz="1400" b="1" dirty="0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the</a:t>
            </a:r>
            <a:r>
              <a:rPr lang="ru-RU" sz="1400" b="1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correct</a:t>
            </a:r>
            <a:r>
              <a:rPr lang="ru-RU" sz="1400" b="1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answer</a:t>
            </a:r>
            <a:endParaRPr lang="ru-RU" sz="1400" b="1" dirty="0">
              <a:latin typeface="Arial Unicode MS" pitchFamily="2" charset="0"/>
              <a:ea typeface="Arial Unicode MS" pitchFamily="2" charset="0"/>
              <a:cs typeface="Arial Unicode MS" pitchFamily="2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*</a:t>
            </a:r>
            <a:r>
              <a:rPr lang="ru-RU" sz="1400" b="1" dirty="0" err="1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Check</a:t>
            </a:r>
            <a:r>
              <a:rPr lang="ru-RU" sz="1400" b="1" dirty="0" smtClean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yourself</a:t>
            </a:r>
            <a:r>
              <a:rPr lang="ru-RU" sz="1400" b="1" dirty="0">
                <a:solidFill>
                  <a:srgbClr val="000000"/>
                </a:solidFill>
                <a:latin typeface="Arial Unicode MS" pitchFamily="2" charset="0"/>
                <a:ea typeface="Arial Unicode MS" pitchFamily="2" charset="0"/>
                <a:cs typeface="Arial Unicode MS" pitchFamily="2" charset="0"/>
              </a:rPr>
              <a:t> </a:t>
            </a:r>
            <a:endParaRPr lang="ru-RU" sz="1400" b="1" dirty="0">
              <a:latin typeface="Arial Unicode MS" pitchFamily="2" charset="0"/>
              <a:ea typeface="Arial Unicode MS" pitchFamily="2" charset="0"/>
              <a:cs typeface="Arial Unicode M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29454" y="357166"/>
            <a:ext cx="571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280496"/>
            <a:ext cx="5832648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Where was he born?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Angeles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Charity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Minbulak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village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Zhambyl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region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arenR" startAt="5"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was famous for his …..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Bravery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548680"/>
            <a:ext cx="4536504" cy="5822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CHECK YOUR TEST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4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s://pluspng.com/img-png/png-youre-the-best-zoom-price-buy-8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148" r="5013" b="9665"/>
          <a:stretch/>
        </p:blipFill>
        <p:spPr bwMode="auto">
          <a:xfrm>
            <a:off x="0" y="-99392"/>
            <a:ext cx="9144000" cy="69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97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хтияр Кайырбеков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2"/>
          <a:stretch/>
        </p:blipFill>
        <p:spPr bwMode="auto">
          <a:xfrm>
            <a:off x="1115616" y="184458"/>
            <a:ext cx="3097641" cy="27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8321" y="2961938"/>
            <a:ext cx="241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Бахтияр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Кайырбеков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Нияз Сундиталие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r="3602"/>
          <a:stretch/>
        </p:blipFill>
        <p:spPr bwMode="auto">
          <a:xfrm>
            <a:off x="4555279" y="188640"/>
            <a:ext cx="3384377" cy="27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1355" y="2961938"/>
            <a:ext cx="2157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Нияз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Сундиталиев</a:t>
            </a:r>
            <a:endParaRPr lang="ru-RU" b="1" i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tengrinews.kz/userdata/images/u325/resized/fed84cd64c820c3cfb4703d1e65140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448186"/>
            <a:ext cx="2520280" cy="27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8889" y="6246436"/>
            <a:ext cx="1874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Кайрат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Умбетов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Данияр Аманжо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9"/>
          <a:stretch/>
        </p:blipFill>
        <p:spPr bwMode="auto">
          <a:xfrm>
            <a:off x="1547664" y="3448186"/>
            <a:ext cx="2790056" cy="2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87455" y="6285768"/>
            <a:ext cx="214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Данияр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05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гонь в руке - Анимированная картинка, анимация, gif, гифка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01623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9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916832"/>
            <a:ext cx="6870700" cy="1600200"/>
          </a:xfrm>
        </p:spPr>
        <p:txBody>
          <a:bodyPr/>
          <a:lstStyle/>
          <a:p>
            <a:r>
              <a:rPr lang="en-US" b="1" dirty="0" smtClean="0"/>
              <a:t>The 26</a:t>
            </a:r>
            <a:r>
              <a:rPr lang="en-US" b="1" baseline="30000" dirty="0" smtClean="0"/>
              <a:t>th</a:t>
            </a:r>
            <a:r>
              <a:rPr lang="en-US" b="1" dirty="0" smtClean="0"/>
              <a:t> of October.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2450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32856"/>
            <a:ext cx="8202488" cy="4361656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/>
              <a:t>The lesson is over !!!</a:t>
            </a:r>
          </a:p>
          <a:p>
            <a:pPr marL="0" indent="0" algn="ctr">
              <a:buNone/>
            </a:pPr>
            <a:r>
              <a:rPr lang="en-US" sz="6000" b="1" dirty="0" smtClean="0"/>
              <a:t>Good bye!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932767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92D050">
                <a:alpha val="98000"/>
              </a:srgb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family — Английский блог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7" y="2646237"/>
            <a:ext cx="3132365" cy="2410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190880" y="1959948"/>
            <a:ext cx="1002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atin typeface="Algerian" panose="04020705040A02060702" pitchFamily="82" charset="0"/>
              </a:rPr>
              <a:t>’’’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57936" y="2952126"/>
            <a:ext cx="9532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/>
              <a:t>+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09244" y="3506123"/>
            <a:ext cx="16979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/>
              <a:t>ous </a:t>
            </a:r>
            <a:endParaRPr lang="ru-RU" sz="6000" dirty="0"/>
          </a:p>
        </p:txBody>
      </p:sp>
      <p:pic>
        <p:nvPicPr>
          <p:cNvPr id="1028" name="Picture 4" descr="Плоские и объёмные фигу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1794368" cy="18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3164" y="2952126"/>
            <a:ext cx="9532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/>
              <a:t>+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47658" y="3221547"/>
            <a:ext cx="5597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/>
              <a:t>s</a:t>
            </a:r>
            <a:endParaRPr lang="ru-RU" sz="6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30939" y="378688"/>
            <a:ext cx="872386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/>
              <a:t> </a:t>
            </a:r>
            <a:r>
              <a:rPr lang="en-US" sz="8800" b="1" dirty="0" smtClean="0">
                <a:solidFill>
                  <a:srgbClr val="002060"/>
                </a:solidFill>
              </a:rPr>
              <a:t>Famous figures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79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278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9618">
            <a:off x="1844248" y="565375"/>
            <a:ext cx="5097463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8"/>
          <p:cNvSpPr>
            <a:spLocks noChangeArrowheads="1" noChangeShapeType="1" noTextEdit="1"/>
          </p:cNvSpPr>
          <p:nvPr/>
        </p:nvSpPr>
        <p:spPr bwMode="auto">
          <a:xfrm>
            <a:off x="1403350" y="549275"/>
            <a:ext cx="561657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39031"/>
            <a:ext cx="8208912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/>
              <a:t>The topic of the </a:t>
            </a:r>
            <a:r>
              <a:rPr lang="en-US" sz="3600" b="1" dirty="0" smtClean="0"/>
              <a:t>lesson</a:t>
            </a:r>
            <a:r>
              <a:rPr lang="ru-RU" sz="3600" b="1" dirty="0" smtClean="0"/>
              <a:t>:</a:t>
            </a:r>
            <a:r>
              <a:rPr lang="en-US" sz="3600" b="1" dirty="0" smtClean="0"/>
              <a:t> </a:t>
            </a:r>
            <a:endParaRPr lang="ru-RU" sz="3600" b="1" dirty="0" smtClean="0"/>
          </a:p>
          <a:p>
            <a:pPr algn="ctr"/>
            <a:r>
              <a:rPr lang="en-US" sz="6000" b="1" dirty="0" smtClean="0"/>
              <a:t>“</a:t>
            </a:r>
            <a:r>
              <a:rPr lang="en-US" sz="6000" b="1" dirty="0"/>
              <a:t>Famous figures” </a:t>
            </a:r>
            <a:endParaRPr lang="ru-RU" sz="6000" b="1" dirty="0"/>
          </a:p>
          <a:p>
            <a:endParaRPr lang="ru-RU" sz="3600" b="1" dirty="0" smtClean="0"/>
          </a:p>
          <a:p>
            <a:r>
              <a:rPr lang="en-US" sz="3600" b="1" dirty="0" smtClean="0"/>
              <a:t>Lesson </a:t>
            </a:r>
            <a:r>
              <a:rPr lang="en-US" sz="3600" b="1" dirty="0"/>
              <a:t>objectives</a:t>
            </a:r>
            <a:r>
              <a:rPr lang="en-US" sz="3600" dirty="0" smtClean="0"/>
              <a:t>:</a:t>
            </a:r>
            <a:endParaRPr lang="ru-RU" sz="3600" dirty="0"/>
          </a:p>
          <a:p>
            <a:r>
              <a:rPr lang="en-US" sz="3600" dirty="0"/>
              <a:t>- practice pronunciation with new words in the text</a:t>
            </a:r>
            <a:endParaRPr lang="ru-RU" sz="3600" dirty="0"/>
          </a:p>
          <a:p>
            <a:r>
              <a:rPr lang="en-US" sz="3600" dirty="0"/>
              <a:t>- apply topical vocabulary to talk about famous figures.</a:t>
            </a:r>
            <a:endParaRPr lang="ru-RU" sz="3600" dirty="0"/>
          </a:p>
          <a:p>
            <a:pPr algn="ctr"/>
            <a:endParaRPr lang="ru-RU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22832" r="30509" b="3933"/>
          <a:stretch/>
        </p:blipFill>
        <p:spPr>
          <a:xfrm>
            <a:off x="2771800" y="980728"/>
            <a:ext cx="3744416" cy="466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3235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Прямоугольник 3"/>
          <p:cNvSpPr>
            <a:spLocks noChangeArrowheads="1"/>
          </p:cNvSpPr>
          <p:nvPr/>
        </p:nvSpPr>
        <p:spPr bwMode="auto">
          <a:xfrm>
            <a:off x="-540568" y="2564904"/>
            <a:ext cx="7358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</a:rPr>
              <a:t>      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22350" y="548680"/>
            <a:ext cx="6870700" cy="699864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New words: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67048" y="1484784"/>
            <a:ext cx="3771900" cy="36576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Educated</a:t>
            </a:r>
          </a:p>
          <a:p>
            <a:pPr marL="0" indent="0">
              <a:buNone/>
            </a:pPr>
            <a:r>
              <a:rPr lang="en-US" sz="3600" b="1" dirty="0" smtClean="0"/>
              <a:t>Rural </a:t>
            </a:r>
          </a:p>
          <a:p>
            <a:pPr marL="0" indent="0">
              <a:buNone/>
            </a:pPr>
            <a:r>
              <a:rPr lang="en-US" sz="3600" b="1" dirty="0" smtClean="0"/>
              <a:t>Military </a:t>
            </a:r>
          </a:p>
          <a:p>
            <a:pPr marL="0" indent="0">
              <a:buNone/>
            </a:pPr>
            <a:r>
              <a:rPr lang="en-US" sz="3600" b="1" dirty="0" smtClean="0"/>
              <a:t>Leader </a:t>
            </a:r>
          </a:p>
          <a:p>
            <a:pPr marL="0" indent="0">
              <a:buNone/>
            </a:pPr>
            <a:r>
              <a:rPr lang="en-US" sz="3600" b="1" dirty="0" smtClean="0"/>
              <a:t>Include</a:t>
            </a:r>
            <a:endParaRPr lang="ru-RU" sz="3600" b="1" dirty="0" smtClean="0"/>
          </a:p>
          <a:p>
            <a:pPr marL="0" indent="0">
              <a:buNone/>
            </a:pPr>
            <a:r>
              <a:rPr lang="en-US" sz="3600" b="1" dirty="0" smtClean="0"/>
              <a:t>Brave </a:t>
            </a:r>
            <a:endParaRPr lang="ru-RU" sz="3600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238948" y="1518393"/>
            <a:ext cx="4464496" cy="365760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/>
              <a:t>Образованный </a:t>
            </a:r>
          </a:p>
          <a:p>
            <a:pPr marL="0" indent="0">
              <a:buNone/>
            </a:pPr>
            <a:r>
              <a:rPr lang="ru-RU" sz="3600" b="1" dirty="0" smtClean="0"/>
              <a:t>Сельский  </a:t>
            </a:r>
          </a:p>
          <a:p>
            <a:pPr marL="0" indent="0">
              <a:buNone/>
            </a:pPr>
            <a:r>
              <a:rPr lang="ru-RU" sz="3600" b="1" dirty="0" smtClean="0"/>
              <a:t>Военный</a:t>
            </a:r>
          </a:p>
          <a:p>
            <a:pPr marL="0" indent="0">
              <a:buNone/>
            </a:pPr>
            <a:r>
              <a:rPr lang="ru-RU" sz="3600" b="1" dirty="0" smtClean="0"/>
              <a:t>Лидер</a:t>
            </a:r>
          </a:p>
          <a:p>
            <a:pPr marL="0" indent="0">
              <a:buNone/>
            </a:pPr>
            <a:r>
              <a:rPr lang="ru-RU" sz="3600" b="1" dirty="0" smtClean="0"/>
              <a:t>Включать в (себя)</a:t>
            </a:r>
            <a:endParaRPr lang="en-US" sz="3600" b="1" dirty="0" smtClean="0"/>
          </a:p>
          <a:p>
            <a:pPr marL="0" indent="0">
              <a:buNone/>
            </a:pPr>
            <a:r>
              <a:rPr lang="kk-KZ" sz="3600" b="1" dirty="0" smtClean="0"/>
              <a:t>Храбрый </a:t>
            </a:r>
            <a:endParaRPr lang="ru-RU" sz="3600" b="1" dirty="0" smtClean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1acbfac431d009018b53ff8218c2b9a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548680"/>
            <a:ext cx="5053198" cy="505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6006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1" y="322412"/>
            <a:ext cx="8136903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Descriptor: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Answer the questions and define specific information of the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  <a:p>
            <a:r>
              <a:rPr lang="en-US" b="1" dirty="0"/>
              <a:t>Assessment criteria:</a:t>
            </a:r>
            <a:r>
              <a:rPr lang="en-US" dirty="0"/>
              <a:t> understand specific text </a:t>
            </a:r>
            <a:r>
              <a:rPr lang="en-US" dirty="0" smtClean="0"/>
              <a:t>information</a:t>
            </a:r>
          </a:p>
        </p:txBody>
      </p:sp>
      <p:pic>
        <p:nvPicPr>
          <p:cNvPr id="4" name="WhatsApp Video 2020-10-23 at 21.04.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3" y="1124744"/>
            <a:ext cx="8233495" cy="483383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2682</TotalTime>
  <Words>322</Words>
  <Application>Microsoft Office PowerPoint</Application>
  <PresentationFormat>Экран (4:3)</PresentationFormat>
  <Paragraphs>94</Paragraphs>
  <Slides>20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Algerian</vt:lpstr>
      <vt:lpstr>Arial</vt:lpstr>
      <vt:lpstr>Arial Black</vt:lpstr>
      <vt:lpstr>Arial Unicode MS</vt:lpstr>
      <vt:lpstr>Calibri</vt:lpstr>
      <vt:lpstr>Comic Sans MS</vt:lpstr>
      <vt:lpstr>Times New Roman</vt:lpstr>
      <vt:lpstr>Пастель</vt:lpstr>
      <vt:lpstr>Презентация PowerPoint</vt:lpstr>
      <vt:lpstr>The 26th of October.</vt:lpstr>
      <vt:lpstr>Презентация PowerPoint</vt:lpstr>
      <vt:lpstr>Презентация PowerPoint</vt:lpstr>
      <vt:lpstr>Презентация PowerPoint</vt:lpstr>
      <vt:lpstr>Презентация PowerPoint</vt:lpstr>
      <vt:lpstr>New words: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Презентация опыта работы  Чермошенцевой Елены Анатольевны, учителя начальных классов МОУ «Первомайская средняя общеобразовательная школа»  Первомайского района Тамбовской области «Развитие креативного мышления учащихся на уроках окружающего мира»  2010 год </dc:title>
  <dc:creator>Haljapina</dc:creator>
  <cp:lastModifiedBy>таргынов сашка</cp:lastModifiedBy>
  <cp:revision>232</cp:revision>
  <dcterms:created xsi:type="dcterms:W3CDTF">2009-12-19T21:39:56Z</dcterms:created>
  <dcterms:modified xsi:type="dcterms:W3CDTF">2020-10-25T20:20:05Z</dcterms:modified>
</cp:coreProperties>
</file>