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notesMasterIdLst>
    <p:notesMasterId r:id="rId23"/>
  </p:notesMasterIdLst>
  <p:sldIdLst>
    <p:sldId id="256" r:id="rId2"/>
    <p:sldId id="257" r:id="rId3"/>
    <p:sldId id="258" r:id="rId4"/>
    <p:sldId id="259" r:id="rId5"/>
    <p:sldId id="276" r:id="rId6"/>
    <p:sldId id="260" r:id="rId7"/>
    <p:sldId id="261" r:id="rId8"/>
    <p:sldId id="277" r:id="rId9"/>
    <p:sldId id="278" r:id="rId10"/>
    <p:sldId id="264" r:id="rId11"/>
    <p:sldId id="279" r:id="rId12"/>
    <p:sldId id="280" r:id="rId13"/>
    <p:sldId id="281" r:id="rId14"/>
    <p:sldId id="282" r:id="rId15"/>
    <p:sldId id="283" r:id="rId16"/>
    <p:sldId id="284" r:id="rId17"/>
    <p:sldId id="285" r:id="rId18"/>
    <p:sldId id="286" r:id="rId19"/>
    <p:sldId id="287" r:id="rId20"/>
    <p:sldId id="274" r:id="rId21"/>
    <p:sldId id="275" r:id="rId22"/>
  </p:sldIdLst>
  <p:sldSz cx="12192000" cy="6858000"/>
  <p:notesSz cx="6858000" cy="994727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EAF8"/>
    <a:srgbClr val="5154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320" autoAdjust="0"/>
    <p:restoredTop sz="94660"/>
  </p:normalViewPr>
  <p:slideViewPr>
    <p:cSldViewPr snapToGrid="0">
      <p:cViewPr varScale="1">
        <p:scale>
          <a:sx n="73" d="100"/>
          <a:sy n="73" d="100"/>
        </p:scale>
        <p:origin x="-882"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theme" Target="theme/theme1.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viewProps" Target="viewProp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presProps" Target="presProp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notesMaster" Target="notesMasters/notesMaster1.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tableStyles" Target="tableStyles.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99091"/>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99091"/>
          </a:xfrm>
          <a:prstGeom prst="rect">
            <a:avLst/>
          </a:prstGeom>
        </p:spPr>
        <p:txBody>
          <a:bodyPr vert="horz" lIns="91440" tIns="45720" rIns="91440" bIns="45720" rtlCol="0"/>
          <a:lstStyle>
            <a:lvl1pPr algn="r">
              <a:defRPr sz="1200"/>
            </a:lvl1pPr>
          </a:lstStyle>
          <a:p>
            <a:fld id="{77A8804B-F35D-482E-B83B-D611D2CB7FCD}" type="datetimeFigureOut">
              <a:rPr lang="ru-RU" smtClean="0"/>
              <a:pPr/>
              <a:t>16.09.2020</a:t>
            </a:fld>
            <a:endParaRPr lang="ru-RU"/>
          </a:p>
        </p:txBody>
      </p:sp>
      <p:sp>
        <p:nvSpPr>
          <p:cNvPr id="4" name="Образ слайда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787126"/>
            <a:ext cx="5486400" cy="391674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48185"/>
            <a:ext cx="2971800" cy="49909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9448185"/>
            <a:ext cx="2971800" cy="499090"/>
          </a:xfrm>
          <a:prstGeom prst="rect">
            <a:avLst/>
          </a:prstGeom>
        </p:spPr>
        <p:txBody>
          <a:bodyPr vert="horz" lIns="91440" tIns="45720" rIns="91440" bIns="45720" rtlCol="0" anchor="b"/>
          <a:lstStyle>
            <a:lvl1pPr algn="r">
              <a:defRPr sz="1200"/>
            </a:lvl1pPr>
          </a:lstStyle>
          <a:p>
            <a:fld id="{FFF82244-E881-4F27-8F06-82D091A7B72D}" type="slidenum">
              <a:rPr lang="ru-RU" smtClean="0"/>
              <a:pPr/>
              <a:t>‹#›</a:t>
            </a:fld>
            <a:endParaRPr lang="ru-RU"/>
          </a:p>
        </p:txBody>
      </p:sp>
    </p:spTree>
    <p:extLst>
      <p:ext uri="{BB962C8B-B14F-4D97-AF65-F5344CB8AC3E}">
        <p14:creationId xmlns:p14="http://schemas.microsoft.com/office/powerpoint/2010/main" val="3488778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FB3B2857-CDB9-480B-8930-0D3A1AAC556D}" type="slidenum">
              <a:rPr lang="ru-RU" smtClean="0"/>
              <a:pPr/>
              <a:t>21</a:t>
            </a:fld>
            <a:endParaRPr lang="ru-RU"/>
          </a:p>
        </p:txBody>
      </p:sp>
    </p:spTree>
    <p:extLst>
      <p:ext uri="{BB962C8B-B14F-4D97-AF65-F5344CB8AC3E}">
        <p14:creationId xmlns:p14="http://schemas.microsoft.com/office/powerpoint/2010/main" val="9600850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914400" y="609601"/>
            <a:ext cx="10363200" cy="4267200"/>
          </a:xfrm>
        </p:spPr>
        <p:txBody>
          <a:bodyPr anchor="b">
            <a:noAutofit/>
          </a:bodyPr>
          <a:lstStyle>
            <a:lvl1pPr>
              <a:lnSpc>
                <a:spcPct val="100000"/>
              </a:lnSpc>
              <a:defRPr sz="8000"/>
            </a:lvl1pPr>
          </a:lstStyle>
          <a:p>
            <a:r>
              <a:rPr lang="ru-RU"/>
              <a:t>Образец заголовка</a:t>
            </a:r>
            <a:endParaRPr lang="en-US" dirty="0"/>
          </a:p>
        </p:txBody>
      </p:sp>
      <p:sp>
        <p:nvSpPr>
          <p:cNvPr id="3" name="Subtitle 2"/>
          <p:cNvSpPr>
            <a:spLocks noGrp="1"/>
          </p:cNvSpPr>
          <p:nvPr>
            <p:ph type="subTitle" idx="1"/>
          </p:nvPr>
        </p:nvSpPr>
        <p:spPr>
          <a:xfrm>
            <a:off x="1828800" y="4953000"/>
            <a:ext cx="85344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7" name="Date Placeholder 6"/>
          <p:cNvSpPr>
            <a:spLocks noGrp="1"/>
          </p:cNvSpPr>
          <p:nvPr>
            <p:ph type="dt" sz="half" idx="10"/>
          </p:nvPr>
        </p:nvSpPr>
        <p:spPr/>
        <p:txBody>
          <a:bodyPr/>
          <a:lstStyle/>
          <a:p>
            <a:fld id="{BE5B65C2-71F5-4314-8DF9-48866DC17BA9}" type="datetimeFigureOut">
              <a:rPr lang="ru-RU" smtClean="0"/>
              <a:pPr/>
              <a:t>16.09.2020</a:t>
            </a:fld>
            <a:endParaRPr lang="ru-RU"/>
          </a:p>
        </p:txBody>
      </p:sp>
      <p:sp>
        <p:nvSpPr>
          <p:cNvPr id="8" name="Slide Number Placeholder 7"/>
          <p:cNvSpPr>
            <a:spLocks noGrp="1"/>
          </p:cNvSpPr>
          <p:nvPr>
            <p:ph type="sldNum" sz="quarter" idx="11"/>
          </p:nvPr>
        </p:nvSpPr>
        <p:spPr/>
        <p:txBody>
          <a:bodyPr/>
          <a:lstStyle/>
          <a:p>
            <a:fld id="{92E5B076-5B4D-46EA-B812-FBCF14394EF6}" type="slidenum">
              <a:rPr lang="ru-RU" smtClean="0"/>
              <a:pPr/>
              <a:t>‹#›</a:t>
            </a:fld>
            <a:endParaRPr lang="ru-RU"/>
          </a:p>
        </p:txBody>
      </p:sp>
      <p:sp>
        <p:nvSpPr>
          <p:cNvPr id="9" name="Footer Placeholder 8"/>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BE5B65C2-71F5-4314-8DF9-48866DC17BA9}" type="datetimeFigureOut">
              <a:rPr lang="ru-RU" smtClean="0"/>
              <a:pPr/>
              <a:t>16.09.2020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2E5B076-5B4D-46EA-B812-FBCF14394EF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BE5B65C2-71F5-4314-8DF9-48866DC17BA9}" type="datetimeFigureOut">
              <a:rPr lang="ru-RU" smtClean="0"/>
              <a:pPr/>
              <a:t>16.09.2020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2E5B076-5B4D-46EA-B812-FBCF14394EF6}"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609480" y="220680"/>
            <a:ext cx="10972080" cy="1250280"/>
          </a:xfrm>
          <a:prstGeom prst="rect">
            <a:avLst/>
          </a:prstGeom>
        </p:spPr>
        <p:txBody>
          <a:bodyPr lIns="0" tIns="0" rIns="0" bIns="0" anchor="ctr">
            <a:spAutoFit/>
          </a:bodyPr>
          <a:lstStyle/>
          <a:p>
            <a:pPr algn="ctr"/>
            <a:endParaRPr lang="ru-RU" sz="4400" b="0" strike="noStrike" spc="-1">
              <a:latin typeface="Arial"/>
            </a:endParaRPr>
          </a:p>
        </p:txBody>
      </p:sp>
      <p:sp>
        <p:nvSpPr>
          <p:cNvPr id="41" name="PlaceHolder 2"/>
          <p:cNvSpPr>
            <a:spLocks noGrp="1"/>
          </p:cNvSpPr>
          <p:nvPr>
            <p:ph type="subTitle"/>
          </p:nvPr>
        </p:nvSpPr>
        <p:spPr>
          <a:xfrm>
            <a:off x="609480" y="1604520"/>
            <a:ext cx="5353920" cy="3976920"/>
          </a:xfrm>
          <a:prstGeom prst="rect">
            <a:avLst/>
          </a:prstGeom>
        </p:spPr>
        <p:txBody>
          <a:bodyPr lIns="0" tIns="0" rIns="0" bIns="0" anchor="ctr">
            <a:spAutoFit/>
          </a:bodyPr>
          <a:lstStyle/>
          <a:p>
            <a:pPr algn="ctr"/>
            <a:endParaRPr lang="ru-RU" sz="3200" b="0" strike="noStrike" spc="-1">
              <a:latin typeface="Arial"/>
            </a:endParaRPr>
          </a:p>
        </p:txBody>
      </p:sp>
    </p:spTree>
    <p:extLst>
      <p:ext uri="{BB962C8B-B14F-4D97-AF65-F5344CB8AC3E}">
        <p14:creationId xmlns:p14="http://schemas.microsoft.com/office/powerpoint/2010/main" val="1124492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E5B65C2-71F5-4314-8DF9-48866DC17BA9}" type="datetimeFigureOut">
              <a:rPr lang="ru-RU" smtClean="0"/>
              <a:pPr/>
              <a:t>16.09.2020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2E5B076-5B4D-46EA-B812-FBCF14394EF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963084" y="1371601"/>
            <a:ext cx="103632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ru-RU"/>
              <a:t>Образец заголовка</a:t>
            </a:r>
            <a:endParaRPr lang="en-US" dirty="0"/>
          </a:p>
        </p:txBody>
      </p:sp>
      <p:sp>
        <p:nvSpPr>
          <p:cNvPr id="3" name="Text Placeholder 2"/>
          <p:cNvSpPr>
            <a:spLocks noGrp="1"/>
          </p:cNvSpPr>
          <p:nvPr>
            <p:ph type="body" idx="1"/>
          </p:nvPr>
        </p:nvSpPr>
        <p:spPr>
          <a:xfrm>
            <a:off x="963084" y="4068764"/>
            <a:ext cx="103632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E5B65C2-71F5-4314-8DF9-48866DC17BA9}" type="datetimeFigureOut">
              <a:rPr lang="ru-RU" smtClean="0"/>
              <a:pPr/>
              <a:t>16.09.2020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2E5B076-5B4D-46EA-B812-FBCF14394EF6}" type="slidenum">
              <a:rPr lang="ru-RU" smtClean="0"/>
              <a:pPr/>
              <a:t>‹#›</a:t>
            </a:fld>
            <a:endParaRPr lang="ru-RU"/>
          </a:p>
        </p:txBody>
      </p:sp>
      <p:sp>
        <p:nvSpPr>
          <p:cNvPr id="7" name="Oval 6"/>
          <p:cNvSpPr/>
          <p:nvPr/>
        </p:nvSpPr>
        <p:spPr>
          <a:xfrm>
            <a:off x="5994400" y="3924300"/>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261100" y="3924300"/>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728971" y="3924300"/>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4" name="Content Placeholder 3"/>
          <p:cNvSpPr>
            <a:spLocks noGrp="1"/>
          </p:cNvSpPr>
          <p:nvPr>
            <p:ph sz="half" idx="2"/>
          </p:nvPr>
        </p:nvSpPr>
        <p:spPr>
          <a:xfrm>
            <a:off x="6197600" y="1600201"/>
            <a:ext cx="53848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E5B65C2-71F5-4314-8DF9-48866DC17BA9}" type="datetimeFigureOut">
              <a:rPr lang="ru-RU" smtClean="0"/>
              <a:pPr/>
              <a:t>16.09.2020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2E5B076-5B4D-46EA-B812-FBCF14394EF6}" type="slidenum">
              <a:rPr lang="ru-RU" smtClean="0"/>
              <a:pPr/>
              <a:t>‹#›</a:t>
            </a:fld>
            <a:endParaRPr lang="ru-RU"/>
          </a:p>
        </p:txBody>
      </p:sp>
      <p:sp>
        <p:nvSpPr>
          <p:cNvPr id="9" name="Content Placeholder 8"/>
          <p:cNvSpPr>
            <a:spLocks noGrp="1"/>
          </p:cNvSpPr>
          <p:nvPr>
            <p:ph sz="quarter" idx="13"/>
          </p:nvPr>
        </p:nvSpPr>
        <p:spPr>
          <a:xfrm>
            <a:off x="487680" y="1600200"/>
            <a:ext cx="5388864" cy="452628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a:p>
        </p:txBody>
      </p:sp>
      <p:sp>
        <p:nvSpPr>
          <p:cNvPr id="3" name="Text Placeholder 2"/>
          <p:cNvSpPr>
            <a:spLocks noGrp="1"/>
          </p:cNvSpPr>
          <p:nvPr>
            <p:ph type="body" idx="1"/>
          </p:nvPr>
        </p:nvSpPr>
        <p:spPr>
          <a:xfrm>
            <a:off x="609600" y="1600200"/>
            <a:ext cx="5386917"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5" name="Text Placeholder 4"/>
          <p:cNvSpPr>
            <a:spLocks noGrp="1"/>
          </p:cNvSpPr>
          <p:nvPr>
            <p:ph type="body" sz="quarter" idx="3"/>
          </p:nvPr>
        </p:nvSpPr>
        <p:spPr>
          <a:xfrm>
            <a:off x="6197601" y="1600200"/>
            <a:ext cx="5389033"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7" name="Date Placeholder 6"/>
          <p:cNvSpPr>
            <a:spLocks noGrp="1"/>
          </p:cNvSpPr>
          <p:nvPr>
            <p:ph type="dt" sz="half" idx="10"/>
          </p:nvPr>
        </p:nvSpPr>
        <p:spPr/>
        <p:txBody>
          <a:bodyPr/>
          <a:lstStyle/>
          <a:p>
            <a:fld id="{BE5B65C2-71F5-4314-8DF9-48866DC17BA9}" type="datetimeFigureOut">
              <a:rPr lang="ru-RU" smtClean="0"/>
              <a:pPr/>
              <a:t>16.09.2020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2E5B076-5B4D-46EA-B812-FBCF14394EF6}" type="slidenum">
              <a:rPr lang="ru-RU" smtClean="0"/>
              <a:pPr/>
              <a:t>‹#›</a:t>
            </a:fld>
            <a:endParaRPr lang="ru-RU"/>
          </a:p>
        </p:txBody>
      </p:sp>
      <p:sp>
        <p:nvSpPr>
          <p:cNvPr id="11" name="Content Placeholder 10"/>
          <p:cNvSpPr>
            <a:spLocks noGrp="1"/>
          </p:cNvSpPr>
          <p:nvPr>
            <p:ph sz="quarter" idx="13"/>
          </p:nvPr>
        </p:nvSpPr>
        <p:spPr>
          <a:xfrm>
            <a:off x="609600" y="2212848"/>
            <a:ext cx="5388864" cy="391363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12"/>
          <p:cNvSpPr>
            <a:spLocks noGrp="1"/>
          </p:cNvSpPr>
          <p:nvPr>
            <p:ph sz="quarter" idx="14"/>
          </p:nvPr>
        </p:nvSpPr>
        <p:spPr>
          <a:xfrm>
            <a:off x="6230112" y="2212849"/>
            <a:ext cx="5388864" cy="3913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E5B65C2-71F5-4314-8DF9-48866DC17BA9}" type="datetimeFigureOut">
              <a:rPr lang="ru-RU" smtClean="0"/>
              <a:pPr/>
              <a:t>16.09.2020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2E5B076-5B4D-46EA-B812-FBCF14394EF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5B65C2-71F5-4314-8DF9-48866DC17BA9}" type="datetimeFigureOut">
              <a:rPr lang="ru-RU" smtClean="0"/>
              <a:pPr/>
              <a:t>16.09.2020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92E5B076-5B4D-46EA-B812-FBCF14394EF6}"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876117" y="266700"/>
            <a:ext cx="4011084"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ru-RU"/>
              <a:t>Образец заголовка</a:t>
            </a:r>
            <a:endParaRPr lang="en-US" dirty="0"/>
          </a:p>
        </p:txBody>
      </p:sp>
      <p:sp>
        <p:nvSpPr>
          <p:cNvPr id="3" name="Content Placeholder 2"/>
          <p:cNvSpPr>
            <a:spLocks noGrp="1"/>
          </p:cNvSpPr>
          <p:nvPr>
            <p:ph idx="1"/>
          </p:nvPr>
        </p:nvSpPr>
        <p:spPr>
          <a:xfrm>
            <a:off x="958850" y="273051"/>
            <a:ext cx="66611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876117" y="2438401"/>
            <a:ext cx="4011084"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E5B65C2-71F5-4314-8DF9-48866DC17BA9}" type="datetimeFigureOut">
              <a:rPr lang="ru-RU" smtClean="0"/>
              <a:pPr/>
              <a:t>16.09.2020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2E5B076-5B4D-46EA-B812-FBCF14394EF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239435" y="228600"/>
            <a:ext cx="7615765" cy="895350"/>
          </a:xfrm>
        </p:spPr>
        <p:txBody>
          <a:bodyPr anchor="b"/>
          <a:lstStyle>
            <a:lvl1pPr algn="ctr">
              <a:lnSpc>
                <a:spcPct val="100000"/>
              </a:lnSpc>
              <a:defRPr sz="2800" b="0"/>
            </a:lvl1pPr>
          </a:lstStyle>
          <a:p>
            <a:r>
              <a:rPr lang="ru-RU"/>
              <a:t>Образец заголовка</a:t>
            </a:r>
            <a:endParaRPr lang="en-US" dirty="0"/>
          </a:p>
        </p:txBody>
      </p:sp>
      <p:sp>
        <p:nvSpPr>
          <p:cNvPr id="3" name="Picture Placeholder 2"/>
          <p:cNvSpPr>
            <a:spLocks noGrp="1"/>
          </p:cNvSpPr>
          <p:nvPr>
            <p:ph type="pic" idx="1"/>
          </p:nvPr>
        </p:nvSpPr>
        <p:spPr>
          <a:xfrm>
            <a:off x="2010835" y="1143000"/>
            <a:ext cx="8072965"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2239435" y="5810250"/>
            <a:ext cx="7615765"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E5B65C2-71F5-4314-8DF9-48866DC17BA9}" type="datetimeFigureOut">
              <a:rPr lang="ru-RU" smtClean="0"/>
              <a:pPr/>
              <a:t>16.09.2020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2E5B076-5B4D-46EA-B812-FBCF14394EF6}"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0"/>
            <a:ext cx="10972800" cy="1600200"/>
          </a:xfrm>
          <a:prstGeom prst="rect">
            <a:avLst/>
          </a:prstGeom>
        </p:spPr>
        <p:txBody>
          <a:bodyPr vert="horz" lIns="91440" tIns="45720" rIns="91440" bIns="45720" rtlCol="0" anchor="b">
            <a:noAutofit/>
          </a:bodyPr>
          <a:lstStyle/>
          <a:p>
            <a:r>
              <a:rPr lang="ru-RU"/>
              <a:t>Образец заголовка</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484463" y="6356351"/>
            <a:ext cx="2781300"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BE5B65C2-71F5-4314-8DF9-48866DC17BA9}" type="datetimeFigureOut">
              <a:rPr lang="ru-RU" smtClean="0"/>
              <a:pPr/>
              <a:t>16.09.2020</a:t>
            </a:fld>
            <a:endParaRPr lang="ru-RU"/>
          </a:p>
        </p:txBody>
      </p:sp>
      <p:sp>
        <p:nvSpPr>
          <p:cNvPr id="5" name="Footer Placeholder 4"/>
          <p:cNvSpPr>
            <a:spLocks noGrp="1"/>
          </p:cNvSpPr>
          <p:nvPr>
            <p:ph type="ftr" sz="quarter" idx="3"/>
          </p:nvPr>
        </p:nvSpPr>
        <p:spPr>
          <a:xfrm>
            <a:off x="878887" y="6356351"/>
            <a:ext cx="3797300"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ru-RU"/>
          </a:p>
        </p:txBody>
      </p:sp>
      <p:sp>
        <p:nvSpPr>
          <p:cNvPr id="6" name="Slide Number Placeholder 5"/>
          <p:cNvSpPr>
            <a:spLocks noGrp="1"/>
          </p:cNvSpPr>
          <p:nvPr>
            <p:ph type="sldNum" sz="quarter" idx="4"/>
          </p:nvPr>
        </p:nvSpPr>
        <p:spPr>
          <a:xfrm>
            <a:off x="11391038" y="6356351"/>
            <a:ext cx="749300"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92E5B076-5B4D-46EA-B812-FBCF14394EF6}" type="slidenum">
              <a:rPr lang="ru-RU" smtClean="0"/>
              <a:pPr/>
              <a:t>‹#›</a:t>
            </a:fld>
            <a:endParaRPr lang="ru-RU"/>
          </a:p>
        </p:txBody>
      </p:sp>
      <p:sp>
        <p:nvSpPr>
          <p:cNvPr id="7" name="Oval 6"/>
          <p:cNvSpPr/>
          <p:nvPr/>
        </p:nvSpPr>
        <p:spPr>
          <a:xfrm>
            <a:off x="11277014" y="6499384"/>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758826" y="6499384"/>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 /></Relationships>
</file>

<file path=ppt/slides/_rels/slide2.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 /></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1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DB9E48B4-FE7F-443E-BD76-153E52129D7D}"/>
              </a:ext>
            </a:extLst>
          </p:cNvPr>
          <p:cNvSpPr>
            <a:spLocks noGrp="1"/>
          </p:cNvSpPr>
          <p:nvPr>
            <p:ph type="ctrTitle"/>
          </p:nvPr>
        </p:nvSpPr>
        <p:spPr>
          <a:xfrm>
            <a:off x="0" y="254846"/>
            <a:ext cx="12192000" cy="63286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r>
              <a:rPr lang="ru-RU" sz="2800" b="1" i="1" dirty="0">
                <a:solidFill>
                  <a:schemeClr val="tx2"/>
                </a:solidFill>
              </a:rPr>
              <a:t>БІРЫҢҒАЙ ЖАЛПЫРЕСПУБЛИКАЛЫҚ АТА-АНАЛАР ЖИНАЛЫСЫ </a:t>
            </a:r>
          </a:p>
        </p:txBody>
      </p:sp>
      <p:sp>
        <p:nvSpPr>
          <p:cNvPr id="3" name="Подзаголовок 2"/>
          <p:cNvSpPr>
            <a:spLocks noGrp="1"/>
          </p:cNvSpPr>
          <p:nvPr>
            <p:ph type="subTitle" idx="1"/>
          </p:nvPr>
        </p:nvSpPr>
        <p:spPr>
          <a:xfrm>
            <a:off x="800909" y="1092708"/>
            <a:ext cx="10590180" cy="468252"/>
          </a:xfrm>
        </p:spPr>
        <p:txBody>
          <a:bodyPr>
            <a:noAutofit/>
          </a:bodyPr>
          <a:lstStyle/>
          <a:p>
            <a:br>
              <a:rPr lang="ru-RU" sz="2400" b="1" dirty="0">
                <a:solidFill>
                  <a:srgbClr val="5154E1"/>
                </a:solidFill>
                <a:latin typeface="Arial" panose="020B0604020202020204" pitchFamily="34" charset="0"/>
                <a:cs typeface="Arial" panose="020B0604020202020204" pitchFamily="34" charset="0"/>
              </a:rPr>
            </a:br>
            <a:endParaRPr lang="ru-RU" sz="2400" b="1" dirty="0">
              <a:solidFill>
                <a:srgbClr val="5154E1"/>
              </a:solidFill>
              <a:latin typeface="Arial" panose="020B0604020202020204" pitchFamily="34" charset="0"/>
              <a:cs typeface="Arial" panose="020B0604020202020204" pitchFamily="34" charset="0"/>
            </a:endParaRPr>
          </a:p>
        </p:txBody>
      </p:sp>
      <p:sp>
        <p:nvSpPr>
          <p:cNvPr id="5" name="Прямоугольник 4"/>
          <p:cNvSpPr/>
          <p:nvPr/>
        </p:nvSpPr>
        <p:spPr>
          <a:xfrm>
            <a:off x="473672" y="1821133"/>
            <a:ext cx="11293641" cy="4370427"/>
          </a:xfrm>
          <a:prstGeom prst="rect">
            <a:avLst/>
          </a:prstGeom>
        </p:spPr>
        <p:txBody>
          <a:bodyPr wrap="square">
            <a:spAutoFit/>
          </a:bodyPr>
          <a:lstStyle/>
          <a:p>
            <a:pPr algn="ctr"/>
            <a:endParaRPr lang="ru-RU" sz="4000" b="1" dirty="0">
              <a:solidFill>
                <a:srgbClr val="5154E1"/>
              </a:solidFill>
              <a:latin typeface="Arial" panose="020B0604020202020204" pitchFamily="34" charset="0"/>
              <a:cs typeface="Arial" panose="020B0604020202020204" pitchFamily="34" charset="0"/>
            </a:endParaRPr>
          </a:p>
          <a:p>
            <a:pPr algn="ctr"/>
            <a:r>
              <a:rPr lang="kk-KZ" sz="4000" b="1" dirty="0">
                <a:solidFill>
                  <a:srgbClr val="0070C0"/>
                </a:solidFill>
                <a:ea typeface="Ebrima" panose="02000000000000000000" pitchFamily="2" charset="0"/>
                <a:cs typeface="Ebrima" panose="02000000000000000000" pitchFamily="2" charset="0"/>
              </a:rPr>
              <a:t>Қашықтан оқыту кезінде балаға қалай көмектесуге болады?</a:t>
            </a:r>
          </a:p>
          <a:p>
            <a:pPr algn="ctr">
              <a:lnSpc>
                <a:spcPct val="100000"/>
              </a:lnSpc>
            </a:pPr>
            <a:endParaRPr lang="ru-RU" b="1" dirty="0">
              <a:solidFill>
                <a:srgbClr val="0070C0"/>
              </a:solidFill>
            </a:endParaRPr>
          </a:p>
          <a:p>
            <a:pPr algn="ctr">
              <a:lnSpc>
                <a:spcPct val="100000"/>
              </a:lnSpc>
            </a:pPr>
            <a:endParaRPr lang="ru-RU" sz="1000" b="1" spc="-1" dirty="0">
              <a:solidFill>
                <a:srgbClr val="002060"/>
              </a:solidFill>
              <a:latin typeface="Times New Roman"/>
              <a:ea typeface="Arial"/>
            </a:endParaRPr>
          </a:p>
          <a:p>
            <a:pPr algn="ctr">
              <a:lnSpc>
                <a:spcPct val="100000"/>
              </a:lnSpc>
            </a:pPr>
            <a:endParaRPr lang="ru-RU" sz="1000" b="1" strike="noStrike" spc="-1" dirty="0">
              <a:solidFill>
                <a:srgbClr val="002060"/>
              </a:solidFill>
              <a:latin typeface="Times New Roman"/>
              <a:ea typeface="Arial"/>
            </a:endParaRPr>
          </a:p>
          <a:p>
            <a:pPr algn="ctr">
              <a:lnSpc>
                <a:spcPct val="100000"/>
              </a:lnSpc>
            </a:pPr>
            <a:endParaRPr lang="kk-KZ" sz="1000" b="1" spc="-1" dirty="0">
              <a:solidFill>
                <a:srgbClr val="002060"/>
              </a:solidFill>
              <a:latin typeface="Times New Roman"/>
              <a:ea typeface="Arial"/>
            </a:endParaRPr>
          </a:p>
          <a:p>
            <a:pPr algn="ctr">
              <a:lnSpc>
                <a:spcPct val="100000"/>
              </a:lnSpc>
            </a:pPr>
            <a:endParaRPr lang="kk-KZ" sz="1000" b="1" spc="-1" dirty="0">
              <a:solidFill>
                <a:srgbClr val="002060"/>
              </a:solidFill>
              <a:latin typeface="Times New Roman"/>
              <a:ea typeface="Arial"/>
            </a:endParaRPr>
          </a:p>
          <a:p>
            <a:pPr algn="ctr">
              <a:lnSpc>
                <a:spcPct val="100000"/>
              </a:lnSpc>
            </a:pPr>
            <a:endParaRPr lang="ru-RU" sz="1000" b="1" spc="-1" dirty="0">
              <a:solidFill>
                <a:srgbClr val="002060"/>
              </a:solidFill>
              <a:latin typeface="Times New Roman"/>
              <a:ea typeface="Arial"/>
            </a:endParaRPr>
          </a:p>
          <a:p>
            <a:pPr algn="ctr">
              <a:lnSpc>
                <a:spcPct val="100000"/>
              </a:lnSpc>
            </a:pPr>
            <a:endParaRPr lang="kk-KZ" sz="1000" b="1" strike="noStrike" spc="-1" dirty="0">
              <a:solidFill>
                <a:srgbClr val="002060"/>
              </a:solidFill>
              <a:latin typeface="Times New Roman"/>
              <a:ea typeface="Arial"/>
            </a:endParaRPr>
          </a:p>
          <a:p>
            <a:pPr algn="ctr">
              <a:lnSpc>
                <a:spcPct val="100000"/>
              </a:lnSpc>
            </a:pPr>
            <a:endParaRPr lang="kk-KZ" sz="1000" b="1" strike="noStrike" spc="-1" dirty="0">
              <a:solidFill>
                <a:srgbClr val="002060"/>
              </a:solidFill>
              <a:latin typeface="Times New Roman"/>
              <a:ea typeface="Arial"/>
            </a:endParaRPr>
          </a:p>
          <a:p>
            <a:pPr algn="ctr">
              <a:lnSpc>
                <a:spcPct val="100000"/>
              </a:lnSpc>
            </a:pPr>
            <a:endParaRPr lang="ru-RU" sz="1000" b="1" strike="noStrike" spc="-1" dirty="0">
              <a:solidFill>
                <a:srgbClr val="002060"/>
              </a:solidFill>
              <a:latin typeface="Times New Roman"/>
              <a:ea typeface="Arial"/>
            </a:endParaRPr>
          </a:p>
          <a:p>
            <a:pPr algn="ctr">
              <a:lnSpc>
                <a:spcPct val="100000"/>
              </a:lnSpc>
            </a:pPr>
            <a:endParaRPr lang="ru-RU" sz="4000" b="1" dirty="0">
              <a:solidFill>
                <a:srgbClr val="5154E1"/>
              </a:solidFill>
              <a:latin typeface="Arial" panose="020B0604020202020204" pitchFamily="34" charset="0"/>
              <a:cs typeface="Arial" panose="020B0604020202020204" pitchFamily="34" charset="0"/>
            </a:endParaRPr>
          </a:p>
          <a:p>
            <a:pPr algn="ctr">
              <a:lnSpc>
                <a:spcPct val="100000"/>
              </a:lnSpc>
            </a:pPr>
            <a:r>
              <a:rPr lang="ru-RU" sz="2000" b="1" dirty="0">
                <a:solidFill>
                  <a:srgbClr val="0070C0"/>
                </a:solidFill>
                <a:latin typeface="Arial" panose="020B0604020202020204" pitchFamily="34" charset="0"/>
                <a:cs typeface="Arial" panose="020B0604020202020204" pitchFamily="34" charset="0"/>
              </a:rPr>
              <a:t>2020 </a:t>
            </a:r>
            <a:r>
              <a:rPr lang="kk-KZ" sz="2000" b="1" dirty="0">
                <a:solidFill>
                  <a:srgbClr val="0070C0"/>
                </a:solidFill>
                <a:latin typeface="Arial" panose="020B0604020202020204" pitchFamily="34" charset="0"/>
                <a:cs typeface="Arial" panose="020B0604020202020204" pitchFamily="34" charset="0"/>
              </a:rPr>
              <a:t>жыл</a:t>
            </a:r>
          </a:p>
        </p:txBody>
      </p:sp>
      <p:pic>
        <p:nvPicPr>
          <p:cNvPr id="6" name="Рисунок 5"/>
          <p:cNvPicPr>
            <a:picLocks noChangeAspect="1"/>
          </p:cNvPicPr>
          <p:nvPr/>
        </p:nvPicPr>
        <p:blipFill>
          <a:blip r:embed="rId2"/>
          <a:stretch>
            <a:fillRect/>
          </a:stretch>
        </p:blipFill>
        <p:spPr>
          <a:xfrm>
            <a:off x="800909" y="4422991"/>
            <a:ext cx="2362200" cy="1933575"/>
          </a:xfrm>
          <a:prstGeom prst="rect">
            <a:avLst/>
          </a:prstGeom>
        </p:spPr>
      </p:pic>
    </p:spTree>
    <p:extLst>
      <p:ext uri="{BB962C8B-B14F-4D97-AF65-F5344CB8AC3E}">
        <p14:creationId xmlns:p14="http://schemas.microsoft.com/office/powerpoint/2010/main" val="4244836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56CEFB3-CB77-41CE-AE0E-0CC30C4C0D37}"/>
              </a:ext>
            </a:extLst>
          </p:cNvPr>
          <p:cNvSpPr txBox="1"/>
          <p:nvPr/>
        </p:nvSpPr>
        <p:spPr>
          <a:xfrm>
            <a:off x="135336" y="968834"/>
            <a:ext cx="11921327" cy="6063198"/>
          </a:xfrm>
          <a:prstGeom prst="rect">
            <a:avLst/>
          </a:prstGeom>
          <a:noFill/>
        </p:spPr>
        <p:txBody>
          <a:bodyPr wrap="square" rtlCol="0">
            <a:spAutoFit/>
          </a:bodyPr>
          <a:lstStyle/>
          <a:p>
            <a:pPr algn="just"/>
            <a:r>
              <a:rPr lang="kk-KZ" sz="2000" dirty="0">
                <a:solidFill>
                  <a:srgbClr val="0070C0"/>
                </a:solidFill>
              </a:rPr>
              <a:t>Коронавирустық инфекцияның таралуына жол бермеуге байланысты шектеу іс-шараларына байланысты бағалау ережелеріне өзгерістер енгізілді:</a:t>
            </a:r>
            <a:endParaRPr lang="ru-RU" sz="2000" dirty="0">
              <a:solidFill>
                <a:srgbClr val="0070C0"/>
              </a:solidFill>
            </a:endParaRPr>
          </a:p>
          <a:p>
            <a:pPr marL="285750" indent="-285750" algn="just">
              <a:buFont typeface="Wingdings" panose="05000000000000000000" pitchFamily="2" charset="2"/>
              <a:buChar char="Ø"/>
            </a:pPr>
            <a:endParaRPr lang="ru-RU" sz="2000" dirty="0">
              <a:solidFill>
                <a:srgbClr val="0070C0"/>
              </a:solidFill>
            </a:endParaRPr>
          </a:p>
          <a:p>
            <a:pPr marL="285750" indent="-285750" algn="just">
              <a:buFont typeface="Wingdings" panose="05000000000000000000" pitchFamily="2" charset="2"/>
              <a:buChar char="Ø"/>
            </a:pPr>
            <a:r>
              <a:rPr lang="ru-RU" sz="2000" dirty="0">
                <a:solidFill>
                  <a:srgbClr val="0070C0"/>
                </a:solidFill>
              </a:rPr>
              <a:t>1 </a:t>
            </a:r>
            <a:r>
              <a:rPr lang="ru-RU" sz="2000" dirty="0" err="1">
                <a:solidFill>
                  <a:srgbClr val="0070C0"/>
                </a:solidFill>
              </a:rPr>
              <a:t>сынып</a:t>
            </a:r>
            <a:r>
              <a:rPr lang="ru-RU" sz="2000" dirty="0">
                <a:solidFill>
                  <a:srgbClr val="0070C0"/>
                </a:solidFill>
              </a:rPr>
              <a:t> </a:t>
            </a:r>
            <a:r>
              <a:rPr lang="ru-RU" sz="2000" dirty="0" err="1">
                <a:solidFill>
                  <a:srgbClr val="0070C0"/>
                </a:solidFill>
              </a:rPr>
              <a:t>оқушылары</a:t>
            </a:r>
            <a:r>
              <a:rPr lang="ru-RU" sz="2000" dirty="0">
                <a:solidFill>
                  <a:srgbClr val="0070C0"/>
                </a:solidFill>
              </a:rPr>
              <a:t> </a:t>
            </a:r>
            <a:r>
              <a:rPr lang="ru-RU" sz="2000" dirty="0" err="1">
                <a:solidFill>
                  <a:srgbClr val="0070C0"/>
                </a:solidFill>
              </a:rPr>
              <a:t>бағаланбайды</a:t>
            </a:r>
            <a:endParaRPr lang="ru-RU" sz="2000" dirty="0">
              <a:solidFill>
                <a:srgbClr val="0070C0"/>
              </a:solidFill>
            </a:endParaRPr>
          </a:p>
          <a:p>
            <a:pPr algn="just"/>
            <a:endParaRPr lang="ru-RU" sz="2000" dirty="0">
              <a:solidFill>
                <a:srgbClr val="0070C0"/>
              </a:solidFill>
            </a:endParaRPr>
          </a:p>
          <a:p>
            <a:pPr marL="285750" indent="-285750" algn="just">
              <a:buFont typeface="Wingdings" panose="05000000000000000000" pitchFamily="2" charset="2"/>
              <a:buChar char="Ø"/>
            </a:pPr>
            <a:r>
              <a:rPr lang="ru-RU" sz="2000" dirty="0">
                <a:solidFill>
                  <a:srgbClr val="0070C0"/>
                </a:solidFill>
              </a:rPr>
              <a:t>2-11 </a:t>
            </a:r>
            <a:r>
              <a:rPr lang="ru-RU" sz="2000" dirty="0" err="1">
                <a:solidFill>
                  <a:srgbClr val="0070C0"/>
                </a:solidFill>
              </a:rPr>
              <a:t>сыныптарда</a:t>
            </a:r>
            <a:r>
              <a:rPr lang="ru-RU" sz="2000" dirty="0">
                <a:solidFill>
                  <a:srgbClr val="0070C0"/>
                </a:solidFill>
              </a:rPr>
              <a:t> </a:t>
            </a:r>
            <a:r>
              <a:rPr lang="ru-RU" sz="2000" dirty="0" err="1">
                <a:solidFill>
                  <a:srgbClr val="0070C0"/>
                </a:solidFill>
              </a:rPr>
              <a:t>пәндер</a:t>
            </a:r>
            <a:r>
              <a:rPr lang="ru-RU" sz="2000" dirty="0">
                <a:solidFill>
                  <a:srgbClr val="0070C0"/>
                </a:solidFill>
              </a:rPr>
              <a:t> </a:t>
            </a:r>
            <a:r>
              <a:rPr lang="ru-RU" sz="2000" dirty="0" err="1">
                <a:solidFill>
                  <a:srgbClr val="0070C0"/>
                </a:solidFill>
              </a:rPr>
              <a:t>бойынша</a:t>
            </a:r>
            <a:r>
              <a:rPr lang="ru-RU" sz="2000" dirty="0">
                <a:solidFill>
                  <a:srgbClr val="0070C0"/>
                </a:solidFill>
              </a:rPr>
              <a:t> </a:t>
            </a:r>
            <a:r>
              <a:rPr lang="kk-KZ" sz="2000" dirty="0">
                <a:solidFill>
                  <a:srgbClr val="0070C0"/>
                </a:solidFill>
              </a:rPr>
              <a:t>оқушылардың оқу жетістіктеріне</a:t>
            </a:r>
            <a:r>
              <a:rPr lang="ru-RU" sz="2000" dirty="0">
                <a:solidFill>
                  <a:srgbClr val="0070C0"/>
                </a:solidFill>
              </a:rPr>
              <a:t> </a:t>
            </a:r>
            <a:r>
              <a:rPr lang="ru-RU" sz="2000" dirty="0" err="1">
                <a:solidFill>
                  <a:srgbClr val="0070C0"/>
                </a:solidFill>
              </a:rPr>
              <a:t>күнделікті</a:t>
            </a:r>
            <a:r>
              <a:rPr lang="en-US" sz="2000" dirty="0">
                <a:solidFill>
                  <a:srgbClr val="0070C0"/>
                </a:solidFill>
              </a:rPr>
              <a:t>/</a:t>
            </a:r>
            <a:r>
              <a:rPr lang="ru-RU" sz="2000" dirty="0" err="1">
                <a:solidFill>
                  <a:srgbClr val="0070C0"/>
                </a:solidFill>
              </a:rPr>
              <a:t>формативті</a:t>
            </a:r>
            <a:r>
              <a:rPr lang="ru-RU" sz="2000" dirty="0">
                <a:solidFill>
                  <a:srgbClr val="0070C0"/>
                </a:solidFill>
              </a:rPr>
              <a:t>,                     1 </a:t>
            </a:r>
            <a:r>
              <a:rPr lang="ru-RU" sz="2000" dirty="0" err="1">
                <a:solidFill>
                  <a:srgbClr val="0070C0"/>
                </a:solidFill>
              </a:rPr>
              <a:t>бөлім</a:t>
            </a:r>
            <a:r>
              <a:rPr lang="ru-RU" sz="2000" dirty="0">
                <a:solidFill>
                  <a:srgbClr val="0070C0"/>
                </a:solidFill>
              </a:rPr>
              <a:t> </a:t>
            </a:r>
            <a:r>
              <a:rPr lang="ru-RU" sz="2000" dirty="0" err="1">
                <a:solidFill>
                  <a:srgbClr val="0070C0"/>
                </a:solidFill>
              </a:rPr>
              <a:t>бойынша</a:t>
            </a:r>
            <a:r>
              <a:rPr lang="ru-RU" sz="2000" dirty="0">
                <a:solidFill>
                  <a:srgbClr val="0070C0"/>
                </a:solidFill>
              </a:rPr>
              <a:t> </a:t>
            </a:r>
            <a:r>
              <a:rPr lang="ru-RU" sz="2000" dirty="0" err="1">
                <a:solidFill>
                  <a:srgbClr val="0070C0"/>
                </a:solidFill>
              </a:rPr>
              <a:t>жиынтық</a:t>
            </a:r>
            <a:r>
              <a:rPr lang="ru-RU" sz="2000" dirty="0">
                <a:solidFill>
                  <a:srgbClr val="0070C0"/>
                </a:solidFill>
              </a:rPr>
              <a:t> </a:t>
            </a:r>
            <a:r>
              <a:rPr lang="ru-RU" sz="2000" dirty="0" err="1">
                <a:solidFill>
                  <a:srgbClr val="0070C0"/>
                </a:solidFill>
              </a:rPr>
              <a:t>бағалау</a:t>
            </a:r>
            <a:r>
              <a:rPr lang="ru-RU" sz="2000" dirty="0">
                <a:solidFill>
                  <a:srgbClr val="0070C0"/>
                </a:solidFill>
              </a:rPr>
              <a:t> (</a:t>
            </a:r>
            <a:r>
              <a:rPr lang="ru-RU" sz="2000" dirty="0" err="1">
                <a:solidFill>
                  <a:srgbClr val="0070C0"/>
                </a:solidFill>
              </a:rPr>
              <a:t>бұдан</a:t>
            </a:r>
            <a:r>
              <a:rPr lang="ru-RU" sz="2000" dirty="0">
                <a:solidFill>
                  <a:srgbClr val="0070C0"/>
                </a:solidFill>
              </a:rPr>
              <a:t> </a:t>
            </a:r>
            <a:r>
              <a:rPr lang="ru-RU" sz="2000" dirty="0" err="1">
                <a:solidFill>
                  <a:srgbClr val="0070C0"/>
                </a:solidFill>
              </a:rPr>
              <a:t>әрі</a:t>
            </a:r>
            <a:r>
              <a:rPr lang="ru-RU" sz="2000" dirty="0">
                <a:solidFill>
                  <a:srgbClr val="0070C0"/>
                </a:solidFill>
              </a:rPr>
              <a:t> - БЖБ) </a:t>
            </a:r>
            <a:r>
              <a:rPr lang="ru-RU" sz="2000" dirty="0" err="1">
                <a:solidFill>
                  <a:srgbClr val="0070C0"/>
                </a:solidFill>
              </a:rPr>
              <a:t>және</a:t>
            </a:r>
            <a:r>
              <a:rPr lang="ru-RU" sz="2000" dirty="0">
                <a:solidFill>
                  <a:srgbClr val="0070C0"/>
                </a:solidFill>
              </a:rPr>
              <a:t> 1 </a:t>
            </a:r>
            <a:r>
              <a:rPr lang="ru-RU" sz="2000" dirty="0" err="1">
                <a:solidFill>
                  <a:srgbClr val="0070C0"/>
                </a:solidFill>
              </a:rPr>
              <a:t>тоқсандық</a:t>
            </a:r>
            <a:r>
              <a:rPr lang="ru-RU" sz="2000" dirty="0">
                <a:solidFill>
                  <a:srgbClr val="0070C0"/>
                </a:solidFill>
              </a:rPr>
              <a:t> </a:t>
            </a:r>
            <a:r>
              <a:rPr lang="ru-RU" sz="2000" dirty="0" err="1">
                <a:solidFill>
                  <a:srgbClr val="0070C0"/>
                </a:solidFill>
              </a:rPr>
              <a:t>жиынтық</a:t>
            </a:r>
            <a:r>
              <a:rPr lang="ru-RU" sz="2000" dirty="0">
                <a:solidFill>
                  <a:srgbClr val="0070C0"/>
                </a:solidFill>
              </a:rPr>
              <a:t> </a:t>
            </a:r>
            <a:r>
              <a:rPr lang="ru-RU" sz="2000" dirty="0" err="1">
                <a:solidFill>
                  <a:srgbClr val="0070C0"/>
                </a:solidFill>
              </a:rPr>
              <a:t>бағалау</a:t>
            </a:r>
            <a:r>
              <a:rPr lang="ru-RU" sz="2000" dirty="0">
                <a:solidFill>
                  <a:srgbClr val="0070C0"/>
                </a:solidFill>
              </a:rPr>
              <a:t> (</a:t>
            </a:r>
            <a:r>
              <a:rPr lang="ru-RU" sz="2000" dirty="0" err="1">
                <a:solidFill>
                  <a:srgbClr val="0070C0"/>
                </a:solidFill>
              </a:rPr>
              <a:t>бұдан</a:t>
            </a:r>
            <a:r>
              <a:rPr lang="ru-RU" sz="2000" dirty="0">
                <a:solidFill>
                  <a:srgbClr val="0070C0"/>
                </a:solidFill>
              </a:rPr>
              <a:t> </a:t>
            </a:r>
            <a:r>
              <a:rPr lang="ru-RU" sz="2000" dirty="0" err="1">
                <a:solidFill>
                  <a:srgbClr val="0070C0"/>
                </a:solidFill>
              </a:rPr>
              <a:t>әрі</a:t>
            </a:r>
            <a:r>
              <a:rPr lang="ru-RU" sz="2000" dirty="0">
                <a:solidFill>
                  <a:srgbClr val="0070C0"/>
                </a:solidFill>
              </a:rPr>
              <a:t> - ТЖБ) </a:t>
            </a:r>
            <a:r>
              <a:rPr lang="ru-RU" sz="2000" dirty="0" err="1">
                <a:solidFill>
                  <a:srgbClr val="0070C0"/>
                </a:solidFill>
              </a:rPr>
              <a:t>жүргізіледі</a:t>
            </a:r>
            <a:r>
              <a:rPr lang="ru-RU" sz="2000" dirty="0">
                <a:solidFill>
                  <a:srgbClr val="0070C0"/>
                </a:solidFill>
              </a:rPr>
              <a:t>. </a:t>
            </a:r>
            <a:r>
              <a:rPr lang="ru-RU" sz="2000" dirty="0" err="1">
                <a:solidFill>
                  <a:srgbClr val="0070C0"/>
                </a:solidFill>
              </a:rPr>
              <a:t>Бірақ</a:t>
            </a:r>
            <a:r>
              <a:rPr lang="ru-RU" sz="2000" dirty="0">
                <a:solidFill>
                  <a:srgbClr val="0070C0"/>
                </a:solidFill>
              </a:rPr>
              <a:t> </a:t>
            </a:r>
            <a:r>
              <a:rPr lang="ru-RU" sz="2000" dirty="0" err="1">
                <a:solidFill>
                  <a:srgbClr val="0070C0"/>
                </a:solidFill>
              </a:rPr>
              <a:t>күн</a:t>
            </a:r>
            <a:r>
              <a:rPr lang="ru-RU" sz="2000" dirty="0">
                <a:solidFill>
                  <a:srgbClr val="0070C0"/>
                </a:solidFill>
              </a:rPr>
              <a:t> </a:t>
            </a:r>
            <a:r>
              <a:rPr lang="ru-RU" sz="2000" dirty="0" err="1">
                <a:solidFill>
                  <a:srgbClr val="0070C0"/>
                </a:solidFill>
              </a:rPr>
              <a:t>сайын</a:t>
            </a:r>
            <a:r>
              <a:rPr lang="ru-RU" sz="2000" dirty="0">
                <a:solidFill>
                  <a:srgbClr val="0070C0"/>
                </a:solidFill>
              </a:rPr>
              <a:t> </a:t>
            </a:r>
            <a:r>
              <a:rPr lang="ru-RU" sz="2000" dirty="0" err="1">
                <a:solidFill>
                  <a:srgbClr val="0070C0"/>
                </a:solidFill>
              </a:rPr>
              <a:t>бағалау</a:t>
            </a:r>
            <a:r>
              <a:rPr lang="ru-RU" sz="2000" dirty="0">
                <a:solidFill>
                  <a:srgbClr val="0070C0"/>
                </a:solidFill>
              </a:rPr>
              <a:t> </a:t>
            </a:r>
            <a:r>
              <a:rPr lang="ru-RU" sz="2000" dirty="0" err="1">
                <a:solidFill>
                  <a:srgbClr val="0070C0"/>
                </a:solidFill>
              </a:rPr>
              <a:t>нәтижелерін</a:t>
            </a:r>
            <a:r>
              <a:rPr lang="ru-RU" sz="2000" dirty="0">
                <a:solidFill>
                  <a:srgbClr val="0070C0"/>
                </a:solidFill>
              </a:rPr>
              <a:t> </a:t>
            </a:r>
            <a:r>
              <a:rPr lang="ru-RU" sz="2000" dirty="0" err="1">
                <a:solidFill>
                  <a:srgbClr val="0070C0"/>
                </a:solidFill>
              </a:rPr>
              <a:t>алу</a:t>
            </a:r>
            <a:r>
              <a:rPr lang="ru-RU" sz="2000" dirty="0">
                <a:solidFill>
                  <a:srgbClr val="0070C0"/>
                </a:solidFill>
              </a:rPr>
              <a:t> </a:t>
            </a:r>
            <a:r>
              <a:rPr lang="ru-RU" sz="2000" dirty="0" err="1">
                <a:solidFill>
                  <a:srgbClr val="0070C0"/>
                </a:solidFill>
              </a:rPr>
              <a:t>міндетті</a:t>
            </a:r>
            <a:r>
              <a:rPr lang="ru-RU" sz="2000" dirty="0">
                <a:solidFill>
                  <a:srgbClr val="0070C0"/>
                </a:solidFill>
              </a:rPr>
              <a:t> </a:t>
            </a:r>
            <a:r>
              <a:rPr lang="ru-RU" sz="2000" dirty="0" err="1">
                <a:solidFill>
                  <a:srgbClr val="0070C0"/>
                </a:solidFill>
              </a:rPr>
              <a:t>емес</a:t>
            </a:r>
            <a:r>
              <a:rPr lang="ru-RU" sz="2000" dirty="0">
                <a:solidFill>
                  <a:srgbClr val="0070C0"/>
                </a:solidFill>
              </a:rPr>
              <a:t>;</a:t>
            </a:r>
          </a:p>
          <a:p>
            <a:pPr algn="just"/>
            <a:endParaRPr lang="ru-RU" sz="2000" dirty="0">
              <a:solidFill>
                <a:srgbClr val="0070C0"/>
              </a:solidFill>
            </a:endParaRPr>
          </a:p>
          <a:p>
            <a:pPr marL="285750" indent="-285750" algn="just">
              <a:buFont typeface="Wingdings" panose="05000000000000000000" pitchFamily="2" charset="2"/>
              <a:buChar char="Ø"/>
            </a:pPr>
            <a:r>
              <a:rPr lang="ru-RU" sz="2000" dirty="0">
                <a:solidFill>
                  <a:srgbClr val="0070C0"/>
                </a:solidFill>
              </a:rPr>
              <a:t>5-15 </a:t>
            </a:r>
            <a:r>
              <a:rPr lang="ru-RU" sz="2000" dirty="0" err="1">
                <a:solidFill>
                  <a:srgbClr val="0070C0"/>
                </a:solidFill>
              </a:rPr>
              <a:t>қазан</a:t>
            </a:r>
            <a:r>
              <a:rPr lang="ru-RU" sz="2000" dirty="0">
                <a:solidFill>
                  <a:srgbClr val="0070C0"/>
                </a:solidFill>
              </a:rPr>
              <a:t> </a:t>
            </a:r>
            <a:r>
              <a:rPr lang="ru-RU" sz="2000" dirty="0" err="1">
                <a:solidFill>
                  <a:srgbClr val="0070C0"/>
                </a:solidFill>
              </a:rPr>
              <a:t>аралығында</a:t>
            </a:r>
            <a:r>
              <a:rPr lang="ru-RU" sz="2000" dirty="0">
                <a:solidFill>
                  <a:srgbClr val="0070C0"/>
                </a:solidFill>
              </a:rPr>
              <a:t> 2-11 </a:t>
            </a:r>
            <a:r>
              <a:rPr lang="ru-RU" sz="2000" dirty="0" err="1">
                <a:solidFill>
                  <a:srgbClr val="0070C0"/>
                </a:solidFill>
              </a:rPr>
              <a:t>сыныптарда</a:t>
            </a:r>
            <a:r>
              <a:rPr lang="ru-RU" sz="2000" dirty="0">
                <a:solidFill>
                  <a:srgbClr val="0070C0"/>
                </a:solidFill>
              </a:rPr>
              <a:t> БЖБ, 28 </a:t>
            </a:r>
            <a:r>
              <a:rPr lang="ru-RU" sz="2000" dirty="0" err="1">
                <a:solidFill>
                  <a:srgbClr val="0070C0"/>
                </a:solidFill>
              </a:rPr>
              <a:t>қазаннан</a:t>
            </a:r>
            <a:r>
              <a:rPr lang="ru-RU" sz="2000" dirty="0">
                <a:solidFill>
                  <a:srgbClr val="0070C0"/>
                </a:solidFill>
              </a:rPr>
              <a:t> </a:t>
            </a:r>
            <a:r>
              <a:rPr lang="ru-RU" sz="2000" dirty="0" err="1">
                <a:solidFill>
                  <a:srgbClr val="0070C0"/>
                </a:solidFill>
              </a:rPr>
              <a:t>бастап</a:t>
            </a:r>
            <a:r>
              <a:rPr lang="ru-RU" sz="2000" dirty="0">
                <a:solidFill>
                  <a:srgbClr val="0070C0"/>
                </a:solidFill>
              </a:rPr>
              <a:t> 2-11 </a:t>
            </a:r>
            <a:r>
              <a:rPr lang="ru-RU" sz="2000" dirty="0" err="1">
                <a:solidFill>
                  <a:srgbClr val="0070C0"/>
                </a:solidFill>
              </a:rPr>
              <a:t>сыныптарда</a:t>
            </a:r>
            <a:r>
              <a:rPr lang="ru-RU" sz="2000" dirty="0">
                <a:solidFill>
                  <a:srgbClr val="0070C0"/>
                </a:solidFill>
              </a:rPr>
              <a:t> ТЖБ </a:t>
            </a:r>
            <a:r>
              <a:rPr lang="ru-RU" sz="2000" dirty="0" err="1">
                <a:solidFill>
                  <a:srgbClr val="0070C0"/>
                </a:solidFill>
              </a:rPr>
              <a:t>өткізу</a:t>
            </a:r>
            <a:r>
              <a:rPr lang="ru-RU" sz="2000" dirty="0">
                <a:solidFill>
                  <a:srgbClr val="0070C0"/>
                </a:solidFill>
              </a:rPr>
              <a:t> </a:t>
            </a:r>
            <a:r>
              <a:rPr lang="ru-RU" sz="2000" dirty="0" err="1">
                <a:solidFill>
                  <a:srgbClr val="0070C0"/>
                </a:solidFill>
              </a:rPr>
              <a:t>ұсынылады</a:t>
            </a:r>
            <a:r>
              <a:rPr lang="ru-RU" sz="2000" dirty="0">
                <a:solidFill>
                  <a:srgbClr val="0070C0"/>
                </a:solidFill>
              </a:rPr>
              <a:t>. </a:t>
            </a:r>
            <a:r>
              <a:rPr lang="ru-RU" sz="2000" dirty="0" err="1">
                <a:solidFill>
                  <a:srgbClr val="0070C0"/>
                </a:solidFill>
              </a:rPr>
              <a:t>Әр</a:t>
            </a:r>
            <a:r>
              <a:rPr lang="ru-RU" sz="2000" dirty="0">
                <a:solidFill>
                  <a:srgbClr val="0070C0"/>
                </a:solidFill>
              </a:rPr>
              <a:t> </a:t>
            </a:r>
            <a:r>
              <a:rPr lang="ru-RU" sz="2000" dirty="0" err="1">
                <a:solidFill>
                  <a:srgbClr val="0070C0"/>
                </a:solidFill>
              </a:rPr>
              <a:t>мектеп</a:t>
            </a:r>
            <a:r>
              <a:rPr lang="ru-RU" sz="2000" dirty="0">
                <a:solidFill>
                  <a:srgbClr val="0070C0"/>
                </a:solidFill>
              </a:rPr>
              <a:t> </a:t>
            </a:r>
            <a:r>
              <a:rPr lang="ru-RU" sz="2000" dirty="0" err="1">
                <a:solidFill>
                  <a:srgbClr val="0070C0"/>
                </a:solidFill>
              </a:rPr>
              <a:t>өз</a:t>
            </a:r>
            <a:r>
              <a:rPr lang="ru-RU" sz="2000" dirty="0">
                <a:solidFill>
                  <a:srgbClr val="0070C0"/>
                </a:solidFill>
              </a:rPr>
              <a:t> </a:t>
            </a:r>
            <a:r>
              <a:rPr lang="ru-RU" sz="2000" dirty="0" err="1">
                <a:solidFill>
                  <a:srgbClr val="0070C0"/>
                </a:solidFill>
              </a:rPr>
              <a:t>оқу</a:t>
            </a:r>
            <a:r>
              <a:rPr lang="ru-RU" sz="2000" dirty="0">
                <a:solidFill>
                  <a:srgbClr val="0070C0"/>
                </a:solidFill>
              </a:rPr>
              <a:t> </a:t>
            </a:r>
            <a:r>
              <a:rPr lang="ru-RU" sz="2000" dirty="0" err="1">
                <a:solidFill>
                  <a:srgbClr val="0070C0"/>
                </a:solidFill>
              </a:rPr>
              <a:t>кестесіне</a:t>
            </a:r>
            <a:r>
              <a:rPr lang="ru-RU" sz="2000" dirty="0">
                <a:solidFill>
                  <a:srgbClr val="0070C0"/>
                </a:solidFill>
              </a:rPr>
              <a:t> </a:t>
            </a:r>
            <a:r>
              <a:rPr lang="ru-RU" sz="2000" dirty="0" err="1">
                <a:solidFill>
                  <a:srgbClr val="0070C0"/>
                </a:solidFill>
              </a:rPr>
              <a:t>байланысты</a:t>
            </a:r>
            <a:r>
              <a:rPr lang="ru-RU" sz="2000" dirty="0">
                <a:solidFill>
                  <a:srgbClr val="0070C0"/>
                </a:solidFill>
              </a:rPr>
              <a:t>, </a:t>
            </a:r>
            <a:r>
              <a:rPr lang="ru-RU" sz="2000" dirty="0" err="1">
                <a:solidFill>
                  <a:srgbClr val="0070C0"/>
                </a:solidFill>
              </a:rPr>
              <a:t>оңтайлы</a:t>
            </a:r>
            <a:r>
              <a:rPr lang="ru-RU" sz="2000" dirty="0">
                <a:solidFill>
                  <a:srgbClr val="0070C0"/>
                </a:solidFill>
              </a:rPr>
              <a:t> </a:t>
            </a:r>
            <a:r>
              <a:rPr lang="ru-RU" sz="2000" dirty="0" err="1">
                <a:solidFill>
                  <a:srgbClr val="0070C0"/>
                </a:solidFill>
              </a:rPr>
              <a:t>уақытта</a:t>
            </a:r>
            <a:r>
              <a:rPr lang="ru-RU" sz="2000" dirty="0">
                <a:solidFill>
                  <a:srgbClr val="0070C0"/>
                </a:solidFill>
              </a:rPr>
              <a:t> </a:t>
            </a:r>
            <a:r>
              <a:rPr lang="ru-RU" sz="2000" dirty="0" err="1">
                <a:solidFill>
                  <a:srgbClr val="0070C0"/>
                </a:solidFill>
              </a:rPr>
              <a:t>өткізеді</a:t>
            </a:r>
            <a:r>
              <a:rPr lang="ru-RU" sz="2000" dirty="0">
                <a:solidFill>
                  <a:srgbClr val="0070C0"/>
                </a:solidFill>
              </a:rPr>
              <a:t>;</a:t>
            </a:r>
          </a:p>
          <a:p>
            <a:pPr algn="just"/>
            <a:endParaRPr lang="ru-RU" sz="2000" dirty="0">
              <a:solidFill>
                <a:srgbClr val="0070C0"/>
              </a:solidFill>
            </a:endParaRPr>
          </a:p>
          <a:p>
            <a:pPr marL="285750" indent="-285750" algn="just">
              <a:buFont typeface="Wingdings" panose="05000000000000000000" pitchFamily="2" charset="2"/>
              <a:buChar char="Ø"/>
            </a:pPr>
            <a:endParaRPr lang="ru-RU" sz="2000" dirty="0">
              <a:solidFill>
                <a:srgbClr val="0070C0"/>
              </a:solidFill>
            </a:endParaRPr>
          </a:p>
          <a:p>
            <a:pPr marL="285750" indent="-285750" algn="just">
              <a:buFont typeface="Wingdings" panose="05000000000000000000" pitchFamily="2" charset="2"/>
              <a:buChar char="Ø"/>
            </a:pPr>
            <a:r>
              <a:rPr lang="ru-RU" sz="2000" dirty="0" err="1">
                <a:solidFill>
                  <a:srgbClr val="0070C0"/>
                </a:solidFill>
              </a:rPr>
              <a:t>Тоқсанға</a:t>
            </a:r>
            <a:r>
              <a:rPr lang="ru-RU" sz="2000" dirty="0">
                <a:solidFill>
                  <a:srgbClr val="0070C0"/>
                </a:solidFill>
              </a:rPr>
              <a:t> </a:t>
            </a:r>
            <a:r>
              <a:rPr lang="ru-RU" sz="2000" dirty="0" err="1">
                <a:solidFill>
                  <a:srgbClr val="0070C0"/>
                </a:solidFill>
              </a:rPr>
              <a:t>баға</a:t>
            </a:r>
            <a:r>
              <a:rPr lang="ru-RU" sz="2000" dirty="0">
                <a:solidFill>
                  <a:srgbClr val="0070C0"/>
                </a:solidFill>
              </a:rPr>
              <a:t> </a:t>
            </a:r>
            <a:r>
              <a:rPr lang="ru-RU" sz="2000" dirty="0" err="1">
                <a:solidFill>
                  <a:srgbClr val="0070C0"/>
                </a:solidFill>
              </a:rPr>
              <a:t>қою</a:t>
            </a:r>
            <a:r>
              <a:rPr lang="ru-RU" sz="2000" dirty="0">
                <a:solidFill>
                  <a:srgbClr val="0070C0"/>
                </a:solidFill>
              </a:rPr>
              <a:t> </a:t>
            </a:r>
            <a:r>
              <a:rPr lang="ru-RU" sz="2000" dirty="0" err="1">
                <a:solidFill>
                  <a:srgbClr val="0070C0"/>
                </a:solidFill>
              </a:rPr>
              <a:t>кезінде</a:t>
            </a:r>
            <a:r>
              <a:rPr lang="ru-RU" sz="2000" dirty="0">
                <a:solidFill>
                  <a:srgbClr val="0070C0"/>
                </a:solidFill>
              </a:rPr>
              <a:t> </a:t>
            </a:r>
            <a:r>
              <a:rPr lang="ru-RU" sz="2000" dirty="0" err="1">
                <a:solidFill>
                  <a:srgbClr val="0070C0"/>
                </a:solidFill>
              </a:rPr>
              <a:t>күнделікті</a:t>
            </a:r>
            <a:r>
              <a:rPr lang="ru-RU" sz="2000" dirty="0">
                <a:solidFill>
                  <a:srgbClr val="0070C0"/>
                </a:solidFill>
              </a:rPr>
              <a:t> </a:t>
            </a:r>
            <a:r>
              <a:rPr lang="ru-RU" sz="2000" dirty="0" err="1">
                <a:solidFill>
                  <a:srgbClr val="0070C0"/>
                </a:solidFill>
              </a:rPr>
              <a:t>бағалау</a:t>
            </a:r>
            <a:r>
              <a:rPr lang="ru-RU" sz="2000" dirty="0">
                <a:solidFill>
                  <a:srgbClr val="0070C0"/>
                </a:solidFill>
              </a:rPr>
              <a:t> </a:t>
            </a:r>
            <a:r>
              <a:rPr lang="ru-RU" sz="2000" dirty="0" err="1">
                <a:solidFill>
                  <a:srgbClr val="0070C0"/>
                </a:solidFill>
              </a:rPr>
              <a:t>нәтижелері</a:t>
            </a:r>
            <a:r>
              <a:rPr lang="ru-RU" sz="2000" dirty="0">
                <a:solidFill>
                  <a:srgbClr val="0070C0"/>
                </a:solidFill>
              </a:rPr>
              <a:t>, 1 БЖБ, 1 ТЖБ </a:t>
            </a:r>
            <a:r>
              <a:rPr lang="ru-RU" sz="2000" dirty="0" err="1">
                <a:solidFill>
                  <a:srgbClr val="0070C0"/>
                </a:solidFill>
              </a:rPr>
              <a:t>ескеріледі</a:t>
            </a:r>
            <a:r>
              <a:rPr lang="ru-RU" sz="2000" dirty="0">
                <a:solidFill>
                  <a:srgbClr val="0070C0"/>
                </a:solidFill>
              </a:rPr>
              <a:t>.</a:t>
            </a:r>
          </a:p>
          <a:p>
            <a:pPr algn="just"/>
            <a:endParaRPr lang="ru-RU" sz="2000" dirty="0">
              <a:solidFill>
                <a:srgbClr val="0070C0"/>
              </a:solidFill>
            </a:endParaRPr>
          </a:p>
          <a:p>
            <a:pPr algn="just"/>
            <a:r>
              <a:rPr lang="ru-RU" sz="2800" b="1" dirty="0">
                <a:solidFill>
                  <a:schemeClr val="accent2"/>
                </a:solidFill>
              </a:rPr>
              <a:t>Назар </a:t>
            </a:r>
            <a:r>
              <a:rPr lang="ru-RU" sz="2800" b="1" dirty="0" err="1">
                <a:solidFill>
                  <a:schemeClr val="accent2"/>
                </a:solidFill>
              </a:rPr>
              <a:t>аударыңыз</a:t>
            </a:r>
            <a:r>
              <a:rPr lang="ru-RU" sz="2800" b="1" dirty="0">
                <a:solidFill>
                  <a:schemeClr val="accent2"/>
                </a:solidFill>
              </a:rPr>
              <a:t>! </a:t>
            </a:r>
            <a:r>
              <a:rPr lang="ru-RU" sz="2000" dirty="0" err="1">
                <a:solidFill>
                  <a:srgbClr val="0070C0"/>
                </a:solidFill>
              </a:rPr>
              <a:t>Оқушылардың</a:t>
            </a:r>
            <a:r>
              <a:rPr lang="ru-RU" sz="2000" dirty="0">
                <a:solidFill>
                  <a:srgbClr val="0070C0"/>
                </a:solidFill>
              </a:rPr>
              <a:t> </a:t>
            </a:r>
            <a:r>
              <a:rPr lang="ru-RU" sz="2000" dirty="0" err="1">
                <a:solidFill>
                  <a:srgbClr val="0070C0"/>
                </a:solidFill>
              </a:rPr>
              <a:t>оқу</a:t>
            </a:r>
            <a:r>
              <a:rPr lang="ru-RU" sz="2000" dirty="0">
                <a:solidFill>
                  <a:srgbClr val="0070C0"/>
                </a:solidFill>
              </a:rPr>
              <a:t> </a:t>
            </a:r>
            <a:r>
              <a:rPr lang="ru-RU" sz="2000" dirty="0" err="1">
                <a:solidFill>
                  <a:srgbClr val="0070C0"/>
                </a:solidFill>
              </a:rPr>
              <a:t>жетістіктерін</a:t>
            </a:r>
            <a:r>
              <a:rPr lang="ru-RU" sz="2000" dirty="0">
                <a:solidFill>
                  <a:srgbClr val="0070C0"/>
                </a:solidFill>
              </a:rPr>
              <a:t> </a:t>
            </a:r>
            <a:r>
              <a:rPr lang="ru-RU" sz="2000" dirty="0" err="1">
                <a:solidFill>
                  <a:srgbClr val="0070C0"/>
                </a:solidFill>
              </a:rPr>
              <a:t>бағалау</a:t>
            </a:r>
            <a:r>
              <a:rPr lang="ru-RU" sz="2000" dirty="0">
                <a:solidFill>
                  <a:srgbClr val="0070C0"/>
                </a:solidFill>
              </a:rPr>
              <a:t> </a:t>
            </a:r>
            <a:r>
              <a:rPr lang="ru-RU" sz="2000" dirty="0" err="1">
                <a:solidFill>
                  <a:srgbClr val="0070C0"/>
                </a:solidFill>
              </a:rPr>
              <a:t>электрондық</a:t>
            </a:r>
            <a:r>
              <a:rPr lang="ru-RU" sz="2000" dirty="0">
                <a:solidFill>
                  <a:srgbClr val="0070C0"/>
                </a:solidFill>
              </a:rPr>
              <a:t> </a:t>
            </a:r>
            <a:r>
              <a:rPr lang="ru-RU" sz="2000" dirty="0" err="1">
                <a:solidFill>
                  <a:srgbClr val="0070C0"/>
                </a:solidFill>
              </a:rPr>
              <a:t>журналдарда</a:t>
            </a:r>
            <a:r>
              <a:rPr lang="ru-RU" sz="2000" dirty="0">
                <a:solidFill>
                  <a:srgbClr val="0070C0"/>
                </a:solidFill>
              </a:rPr>
              <a:t>, </a:t>
            </a:r>
            <a:r>
              <a:rPr lang="ru-RU" sz="2000" dirty="0" err="1">
                <a:solidFill>
                  <a:srgbClr val="0070C0"/>
                </a:solidFill>
              </a:rPr>
              <a:t>электрондық</a:t>
            </a:r>
            <a:r>
              <a:rPr lang="ru-RU" sz="2000" dirty="0">
                <a:solidFill>
                  <a:srgbClr val="0070C0"/>
                </a:solidFill>
              </a:rPr>
              <a:t> </a:t>
            </a:r>
            <a:r>
              <a:rPr lang="ru-RU" sz="2000" dirty="0" err="1">
                <a:solidFill>
                  <a:srgbClr val="0070C0"/>
                </a:solidFill>
              </a:rPr>
              <a:t>журналдар</a:t>
            </a:r>
            <a:r>
              <a:rPr lang="ru-RU" sz="2000" dirty="0">
                <a:solidFill>
                  <a:srgbClr val="0070C0"/>
                </a:solidFill>
              </a:rPr>
              <a:t> </a:t>
            </a:r>
            <a:r>
              <a:rPr lang="ru-RU" sz="2000" dirty="0" err="1">
                <a:solidFill>
                  <a:srgbClr val="0070C0"/>
                </a:solidFill>
              </a:rPr>
              <a:t>болмаған</a:t>
            </a:r>
            <a:r>
              <a:rPr lang="ru-RU" sz="2000" dirty="0">
                <a:solidFill>
                  <a:srgbClr val="0070C0"/>
                </a:solidFill>
              </a:rPr>
              <a:t> </a:t>
            </a:r>
            <a:r>
              <a:rPr lang="ru-RU" sz="2000" dirty="0" err="1">
                <a:solidFill>
                  <a:srgbClr val="0070C0"/>
                </a:solidFill>
              </a:rPr>
              <a:t>жағдайда</a:t>
            </a:r>
            <a:r>
              <a:rPr lang="ru-RU" sz="2000" dirty="0">
                <a:solidFill>
                  <a:srgbClr val="0070C0"/>
                </a:solidFill>
              </a:rPr>
              <a:t> - </a:t>
            </a:r>
            <a:r>
              <a:rPr lang="ru-RU" sz="2000" dirty="0" err="1">
                <a:solidFill>
                  <a:srgbClr val="0070C0"/>
                </a:solidFill>
              </a:rPr>
              <a:t>қағаз</a:t>
            </a:r>
            <a:r>
              <a:rPr lang="ru-RU" sz="2000" dirty="0">
                <a:solidFill>
                  <a:srgbClr val="0070C0"/>
                </a:solidFill>
              </a:rPr>
              <a:t> </a:t>
            </a:r>
            <a:r>
              <a:rPr lang="ru-RU" sz="2000" dirty="0" err="1">
                <a:solidFill>
                  <a:srgbClr val="0070C0"/>
                </a:solidFill>
              </a:rPr>
              <a:t>журналдарда</a:t>
            </a:r>
            <a:r>
              <a:rPr lang="ru-RU" sz="2000" dirty="0">
                <a:solidFill>
                  <a:srgbClr val="0070C0"/>
                </a:solidFill>
              </a:rPr>
              <a:t> </a:t>
            </a:r>
            <a:r>
              <a:rPr lang="ru-RU" sz="2000" dirty="0" err="1">
                <a:solidFill>
                  <a:srgbClr val="0070C0"/>
                </a:solidFill>
              </a:rPr>
              <a:t>жүзеге</a:t>
            </a:r>
            <a:r>
              <a:rPr lang="ru-RU" sz="2000" dirty="0">
                <a:solidFill>
                  <a:srgbClr val="0070C0"/>
                </a:solidFill>
              </a:rPr>
              <a:t> </a:t>
            </a:r>
            <a:r>
              <a:rPr lang="ru-RU" sz="2000" dirty="0" err="1">
                <a:solidFill>
                  <a:srgbClr val="0070C0"/>
                </a:solidFill>
              </a:rPr>
              <a:t>асырылады</a:t>
            </a:r>
            <a:r>
              <a:rPr lang="ru-RU" sz="2000" dirty="0">
                <a:solidFill>
                  <a:srgbClr val="0070C0"/>
                </a:solidFill>
              </a:rPr>
              <a:t>.</a:t>
            </a:r>
          </a:p>
          <a:p>
            <a:endParaRPr lang="ru-RU" sz="2000" dirty="0">
              <a:solidFill>
                <a:srgbClr val="0070C0"/>
              </a:solidFill>
              <a:latin typeface="Arial" panose="020B0604020202020204" pitchFamily="34" charset="0"/>
              <a:cs typeface="Arial" panose="020B0604020202020204" pitchFamily="34" charset="0"/>
            </a:endParaRPr>
          </a:p>
          <a:p>
            <a:endParaRPr lang="ru-RU" sz="2000" dirty="0">
              <a:solidFill>
                <a:srgbClr val="0070C0"/>
              </a:solidFill>
              <a:latin typeface="Arial" panose="020B0604020202020204" pitchFamily="34" charset="0"/>
              <a:cs typeface="Arial" panose="020B0604020202020204" pitchFamily="34" charset="0"/>
            </a:endParaRPr>
          </a:p>
        </p:txBody>
      </p:sp>
      <p:sp>
        <p:nvSpPr>
          <p:cNvPr id="6" name="Заголовок 3">
            <a:extLst>
              <a:ext uri="{FF2B5EF4-FFF2-40B4-BE49-F238E27FC236}">
                <a16:creationId xmlns:a16="http://schemas.microsoft.com/office/drawing/2014/main" id="{DB9E48B4-FE7F-443E-BD76-153E52129D7D}"/>
              </a:ext>
            </a:extLst>
          </p:cNvPr>
          <p:cNvSpPr txBox="1">
            <a:spLocks/>
          </p:cNvSpPr>
          <p:nvPr/>
        </p:nvSpPr>
        <p:spPr>
          <a:xfrm>
            <a:off x="0" y="122889"/>
            <a:ext cx="12192000" cy="632862"/>
          </a:xfrm>
          <a:prstGeom prst="rect">
            <a:avLst/>
          </a:prstGeom>
          <a:solidFill>
            <a:schemeClr val="accent1">
              <a:lumMod val="20000"/>
              <a:lumOff val="80000"/>
            </a:schemeClr>
          </a:solidFill>
          <a:ln w="15875" cap="rnd"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orm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kk-KZ" sz="2600" b="1" i="1" dirty="0">
                <a:solidFill>
                  <a:schemeClr val="tx2"/>
                </a:solidFill>
              </a:rPr>
              <a:t>Оқушылардың оқу жетістіктерін бағалау</a:t>
            </a:r>
          </a:p>
        </p:txBody>
      </p:sp>
    </p:spTree>
    <p:extLst>
      <p:ext uri="{BB962C8B-B14F-4D97-AF65-F5344CB8AC3E}">
        <p14:creationId xmlns:p14="http://schemas.microsoft.com/office/powerpoint/2010/main" val="3821166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ACE10105-E20C-4A93-AE1C-B64426972E17}"/>
              </a:ext>
            </a:extLst>
          </p:cNvPr>
          <p:cNvSpPr/>
          <p:nvPr/>
        </p:nvSpPr>
        <p:spPr>
          <a:xfrm>
            <a:off x="332912" y="701916"/>
            <a:ext cx="11735520" cy="1083374"/>
          </a:xfrm>
          <a:prstGeom prst="rect">
            <a:avLst/>
          </a:prstGeom>
        </p:spPr>
        <p:txBody>
          <a:bodyPr wrap="square">
            <a:spAutoFit/>
          </a:bodyPr>
          <a:lstStyle/>
          <a:p>
            <a:pPr algn="just">
              <a:lnSpc>
                <a:spcPct val="115000"/>
              </a:lnSpc>
              <a:spcAft>
                <a:spcPts val="0"/>
              </a:spcAft>
              <a:tabLst>
                <a:tab pos="450215" algn="l"/>
              </a:tabLst>
            </a:pPr>
            <a:r>
              <a:rPr lang="ru-RU" sz="2000" b="1" dirty="0">
                <a:solidFill>
                  <a:schemeClr val="accent2"/>
                </a:solidFill>
              </a:rPr>
              <a:t>Назар </a:t>
            </a:r>
            <a:r>
              <a:rPr lang="ru-RU" sz="2000" b="1" dirty="0" err="1">
                <a:solidFill>
                  <a:schemeClr val="accent2"/>
                </a:solidFill>
              </a:rPr>
              <a:t>аударыңыз</a:t>
            </a:r>
            <a:r>
              <a:rPr lang="ru-RU" sz="2000" b="1" dirty="0">
                <a:solidFill>
                  <a:schemeClr val="accent2"/>
                </a:solidFill>
              </a:rPr>
              <a:t>! </a:t>
            </a:r>
            <a:r>
              <a:rPr lang="ru-RU" dirty="0" err="1">
                <a:solidFill>
                  <a:srgbClr val="0070C0"/>
                </a:solidFill>
              </a:rPr>
              <a:t>Қашықтан</a:t>
            </a:r>
            <a:r>
              <a:rPr lang="ru-RU" dirty="0">
                <a:solidFill>
                  <a:srgbClr val="0070C0"/>
                </a:solidFill>
              </a:rPr>
              <a:t> </a:t>
            </a:r>
            <a:r>
              <a:rPr lang="ru-RU" dirty="0" err="1">
                <a:solidFill>
                  <a:srgbClr val="0070C0"/>
                </a:solidFill>
              </a:rPr>
              <a:t>оқыту</a:t>
            </a:r>
            <a:r>
              <a:rPr lang="ru-RU" dirty="0">
                <a:solidFill>
                  <a:srgbClr val="0070C0"/>
                </a:solidFill>
              </a:rPr>
              <a:t> </a:t>
            </a:r>
            <a:r>
              <a:rPr lang="ru-RU" dirty="0" err="1">
                <a:solidFill>
                  <a:srgbClr val="0070C0"/>
                </a:solidFill>
              </a:rPr>
              <a:t>кезінде</a:t>
            </a:r>
            <a:r>
              <a:rPr lang="ru-RU" dirty="0">
                <a:solidFill>
                  <a:srgbClr val="0070C0"/>
                </a:solidFill>
              </a:rPr>
              <a:t> «</a:t>
            </a:r>
            <a:r>
              <a:rPr lang="ru-RU" dirty="0" err="1">
                <a:solidFill>
                  <a:srgbClr val="0070C0"/>
                </a:solidFill>
              </a:rPr>
              <a:t>үй</a:t>
            </a:r>
            <a:r>
              <a:rPr lang="ru-RU" dirty="0">
                <a:solidFill>
                  <a:srgbClr val="0070C0"/>
                </a:solidFill>
              </a:rPr>
              <a:t> </a:t>
            </a:r>
            <a:r>
              <a:rPr lang="ru-RU" dirty="0" err="1">
                <a:solidFill>
                  <a:srgbClr val="0070C0"/>
                </a:solidFill>
              </a:rPr>
              <a:t>тапсырмасын</a:t>
            </a:r>
            <a:r>
              <a:rPr lang="ru-RU" dirty="0">
                <a:solidFill>
                  <a:srgbClr val="0070C0"/>
                </a:solidFill>
              </a:rPr>
              <a:t>» </a:t>
            </a:r>
            <a:r>
              <a:rPr lang="ru-RU" dirty="0" err="1">
                <a:solidFill>
                  <a:srgbClr val="0070C0"/>
                </a:solidFill>
              </a:rPr>
              <a:t>дәстүрлі</a:t>
            </a:r>
            <a:r>
              <a:rPr lang="ru-RU" dirty="0">
                <a:solidFill>
                  <a:srgbClr val="0070C0"/>
                </a:solidFill>
              </a:rPr>
              <a:t> </a:t>
            </a:r>
            <a:r>
              <a:rPr lang="ru-RU" dirty="0" err="1">
                <a:solidFill>
                  <a:srgbClr val="0070C0"/>
                </a:solidFill>
              </a:rPr>
              <a:t>түсіну</a:t>
            </a:r>
            <a:r>
              <a:rPr lang="ru-RU" dirty="0">
                <a:solidFill>
                  <a:srgbClr val="0070C0"/>
                </a:solidFill>
              </a:rPr>
              <a:t> </a:t>
            </a:r>
            <a:r>
              <a:rPr lang="ru-RU" dirty="0" err="1">
                <a:solidFill>
                  <a:srgbClr val="0070C0"/>
                </a:solidFill>
              </a:rPr>
              <a:t>өзгереді</a:t>
            </a:r>
            <a:r>
              <a:rPr lang="ru-RU" dirty="0">
                <a:solidFill>
                  <a:srgbClr val="0070C0"/>
                </a:solidFill>
              </a:rPr>
              <a:t>, </a:t>
            </a:r>
            <a:r>
              <a:rPr lang="ru-RU" dirty="0" err="1">
                <a:solidFill>
                  <a:srgbClr val="0070C0"/>
                </a:solidFill>
              </a:rPr>
              <a:t>өйткені</a:t>
            </a:r>
            <a:r>
              <a:rPr lang="ru-RU" dirty="0">
                <a:solidFill>
                  <a:srgbClr val="0070C0"/>
                </a:solidFill>
              </a:rPr>
              <a:t> </a:t>
            </a:r>
            <a:r>
              <a:rPr lang="ru-RU" dirty="0" err="1">
                <a:solidFill>
                  <a:srgbClr val="0070C0"/>
                </a:solidFill>
              </a:rPr>
              <a:t>оқу</a:t>
            </a:r>
            <a:r>
              <a:rPr lang="ru-RU" dirty="0">
                <a:solidFill>
                  <a:srgbClr val="0070C0"/>
                </a:solidFill>
              </a:rPr>
              <a:t> </a:t>
            </a:r>
            <a:r>
              <a:rPr lang="ru-RU" dirty="0" err="1">
                <a:solidFill>
                  <a:srgbClr val="0070C0"/>
                </a:solidFill>
              </a:rPr>
              <a:t>жоспарына</a:t>
            </a:r>
            <a:r>
              <a:rPr lang="ru-RU" dirty="0">
                <a:solidFill>
                  <a:srgbClr val="0070C0"/>
                </a:solidFill>
              </a:rPr>
              <a:t> </a:t>
            </a:r>
            <a:r>
              <a:rPr lang="ru-RU" dirty="0" err="1">
                <a:solidFill>
                  <a:srgbClr val="0070C0"/>
                </a:solidFill>
              </a:rPr>
              <a:t>сәйкес</a:t>
            </a:r>
            <a:r>
              <a:rPr lang="ru-RU" dirty="0">
                <a:solidFill>
                  <a:srgbClr val="0070C0"/>
                </a:solidFill>
              </a:rPr>
              <a:t> </a:t>
            </a:r>
            <a:r>
              <a:rPr lang="ru-RU" dirty="0" err="1">
                <a:solidFill>
                  <a:srgbClr val="0070C0"/>
                </a:solidFill>
              </a:rPr>
              <a:t>пәндер</a:t>
            </a:r>
            <a:r>
              <a:rPr lang="ru-RU" dirty="0">
                <a:solidFill>
                  <a:srgbClr val="0070C0"/>
                </a:solidFill>
              </a:rPr>
              <a:t> </a:t>
            </a:r>
            <a:r>
              <a:rPr lang="ru-RU" dirty="0" err="1">
                <a:solidFill>
                  <a:srgbClr val="0070C0"/>
                </a:solidFill>
              </a:rPr>
              <a:t>бойынша</a:t>
            </a:r>
            <a:r>
              <a:rPr lang="ru-RU" dirty="0">
                <a:solidFill>
                  <a:srgbClr val="0070C0"/>
                </a:solidFill>
              </a:rPr>
              <a:t> тек </a:t>
            </a:r>
            <a:r>
              <a:rPr lang="ru-RU" dirty="0" err="1">
                <a:solidFill>
                  <a:srgbClr val="0070C0"/>
                </a:solidFill>
              </a:rPr>
              <a:t>оқу</a:t>
            </a:r>
            <a:r>
              <a:rPr lang="ru-RU" dirty="0">
                <a:solidFill>
                  <a:srgbClr val="0070C0"/>
                </a:solidFill>
              </a:rPr>
              <a:t> </a:t>
            </a:r>
            <a:r>
              <a:rPr lang="ru-RU" dirty="0" err="1">
                <a:solidFill>
                  <a:srgbClr val="0070C0"/>
                </a:solidFill>
              </a:rPr>
              <a:t>тапсырмалары</a:t>
            </a:r>
            <a:r>
              <a:rPr lang="ru-RU" dirty="0">
                <a:solidFill>
                  <a:srgbClr val="0070C0"/>
                </a:solidFill>
              </a:rPr>
              <a:t> бар, </a:t>
            </a:r>
            <a:r>
              <a:rPr lang="ru-RU" dirty="0" err="1">
                <a:solidFill>
                  <a:srgbClr val="0070C0"/>
                </a:solidFill>
              </a:rPr>
              <a:t>оларды</a:t>
            </a:r>
            <a:r>
              <a:rPr lang="ru-RU" dirty="0">
                <a:solidFill>
                  <a:srgbClr val="0070C0"/>
                </a:solidFill>
              </a:rPr>
              <a:t> </a:t>
            </a:r>
            <a:r>
              <a:rPr lang="ru-RU" dirty="0" err="1">
                <a:solidFill>
                  <a:srgbClr val="0070C0"/>
                </a:solidFill>
              </a:rPr>
              <a:t>оқушылар</a:t>
            </a:r>
            <a:r>
              <a:rPr lang="ru-RU" dirty="0">
                <a:solidFill>
                  <a:srgbClr val="0070C0"/>
                </a:solidFill>
              </a:rPr>
              <a:t> </a:t>
            </a:r>
            <a:r>
              <a:rPr lang="ru-RU" dirty="0" err="1">
                <a:solidFill>
                  <a:srgbClr val="0070C0"/>
                </a:solidFill>
              </a:rPr>
              <a:t>өздігінше</a:t>
            </a:r>
            <a:r>
              <a:rPr lang="ru-RU" dirty="0">
                <a:solidFill>
                  <a:srgbClr val="0070C0"/>
                </a:solidFill>
              </a:rPr>
              <a:t> </a:t>
            </a:r>
            <a:r>
              <a:rPr lang="ru-RU" dirty="0" err="1">
                <a:solidFill>
                  <a:srgbClr val="0070C0"/>
                </a:solidFill>
              </a:rPr>
              <a:t>орындайды</a:t>
            </a:r>
            <a:r>
              <a:rPr lang="ru-RU" dirty="0">
                <a:solidFill>
                  <a:srgbClr val="0070C0"/>
                </a:solidFill>
              </a:rPr>
              <a:t>. </a:t>
            </a:r>
            <a:r>
              <a:rPr lang="ru-RU" dirty="0" err="1">
                <a:solidFill>
                  <a:srgbClr val="0070C0"/>
                </a:solidFill>
              </a:rPr>
              <a:t>Әр</a:t>
            </a:r>
            <a:r>
              <a:rPr lang="ru-RU" dirty="0">
                <a:solidFill>
                  <a:srgbClr val="0070C0"/>
                </a:solidFill>
              </a:rPr>
              <a:t> </a:t>
            </a:r>
            <a:r>
              <a:rPr lang="ru-RU" dirty="0" err="1">
                <a:solidFill>
                  <a:srgbClr val="0070C0"/>
                </a:solidFill>
              </a:rPr>
              <a:t>сынып</a:t>
            </a:r>
            <a:r>
              <a:rPr lang="ru-RU" dirty="0">
                <a:solidFill>
                  <a:srgbClr val="0070C0"/>
                </a:solidFill>
              </a:rPr>
              <a:t> </a:t>
            </a:r>
            <a:r>
              <a:rPr lang="ru-RU" dirty="0" err="1">
                <a:solidFill>
                  <a:srgbClr val="0070C0"/>
                </a:solidFill>
              </a:rPr>
              <a:t>жетекшісі</a:t>
            </a:r>
            <a:r>
              <a:rPr lang="ru-RU" dirty="0">
                <a:solidFill>
                  <a:srgbClr val="0070C0"/>
                </a:solidFill>
              </a:rPr>
              <a:t> </a:t>
            </a:r>
            <a:r>
              <a:rPr lang="ru-RU" dirty="0" err="1">
                <a:solidFill>
                  <a:srgbClr val="0070C0"/>
                </a:solidFill>
              </a:rPr>
              <a:t>өз</a:t>
            </a:r>
            <a:r>
              <a:rPr lang="ru-RU" dirty="0">
                <a:solidFill>
                  <a:srgbClr val="0070C0"/>
                </a:solidFill>
              </a:rPr>
              <a:t> </a:t>
            </a:r>
            <a:r>
              <a:rPr lang="ru-RU" dirty="0" err="1">
                <a:solidFill>
                  <a:srgbClr val="0070C0"/>
                </a:solidFill>
              </a:rPr>
              <a:t>сыныбына</a:t>
            </a:r>
            <a:r>
              <a:rPr lang="ru-RU" dirty="0">
                <a:solidFill>
                  <a:srgbClr val="0070C0"/>
                </a:solidFill>
              </a:rPr>
              <a:t> </a:t>
            </a:r>
            <a:r>
              <a:rPr lang="ru-RU" dirty="0" err="1">
                <a:solidFill>
                  <a:srgbClr val="0070C0"/>
                </a:solidFill>
              </a:rPr>
              <a:t>арналған</a:t>
            </a:r>
            <a:r>
              <a:rPr lang="ru-RU" dirty="0">
                <a:solidFill>
                  <a:srgbClr val="0070C0"/>
                </a:solidFill>
              </a:rPr>
              <a:t> </a:t>
            </a:r>
            <a:r>
              <a:rPr lang="ru-RU" dirty="0" err="1">
                <a:solidFill>
                  <a:srgbClr val="0070C0"/>
                </a:solidFill>
              </a:rPr>
              <a:t>кестені</a:t>
            </a:r>
            <a:r>
              <a:rPr lang="ru-RU" dirty="0">
                <a:solidFill>
                  <a:srgbClr val="0070C0"/>
                </a:solidFill>
              </a:rPr>
              <a:t> </a:t>
            </a:r>
            <a:r>
              <a:rPr lang="ru-RU" dirty="0" err="1">
                <a:solidFill>
                  <a:srgbClr val="0070C0"/>
                </a:solidFill>
              </a:rPr>
              <a:t>пайдаланылады</a:t>
            </a:r>
            <a:r>
              <a:rPr lang="ru-RU" dirty="0">
                <a:solidFill>
                  <a:srgbClr val="0070C0"/>
                </a:solidFill>
              </a:rPr>
              <a:t>. </a:t>
            </a:r>
          </a:p>
        </p:txBody>
      </p:sp>
      <p:graphicFrame>
        <p:nvGraphicFramePr>
          <p:cNvPr id="2" name="Таблица 1">
            <a:extLst>
              <a:ext uri="{FF2B5EF4-FFF2-40B4-BE49-F238E27FC236}">
                <a16:creationId xmlns:a16="http://schemas.microsoft.com/office/drawing/2014/main" id="{EA3D3C63-5F78-4B2C-BF77-50AFB286F697}"/>
              </a:ext>
            </a:extLst>
          </p:cNvPr>
          <p:cNvGraphicFramePr>
            <a:graphicFrameLocks noGrp="1"/>
          </p:cNvGraphicFramePr>
          <p:nvPr/>
        </p:nvGraphicFramePr>
        <p:xfrm>
          <a:off x="390070" y="2101904"/>
          <a:ext cx="5278260" cy="4435755"/>
        </p:xfrm>
        <a:graphic>
          <a:graphicData uri="http://schemas.openxmlformats.org/drawingml/2006/table">
            <a:tbl>
              <a:tblPr firstRow="1" firstCol="1" bandRow="1">
                <a:tableStyleId>{5C22544A-7EE6-4342-B048-85BDC9FD1C3A}</a:tableStyleId>
              </a:tblPr>
              <a:tblGrid>
                <a:gridCol w="1287459">
                  <a:extLst>
                    <a:ext uri="{9D8B030D-6E8A-4147-A177-3AD203B41FA5}">
                      <a16:colId xmlns:a16="http://schemas.microsoft.com/office/drawing/2014/main" val="1246353954"/>
                    </a:ext>
                  </a:extLst>
                </a:gridCol>
                <a:gridCol w="3990801">
                  <a:extLst>
                    <a:ext uri="{9D8B030D-6E8A-4147-A177-3AD203B41FA5}">
                      <a16:colId xmlns:a16="http://schemas.microsoft.com/office/drawing/2014/main" val="463451741"/>
                    </a:ext>
                  </a:extLst>
                </a:gridCol>
              </a:tblGrid>
              <a:tr h="431005">
                <a:tc>
                  <a:txBody>
                    <a:bodyPr/>
                    <a:lstStyle/>
                    <a:p>
                      <a:pPr algn="ctr">
                        <a:spcAft>
                          <a:spcPts val="0"/>
                        </a:spcAft>
                      </a:pPr>
                      <a:r>
                        <a:rPr lang="kk-KZ" sz="1200">
                          <a:effectLst/>
                        </a:rPr>
                        <a:t>Пәндер</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kk-KZ" sz="1200">
                          <a:effectLst/>
                        </a:rPr>
                        <a:t>Бір сабақта берілетін оқу тапсырмаларының түрі мен көлемі </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104686078"/>
                  </a:ext>
                </a:extLst>
              </a:tr>
              <a:tr h="251420">
                <a:tc gridSpan="2">
                  <a:txBody>
                    <a:bodyPr/>
                    <a:lstStyle/>
                    <a:p>
                      <a:pPr algn="ctr">
                        <a:spcAft>
                          <a:spcPts val="0"/>
                        </a:spcAft>
                      </a:pPr>
                      <a:r>
                        <a:rPr lang="kk-KZ" sz="1200">
                          <a:effectLst/>
                        </a:rPr>
                        <a:t>1-сынып (2-жартыжылдық</a:t>
                      </a:r>
                      <a:r>
                        <a:rPr lang="kk-KZ" sz="1400">
                          <a:effectLst/>
                        </a:rPr>
                        <a:t>)</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ru-RU"/>
                    </a:p>
                  </a:txBody>
                  <a:tcPr/>
                </a:tc>
                <a:extLst>
                  <a:ext uri="{0D108BD9-81ED-4DB2-BD59-A6C34878D82A}">
                    <a16:rowId xmlns:a16="http://schemas.microsoft.com/office/drawing/2014/main" val="722549008"/>
                  </a:ext>
                </a:extLst>
              </a:tr>
              <a:tr h="215502">
                <a:tc>
                  <a:txBody>
                    <a:bodyPr/>
                    <a:lstStyle/>
                    <a:p>
                      <a:pPr>
                        <a:spcAft>
                          <a:spcPts val="0"/>
                        </a:spcAft>
                      </a:pPr>
                      <a:r>
                        <a:rPr lang="kk-KZ" sz="1200" kern="1200">
                          <a:effectLst/>
                        </a:rPr>
                        <a:t>Сауат ашу</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spcAft>
                          <a:spcPts val="0"/>
                        </a:spcAft>
                      </a:pPr>
                      <a:r>
                        <a:rPr lang="en-US" sz="1100" kern="1200" dirty="0">
                          <a:solidFill>
                            <a:srgbClr val="0070C0"/>
                          </a:solidFill>
                          <a:effectLst/>
                          <a:latin typeface="+mn-lt"/>
                          <a:ea typeface="+mn-ea"/>
                          <a:cs typeface="+mn-cs"/>
                        </a:rPr>
                        <a:t>- </a:t>
                      </a:r>
                      <a:r>
                        <a:rPr lang="kk-KZ" sz="1100" kern="1200" dirty="0">
                          <a:solidFill>
                            <a:srgbClr val="0070C0"/>
                          </a:solidFill>
                          <a:effectLst/>
                          <a:latin typeface="+mn-lt"/>
                          <a:ea typeface="+mn-ea"/>
                          <a:cs typeface="+mn-cs"/>
                        </a:rPr>
                        <a:t>5-10 сөзден тұратын 1 жаттығу</a:t>
                      </a:r>
                      <a:r>
                        <a:rPr lang="en-US" sz="1100" kern="1200" dirty="0">
                          <a:solidFill>
                            <a:srgbClr val="0070C0"/>
                          </a:solidFill>
                          <a:effectLst/>
                          <a:latin typeface="+mn-lt"/>
                          <a:ea typeface="+mn-ea"/>
                          <a:cs typeface="+mn-cs"/>
                        </a:rPr>
                        <a:t>;</a:t>
                      </a:r>
                      <a:endParaRPr lang="ru-RU" sz="1100" kern="1200" dirty="0">
                        <a:solidFill>
                          <a:srgbClr val="0070C0"/>
                        </a:solidFill>
                        <a:effectLst/>
                        <a:latin typeface="+mn-lt"/>
                        <a:ea typeface="+mn-ea"/>
                        <a:cs typeface="+mn-cs"/>
                      </a:endParaRPr>
                    </a:p>
                  </a:txBody>
                  <a:tcPr marL="68580" marR="68580" marT="0" marB="0"/>
                </a:tc>
                <a:extLst>
                  <a:ext uri="{0D108BD9-81ED-4DB2-BD59-A6C34878D82A}">
                    <a16:rowId xmlns:a16="http://schemas.microsoft.com/office/drawing/2014/main" val="101100053"/>
                  </a:ext>
                </a:extLst>
              </a:tr>
              <a:tr h="646507">
                <a:tc>
                  <a:txBody>
                    <a:bodyPr/>
                    <a:lstStyle/>
                    <a:p>
                      <a:pPr>
                        <a:spcAft>
                          <a:spcPts val="0"/>
                        </a:spcAft>
                      </a:pPr>
                      <a:r>
                        <a:rPr lang="kk-KZ" sz="1200" dirty="0">
                          <a:effectLst/>
                        </a:rPr>
                        <a:t>Русский язык (Я2)/</a:t>
                      </a:r>
                    </a:p>
                    <a:p>
                      <a:pPr>
                        <a:spcAft>
                          <a:spcPts val="0"/>
                        </a:spcAft>
                      </a:pPr>
                      <a:r>
                        <a:rPr lang="kk-KZ" sz="1200" kern="1200" dirty="0">
                          <a:effectLst/>
                        </a:rPr>
                        <a:t> Қазақ тілі (Т2)</a:t>
                      </a:r>
                      <a:endParaRPr lang="ru-RU"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spcAft>
                          <a:spcPts val="0"/>
                        </a:spcAft>
                      </a:pPr>
                      <a:r>
                        <a:rPr lang="en-US" sz="1100" kern="1200" dirty="0">
                          <a:solidFill>
                            <a:srgbClr val="0070C0"/>
                          </a:solidFill>
                          <a:effectLst/>
                          <a:latin typeface="+mn-lt"/>
                          <a:ea typeface="+mn-ea"/>
                          <a:cs typeface="+mn-cs"/>
                        </a:rPr>
                        <a:t>- </a:t>
                      </a:r>
                      <a:r>
                        <a:rPr lang="kk-KZ" sz="1100" kern="1200" dirty="0">
                          <a:solidFill>
                            <a:srgbClr val="0070C0"/>
                          </a:solidFill>
                          <a:effectLst/>
                          <a:latin typeface="+mn-lt"/>
                          <a:ea typeface="+mn-ea"/>
                          <a:cs typeface="+mn-cs"/>
                        </a:rPr>
                        <a:t>3-5 сөзден тұратын 1 жаттығу</a:t>
                      </a:r>
                      <a:r>
                        <a:rPr lang="en-US" sz="1100" kern="1200" dirty="0">
                          <a:solidFill>
                            <a:srgbClr val="0070C0"/>
                          </a:solidFill>
                          <a:effectLst/>
                          <a:latin typeface="+mn-lt"/>
                          <a:ea typeface="+mn-ea"/>
                          <a:cs typeface="+mn-cs"/>
                        </a:rPr>
                        <a:t>;</a:t>
                      </a:r>
                      <a:endParaRPr lang="ru-RU" sz="1100" kern="1200" dirty="0">
                        <a:solidFill>
                          <a:srgbClr val="0070C0"/>
                        </a:solidFill>
                        <a:effectLst/>
                        <a:latin typeface="+mn-lt"/>
                        <a:ea typeface="+mn-ea"/>
                        <a:cs typeface="+mn-cs"/>
                      </a:endParaRPr>
                    </a:p>
                  </a:txBody>
                  <a:tcPr marL="68580" marR="68580" marT="0" marB="0"/>
                </a:tc>
                <a:extLst>
                  <a:ext uri="{0D108BD9-81ED-4DB2-BD59-A6C34878D82A}">
                    <a16:rowId xmlns:a16="http://schemas.microsoft.com/office/drawing/2014/main" val="1002240889"/>
                  </a:ext>
                </a:extLst>
              </a:tr>
              <a:tr h="215502">
                <a:tc>
                  <a:txBody>
                    <a:bodyPr/>
                    <a:lstStyle/>
                    <a:p>
                      <a:pPr>
                        <a:spcAft>
                          <a:spcPts val="0"/>
                        </a:spcAft>
                      </a:pPr>
                      <a:r>
                        <a:rPr lang="kk-KZ" sz="1200">
                          <a:effectLst/>
                        </a:rPr>
                        <a:t>Шет тілі</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spcAft>
                          <a:spcPts val="0"/>
                        </a:spcAft>
                      </a:pPr>
                      <a:r>
                        <a:rPr lang="en-US" sz="1100" kern="1200" dirty="0">
                          <a:solidFill>
                            <a:srgbClr val="0070C0"/>
                          </a:solidFill>
                          <a:effectLst/>
                          <a:latin typeface="+mn-lt"/>
                          <a:ea typeface="+mn-ea"/>
                          <a:cs typeface="+mn-cs"/>
                        </a:rPr>
                        <a:t>- </a:t>
                      </a:r>
                      <a:r>
                        <a:rPr lang="kk-KZ" sz="1100" kern="1200" dirty="0">
                          <a:solidFill>
                            <a:srgbClr val="0070C0"/>
                          </a:solidFill>
                          <a:effectLst/>
                          <a:latin typeface="+mn-lt"/>
                          <a:ea typeface="+mn-ea"/>
                          <a:cs typeface="+mn-cs"/>
                        </a:rPr>
                        <a:t>3-5 сөзді жаттау</a:t>
                      </a:r>
                      <a:r>
                        <a:rPr lang="en-US" sz="1100" kern="1200" dirty="0">
                          <a:solidFill>
                            <a:srgbClr val="0070C0"/>
                          </a:solidFill>
                          <a:effectLst/>
                          <a:latin typeface="+mn-lt"/>
                          <a:ea typeface="+mn-ea"/>
                          <a:cs typeface="+mn-cs"/>
                        </a:rPr>
                        <a:t>;</a:t>
                      </a:r>
                      <a:endParaRPr lang="ru-RU" sz="1100" kern="1200" dirty="0">
                        <a:solidFill>
                          <a:srgbClr val="0070C0"/>
                        </a:solidFill>
                        <a:effectLst/>
                        <a:latin typeface="+mn-lt"/>
                        <a:ea typeface="+mn-ea"/>
                        <a:cs typeface="+mn-cs"/>
                      </a:endParaRPr>
                    </a:p>
                  </a:txBody>
                  <a:tcPr marL="68580" marR="68580" marT="0" marB="0"/>
                </a:tc>
                <a:extLst>
                  <a:ext uri="{0D108BD9-81ED-4DB2-BD59-A6C34878D82A}">
                    <a16:rowId xmlns:a16="http://schemas.microsoft.com/office/drawing/2014/main" val="3324939927"/>
                  </a:ext>
                </a:extLst>
              </a:tr>
              <a:tr h="215502">
                <a:tc>
                  <a:txBody>
                    <a:bodyPr/>
                    <a:lstStyle/>
                    <a:p>
                      <a:pPr>
                        <a:spcAft>
                          <a:spcPts val="0"/>
                        </a:spcAft>
                      </a:pPr>
                      <a:r>
                        <a:rPr lang="kk-KZ" sz="1200">
                          <a:effectLst/>
                        </a:rPr>
                        <a:t>Математика</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spcAft>
                          <a:spcPts val="0"/>
                        </a:spcAft>
                      </a:pPr>
                      <a:r>
                        <a:rPr lang="ru-RU" sz="1100" kern="1200" dirty="0">
                          <a:solidFill>
                            <a:srgbClr val="0070C0"/>
                          </a:solidFill>
                          <a:effectLst/>
                          <a:latin typeface="+mn-lt"/>
                          <a:ea typeface="+mn-ea"/>
                          <a:cs typeface="+mn-cs"/>
                        </a:rPr>
                        <a:t>- </a:t>
                      </a:r>
                      <a:r>
                        <a:rPr lang="kk-KZ" sz="1100" kern="1200" dirty="0">
                          <a:solidFill>
                            <a:srgbClr val="0070C0"/>
                          </a:solidFill>
                          <a:effectLst/>
                          <a:latin typeface="+mn-lt"/>
                          <a:ea typeface="+mn-ea"/>
                          <a:cs typeface="+mn-cs"/>
                        </a:rPr>
                        <a:t>есептердің 2 бағаны</a:t>
                      </a:r>
                      <a:r>
                        <a:rPr lang="ru-RU" sz="1100" kern="1200" dirty="0">
                          <a:solidFill>
                            <a:srgbClr val="0070C0"/>
                          </a:solidFill>
                          <a:effectLst/>
                          <a:latin typeface="+mn-lt"/>
                          <a:ea typeface="+mn-ea"/>
                          <a:cs typeface="+mn-cs"/>
                        </a:rPr>
                        <a:t>, </a:t>
                      </a:r>
                      <a:r>
                        <a:rPr lang="kk-KZ" sz="1100" kern="1200" dirty="0">
                          <a:solidFill>
                            <a:srgbClr val="0070C0"/>
                          </a:solidFill>
                          <a:effectLst/>
                          <a:latin typeface="+mn-lt"/>
                          <a:ea typeface="+mn-ea"/>
                          <a:cs typeface="+mn-cs"/>
                        </a:rPr>
                        <a:t>6-дан көп емес</a:t>
                      </a:r>
                      <a:endParaRPr lang="ru-RU" sz="1100" kern="1200" dirty="0">
                        <a:solidFill>
                          <a:srgbClr val="0070C0"/>
                        </a:solidFill>
                        <a:effectLst/>
                        <a:latin typeface="+mn-lt"/>
                        <a:ea typeface="+mn-ea"/>
                        <a:cs typeface="+mn-cs"/>
                      </a:endParaRPr>
                    </a:p>
                  </a:txBody>
                  <a:tcPr marL="68580" marR="68580" marT="0" marB="0"/>
                </a:tc>
                <a:extLst>
                  <a:ext uri="{0D108BD9-81ED-4DB2-BD59-A6C34878D82A}">
                    <a16:rowId xmlns:a16="http://schemas.microsoft.com/office/drawing/2014/main" val="756075373"/>
                  </a:ext>
                </a:extLst>
              </a:tr>
              <a:tr h="395087">
                <a:tc>
                  <a:txBody>
                    <a:bodyPr/>
                    <a:lstStyle/>
                    <a:p>
                      <a:pPr>
                        <a:spcAft>
                          <a:spcPts val="0"/>
                        </a:spcAft>
                      </a:pPr>
                      <a:r>
                        <a:rPr lang="kk-KZ" sz="1200">
                          <a:effectLst/>
                        </a:rPr>
                        <a:t>Дүниетану</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spcAft>
                          <a:spcPts val="0"/>
                        </a:spcAft>
                      </a:pPr>
                      <a:r>
                        <a:rPr lang="kk-KZ" sz="1100" kern="1200" dirty="0">
                          <a:solidFill>
                            <a:srgbClr val="0070C0"/>
                          </a:solidFill>
                          <a:effectLst/>
                          <a:latin typeface="+mn-lt"/>
                          <a:ea typeface="+mn-ea"/>
                          <a:cs typeface="+mn-cs"/>
                        </a:rPr>
                        <a:t>- 0,5 беттен көп емес көлемде оқу, 1-2 сұраққа жауап беру </a:t>
                      </a:r>
                      <a:endParaRPr lang="ru-RU" sz="1100" kern="1200" dirty="0">
                        <a:solidFill>
                          <a:srgbClr val="0070C0"/>
                        </a:solidFill>
                        <a:effectLst/>
                        <a:latin typeface="+mn-lt"/>
                        <a:ea typeface="+mn-ea"/>
                        <a:cs typeface="+mn-cs"/>
                      </a:endParaRPr>
                    </a:p>
                  </a:txBody>
                  <a:tcPr marL="68580" marR="68580" marT="0" marB="0"/>
                </a:tc>
                <a:extLst>
                  <a:ext uri="{0D108BD9-81ED-4DB2-BD59-A6C34878D82A}">
                    <a16:rowId xmlns:a16="http://schemas.microsoft.com/office/drawing/2014/main" val="4184954470"/>
                  </a:ext>
                </a:extLst>
              </a:tr>
              <a:tr h="431005">
                <a:tc>
                  <a:txBody>
                    <a:bodyPr/>
                    <a:lstStyle/>
                    <a:p>
                      <a:pPr>
                        <a:spcAft>
                          <a:spcPts val="0"/>
                        </a:spcAft>
                      </a:pPr>
                      <a:r>
                        <a:rPr lang="kk-KZ" sz="1200">
                          <a:effectLst/>
                        </a:rPr>
                        <a:t>Жаратылыстану</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spcAft>
                          <a:spcPts val="0"/>
                        </a:spcAft>
                      </a:pPr>
                      <a:r>
                        <a:rPr lang="kk-KZ" sz="1100" kern="1200" dirty="0">
                          <a:solidFill>
                            <a:srgbClr val="0070C0"/>
                          </a:solidFill>
                          <a:effectLst/>
                          <a:latin typeface="+mn-lt"/>
                          <a:ea typeface="+mn-ea"/>
                          <a:cs typeface="+mn-cs"/>
                        </a:rPr>
                        <a:t>- 0,5 беттен көп емес көлемде оқу, 1-2 сұраққа жауап беру</a:t>
                      </a:r>
                      <a:endParaRPr lang="ru-RU" sz="1100" kern="1200" dirty="0">
                        <a:solidFill>
                          <a:srgbClr val="0070C0"/>
                        </a:solidFill>
                        <a:effectLst/>
                        <a:latin typeface="+mn-lt"/>
                        <a:ea typeface="+mn-ea"/>
                        <a:cs typeface="+mn-cs"/>
                      </a:endParaRPr>
                    </a:p>
                  </a:txBody>
                  <a:tcPr marL="68580" marR="68580" marT="0" marB="0"/>
                </a:tc>
                <a:extLst>
                  <a:ext uri="{0D108BD9-81ED-4DB2-BD59-A6C34878D82A}">
                    <a16:rowId xmlns:a16="http://schemas.microsoft.com/office/drawing/2014/main" val="2702451035"/>
                  </a:ext>
                </a:extLst>
              </a:tr>
              <a:tr h="395087">
                <a:tc>
                  <a:txBody>
                    <a:bodyPr/>
                    <a:lstStyle/>
                    <a:p>
                      <a:pPr>
                        <a:spcAft>
                          <a:spcPts val="0"/>
                        </a:spcAft>
                      </a:pPr>
                      <a:r>
                        <a:rPr lang="kk-KZ" sz="1200" kern="1200">
                          <a:effectLst/>
                        </a:rPr>
                        <a:t>Көркем еңбек</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spcAft>
                          <a:spcPts val="0"/>
                        </a:spcAft>
                      </a:pPr>
                      <a:r>
                        <a:rPr lang="kk-KZ" sz="1100" kern="1200" dirty="0">
                          <a:solidFill>
                            <a:srgbClr val="0070C0"/>
                          </a:solidFill>
                          <a:effectLst/>
                          <a:latin typeface="+mn-lt"/>
                          <a:ea typeface="+mn-ea"/>
                          <a:cs typeface="+mn-cs"/>
                        </a:rPr>
                        <a:t>- 1 сурет салу</a:t>
                      </a:r>
                      <a:r>
                        <a:rPr lang="ru-RU" sz="1100" kern="1200" dirty="0">
                          <a:solidFill>
                            <a:srgbClr val="0070C0"/>
                          </a:solidFill>
                          <a:effectLst/>
                          <a:latin typeface="+mn-lt"/>
                          <a:ea typeface="+mn-ea"/>
                          <a:cs typeface="+mn-cs"/>
                        </a:rPr>
                        <a:t>; </a:t>
                      </a:r>
                      <a:r>
                        <a:rPr lang="kk-KZ" sz="1100" kern="1200" dirty="0">
                          <a:solidFill>
                            <a:srgbClr val="0070C0"/>
                          </a:solidFill>
                          <a:effectLst/>
                          <a:latin typeface="+mn-lt"/>
                          <a:ea typeface="+mn-ea"/>
                          <a:cs typeface="+mn-cs"/>
                        </a:rPr>
                        <a:t>немесе</a:t>
                      </a:r>
                      <a:endParaRPr lang="ru-RU" sz="1100" kern="1200" dirty="0">
                        <a:solidFill>
                          <a:srgbClr val="0070C0"/>
                        </a:solidFill>
                        <a:effectLst/>
                        <a:latin typeface="+mn-lt"/>
                        <a:ea typeface="+mn-ea"/>
                        <a:cs typeface="+mn-cs"/>
                      </a:endParaRPr>
                    </a:p>
                    <a:p>
                      <a:pPr algn="just">
                        <a:spcAft>
                          <a:spcPts val="0"/>
                        </a:spcAft>
                      </a:pPr>
                      <a:r>
                        <a:rPr lang="ru-RU" sz="1100" kern="1200" dirty="0">
                          <a:solidFill>
                            <a:srgbClr val="0070C0"/>
                          </a:solidFill>
                          <a:effectLst/>
                          <a:latin typeface="+mn-lt"/>
                          <a:ea typeface="+mn-ea"/>
                          <a:cs typeface="+mn-cs"/>
                        </a:rPr>
                        <a:t>- </a:t>
                      </a:r>
                      <a:r>
                        <a:rPr lang="kk-KZ" sz="1100" kern="1200" dirty="0">
                          <a:solidFill>
                            <a:srgbClr val="0070C0"/>
                          </a:solidFill>
                          <a:effectLst/>
                          <a:latin typeface="+mn-lt"/>
                          <a:ea typeface="+mn-ea"/>
                          <a:cs typeface="+mn-cs"/>
                        </a:rPr>
                        <a:t>1 бұйым жасау</a:t>
                      </a:r>
                      <a:endParaRPr lang="ru-RU" sz="1100" kern="1200" dirty="0">
                        <a:solidFill>
                          <a:srgbClr val="0070C0"/>
                        </a:solidFill>
                        <a:effectLst/>
                        <a:latin typeface="+mn-lt"/>
                        <a:ea typeface="+mn-ea"/>
                        <a:cs typeface="+mn-cs"/>
                      </a:endParaRPr>
                    </a:p>
                  </a:txBody>
                  <a:tcPr marL="68580" marR="68580" marT="0" marB="0"/>
                </a:tc>
                <a:extLst>
                  <a:ext uri="{0D108BD9-81ED-4DB2-BD59-A6C34878D82A}">
                    <a16:rowId xmlns:a16="http://schemas.microsoft.com/office/drawing/2014/main" val="1285011960"/>
                  </a:ext>
                </a:extLst>
              </a:tr>
              <a:tr h="431005">
                <a:tc>
                  <a:txBody>
                    <a:bodyPr/>
                    <a:lstStyle/>
                    <a:p>
                      <a:pPr>
                        <a:spcAft>
                          <a:spcPts val="0"/>
                        </a:spcAft>
                      </a:pPr>
                      <a:r>
                        <a:rPr lang="en-US" sz="1200" kern="1200">
                          <a:effectLst/>
                        </a:rPr>
                        <a:t>Музыка</a:t>
                      </a:r>
                      <a:endParaRPr lang="ru-RU" sz="1100">
                        <a:effectLst/>
                      </a:endParaRPr>
                    </a:p>
                    <a:p>
                      <a:pPr>
                        <a:spcAft>
                          <a:spcPts val="0"/>
                        </a:spcAft>
                      </a:pPr>
                      <a:r>
                        <a:rPr lang="en-US" sz="1200" kern="1200">
                          <a:effectLst/>
                        </a:rPr>
                        <a:t> </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spcAft>
                          <a:spcPts val="0"/>
                        </a:spcAft>
                      </a:pPr>
                      <a:r>
                        <a:rPr lang="ru-RU" sz="1100" kern="1200" dirty="0">
                          <a:solidFill>
                            <a:srgbClr val="0070C0"/>
                          </a:solidFill>
                          <a:effectLst/>
                          <a:latin typeface="+mn-lt"/>
                          <a:ea typeface="+mn-ea"/>
                          <a:cs typeface="+mn-cs"/>
                        </a:rPr>
                        <a:t>- </a:t>
                      </a:r>
                      <a:r>
                        <a:rPr lang="kk-KZ" sz="1100" kern="1200" dirty="0">
                          <a:solidFill>
                            <a:srgbClr val="0070C0"/>
                          </a:solidFill>
                          <a:effectLst/>
                          <a:latin typeface="+mn-lt"/>
                          <a:ea typeface="+mn-ea"/>
                          <a:cs typeface="+mn-cs"/>
                        </a:rPr>
                        <a:t>1 музыкалық туындыны тыңдау; немесе</a:t>
                      </a:r>
                      <a:endParaRPr lang="ru-RU" sz="1100" kern="1200" dirty="0">
                        <a:solidFill>
                          <a:srgbClr val="0070C0"/>
                        </a:solidFill>
                        <a:effectLst/>
                        <a:latin typeface="+mn-lt"/>
                        <a:ea typeface="+mn-ea"/>
                        <a:cs typeface="+mn-cs"/>
                      </a:endParaRPr>
                    </a:p>
                    <a:p>
                      <a:pPr>
                        <a:spcAft>
                          <a:spcPts val="0"/>
                        </a:spcAft>
                      </a:pPr>
                      <a:r>
                        <a:rPr lang="kk-KZ" sz="1100" kern="1200" dirty="0">
                          <a:solidFill>
                            <a:srgbClr val="0070C0"/>
                          </a:solidFill>
                          <a:effectLst/>
                          <a:latin typeface="+mn-lt"/>
                          <a:ea typeface="+mn-ea"/>
                          <a:cs typeface="+mn-cs"/>
                        </a:rPr>
                        <a:t>- 1 музыкалық бейне-ресурсты көру</a:t>
                      </a:r>
                      <a:endParaRPr lang="ru-RU" sz="1100" kern="1200" dirty="0">
                        <a:solidFill>
                          <a:srgbClr val="0070C0"/>
                        </a:solidFill>
                        <a:effectLst/>
                        <a:latin typeface="+mn-lt"/>
                        <a:ea typeface="+mn-ea"/>
                        <a:cs typeface="+mn-cs"/>
                      </a:endParaRPr>
                    </a:p>
                  </a:txBody>
                  <a:tcPr marL="68580" marR="68580" marT="0" marB="0"/>
                </a:tc>
                <a:extLst>
                  <a:ext uri="{0D108BD9-81ED-4DB2-BD59-A6C34878D82A}">
                    <a16:rowId xmlns:a16="http://schemas.microsoft.com/office/drawing/2014/main" val="4078503923"/>
                  </a:ext>
                </a:extLst>
              </a:tr>
              <a:tr h="215502">
                <a:tc>
                  <a:txBody>
                    <a:bodyPr/>
                    <a:lstStyle/>
                    <a:p>
                      <a:pPr>
                        <a:spcAft>
                          <a:spcPts val="0"/>
                        </a:spcAft>
                      </a:pPr>
                      <a:r>
                        <a:rPr lang="kk-KZ" sz="1200">
                          <a:effectLst/>
                        </a:rPr>
                        <a:t>Өзін-өзі тану</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kk-KZ" sz="1100" kern="1200" dirty="0">
                          <a:solidFill>
                            <a:srgbClr val="0070C0"/>
                          </a:solidFill>
                          <a:effectLst/>
                          <a:latin typeface="+mn-lt"/>
                          <a:ea typeface="+mn-ea"/>
                          <a:cs typeface="+mn-cs"/>
                        </a:rPr>
                        <a:t>- тақырып бойынша 1 ауызша әңгімелеу, 3-5 сөйлем</a:t>
                      </a:r>
                      <a:endParaRPr lang="ru-RU" sz="1100" kern="1200" dirty="0">
                        <a:solidFill>
                          <a:srgbClr val="0070C0"/>
                        </a:solidFill>
                        <a:effectLst/>
                        <a:latin typeface="+mn-lt"/>
                        <a:ea typeface="+mn-ea"/>
                        <a:cs typeface="+mn-cs"/>
                      </a:endParaRPr>
                    </a:p>
                  </a:txBody>
                  <a:tcPr marL="68580" marR="68580" marT="0" marB="0"/>
                </a:tc>
                <a:extLst>
                  <a:ext uri="{0D108BD9-81ED-4DB2-BD59-A6C34878D82A}">
                    <a16:rowId xmlns:a16="http://schemas.microsoft.com/office/drawing/2014/main" val="1644348805"/>
                  </a:ext>
                </a:extLst>
              </a:tr>
              <a:tr h="592631">
                <a:tc>
                  <a:txBody>
                    <a:bodyPr/>
                    <a:lstStyle/>
                    <a:p>
                      <a:pPr>
                        <a:spcAft>
                          <a:spcPts val="0"/>
                        </a:spcAft>
                      </a:pPr>
                      <a:r>
                        <a:rPr lang="kk-KZ" sz="1200">
                          <a:effectLst/>
                        </a:rPr>
                        <a:t>Дене шынықтыру</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kk-KZ" sz="1100" kern="1200" dirty="0">
                          <a:solidFill>
                            <a:srgbClr val="0070C0"/>
                          </a:solidFill>
                          <a:effectLst/>
                          <a:latin typeface="+mn-lt"/>
                          <a:ea typeface="+mn-ea"/>
                          <a:cs typeface="+mn-cs"/>
                        </a:rPr>
                        <a:t>- жас ерекшеліктеріне сәйкес ұсынылған бейне-ресурс немесе педагог ұсынымдары бойынша жаттығуларды қарау және орындау</a:t>
                      </a:r>
                      <a:endParaRPr lang="ru-RU" sz="1100" kern="1200" dirty="0">
                        <a:solidFill>
                          <a:srgbClr val="0070C0"/>
                        </a:solidFill>
                        <a:effectLst/>
                        <a:latin typeface="+mn-lt"/>
                        <a:ea typeface="+mn-ea"/>
                        <a:cs typeface="+mn-cs"/>
                      </a:endParaRPr>
                    </a:p>
                  </a:txBody>
                  <a:tcPr marL="68580" marR="68580" marT="0" marB="0"/>
                </a:tc>
                <a:extLst>
                  <a:ext uri="{0D108BD9-81ED-4DB2-BD59-A6C34878D82A}">
                    <a16:rowId xmlns:a16="http://schemas.microsoft.com/office/drawing/2014/main" val="236955643"/>
                  </a:ext>
                </a:extLst>
              </a:tr>
            </a:tbl>
          </a:graphicData>
        </a:graphic>
      </p:graphicFrame>
      <p:graphicFrame>
        <p:nvGraphicFramePr>
          <p:cNvPr id="5" name="Таблица 4">
            <a:extLst>
              <a:ext uri="{FF2B5EF4-FFF2-40B4-BE49-F238E27FC236}">
                <a16:creationId xmlns:a16="http://schemas.microsoft.com/office/drawing/2014/main" id="{7C766901-6CCB-4346-B4F3-6FFDF9141C1B}"/>
              </a:ext>
            </a:extLst>
          </p:cNvPr>
          <p:cNvGraphicFramePr>
            <a:graphicFrameLocks noGrp="1"/>
          </p:cNvGraphicFramePr>
          <p:nvPr/>
        </p:nvGraphicFramePr>
        <p:xfrm>
          <a:off x="6096000" y="2101904"/>
          <a:ext cx="5791200" cy="4435752"/>
        </p:xfrm>
        <a:graphic>
          <a:graphicData uri="http://schemas.openxmlformats.org/drawingml/2006/table">
            <a:tbl>
              <a:tblPr firstRow="1" firstCol="1" bandRow="1">
                <a:tableStyleId>{5C22544A-7EE6-4342-B048-85BDC9FD1C3A}</a:tableStyleId>
              </a:tblPr>
              <a:tblGrid>
                <a:gridCol w="1412574">
                  <a:extLst>
                    <a:ext uri="{9D8B030D-6E8A-4147-A177-3AD203B41FA5}">
                      <a16:colId xmlns:a16="http://schemas.microsoft.com/office/drawing/2014/main" val="504254161"/>
                    </a:ext>
                  </a:extLst>
                </a:gridCol>
                <a:gridCol w="4378626">
                  <a:extLst>
                    <a:ext uri="{9D8B030D-6E8A-4147-A177-3AD203B41FA5}">
                      <a16:colId xmlns:a16="http://schemas.microsoft.com/office/drawing/2014/main" val="396951544"/>
                    </a:ext>
                  </a:extLst>
                </a:gridCol>
              </a:tblGrid>
              <a:tr h="184823">
                <a:tc gridSpan="2">
                  <a:txBody>
                    <a:bodyPr/>
                    <a:lstStyle/>
                    <a:p>
                      <a:pPr algn="ctr">
                        <a:spcAft>
                          <a:spcPts val="0"/>
                        </a:spcAft>
                      </a:pPr>
                      <a:r>
                        <a:rPr lang="kk-KZ" sz="1200">
                          <a:effectLst/>
                        </a:rPr>
                        <a:t>2-сынып</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ru-RU"/>
                    </a:p>
                  </a:txBody>
                  <a:tcPr/>
                </a:tc>
                <a:extLst>
                  <a:ext uri="{0D108BD9-81ED-4DB2-BD59-A6C34878D82A}">
                    <a16:rowId xmlns:a16="http://schemas.microsoft.com/office/drawing/2014/main" val="2596265315"/>
                  </a:ext>
                </a:extLst>
              </a:tr>
              <a:tr h="554469">
                <a:tc>
                  <a:txBody>
                    <a:bodyPr/>
                    <a:lstStyle/>
                    <a:p>
                      <a:pPr>
                        <a:spcAft>
                          <a:spcPts val="0"/>
                        </a:spcAft>
                      </a:pPr>
                      <a:r>
                        <a:rPr lang="kk-KZ" sz="1200" kern="1200">
                          <a:effectLst/>
                        </a:rPr>
                        <a:t>Қазақ тілі/Русский язык</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spcAft>
                          <a:spcPts val="0"/>
                        </a:spcAft>
                      </a:pPr>
                      <a:r>
                        <a:rPr lang="kk-KZ" sz="1100" kern="1200" dirty="0">
                          <a:solidFill>
                            <a:srgbClr val="0070C0"/>
                          </a:solidFill>
                          <a:effectLst/>
                          <a:latin typeface="+mn-lt"/>
                          <a:ea typeface="+mn-ea"/>
                          <a:cs typeface="+mn-cs"/>
                        </a:rPr>
                        <a:t>- 15-25 сөзден тұратын 1 жаттығу, 1 грамматикалық тапсырма</a:t>
                      </a:r>
                      <a:endParaRPr lang="ru-RU" sz="1100" kern="1200" dirty="0">
                        <a:solidFill>
                          <a:srgbClr val="0070C0"/>
                        </a:solidFill>
                        <a:effectLst/>
                        <a:latin typeface="+mn-lt"/>
                        <a:ea typeface="+mn-ea"/>
                        <a:cs typeface="+mn-cs"/>
                      </a:endParaRPr>
                    </a:p>
                  </a:txBody>
                  <a:tcPr marL="68580" marR="68580" marT="0" marB="0"/>
                </a:tc>
                <a:extLst>
                  <a:ext uri="{0D108BD9-81ED-4DB2-BD59-A6C34878D82A}">
                    <a16:rowId xmlns:a16="http://schemas.microsoft.com/office/drawing/2014/main" val="1440689528"/>
                  </a:ext>
                </a:extLst>
              </a:tr>
              <a:tr h="369646">
                <a:tc>
                  <a:txBody>
                    <a:bodyPr/>
                    <a:lstStyle/>
                    <a:p>
                      <a:pPr algn="just">
                        <a:spcAft>
                          <a:spcPts val="0"/>
                        </a:spcAft>
                      </a:pPr>
                      <a:r>
                        <a:rPr lang="kk-KZ" sz="1200">
                          <a:effectLst/>
                        </a:rPr>
                        <a:t>Математика</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kk-KZ" sz="1100" kern="1200" dirty="0">
                          <a:solidFill>
                            <a:srgbClr val="0070C0"/>
                          </a:solidFill>
                          <a:effectLst/>
                          <a:latin typeface="+mn-lt"/>
                          <a:ea typeface="+mn-ea"/>
                          <a:cs typeface="+mn-cs"/>
                        </a:rPr>
                        <a:t>- 1 сөз есеп және 1 амалды 10 өрнектің мәнін табу; немесе</a:t>
                      </a:r>
                      <a:endParaRPr lang="ru-RU" sz="1100" kern="1200" dirty="0">
                        <a:solidFill>
                          <a:srgbClr val="0070C0"/>
                        </a:solidFill>
                        <a:effectLst/>
                        <a:latin typeface="+mn-lt"/>
                        <a:ea typeface="+mn-ea"/>
                        <a:cs typeface="+mn-cs"/>
                      </a:endParaRPr>
                    </a:p>
                    <a:p>
                      <a:pPr algn="just">
                        <a:spcAft>
                          <a:spcPts val="0"/>
                        </a:spcAft>
                      </a:pPr>
                      <a:r>
                        <a:rPr lang="kk-KZ" sz="1100" kern="1200" dirty="0">
                          <a:solidFill>
                            <a:srgbClr val="0070C0"/>
                          </a:solidFill>
                          <a:effectLst/>
                          <a:latin typeface="+mn-lt"/>
                          <a:ea typeface="+mn-ea"/>
                          <a:cs typeface="+mn-cs"/>
                        </a:rPr>
                        <a:t>- 1 сөз есеп және бірнеше амалды 2-3 өрнектің мәнін табу</a:t>
                      </a:r>
                      <a:endParaRPr lang="ru-RU" sz="1100" kern="1200" dirty="0">
                        <a:solidFill>
                          <a:srgbClr val="0070C0"/>
                        </a:solidFill>
                        <a:effectLst/>
                        <a:latin typeface="+mn-lt"/>
                        <a:ea typeface="+mn-ea"/>
                        <a:cs typeface="+mn-cs"/>
                      </a:endParaRPr>
                    </a:p>
                  </a:txBody>
                  <a:tcPr marL="68580" marR="68580" marT="0" marB="0"/>
                </a:tc>
                <a:extLst>
                  <a:ext uri="{0D108BD9-81ED-4DB2-BD59-A6C34878D82A}">
                    <a16:rowId xmlns:a16="http://schemas.microsoft.com/office/drawing/2014/main" val="3912384303"/>
                  </a:ext>
                </a:extLst>
              </a:tr>
              <a:tr h="369646">
                <a:tc>
                  <a:txBody>
                    <a:bodyPr/>
                    <a:lstStyle/>
                    <a:p>
                      <a:pPr algn="just">
                        <a:spcAft>
                          <a:spcPts val="0"/>
                        </a:spcAft>
                      </a:pPr>
                      <a:r>
                        <a:rPr lang="kk-KZ" sz="1200">
                          <a:effectLst/>
                        </a:rPr>
                        <a:t>Ағылшын тілі</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kk-KZ" sz="1100" kern="1200" dirty="0">
                          <a:solidFill>
                            <a:srgbClr val="0070C0"/>
                          </a:solidFill>
                          <a:effectLst/>
                          <a:latin typeface="+mn-lt"/>
                          <a:ea typeface="+mn-ea"/>
                          <a:cs typeface="+mn-cs"/>
                        </a:rPr>
                        <a:t>- 3-5 сөз жаттау;</a:t>
                      </a:r>
                      <a:endParaRPr lang="ru-RU" sz="1100" kern="1200" dirty="0">
                        <a:solidFill>
                          <a:srgbClr val="0070C0"/>
                        </a:solidFill>
                        <a:effectLst/>
                        <a:latin typeface="+mn-lt"/>
                        <a:ea typeface="+mn-ea"/>
                        <a:cs typeface="+mn-cs"/>
                      </a:endParaRPr>
                    </a:p>
                    <a:p>
                      <a:pPr algn="just">
                        <a:spcAft>
                          <a:spcPts val="0"/>
                        </a:spcAft>
                      </a:pPr>
                      <a:r>
                        <a:rPr lang="kk-KZ" sz="1100" kern="1200" dirty="0">
                          <a:solidFill>
                            <a:srgbClr val="0070C0"/>
                          </a:solidFill>
                          <a:effectLst/>
                          <a:latin typeface="+mn-lt"/>
                          <a:ea typeface="+mn-ea"/>
                          <a:cs typeface="+mn-cs"/>
                        </a:rPr>
                        <a:t>- 5-10 сөзден тұратын бір жаттығу</a:t>
                      </a:r>
                      <a:endParaRPr lang="ru-RU" sz="1100" kern="1200" dirty="0">
                        <a:solidFill>
                          <a:srgbClr val="0070C0"/>
                        </a:solidFill>
                        <a:effectLst/>
                        <a:latin typeface="+mn-lt"/>
                        <a:ea typeface="+mn-ea"/>
                        <a:cs typeface="+mn-cs"/>
                      </a:endParaRPr>
                    </a:p>
                  </a:txBody>
                  <a:tcPr marL="68580" marR="68580" marT="0" marB="0"/>
                </a:tc>
                <a:extLst>
                  <a:ext uri="{0D108BD9-81ED-4DB2-BD59-A6C34878D82A}">
                    <a16:rowId xmlns:a16="http://schemas.microsoft.com/office/drawing/2014/main" val="1015749392"/>
                  </a:ext>
                </a:extLst>
              </a:tr>
              <a:tr h="184823">
                <a:tc>
                  <a:txBody>
                    <a:bodyPr/>
                    <a:lstStyle/>
                    <a:p>
                      <a:pPr algn="just">
                        <a:spcAft>
                          <a:spcPts val="0"/>
                        </a:spcAft>
                      </a:pPr>
                      <a:r>
                        <a:rPr lang="kk-KZ" sz="1200">
                          <a:effectLst/>
                        </a:rPr>
                        <a:t>Әдебиеттік оқу</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kk-KZ" sz="1100" kern="1200" dirty="0">
                          <a:solidFill>
                            <a:srgbClr val="0070C0"/>
                          </a:solidFill>
                          <a:effectLst/>
                          <a:latin typeface="+mn-lt"/>
                          <a:ea typeface="+mn-ea"/>
                          <a:cs typeface="+mn-cs"/>
                        </a:rPr>
                        <a:t>- 1,5-2 бет оқу және мәтін бойынша 1 тапсырма</a:t>
                      </a:r>
                      <a:endParaRPr lang="ru-RU" sz="1100" kern="1200" dirty="0">
                        <a:solidFill>
                          <a:srgbClr val="0070C0"/>
                        </a:solidFill>
                        <a:effectLst/>
                        <a:latin typeface="+mn-lt"/>
                        <a:ea typeface="+mn-ea"/>
                        <a:cs typeface="+mn-cs"/>
                      </a:endParaRPr>
                    </a:p>
                  </a:txBody>
                  <a:tcPr marL="68580" marR="68580" marT="0" marB="0"/>
                </a:tc>
                <a:extLst>
                  <a:ext uri="{0D108BD9-81ED-4DB2-BD59-A6C34878D82A}">
                    <a16:rowId xmlns:a16="http://schemas.microsoft.com/office/drawing/2014/main" val="2154901307"/>
                  </a:ext>
                </a:extLst>
              </a:tr>
              <a:tr h="554469">
                <a:tc>
                  <a:txBody>
                    <a:bodyPr/>
                    <a:lstStyle/>
                    <a:p>
                      <a:pPr algn="just">
                        <a:spcAft>
                          <a:spcPts val="0"/>
                        </a:spcAft>
                      </a:pPr>
                      <a:r>
                        <a:rPr lang="kk-KZ" sz="1200">
                          <a:effectLst/>
                        </a:rPr>
                        <a:t>Русский язык (Я2)/Қазақ тілі (Т2)</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kk-KZ" sz="1100" kern="1200" dirty="0">
                          <a:solidFill>
                            <a:srgbClr val="0070C0"/>
                          </a:solidFill>
                          <a:effectLst/>
                          <a:latin typeface="+mn-lt"/>
                          <a:ea typeface="+mn-ea"/>
                          <a:cs typeface="+mn-cs"/>
                        </a:rPr>
                        <a:t>- 10-12 сөзден тұратын 1 жаттығу </a:t>
                      </a:r>
                      <a:endParaRPr lang="ru-RU" sz="1100" kern="1200" dirty="0">
                        <a:solidFill>
                          <a:srgbClr val="0070C0"/>
                        </a:solidFill>
                        <a:effectLst/>
                        <a:latin typeface="+mn-lt"/>
                        <a:ea typeface="+mn-ea"/>
                        <a:cs typeface="+mn-cs"/>
                      </a:endParaRPr>
                    </a:p>
                    <a:p>
                      <a:pPr algn="just">
                        <a:spcAft>
                          <a:spcPts val="0"/>
                        </a:spcAft>
                      </a:pPr>
                      <a:r>
                        <a:rPr lang="kk-KZ" sz="1100" kern="1200" dirty="0">
                          <a:solidFill>
                            <a:srgbClr val="0070C0"/>
                          </a:solidFill>
                          <a:effectLst/>
                          <a:latin typeface="+mn-lt"/>
                          <a:ea typeface="+mn-ea"/>
                          <a:cs typeface="+mn-cs"/>
                        </a:rPr>
                        <a:t>- 3-5 сөз жаттау</a:t>
                      </a:r>
                      <a:endParaRPr lang="ru-RU" sz="1100" kern="1200" dirty="0">
                        <a:solidFill>
                          <a:srgbClr val="0070C0"/>
                        </a:solidFill>
                        <a:effectLst/>
                        <a:latin typeface="+mn-lt"/>
                        <a:ea typeface="+mn-ea"/>
                        <a:cs typeface="+mn-cs"/>
                      </a:endParaRPr>
                    </a:p>
                    <a:p>
                      <a:pPr algn="just">
                        <a:spcAft>
                          <a:spcPts val="0"/>
                        </a:spcAft>
                      </a:pPr>
                      <a:r>
                        <a:rPr lang="en-US" sz="1100" kern="1200" dirty="0">
                          <a:solidFill>
                            <a:srgbClr val="0070C0"/>
                          </a:solidFill>
                          <a:effectLst/>
                          <a:latin typeface="+mn-lt"/>
                          <a:ea typeface="+mn-ea"/>
                          <a:cs typeface="+mn-cs"/>
                        </a:rPr>
                        <a:t> </a:t>
                      </a:r>
                      <a:endParaRPr lang="ru-RU" sz="1100" kern="1200" dirty="0">
                        <a:solidFill>
                          <a:srgbClr val="0070C0"/>
                        </a:solidFill>
                        <a:effectLst/>
                        <a:latin typeface="+mn-lt"/>
                        <a:ea typeface="+mn-ea"/>
                        <a:cs typeface="+mn-cs"/>
                      </a:endParaRPr>
                    </a:p>
                  </a:txBody>
                  <a:tcPr marL="68580" marR="68580" marT="0" marB="0"/>
                </a:tc>
                <a:extLst>
                  <a:ext uri="{0D108BD9-81ED-4DB2-BD59-A6C34878D82A}">
                    <a16:rowId xmlns:a16="http://schemas.microsoft.com/office/drawing/2014/main" val="3096306517"/>
                  </a:ext>
                </a:extLst>
              </a:tr>
              <a:tr h="184823">
                <a:tc>
                  <a:txBody>
                    <a:bodyPr/>
                    <a:lstStyle/>
                    <a:p>
                      <a:pPr>
                        <a:spcAft>
                          <a:spcPts val="0"/>
                        </a:spcAft>
                      </a:pPr>
                      <a:r>
                        <a:rPr lang="kk-KZ" sz="1200">
                          <a:effectLst/>
                        </a:rPr>
                        <a:t>Дүниетану</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kk-KZ" sz="1100" kern="1200" dirty="0">
                          <a:solidFill>
                            <a:srgbClr val="0070C0"/>
                          </a:solidFill>
                          <a:effectLst/>
                          <a:latin typeface="+mn-lt"/>
                          <a:ea typeface="+mn-ea"/>
                          <a:cs typeface="+mn-cs"/>
                        </a:rPr>
                        <a:t>- 1,5-2 бет оқу және мәтін бойынша 1 тапсырма орындау</a:t>
                      </a:r>
                      <a:endParaRPr lang="ru-RU" sz="1100" kern="1200" dirty="0">
                        <a:solidFill>
                          <a:srgbClr val="0070C0"/>
                        </a:solidFill>
                        <a:effectLst/>
                        <a:latin typeface="+mn-lt"/>
                        <a:ea typeface="+mn-ea"/>
                        <a:cs typeface="+mn-cs"/>
                      </a:endParaRPr>
                    </a:p>
                  </a:txBody>
                  <a:tcPr marL="68580" marR="68580" marT="0" marB="0"/>
                </a:tc>
                <a:extLst>
                  <a:ext uri="{0D108BD9-81ED-4DB2-BD59-A6C34878D82A}">
                    <a16:rowId xmlns:a16="http://schemas.microsoft.com/office/drawing/2014/main" val="1100786140"/>
                  </a:ext>
                </a:extLst>
              </a:tr>
              <a:tr h="184823">
                <a:tc>
                  <a:txBody>
                    <a:bodyPr/>
                    <a:lstStyle/>
                    <a:p>
                      <a:pPr>
                        <a:spcAft>
                          <a:spcPts val="0"/>
                        </a:spcAft>
                      </a:pPr>
                      <a:r>
                        <a:rPr lang="kk-KZ" sz="1200">
                          <a:effectLst/>
                        </a:rPr>
                        <a:t>Жаратылыстану</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kk-KZ" sz="1100" kern="1200" dirty="0">
                          <a:solidFill>
                            <a:srgbClr val="0070C0"/>
                          </a:solidFill>
                          <a:effectLst/>
                          <a:latin typeface="+mn-lt"/>
                          <a:ea typeface="+mn-ea"/>
                          <a:cs typeface="+mn-cs"/>
                        </a:rPr>
                        <a:t>- 1,5-2 бет оқу және мәтін бойынша 1 тапсырма орындау</a:t>
                      </a:r>
                      <a:endParaRPr lang="ru-RU" sz="1100" kern="1200" dirty="0">
                        <a:solidFill>
                          <a:srgbClr val="0070C0"/>
                        </a:solidFill>
                        <a:effectLst/>
                        <a:latin typeface="+mn-lt"/>
                        <a:ea typeface="+mn-ea"/>
                        <a:cs typeface="+mn-cs"/>
                      </a:endParaRPr>
                    </a:p>
                  </a:txBody>
                  <a:tcPr marL="68580" marR="68580" marT="0" marB="0"/>
                </a:tc>
                <a:extLst>
                  <a:ext uri="{0D108BD9-81ED-4DB2-BD59-A6C34878D82A}">
                    <a16:rowId xmlns:a16="http://schemas.microsoft.com/office/drawing/2014/main" val="3370041800"/>
                  </a:ext>
                </a:extLst>
              </a:tr>
              <a:tr h="369646">
                <a:tc>
                  <a:txBody>
                    <a:bodyPr/>
                    <a:lstStyle/>
                    <a:p>
                      <a:pPr>
                        <a:spcAft>
                          <a:spcPts val="0"/>
                        </a:spcAft>
                      </a:pPr>
                      <a:r>
                        <a:rPr lang="kk-KZ" sz="1200">
                          <a:effectLst/>
                        </a:rPr>
                        <a:t>Өзін-өзі тану</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kk-KZ" sz="1100" kern="1200" dirty="0">
                          <a:solidFill>
                            <a:srgbClr val="0070C0"/>
                          </a:solidFill>
                          <a:effectLst/>
                          <a:latin typeface="+mn-lt"/>
                          <a:ea typeface="+mn-ea"/>
                          <a:cs typeface="+mn-cs"/>
                        </a:rPr>
                        <a:t>- </a:t>
                      </a:r>
                      <a:r>
                        <a:rPr lang="ru-RU" sz="1100" kern="1200" dirty="0">
                          <a:solidFill>
                            <a:srgbClr val="0070C0"/>
                          </a:solidFill>
                          <a:effectLst/>
                          <a:latin typeface="+mn-lt"/>
                          <a:ea typeface="+mn-ea"/>
                          <a:cs typeface="+mn-cs"/>
                        </a:rPr>
                        <a:t>1 </a:t>
                      </a:r>
                      <a:r>
                        <a:rPr lang="kk-KZ" sz="1100" kern="1200" dirty="0">
                          <a:solidFill>
                            <a:srgbClr val="0070C0"/>
                          </a:solidFill>
                          <a:effectLst/>
                          <a:latin typeface="+mn-lt"/>
                          <a:ea typeface="+mn-ea"/>
                          <a:cs typeface="+mn-cs"/>
                        </a:rPr>
                        <a:t>ауызша тапсырма</a:t>
                      </a:r>
                      <a:r>
                        <a:rPr lang="ru-RU" sz="1100" kern="1200" dirty="0">
                          <a:solidFill>
                            <a:srgbClr val="0070C0"/>
                          </a:solidFill>
                          <a:effectLst/>
                          <a:latin typeface="+mn-lt"/>
                          <a:ea typeface="+mn-ea"/>
                          <a:cs typeface="+mn-cs"/>
                        </a:rPr>
                        <a:t>; </a:t>
                      </a:r>
                      <a:r>
                        <a:rPr lang="kk-KZ" sz="1100" kern="1200" dirty="0">
                          <a:solidFill>
                            <a:srgbClr val="0070C0"/>
                          </a:solidFill>
                          <a:effectLst/>
                          <a:latin typeface="+mn-lt"/>
                          <a:ea typeface="+mn-ea"/>
                          <a:cs typeface="+mn-cs"/>
                        </a:rPr>
                        <a:t>немесе</a:t>
                      </a:r>
                      <a:endParaRPr lang="ru-RU" sz="1100" kern="1200" dirty="0">
                        <a:solidFill>
                          <a:srgbClr val="0070C0"/>
                        </a:solidFill>
                        <a:effectLst/>
                        <a:latin typeface="+mn-lt"/>
                        <a:ea typeface="+mn-ea"/>
                        <a:cs typeface="+mn-cs"/>
                      </a:endParaRPr>
                    </a:p>
                    <a:p>
                      <a:pPr algn="just">
                        <a:spcAft>
                          <a:spcPts val="0"/>
                        </a:spcAft>
                      </a:pPr>
                      <a:r>
                        <a:rPr lang="ru-RU" sz="1100" kern="1200" dirty="0">
                          <a:solidFill>
                            <a:srgbClr val="0070C0"/>
                          </a:solidFill>
                          <a:effectLst/>
                          <a:latin typeface="+mn-lt"/>
                          <a:ea typeface="+mn-ea"/>
                          <a:cs typeface="+mn-cs"/>
                        </a:rPr>
                        <a:t>- 1 </a:t>
                      </a:r>
                      <a:r>
                        <a:rPr lang="kk-KZ" sz="1100" kern="1200" dirty="0">
                          <a:solidFill>
                            <a:srgbClr val="0070C0"/>
                          </a:solidFill>
                          <a:effectLst/>
                          <a:latin typeface="+mn-lt"/>
                          <a:ea typeface="+mn-ea"/>
                          <a:cs typeface="+mn-cs"/>
                        </a:rPr>
                        <a:t>жазбаша тапсырма</a:t>
                      </a:r>
                      <a:r>
                        <a:rPr lang="ru-RU" sz="1100" kern="1200" dirty="0">
                          <a:solidFill>
                            <a:srgbClr val="0070C0"/>
                          </a:solidFill>
                          <a:effectLst/>
                          <a:latin typeface="+mn-lt"/>
                          <a:ea typeface="+mn-ea"/>
                          <a:cs typeface="+mn-cs"/>
                        </a:rPr>
                        <a:t>,</a:t>
                      </a:r>
                      <a:r>
                        <a:rPr lang="kk-KZ" sz="1100" kern="1200" dirty="0">
                          <a:solidFill>
                            <a:srgbClr val="0070C0"/>
                          </a:solidFill>
                          <a:effectLst/>
                          <a:latin typeface="+mn-lt"/>
                          <a:ea typeface="+mn-ea"/>
                          <a:cs typeface="+mn-cs"/>
                        </a:rPr>
                        <a:t> 4-5 сөйлем</a:t>
                      </a:r>
                      <a:endParaRPr lang="ru-RU" sz="1100" kern="1200" dirty="0">
                        <a:solidFill>
                          <a:srgbClr val="0070C0"/>
                        </a:solidFill>
                        <a:effectLst/>
                        <a:latin typeface="+mn-lt"/>
                        <a:ea typeface="+mn-ea"/>
                        <a:cs typeface="+mn-cs"/>
                      </a:endParaRPr>
                    </a:p>
                  </a:txBody>
                  <a:tcPr marL="68580" marR="68580" marT="0" marB="0"/>
                </a:tc>
                <a:extLst>
                  <a:ext uri="{0D108BD9-81ED-4DB2-BD59-A6C34878D82A}">
                    <a16:rowId xmlns:a16="http://schemas.microsoft.com/office/drawing/2014/main" val="2639914704"/>
                  </a:ext>
                </a:extLst>
              </a:tr>
              <a:tr h="369646">
                <a:tc>
                  <a:txBody>
                    <a:bodyPr/>
                    <a:lstStyle/>
                    <a:p>
                      <a:pPr>
                        <a:spcAft>
                          <a:spcPts val="0"/>
                        </a:spcAft>
                      </a:pPr>
                      <a:r>
                        <a:rPr lang="kk-KZ" sz="1200">
                          <a:effectLst/>
                        </a:rPr>
                        <a:t>Көркем еңбек</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kk-KZ" sz="1100" kern="1200" dirty="0">
                          <a:solidFill>
                            <a:srgbClr val="0070C0"/>
                          </a:solidFill>
                          <a:effectLst/>
                          <a:latin typeface="+mn-lt"/>
                          <a:ea typeface="+mn-ea"/>
                          <a:cs typeface="+mn-cs"/>
                        </a:rPr>
                        <a:t>- 1 сурет салу</a:t>
                      </a:r>
                      <a:r>
                        <a:rPr lang="ru-RU" sz="1100" kern="1200" dirty="0">
                          <a:solidFill>
                            <a:srgbClr val="0070C0"/>
                          </a:solidFill>
                          <a:effectLst/>
                          <a:latin typeface="+mn-lt"/>
                          <a:ea typeface="+mn-ea"/>
                          <a:cs typeface="+mn-cs"/>
                        </a:rPr>
                        <a:t>; </a:t>
                      </a:r>
                      <a:r>
                        <a:rPr lang="kk-KZ" sz="1100" kern="1200" dirty="0">
                          <a:solidFill>
                            <a:srgbClr val="0070C0"/>
                          </a:solidFill>
                          <a:effectLst/>
                          <a:latin typeface="+mn-lt"/>
                          <a:ea typeface="+mn-ea"/>
                          <a:cs typeface="+mn-cs"/>
                        </a:rPr>
                        <a:t>немесе</a:t>
                      </a:r>
                      <a:endParaRPr lang="ru-RU" sz="1100" kern="1200" dirty="0">
                        <a:solidFill>
                          <a:srgbClr val="0070C0"/>
                        </a:solidFill>
                        <a:effectLst/>
                        <a:latin typeface="+mn-lt"/>
                        <a:ea typeface="+mn-ea"/>
                        <a:cs typeface="+mn-cs"/>
                      </a:endParaRPr>
                    </a:p>
                    <a:p>
                      <a:pPr algn="just">
                        <a:spcAft>
                          <a:spcPts val="0"/>
                        </a:spcAft>
                      </a:pPr>
                      <a:r>
                        <a:rPr lang="ru-RU" sz="1100" kern="1200" dirty="0">
                          <a:solidFill>
                            <a:srgbClr val="0070C0"/>
                          </a:solidFill>
                          <a:effectLst/>
                          <a:latin typeface="+mn-lt"/>
                          <a:ea typeface="+mn-ea"/>
                          <a:cs typeface="+mn-cs"/>
                        </a:rPr>
                        <a:t>- </a:t>
                      </a:r>
                      <a:r>
                        <a:rPr lang="kk-KZ" sz="1100" kern="1200" dirty="0">
                          <a:solidFill>
                            <a:srgbClr val="0070C0"/>
                          </a:solidFill>
                          <a:effectLst/>
                          <a:latin typeface="+mn-lt"/>
                          <a:ea typeface="+mn-ea"/>
                          <a:cs typeface="+mn-cs"/>
                        </a:rPr>
                        <a:t>1 бұйым жасау</a:t>
                      </a:r>
                      <a:endParaRPr lang="ru-RU" sz="1100" kern="1200" dirty="0">
                        <a:solidFill>
                          <a:srgbClr val="0070C0"/>
                        </a:solidFill>
                        <a:effectLst/>
                        <a:latin typeface="+mn-lt"/>
                        <a:ea typeface="+mn-ea"/>
                        <a:cs typeface="+mn-cs"/>
                      </a:endParaRPr>
                    </a:p>
                  </a:txBody>
                  <a:tcPr marL="68580" marR="68580" marT="0" marB="0"/>
                </a:tc>
                <a:extLst>
                  <a:ext uri="{0D108BD9-81ED-4DB2-BD59-A6C34878D82A}">
                    <a16:rowId xmlns:a16="http://schemas.microsoft.com/office/drawing/2014/main" val="1425655445"/>
                  </a:ext>
                </a:extLst>
              </a:tr>
              <a:tr h="554469">
                <a:tc>
                  <a:txBody>
                    <a:bodyPr/>
                    <a:lstStyle/>
                    <a:p>
                      <a:pPr>
                        <a:spcAft>
                          <a:spcPts val="0"/>
                        </a:spcAft>
                      </a:pPr>
                      <a:r>
                        <a:rPr lang="en-US" sz="1200">
                          <a:effectLst/>
                        </a:rPr>
                        <a:t>Музыка</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ru-RU" sz="1100" kern="1200" dirty="0">
                          <a:solidFill>
                            <a:srgbClr val="0070C0"/>
                          </a:solidFill>
                          <a:effectLst/>
                          <a:latin typeface="+mn-lt"/>
                          <a:ea typeface="+mn-ea"/>
                          <a:cs typeface="+mn-cs"/>
                        </a:rPr>
                        <a:t>- </a:t>
                      </a:r>
                      <a:r>
                        <a:rPr lang="kk-KZ" sz="1100" kern="1200" dirty="0">
                          <a:solidFill>
                            <a:srgbClr val="0070C0"/>
                          </a:solidFill>
                          <a:effectLst/>
                          <a:latin typeface="+mn-lt"/>
                          <a:ea typeface="+mn-ea"/>
                          <a:cs typeface="+mn-cs"/>
                        </a:rPr>
                        <a:t>1 музыкалық туындыны тыңдау; немесе</a:t>
                      </a:r>
                      <a:endParaRPr lang="ru-RU" sz="1100" kern="1200" dirty="0">
                        <a:solidFill>
                          <a:srgbClr val="0070C0"/>
                        </a:solidFill>
                        <a:effectLst/>
                        <a:latin typeface="+mn-lt"/>
                        <a:ea typeface="+mn-ea"/>
                        <a:cs typeface="+mn-cs"/>
                      </a:endParaRPr>
                    </a:p>
                    <a:p>
                      <a:pPr algn="just">
                        <a:spcAft>
                          <a:spcPts val="0"/>
                        </a:spcAft>
                      </a:pPr>
                      <a:r>
                        <a:rPr lang="kk-KZ" sz="1100" kern="1200" dirty="0">
                          <a:solidFill>
                            <a:srgbClr val="0070C0"/>
                          </a:solidFill>
                          <a:effectLst/>
                          <a:latin typeface="+mn-lt"/>
                          <a:ea typeface="+mn-ea"/>
                          <a:cs typeface="+mn-cs"/>
                        </a:rPr>
                        <a:t>- 1 музыкалық бейне-ресурсты тамашалау, 1-2 сұраққа жауап беру</a:t>
                      </a:r>
                      <a:endParaRPr lang="ru-RU" sz="1100" kern="1200" dirty="0">
                        <a:solidFill>
                          <a:srgbClr val="0070C0"/>
                        </a:solidFill>
                        <a:effectLst/>
                        <a:latin typeface="+mn-lt"/>
                        <a:ea typeface="+mn-ea"/>
                        <a:cs typeface="+mn-cs"/>
                      </a:endParaRPr>
                    </a:p>
                  </a:txBody>
                  <a:tcPr marL="68580" marR="68580" marT="0" marB="0"/>
                </a:tc>
                <a:extLst>
                  <a:ext uri="{0D108BD9-81ED-4DB2-BD59-A6C34878D82A}">
                    <a16:rowId xmlns:a16="http://schemas.microsoft.com/office/drawing/2014/main" val="3042986256"/>
                  </a:ext>
                </a:extLst>
              </a:tr>
              <a:tr h="554469">
                <a:tc>
                  <a:txBody>
                    <a:bodyPr/>
                    <a:lstStyle/>
                    <a:p>
                      <a:pPr>
                        <a:spcAft>
                          <a:spcPts val="0"/>
                        </a:spcAft>
                      </a:pPr>
                      <a:r>
                        <a:rPr lang="kk-KZ" sz="1200">
                          <a:effectLst/>
                        </a:rPr>
                        <a:t>Дене шынықтыру</a:t>
                      </a:r>
                      <a:endParaRPr lang="ru-RU"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kk-KZ" sz="1100" kern="1200" dirty="0">
                          <a:solidFill>
                            <a:srgbClr val="0070C0"/>
                          </a:solidFill>
                          <a:effectLst/>
                          <a:latin typeface="+mn-lt"/>
                          <a:ea typeface="+mn-ea"/>
                          <a:cs typeface="+mn-cs"/>
                        </a:rPr>
                        <a:t>- жас ерекшеліктеріне сәйкес ұсынылған бейне-ресурс немесе педагог ұсынымдары бойынша жаттығуларды қарау және орындау</a:t>
                      </a:r>
                      <a:endParaRPr lang="ru-RU" sz="1100" kern="1200" dirty="0">
                        <a:solidFill>
                          <a:srgbClr val="0070C0"/>
                        </a:solidFill>
                        <a:effectLst/>
                        <a:latin typeface="+mn-lt"/>
                        <a:ea typeface="+mn-ea"/>
                        <a:cs typeface="+mn-cs"/>
                      </a:endParaRPr>
                    </a:p>
                  </a:txBody>
                  <a:tcPr marL="68580" marR="68580" marT="0" marB="0"/>
                </a:tc>
                <a:extLst>
                  <a:ext uri="{0D108BD9-81ED-4DB2-BD59-A6C34878D82A}">
                    <a16:rowId xmlns:a16="http://schemas.microsoft.com/office/drawing/2014/main" val="3736852549"/>
                  </a:ext>
                </a:extLst>
              </a:tr>
            </a:tbl>
          </a:graphicData>
        </a:graphic>
      </p:graphicFrame>
      <p:sp>
        <p:nvSpPr>
          <p:cNvPr id="7" name="Заголовок 3">
            <a:extLst>
              <a:ext uri="{FF2B5EF4-FFF2-40B4-BE49-F238E27FC236}">
                <a16:creationId xmlns:a16="http://schemas.microsoft.com/office/drawing/2014/main" id="{DB9E48B4-FE7F-443E-BD76-153E52129D7D}"/>
              </a:ext>
            </a:extLst>
          </p:cNvPr>
          <p:cNvSpPr txBox="1">
            <a:spLocks/>
          </p:cNvSpPr>
          <p:nvPr/>
        </p:nvSpPr>
        <p:spPr>
          <a:xfrm>
            <a:off x="0" y="69054"/>
            <a:ext cx="12192000" cy="632862"/>
          </a:xfrm>
          <a:prstGeom prst="rect">
            <a:avLst/>
          </a:prstGeom>
          <a:solidFill>
            <a:schemeClr val="accent1">
              <a:lumMod val="20000"/>
              <a:lumOff val="80000"/>
            </a:schemeClr>
          </a:solidFill>
          <a:ln w="15875" cap="rnd"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ormAutofit fontScale="92500"/>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ru-RU" sz="2600" b="1" i="1" dirty="0" err="1">
                <a:solidFill>
                  <a:schemeClr val="tx2"/>
                </a:solidFill>
              </a:rPr>
              <a:t>Оқушыларға</a:t>
            </a:r>
            <a:r>
              <a:rPr lang="ru-RU" sz="2600" b="1" i="1" dirty="0">
                <a:solidFill>
                  <a:schemeClr val="tx2"/>
                </a:solidFill>
              </a:rPr>
              <a:t> </a:t>
            </a:r>
            <a:r>
              <a:rPr lang="ru-RU" sz="2600" b="1" i="1" dirty="0" err="1">
                <a:solidFill>
                  <a:schemeClr val="tx2"/>
                </a:solidFill>
              </a:rPr>
              <a:t>арналған</a:t>
            </a:r>
            <a:r>
              <a:rPr lang="ru-RU" sz="2600" b="1" i="1" dirty="0">
                <a:solidFill>
                  <a:schemeClr val="tx2"/>
                </a:solidFill>
              </a:rPr>
              <a:t> </a:t>
            </a:r>
            <a:r>
              <a:rPr lang="ru-RU" sz="2600" b="1" i="1" dirty="0" err="1">
                <a:solidFill>
                  <a:schemeClr val="tx2"/>
                </a:solidFill>
              </a:rPr>
              <a:t>оқу</a:t>
            </a:r>
            <a:r>
              <a:rPr lang="ru-RU" sz="2600" b="1" i="1" dirty="0">
                <a:solidFill>
                  <a:schemeClr val="tx2"/>
                </a:solidFill>
              </a:rPr>
              <a:t> </a:t>
            </a:r>
            <a:r>
              <a:rPr lang="ru-RU" sz="2600" b="1" i="1" dirty="0" err="1">
                <a:solidFill>
                  <a:schemeClr val="tx2"/>
                </a:solidFill>
              </a:rPr>
              <a:t>тапсырмаларының</a:t>
            </a:r>
            <a:r>
              <a:rPr lang="ru-RU" sz="2600" b="1" i="1" dirty="0">
                <a:solidFill>
                  <a:schemeClr val="tx2"/>
                </a:solidFill>
              </a:rPr>
              <a:t> </a:t>
            </a:r>
            <a:r>
              <a:rPr lang="ru-RU" sz="2600" b="1" i="1" dirty="0" err="1">
                <a:solidFill>
                  <a:schemeClr val="tx2"/>
                </a:solidFill>
              </a:rPr>
              <a:t>болжалды</a:t>
            </a:r>
            <a:r>
              <a:rPr lang="ru-RU" sz="2600" b="1" i="1" dirty="0">
                <a:solidFill>
                  <a:schemeClr val="tx2"/>
                </a:solidFill>
              </a:rPr>
              <a:t> </a:t>
            </a:r>
            <a:r>
              <a:rPr lang="ru-RU" sz="2600" b="1" i="1" dirty="0" err="1">
                <a:solidFill>
                  <a:schemeClr val="tx2"/>
                </a:solidFill>
              </a:rPr>
              <a:t>көлемі</a:t>
            </a:r>
            <a:endParaRPr lang="ru-RU" sz="2600" b="1" i="1" dirty="0">
              <a:solidFill>
                <a:schemeClr val="tx2"/>
              </a:solidFill>
            </a:endParaRPr>
          </a:p>
        </p:txBody>
      </p:sp>
    </p:spTree>
    <p:extLst>
      <p:ext uri="{BB962C8B-B14F-4D97-AF65-F5344CB8AC3E}">
        <p14:creationId xmlns:p14="http://schemas.microsoft.com/office/powerpoint/2010/main" val="11246304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11734429-75A2-47BD-9A55-CF2E06BAE805}"/>
              </a:ext>
            </a:extLst>
          </p:cNvPr>
          <p:cNvGraphicFramePr>
            <a:graphicFrameLocks noGrp="1"/>
          </p:cNvGraphicFramePr>
          <p:nvPr/>
        </p:nvGraphicFramePr>
        <p:xfrm>
          <a:off x="206336" y="1289080"/>
          <a:ext cx="5607750" cy="4894378"/>
        </p:xfrm>
        <a:graphic>
          <a:graphicData uri="http://schemas.openxmlformats.org/drawingml/2006/table">
            <a:tbl>
              <a:tblPr firstRow="1" firstCol="1" bandRow="1">
                <a:tableStyleId>{5C22544A-7EE6-4342-B048-85BDC9FD1C3A}</a:tableStyleId>
              </a:tblPr>
              <a:tblGrid>
                <a:gridCol w="1367829">
                  <a:extLst>
                    <a:ext uri="{9D8B030D-6E8A-4147-A177-3AD203B41FA5}">
                      <a16:colId xmlns:a16="http://schemas.microsoft.com/office/drawing/2014/main" val="3157572897"/>
                    </a:ext>
                  </a:extLst>
                </a:gridCol>
                <a:gridCol w="4239921">
                  <a:extLst>
                    <a:ext uri="{9D8B030D-6E8A-4147-A177-3AD203B41FA5}">
                      <a16:colId xmlns:a16="http://schemas.microsoft.com/office/drawing/2014/main" val="510258424"/>
                    </a:ext>
                  </a:extLst>
                </a:gridCol>
              </a:tblGrid>
              <a:tr h="183967">
                <a:tc gridSpan="2">
                  <a:txBody>
                    <a:bodyPr/>
                    <a:lstStyle/>
                    <a:p>
                      <a:pPr algn="ctr">
                        <a:spcAft>
                          <a:spcPts val="0"/>
                        </a:spcAft>
                      </a:pPr>
                      <a:r>
                        <a:rPr lang="kk-KZ" sz="1100">
                          <a:effectLst/>
                        </a:rPr>
                        <a:t>3-сынып</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37" marR="64837" marT="0" marB="0"/>
                </a:tc>
                <a:tc hMerge="1">
                  <a:txBody>
                    <a:bodyPr/>
                    <a:lstStyle/>
                    <a:p>
                      <a:endParaRPr lang="ru-RU"/>
                    </a:p>
                  </a:txBody>
                  <a:tcPr/>
                </a:tc>
                <a:extLst>
                  <a:ext uri="{0D108BD9-81ED-4DB2-BD59-A6C34878D82A}">
                    <a16:rowId xmlns:a16="http://schemas.microsoft.com/office/drawing/2014/main" val="3974305545"/>
                  </a:ext>
                </a:extLst>
              </a:tr>
              <a:tr h="535115">
                <a:tc>
                  <a:txBody>
                    <a:bodyPr/>
                    <a:lstStyle/>
                    <a:p>
                      <a:pPr>
                        <a:spcAft>
                          <a:spcPts val="0"/>
                        </a:spcAft>
                      </a:pPr>
                      <a:r>
                        <a:rPr lang="kk-KZ" sz="1100" kern="1200">
                          <a:effectLst/>
                        </a:rPr>
                        <a:t>Қазақ тілі/Русский язык</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37" marR="64837" marT="0" marB="0"/>
                </a:tc>
                <a:tc>
                  <a:txBody>
                    <a:bodyPr/>
                    <a:lstStyle/>
                    <a:p>
                      <a:pPr marL="0" algn="just" defTabSz="914400" rtl="0" eaLnBrk="1" latinLnBrk="0" hangingPunct="1">
                        <a:lnSpc>
                          <a:spcPct val="115000"/>
                        </a:lnSpc>
                        <a:spcAft>
                          <a:spcPts val="0"/>
                        </a:spcAft>
                      </a:pPr>
                      <a:r>
                        <a:rPr lang="kk-KZ" sz="900" kern="1200" dirty="0">
                          <a:solidFill>
                            <a:srgbClr val="0070C0"/>
                          </a:solidFill>
                          <a:effectLst/>
                          <a:latin typeface="+mn-lt"/>
                          <a:ea typeface="+mn-ea"/>
                          <a:cs typeface="+mn-cs"/>
                        </a:rPr>
                        <a:t>- 30-40 сөзден тұратын 1 жаттығу, 1 грамматикалық тапсырма</a:t>
                      </a:r>
                      <a:endParaRPr lang="ru-RU" sz="900" kern="1200" dirty="0">
                        <a:solidFill>
                          <a:srgbClr val="0070C0"/>
                        </a:solidFill>
                        <a:effectLst/>
                        <a:latin typeface="+mn-lt"/>
                        <a:ea typeface="+mn-ea"/>
                        <a:cs typeface="+mn-cs"/>
                      </a:endParaRPr>
                    </a:p>
                  </a:txBody>
                  <a:tcPr marL="64837" marR="64837" marT="0" marB="0"/>
                </a:tc>
                <a:extLst>
                  <a:ext uri="{0D108BD9-81ED-4DB2-BD59-A6C34878D82A}">
                    <a16:rowId xmlns:a16="http://schemas.microsoft.com/office/drawing/2014/main" val="1494230502"/>
                  </a:ext>
                </a:extLst>
              </a:tr>
              <a:tr h="713487">
                <a:tc>
                  <a:txBody>
                    <a:bodyPr/>
                    <a:lstStyle/>
                    <a:p>
                      <a:pPr algn="just">
                        <a:spcAft>
                          <a:spcPts val="0"/>
                        </a:spcAft>
                      </a:pPr>
                      <a:r>
                        <a:rPr lang="kk-KZ" sz="1100">
                          <a:effectLst/>
                        </a:rPr>
                        <a:t>Математика</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37" marR="64837" marT="0" marB="0"/>
                </a:tc>
                <a:tc>
                  <a:txBody>
                    <a:bodyPr/>
                    <a:lstStyle/>
                    <a:p>
                      <a:pPr marL="0" algn="just" defTabSz="914400" rtl="0" eaLnBrk="1" latinLnBrk="0" hangingPunct="1">
                        <a:lnSpc>
                          <a:spcPct val="115000"/>
                        </a:lnSpc>
                        <a:spcAft>
                          <a:spcPts val="0"/>
                        </a:spcAft>
                      </a:pPr>
                      <a:r>
                        <a:rPr lang="kk-KZ" sz="900" kern="1200" dirty="0">
                          <a:solidFill>
                            <a:srgbClr val="0070C0"/>
                          </a:solidFill>
                          <a:effectLst/>
                          <a:latin typeface="+mn-lt"/>
                          <a:ea typeface="+mn-ea"/>
                          <a:cs typeface="+mn-cs"/>
                        </a:rPr>
                        <a:t>- 1 сөз есеп және 10-15 есеп; немесе</a:t>
                      </a:r>
                      <a:endParaRPr lang="ru-RU" sz="900" kern="1200" dirty="0">
                        <a:solidFill>
                          <a:srgbClr val="0070C0"/>
                        </a:solidFill>
                        <a:effectLst/>
                        <a:latin typeface="+mn-lt"/>
                        <a:ea typeface="+mn-ea"/>
                        <a:cs typeface="+mn-cs"/>
                      </a:endParaRPr>
                    </a:p>
                    <a:p>
                      <a:pPr marL="0" algn="just" defTabSz="914400" rtl="0" eaLnBrk="1" latinLnBrk="0" hangingPunct="1">
                        <a:lnSpc>
                          <a:spcPct val="115000"/>
                        </a:lnSpc>
                        <a:spcAft>
                          <a:spcPts val="0"/>
                        </a:spcAft>
                      </a:pPr>
                      <a:r>
                        <a:rPr lang="kk-KZ" sz="900" kern="1200" dirty="0">
                          <a:solidFill>
                            <a:srgbClr val="0070C0"/>
                          </a:solidFill>
                          <a:effectLst/>
                          <a:latin typeface="+mn-lt"/>
                          <a:ea typeface="+mn-ea"/>
                          <a:cs typeface="+mn-cs"/>
                        </a:rPr>
                        <a:t>- 1 сөз есеп және бірнеше амалды 2 өрнек (немесе 1 теңдеу),</a:t>
                      </a:r>
                      <a:endParaRPr lang="ru-RU" sz="900" kern="1200" dirty="0">
                        <a:solidFill>
                          <a:srgbClr val="0070C0"/>
                        </a:solidFill>
                        <a:effectLst/>
                        <a:latin typeface="+mn-lt"/>
                        <a:ea typeface="+mn-ea"/>
                        <a:cs typeface="+mn-cs"/>
                      </a:endParaRPr>
                    </a:p>
                    <a:p>
                      <a:pPr marL="0" algn="just" defTabSz="914400" rtl="0" eaLnBrk="1" latinLnBrk="0" hangingPunct="1">
                        <a:lnSpc>
                          <a:spcPct val="115000"/>
                        </a:lnSpc>
                        <a:spcAft>
                          <a:spcPts val="0"/>
                        </a:spcAft>
                      </a:pPr>
                      <a:r>
                        <a:rPr lang="en-US" sz="900" kern="1200" dirty="0">
                          <a:solidFill>
                            <a:srgbClr val="0070C0"/>
                          </a:solidFill>
                          <a:effectLst/>
                          <a:latin typeface="+mn-lt"/>
                          <a:ea typeface="+mn-ea"/>
                          <a:cs typeface="+mn-cs"/>
                        </a:rPr>
                        <a:t>- </a:t>
                      </a:r>
                      <a:r>
                        <a:rPr lang="kk-KZ" sz="900" kern="1200" dirty="0">
                          <a:solidFill>
                            <a:srgbClr val="0070C0"/>
                          </a:solidFill>
                          <a:effectLst/>
                          <a:latin typeface="+mn-lt"/>
                          <a:ea typeface="+mn-ea"/>
                          <a:cs typeface="+mn-cs"/>
                        </a:rPr>
                        <a:t>ауызша есептеулермен байланысты 1 жаттығу</a:t>
                      </a:r>
                      <a:endParaRPr lang="ru-RU" sz="900" kern="1200" dirty="0">
                        <a:solidFill>
                          <a:srgbClr val="0070C0"/>
                        </a:solidFill>
                        <a:effectLst/>
                        <a:latin typeface="+mn-lt"/>
                        <a:ea typeface="+mn-ea"/>
                        <a:cs typeface="+mn-cs"/>
                      </a:endParaRPr>
                    </a:p>
                  </a:txBody>
                  <a:tcPr marL="64837" marR="64837" marT="0" marB="0"/>
                </a:tc>
                <a:extLst>
                  <a:ext uri="{0D108BD9-81ED-4DB2-BD59-A6C34878D82A}">
                    <a16:rowId xmlns:a16="http://schemas.microsoft.com/office/drawing/2014/main" val="1280014166"/>
                  </a:ext>
                </a:extLst>
              </a:tr>
              <a:tr h="183967">
                <a:tc>
                  <a:txBody>
                    <a:bodyPr/>
                    <a:lstStyle/>
                    <a:p>
                      <a:pPr>
                        <a:spcAft>
                          <a:spcPts val="0"/>
                        </a:spcAft>
                      </a:pPr>
                      <a:r>
                        <a:rPr lang="kk-KZ" sz="1100">
                          <a:effectLst/>
                        </a:rPr>
                        <a:t>АКТ</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37" marR="64837" marT="0" marB="0"/>
                </a:tc>
                <a:tc>
                  <a:txBody>
                    <a:bodyPr/>
                    <a:lstStyle/>
                    <a:p>
                      <a:pPr marL="0" algn="just" defTabSz="914400" rtl="0" eaLnBrk="1" latinLnBrk="0" hangingPunct="1">
                        <a:lnSpc>
                          <a:spcPct val="115000"/>
                        </a:lnSpc>
                        <a:spcAft>
                          <a:spcPts val="0"/>
                        </a:spcAft>
                      </a:pPr>
                      <a:r>
                        <a:rPr lang="kk-KZ" sz="900" kern="1200" dirty="0">
                          <a:solidFill>
                            <a:srgbClr val="0070C0"/>
                          </a:solidFill>
                          <a:effectLst/>
                          <a:latin typeface="+mn-lt"/>
                          <a:ea typeface="+mn-ea"/>
                          <a:cs typeface="+mn-cs"/>
                        </a:rPr>
                        <a:t>- ойын формасындағы 1 жаттығу</a:t>
                      </a:r>
                      <a:endParaRPr lang="ru-RU" sz="900" kern="1200" dirty="0">
                        <a:solidFill>
                          <a:srgbClr val="0070C0"/>
                        </a:solidFill>
                        <a:effectLst/>
                        <a:latin typeface="+mn-lt"/>
                        <a:ea typeface="+mn-ea"/>
                        <a:cs typeface="+mn-cs"/>
                      </a:endParaRPr>
                    </a:p>
                  </a:txBody>
                  <a:tcPr marL="64837" marR="64837" marT="0" marB="0"/>
                </a:tc>
                <a:extLst>
                  <a:ext uri="{0D108BD9-81ED-4DB2-BD59-A6C34878D82A}">
                    <a16:rowId xmlns:a16="http://schemas.microsoft.com/office/drawing/2014/main" val="1961699788"/>
                  </a:ext>
                </a:extLst>
              </a:tr>
              <a:tr h="367936">
                <a:tc>
                  <a:txBody>
                    <a:bodyPr/>
                    <a:lstStyle/>
                    <a:p>
                      <a:pPr algn="just">
                        <a:spcAft>
                          <a:spcPts val="0"/>
                        </a:spcAft>
                      </a:pPr>
                      <a:r>
                        <a:rPr lang="kk-KZ" sz="1100">
                          <a:effectLst/>
                        </a:rPr>
                        <a:t>Ағылшын тілі</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37" marR="64837" marT="0" marB="0"/>
                </a:tc>
                <a:tc>
                  <a:txBody>
                    <a:bodyPr/>
                    <a:lstStyle/>
                    <a:p>
                      <a:pPr marL="0" algn="just" defTabSz="914400" rtl="0" eaLnBrk="1" latinLnBrk="0" hangingPunct="1">
                        <a:lnSpc>
                          <a:spcPct val="115000"/>
                        </a:lnSpc>
                        <a:spcAft>
                          <a:spcPts val="0"/>
                        </a:spcAft>
                      </a:pPr>
                      <a:r>
                        <a:rPr lang="kk-KZ" sz="900" kern="1200">
                          <a:solidFill>
                            <a:srgbClr val="0070C0"/>
                          </a:solidFill>
                          <a:effectLst/>
                          <a:latin typeface="+mn-lt"/>
                          <a:ea typeface="+mn-ea"/>
                          <a:cs typeface="+mn-cs"/>
                        </a:rPr>
                        <a:t>- 3-5 сөз жаттау;</a:t>
                      </a:r>
                      <a:endParaRPr lang="ru-RU" sz="900" kern="1200">
                        <a:solidFill>
                          <a:srgbClr val="0070C0"/>
                        </a:solidFill>
                        <a:effectLst/>
                        <a:latin typeface="+mn-lt"/>
                        <a:ea typeface="+mn-ea"/>
                        <a:cs typeface="+mn-cs"/>
                      </a:endParaRPr>
                    </a:p>
                    <a:p>
                      <a:pPr marL="0" algn="just" defTabSz="914400" rtl="0" eaLnBrk="1" latinLnBrk="0" hangingPunct="1">
                        <a:lnSpc>
                          <a:spcPct val="115000"/>
                        </a:lnSpc>
                        <a:spcAft>
                          <a:spcPts val="0"/>
                        </a:spcAft>
                      </a:pPr>
                      <a:r>
                        <a:rPr lang="kk-KZ" sz="900" kern="1200">
                          <a:solidFill>
                            <a:srgbClr val="0070C0"/>
                          </a:solidFill>
                          <a:effectLst/>
                          <a:latin typeface="+mn-lt"/>
                          <a:ea typeface="+mn-ea"/>
                          <a:cs typeface="+mn-cs"/>
                        </a:rPr>
                        <a:t>- 15-20 сөзден тұратын 1-3 жаттығу</a:t>
                      </a:r>
                      <a:endParaRPr lang="ru-RU" sz="900" kern="1200">
                        <a:solidFill>
                          <a:srgbClr val="0070C0"/>
                        </a:solidFill>
                        <a:effectLst/>
                        <a:latin typeface="+mn-lt"/>
                        <a:ea typeface="+mn-ea"/>
                        <a:cs typeface="+mn-cs"/>
                      </a:endParaRPr>
                    </a:p>
                  </a:txBody>
                  <a:tcPr marL="64837" marR="64837" marT="0" marB="0"/>
                </a:tc>
                <a:extLst>
                  <a:ext uri="{0D108BD9-81ED-4DB2-BD59-A6C34878D82A}">
                    <a16:rowId xmlns:a16="http://schemas.microsoft.com/office/drawing/2014/main" val="3939991943"/>
                  </a:ext>
                </a:extLst>
              </a:tr>
              <a:tr h="183967">
                <a:tc>
                  <a:txBody>
                    <a:bodyPr/>
                    <a:lstStyle/>
                    <a:p>
                      <a:pPr algn="just">
                        <a:spcAft>
                          <a:spcPts val="0"/>
                        </a:spcAft>
                      </a:pPr>
                      <a:r>
                        <a:rPr lang="kk-KZ" sz="1100">
                          <a:effectLst/>
                        </a:rPr>
                        <a:t>Әдебиеттік оқу</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37" marR="64837" marT="0" marB="0"/>
                </a:tc>
                <a:tc>
                  <a:txBody>
                    <a:bodyPr/>
                    <a:lstStyle/>
                    <a:p>
                      <a:pPr marL="0" algn="just" defTabSz="914400" rtl="0" eaLnBrk="1" latinLnBrk="0" hangingPunct="1">
                        <a:lnSpc>
                          <a:spcPct val="115000"/>
                        </a:lnSpc>
                        <a:spcAft>
                          <a:spcPts val="0"/>
                        </a:spcAft>
                      </a:pPr>
                      <a:r>
                        <a:rPr lang="kk-KZ" sz="900" kern="1200">
                          <a:solidFill>
                            <a:srgbClr val="0070C0"/>
                          </a:solidFill>
                          <a:effectLst/>
                          <a:latin typeface="+mn-lt"/>
                          <a:ea typeface="+mn-ea"/>
                          <a:cs typeface="+mn-cs"/>
                        </a:rPr>
                        <a:t>- 2-3 бет оқу және мәтін бойынша 1 тапсырма</a:t>
                      </a:r>
                      <a:endParaRPr lang="ru-RU" sz="900" kern="1200">
                        <a:solidFill>
                          <a:srgbClr val="0070C0"/>
                        </a:solidFill>
                        <a:effectLst/>
                        <a:latin typeface="+mn-lt"/>
                        <a:ea typeface="+mn-ea"/>
                        <a:cs typeface="+mn-cs"/>
                      </a:endParaRPr>
                    </a:p>
                  </a:txBody>
                  <a:tcPr marL="64837" marR="64837" marT="0" marB="0"/>
                </a:tc>
                <a:extLst>
                  <a:ext uri="{0D108BD9-81ED-4DB2-BD59-A6C34878D82A}">
                    <a16:rowId xmlns:a16="http://schemas.microsoft.com/office/drawing/2014/main" val="796307989"/>
                  </a:ext>
                </a:extLst>
              </a:tr>
              <a:tr h="551903">
                <a:tc>
                  <a:txBody>
                    <a:bodyPr/>
                    <a:lstStyle/>
                    <a:p>
                      <a:pPr algn="just">
                        <a:spcAft>
                          <a:spcPts val="0"/>
                        </a:spcAft>
                      </a:pPr>
                      <a:r>
                        <a:rPr lang="kk-KZ" sz="1100">
                          <a:effectLst/>
                        </a:rPr>
                        <a:t>Русский язык (Я2)/Қазақ тілі (Т2)</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37" marR="64837" marT="0" marB="0"/>
                </a:tc>
                <a:tc>
                  <a:txBody>
                    <a:bodyPr/>
                    <a:lstStyle/>
                    <a:p>
                      <a:pPr marL="0" algn="just" defTabSz="914400" rtl="0" eaLnBrk="1" latinLnBrk="0" hangingPunct="1">
                        <a:lnSpc>
                          <a:spcPct val="115000"/>
                        </a:lnSpc>
                        <a:spcAft>
                          <a:spcPts val="0"/>
                        </a:spcAft>
                      </a:pPr>
                      <a:r>
                        <a:rPr lang="kk-KZ" sz="900" kern="1200" dirty="0">
                          <a:solidFill>
                            <a:srgbClr val="0070C0"/>
                          </a:solidFill>
                          <a:effectLst/>
                          <a:latin typeface="+mn-lt"/>
                          <a:ea typeface="+mn-ea"/>
                          <a:cs typeface="+mn-cs"/>
                        </a:rPr>
                        <a:t>- 15-20 сөзден тұратын 1 жаттығу </a:t>
                      </a:r>
                      <a:endParaRPr lang="ru-RU" sz="900" kern="1200" dirty="0">
                        <a:solidFill>
                          <a:srgbClr val="0070C0"/>
                        </a:solidFill>
                        <a:effectLst/>
                        <a:latin typeface="+mn-lt"/>
                        <a:ea typeface="+mn-ea"/>
                        <a:cs typeface="+mn-cs"/>
                      </a:endParaRPr>
                    </a:p>
                    <a:p>
                      <a:pPr marL="0" algn="just" defTabSz="914400" rtl="0" eaLnBrk="1" latinLnBrk="0" hangingPunct="1">
                        <a:lnSpc>
                          <a:spcPct val="115000"/>
                        </a:lnSpc>
                        <a:spcAft>
                          <a:spcPts val="0"/>
                        </a:spcAft>
                      </a:pPr>
                      <a:r>
                        <a:rPr lang="kk-KZ" sz="900" kern="1200" dirty="0">
                          <a:solidFill>
                            <a:srgbClr val="0070C0"/>
                          </a:solidFill>
                          <a:effectLst/>
                          <a:latin typeface="+mn-lt"/>
                          <a:ea typeface="+mn-ea"/>
                          <a:cs typeface="+mn-cs"/>
                        </a:rPr>
                        <a:t>- 3-5 сөз жаттау</a:t>
                      </a:r>
                      <a:endParaRPr lang="ru-RU" sz="900" kern="1200" dirty="0">
                        <a:solidFill>
                          <a:srgbClr val="0070C0"/>
                        </a:solidFill>
                        <a:effectLst/>
                        <a:latin typeface="+mn-lt"/>
                        <a:ea typeface="+mn-ea"/>
                        <a:cs typeface="+mn-cs"/>
                      </a:endParaRPr>
                    </a:p>
                    <a:p>
                      <a:pPr marL="0" algn="just" defTabSz="914400" rtl="0" eaLnBrk="1" latinLnBrk="0" hangingPunct="1">
                        <a:lnSpc>
                          <a:spcPct val="115000"/>
                        </a:lnSpc>
                        <a:spcAft>
                          <a:spcPts val="0"/>
                        </a:spcAft>
                      </a:pPr>
                      <a:r>
                        <a:rPr lang="kk-KZ" sz="900" kern="1200" dirty="0">
                          <a:solidFill>
                            <a:srgbClr val="0070C0"/>
                          </a:solidFill>
                          <a:effectLst/>
                          <a:latin typeface="+mn-lt"/>
                          <a:ea typeface="+mn-ea"/>
                          <a:cs typeface="+mn-cs"/>
                        </a:rPr>
                        <a:t> </a:t>
                      </a:r>
                      <a:endParaRPr lang="ru-RU" sz="900" kern="1200" dirty="0">
                        <a:solidFill>
                          <a:srgbClr val="0070C0"/>
                        </a:solidFill>
                        <a:effectLst/>
                        <a:latin typeface="+mn-lt"/>
                        <a:ea typeface="+mn-ea"/>
                        <a:cs typeface="+mn-cs"/>
                      </a:endParaRPr>
                    </a:p>
                  </a:txBody>
                  <a:tcPr marL="64837" marR="64837" marT="0" marB="0"/>
                </a:tc>
                <a:extLst>
                  <a:ext uri="{0D108BD9-81ED-4DB2-BD59-A6C34878D82A}">
                    <a16:rowId xmlns:a16="http://schemas.microsoft.com/office/drawing/2014/main" val="1998544769"/>
                  </a:ext>
                </a:extLst>
              </a:tr>
              <a:tr h="183967">
                <a:tc>
                  <a:txBody>
                    <a:bodyPr/>
                    <a:lstStyle/>
                    <a:p>
                      <a:pPr>
                        <a:spcAft>
                          <a:spcPts val="0"/>
                        </a:spcAft>
                      </a:pPr>
                      <a:r>
                        <a:rPr lang="kk-KZ" sz="1100">
                          <a:effectLst/>
                        </a:rPr>
                        <a:t>Дүниетану</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37" marR="64837" marT="0" marB="0"/>
                </a:tc>
                <a:tc>
                  <a:txBody>
                    <a:bodyPr/>
                    <a:lstStyle/>
                    <a:p>
                      <a:pPr marL="0" algn="just" defTabSz="914400" rtl="0" eaLnBrk="1" latinLnBrk="0" hangingPunct="1">
                        <a:lnSpc>
                          <a:spcPct val="115000"/>
                        </a:lnSpc>
                        <a:spcAft>
                          <a:spcPts val="0"/>
                        </a:spcAft>
                      </a:pPr>
                      <a:r>
                        <a:rPr lang="kk-KZ" sz="900" kern="1200">
                          <a:solidFill>
                            <a:srgbClr val="0070C0"/>
                          </a:solidFill>
                          <a:effectLst/>
                          <a:latin typeface="+mn-lt"/>
                          <a:ea typeface="+mn-ea"/>
                          <a:cs typeface="+mn-cs"/>
                        </a:rPr>
                        <a:t>- 1,5-2 бет оқу және мәтін бойынша 1 тапсырма орындау</a:t>
                      </a:r>
                      <a:endParaRPr lang="ru-RU" sz="900" kern="1200">
                        <a:solidFill>
                          <a:srgbClr val="0070C0"/>
                        </a:solidFill>
                        <a:effectLst/>
                        <a:latin typeface="+mn-lt"/>
                        <a:ea typeface="+mn-ea"/>
                        <a:cs typeface="+mn-cs"/>
                      </a:endParaRPr>
                    </a:p>
                  </a:txBody>
                  <a:tcPr marL="64837" marR="64837" marT="0" marB="0"/>
                </a:tc>
                <a:extLst>
                  <a:ext uri="{0D108BD9-81ED-4DB2-BD59-A6C34878D82A}">
                    <a16:rowId xmlns:a16="http://schemas.microsoft.com/office/drawing/2014/main" val="1537273000"/>
                  </a:ext>
                </a:extLst>
              </a:tr>
              <a:tr h="183967">
                <a:tc>
                  <a:txBody>
                    <a:bodyPr/>
                    <a:lstStyle/>
                    <a:p>
                      <a:pPr>
                        <a:spcAft>
                          <a:spcPts val="0"/>
                        </a:spcAft>
                      </a:pPr>
                      <a:r>
                        <a:rPr lang="kk-KZ" sz="1100">
                          <a:effectLst/>
                        </a:rPr>
                        <a:t>Жаратылыстану</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37" marR="64837" marT="0" marB="0"/>
                </a:tc>
                <a:tc>
                  <a:txBody>
                    <a:bodyPr/>
                    <a:lstStyle/>
                    <a:p>
                      <a:pPr marL="0" algn="just" defTabSz="914400" rtl="0" eaLnBrk="1" latinLnBrk="0" hangingPunct="1">
                        <a:lnSpc>
                          <a:spcPct val="115000"/>
                        </a:lnSpc>
                        <a:spcAft>
                          <a:spcPts val="0"/>
                        </a:spcAft>
                      </a:pPr>
                      <a:r>
                        <a:rPr lang="kk-KZ" sz="900" kern="1200" dirty="0">
                          <a:solidFill>
                            <a:srgbClr val="0070C0"/>
                          </a:solidFill>
                          <a:effectLst/>
                          <a:latin typeface="+mn-lt"/>
                          <a:ea typeface="+mn-ea"/>
                          <a:cs typeface="+mn-cs"/>
                        </a:rPr>
                        <a:t>- 1,5-2 бет оқу және мәтін бойынша 1 тапсырма орындау</a:t>
                      </a:r>
                      <a:endParaRPr lang="ru-RU" sz="900" kern="1200" dirty="0">
                        <a:solidFill>
                          <a:srgbClr val="0070C0"/>
                        </a:solidFill>
                        <a:effectLst/>
                        <a:latin typeface="+mn-lt"/>
                        <a:ea typeface="+mn-ea"/>
                        <a:cs typeface="+mn-cs"/>
                      </a:endParaRPr>
                    </a:p>
                  </a:txBody>
                  <a:tcPr marL="64837" marR="64837" marT="0" marB="0"/>
                </a:tc>
                <a:extLst>
                  <a:ext uri="{0D108BD9-81ED-4DB2-BD59-A6C34878D82A}">
                    <a16:rowId xmlns:a16="http://schemas.microsoft.com/office/drawing/2014/main" val="4071930674"/>
                  </a:ext>
                </a:extLst>
              </a:tr>
              <a:tr h="367936">
                <a:tc>
                  <a:txBody>
                    <a:bodyPr/>
                    <a:lstStyle/>
                    <a:p>
                      <a:pPr>
                        <a:spcAft>
                          <a:spcPts val="0"/>
                        </a:spcAft>
                      </a:pPr>
                      <a:r>
                        <a:rPr lang="kk-KZ" sz="1100">
                          <a:effectLst/>
                        </a:rPr>
                        <a:t>Өзін-өзі тану</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37" marR="64837" marT="0" marB="0"/>
                </a:tc>
                <a:tc>
                  <a:txBody>
                    <a:bodyPr/>
                    <a:lstStyle/>
                    <a:p>
                      <a:pPr marL="0" algn="just" defTabSz="914400" rtl="0" eaLnBrk="1" latinLnBrk="0" hangingPunct="1">
                        <a:lnSpc>
                          <a:spcPct val="115000"/>
                        </a:lnSpc>
                        <a:spcAft>
                          <a:spcPts val="0"/>
                        </a:spcAft>
                      </a:pPr>
                      <a:r>
                        <a:rPr lang="kk-KZ" sz="900" kern="1200" dirty="0">
                          <a:solidFill>
                            <a:srgbClr val="0070C0"/>
                          </a:solidFill>
                          <a:effectLst/>
                          <a:latin typeface="+mn-lt"/>
                          <a:ea typeface="+mn-ea"/>
                          <a:cs typeface="+mn-cs"/>
                        </a:rPr>
                        <a:t>- </a:t>
                      </a:r>
                      <a:r>
                        <a:rPr lang="ru-RU" sz="900" kern="1200" dirty="0">
                          <a:solidFill>
                            <a:srgbClr val="0070C0"/>
                          </a:solidFill>
                          <a:effectLst/>
                          <a:latin typeface="+mn-lt"/>
                          <a:ea typeface="+mn-ea"/>
                          <a:cs typeface="+mn-cs"/>
                        </a:rPr>
                        <a:t>1 </a:t>
                      </a:r>
                      <a:r>
                        <a:rPr lang="kk-KZ" sz="900" kern="1200" dirty="0">
                          <a:solidFill>
                            <a:srgbClr val="0070C0"/>
                          </a:solidFill>
                          <a:effectLst/>
                          <a:latin typeface="+mn-lt"/>
                          <a:ea typeface="+mn-ea"/>
                          <a:cs typeface="+mn-cs"/>
                        </a:rPr>
                        <a:t>ауызша тапсырма</a:t>
                      </a:r>
                      <a:r>
                        <a:rPr lang="ru-RU" sz="900" kern="1200" dirty="0">
                          <a:solidFill>
                            <a:srgbClr val="0070C0"/>
                          </a:solidFill>
                          <a:effectLst/>
                          <a:latin typeface="+mn-lt"/>
                          <a:ea typeface="+mn-ea"/>
                          <a:cs typeface="+mn-cs"/>
                        </a:rPr>
                        <a:t>; </a:t>
                      </a:r>
                      <a:r>
                        <a:rPr lang="kk-KZ" sz="900" kern="1200" dirty="0">
                          <a:solidFill>
                            <a:srgbClr val="0070C0"/>
                          </a:solidFill>
                          <a:effectLst/>
                          <a:latin typeface="+mn-lt"/>
                          <a:ea typeface="+mn-ea"/>
                          <a:cs typeface="+mn-cs"/>
                        </a:rPr>
                        <a:t>немесе</a:t>
                      </a:r>
                      <a:endParaRPr lang="ru-RU" sz="900" kern="1200" dirty="0">
                        <a:solidFill>
                          <a:srgbClr val="0070C0"/>
                        </a:solidFill>
                        <a:effectLst/>
                        <a:latin typeface="+mn-lt"/>
                        <a:ea typeface="+mn-ea"/>
                        <a:cs typeface="+mn-cs"/>
                      </a:endParaRPr>
                    </a:p>
                    <a:p>
                      <a:pPr marL="0" algn="just" defTabSz="914400" rtl="0" eaLnBrk="1" latinLnBrk="0" hangingPunct="1">
                        <a:lnSpc>
                          <a:spcPct val="115000"/>
                        </a:lnSpc>
                        <a:spcAft>
                          <a:spcPts val="0"/>
                        </a:spcAft>
                      </a:pPr>
                      <a:r>
                        <a:rPr lang="ru-RU" sz="900" kern="1200" dirty="0">
                          <a:solidFill>
                            <a:srgbClr val="0070C0"/>
                          </a:solidFill>
                          <a:effectLst/>
                          <a:latin typeface="+mn-lt"/>
                          <a:ea typeface="+mn-ea"/>
                          <a:cs typeface="+mn-cs"/>
                        </a:rPr>
                        <a:t>- 1 </a:t>
                      </a:r>
                      <a:r>
                        <a:rPr lang="kk-KZ" sz="900" kern="1200" dirty="0">
                          <a:solidFill>
                            <a:srgbClr val="0070C0"/>
                          </a:solidFill>
                          <a:effectLst/>
                          <a:latin typeface="+mn-lt"/>
                          <a:ea typeface="+mn-ea"/>
                          <a:cs typeface="+mn-cs"/>
                        </a:rPr>
                        <a:t>жазбаша тапсырма</a:t>
                      </a:r>
                      <a:r>
                        <a:rPr lang="ru-RU" sz="900" kern="1200" dirty="0">
                          <a:solidFill>
                            <a:srgbClr val="0070C0"/>
                          </a:solidFill>
                          <a:effectLst/>
                          <a:latin typeface="+mn-lt"/>
                          <a:ea typeface="+mn-ea"/>
                          <a:cs typeface="+mn-cs"/>
                        </a:rPr>
                        <a:t>,</a:t>
                      </a:r>
                      <a:r>
                        <a:rPr lang="kk-KZ" sz="900" kern="1200" dirty="0">
                          <a:solidFill>
                            <a:srgbClr val="0070C0"/>
                          </a:solidFill>
                          <a:effectLst/>
                          <a:latin typeface="+mn-lt"/>
                          <a:ea typeface="+mn-ea"/>
                          <a:cs typeface="+mn-cs"/>
                        </a:rPr>
                        <a:t> 5-7 сөйлем</a:t>
                      </a:r>
                      <a:endParaRPr lang="ru-RU" sz="900" kern="1200" dirty="0">
                        <a:solidFill>
                          <a:srgbClr val="0070C0"/>
                        </a:solidFill>
                        <a:effectLst/>
                        <a:latin typeface="+mn-lt"/>
                        <a:ea typeface="+mn-ea"/>
                        <a:cs typeface="+mn-cs"/>
                      </a:endParaRPr>
                    </a:p>
                  </a:txBody>
                  <a:tcPr marL="64837" marR="64837" marT="0" marB="0"/>
                </a:tc>
                <a:extLst>
                  <a:ext uri="{0D108BD9-81ED-4DB2-BD59-A6C34878D82A}">
                    <a16:rowId xmlns:a16="http://schemas.microsoft.com/office/drawing/2014/main" val="817442448"/>
                  </a:ext>
                </a:extLst>
              </a:tr>
              <a:tr h="367936">
                <a:tc>
                  <a:txBody>
                    <a:bodyPr/>
                    <a:lstStyle/>
                    <a:p>
                      <a:pPr>
                        <a:spcAft>
                          <a:spcPts val="0"/>
                        </a:spcAft>
                      </a:pPr>
                      <a:r>
                        <a:rPr lang="kk-KZ" sz="1100">
                          <a:effectLst/>
                        </a:rPr>
                        <a:t>Көркем еңбек</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37" marR="64837" marT="0" marB="0"/>
                </a:tc>
                <a:tc>
                  <a:txBody>
                    <a:bodyPr/>
                    <a:lstStyle/>
                    <a:p>
                      <a:pPr marL="0" algn="just" defTabSz="914400" rtl="0" eaLnBrk="1" latinLnBrk="0" hangingPunct="1">
                        <a:lnSpc>
                          <a:spcPct val="115000"/>
                        </a:lnSpc>
                        <a:spcAft>
                          <a:spcPts val="0"/>
                        </a:spcAft>
                      </a:pPr>
                      <a:r>
                        <a:rPr lang="kk-KZ" sz="900" kern="1200" dirty="0">
                          <a:solidFill>
                            <a:srgbClr val="0070C0"/>
                          </a:solidFill>
                          <a:effectLst/>
                          <a:latin typeface="+mn-lt"/>
                          <a:ea typeface="+mn-ea"/>
                          <a:cs typeface="+mn-cs"/>
                        </a:rPr>
                        <a:t>- 1 сурет салу</a:t>
                      </a:r>
                      <a:r>
                        <a:rPr lang="ru-RU" sz="900" kern="1200" dirty="0">
                          <a:solidFill>
                            <a:srgbClr val="0070C0"/>
                          </a:solidFill>
                          <a:effectLst/>
                          <a:latin typeface="+mn-lt"/>
                          <a:ea typeface="+mn-ea"/>
                          <a:cs typeface="+mn-cs"/>
                        </a:rPr>
                        <a:t>; </a:t>
                      </a:r>
                      <a:r>
                        <a:rPr lang="kk-KZ" sz="900" kern="1200" dirty="0">
                          <a:solidFill>
                            <a:srgbClr val="0070C0"/>
                          </a:solidFill>
                          <a:effectLst/>
                          <a:latin typeface="+mn-lt"/>
                          <a:ea typeface="+mn-ea"/>
                          <a:cs typeface="+mn-cs"/>
                        </a:rPr>
                        <a:t>немесе</a:t>
                      </a:r>
                      <a:endParaRPr lang="ru-RU" sz="900" kern="1200" dirty="0">
                        <a:solidFill>
                          <a:srgbClr val="0070C0"/>
                        </a:solidFill>
                        <a:effectLst/>
                        <a:latin typeface="+mn-lt"/>
                        <a:ea typeface="+mn-ea"/>
                        <a:cs typeface="+mn-cs"/>
                      </a:endParaRPr>
                    </a:p>
                    <a:p>
                      <a:pPr marL="0" algn="just" defTabSz="914400" rtl="0" eaLnBrk="1" latinLnBrk="0" hangingPunct="1">
                        <a:lnSpc>
                          <a:spcPct val="115000"/>
                        </a:lnSpc>
                        <a:spcAft>
                          <a:spcPts val="0"/>
                        </a:spcAft>
                      </a:pPr>
                      <a:r>
                        <a:rPr lang="ru-RU" sz="900" kern="1200" dirty="0">
                          <a:solidFill>
                            <a:srgbClr val="0070C0"/>
                          </a:solidFill>
                          <a:effectLst/>
                          <a:latin typeface="+mn-lt"/>
                          <a:ea typeface="+mn-ea"/>
                          <a:cs typeface="+mn-cs"/>
                        </a:rPr>
                        <a:t>- </a:t>
                      </a:r>
                      <a:r>
                        <a:rPr lang="kk-KZ" sz="900" kern="1200" dirty="0">
                          <a:solidFill>
                            <a:srgbClr val="0070C0"/>
                          </a:solidFill>
                          <a:effectLst/>
                          <a:latin typeface="+mn-lt"/>
                          <a:ea typeface="+mn-ea"/>
                          <a:cs typeface="+mn-cs"/>
                        </a:rPr>
                        <a:t>1 бұйым жасау</a:t>
                      </a:r>
                      <a:endParaRPr lang="ru-RU" sz="900" kern="1200" dirty="0">
                        <a:solidFill>
                          <a:srgbClr val="0070C0"/>
                        </a:solidFill>
                        <a:effectLst/>
                        <a:latin typeface="+mn-lt"/>
                        <a:ea typeface="+mn-ea"/>
                        <a:cs typeface="+mn-cs"/>
                      </a:endParaRPr>
                    </a:p>
                  </a:txBody>
                  <a:tcPr marL="64837" marR="64837" marT="0" marB="0"/>
                </a:tc>
                <a:extLst>
                  <a:ext uri="{0D108BD9-81ED-4DB2-BD59-A6C34878D82A}">
                    <a16:rowId xmlns:a16="http://schemas.microsoft.com/office/drawing/2014/main" val="1596227774"/>
                  </a:ext>
                </a:extLst>
              </a:tr>
              <a:tr h="535115">
                <a:tc>
                  <a:txBody>
                    <a:bodyPr/>
                    <a:lstStyle/>
                    <a:p>
                      <a:pPr>
                        <a:spcAft>
                          <a:spcPts val="0"/>
                        </a:spcAft>
                      </a:pPr>
                      <a:r>
                        <a:rPr lang="en-US" sz="1100">
                          <a:effectLst/>
                        </a:rPr>
                        <a:t>Музыка</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37" marR="64837" marT="0" marB="0"/>
                </a:tc>
                <a:tc>
                  <a:txBody>
                    <a:bodyPr/>
                    <a:lstStyle/>
                    <a:p>
                      <a:pPr marL="0" algn="just" defTabSz="914400" rtl="0" eaLnBrk="1" latinLnBrk="0" hangingPunct="1">
                        <a:lnSpc>
                          <a:spcPct val="115000"/>
                        </a:lnSpc>
                        <a:spcAft>
                          <a:spcPts val="0"/>
                        </a:spcAft>
                      </a:pPr>
                      <a:r>
                        <a:rPr lang="ru-RU" sz="900" kern="1200" dirty="0">
                          <a:solidFill>
                            <a:srgbClr val="0070C0"/>
                          </a:solidFill>
                          <a:effectLst/>
                          <a:latin typeface="+mn-lt"/>
                          <a:ea typeface="+mn-ea"/>
                          <a:cs typeface="+mn-cs"/>
                        </a:rPr>
                        <a:t>- </a:t>
                      </a:r>
                      <a:r>
                        <a:rPr lang="kk-KZ" sz="900" kern="1200" dirty="0">
                          <a:solidFill>
                            <a:srgbClr val="0070C0"/>
                          </a:solidFill>
                          <a:effectLst/>
                          <a:latin typeface="+mn-lt"/>
                          <a:ea typeface="+mn-ea"/>
                          <a:cs typeface="+mn-cs"/>
                        </a:rPr>
                        <a:t>1 музыкалық туындыны тыңдау; немесе</a:t>
                      </a:r>
                      <a:endParaRPr lang="ru-RU" sz="900" kern="1200" dirty="0">
                        <a:solidFill>
                          <a:srgbClr val="0070C0"/>
                        </a:solidFill>
                        <a:effectLst/>
                        <a:latin typeface="+mn-lt"/>
                        <a:ea typeface="+mn-ea"/>
                        <a:cs typeface="+mn-cs"/>
                      </a:endParaRPr>
                    </a:p>
                    <a:p>
                      <a:pPr marL="0" algn="just" defTabSz="914400" rtl="0" eaLnBrk="1" latinLnBrk="0" hangingPunct="1">
                        <a:lnSpc>
                          <a:spcPct val="115000"/>
                        </a:lnSpc>
                        <a:spcAft>
                          <a:spcPts val="0"/>
                        </a:spcAft>
                      </a:pPr>
                      <a:r>
                        <a:rPr lang="kk-KZ" sz="900" kern="1200" dirty="0">
                          <a:solidFill>
                            <a:srgbClr val="0070C0"/>
                          </a:solidFill>
                          <a:effectLst/>
                          <a:latin typeface="+mn-lt"/>
                          <a:ea typeface="+mn-ea"/>
                          <a:cs typeface="+mn-cs"/>
                        </a:rPr>
                        <a:t>- 1 музыкалық бейне-ресурсты тамашалау, 1-2 сұраққа жауап беру</a:t>
                      </a:r>
                      <a:endParaRPr lang="ru-RU" sz="900" kern="1200" dirty="0">
                        <a:solidFill>
                          <a:srgbClr val="0070C0"/>
                        </a:solidFill>
                        <a:effectLst/>
                        <a:latin typeface="+mn-lt"/>
                        <a:ea typeface="+mn-ea"/>
                        <a:cs typeface="+mn-cs"/>
                      </a:endParaRPr>
                    </a:p>
                  </a:txBody>
                  <a:tcPr marL="64837" marR="64837" marT="0" marB="0"/>
                </a:tc>
                <a:extLst>
                  <a:ext uri="{0D108BD9-81ED-4DB2-BD59-A6C34878D82A}">
                    <a16:rowId xmlns:a16="http://schemas.microsoft.com/office/drawing/2014/main" val="3856703052"/>
                  </a:ext>
                </a:extLst>
              </a:tr>
              <a:tr h="535115">
                <a:tc>
                  <a:txBody>
                    <a:bodyPr/>
                    <a:lstStyle/>
                    <a:p>
                      <a:pPr>
                        <a:spcAft>
                          <a:spcPts val="0"/>
                        </a:spcAft>
                      </a:pPr>
                      <a:r>
                        <a:rPr lang="kk-KZ" sz="1100">
                          <a:effectLst/>
                        </a:rPr>
                        <a:t>Дене шынықтыру</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37" marR="64837" marT="0" marB="0"/>
                </a:tc>
                <a:tc>
                  <a:txBody>
                    <a:bodyPr/>
                    <a:lstStyle/>
                    <a:p>
                      <a:pPr marL="0" algn="just" defTabSz="914400" rtl="0" eaLnBrk="1" latinLnBrk="0" hangingPunct="1">
                        <a:lnSpc>
                          <a:spcPct val="115000"/>
                        </a:lnSpc>
                        <a:spcAft>
                          <a:spcPts val="0"/>
                        </a:spcAft>
                      </a:pPr>
                      <a:r>
                        <a:rPr lang="kk-KZ" sz="900" kern="1200" dirty="0">
                          <a:solidFill>
                            <a:srgbClr val="0070C0"/>
                          </a:solidFill>
                          <a:effectLst/>
                          <a:latin typeface="+mn-lt"/>
                          <a:ea typeface="+mn-ea"/>
                          <a:cs typeface="+mn-cs"/>
                        </a:rPr>
                        <a:t>- жас ерекшеліктеріне сәйкес ұсынылған бейне-ресурс немесе педагог ұсынымдары бойынша жаттығуларды қарау және орындау</a:t>
                      </a:r>
                      <a:endParaRPr lang="ru-RU" sz="900" kern="1200" dirty="0">
                        <a:solidFill>
                          <a:srgbClr val="0070C0"/>
                        </a:solidFill>
                        <a:effectLst/>
                        <a:latin typeface="+mn-lt"/>
                        <a:ea typeface="+mn-ea"/>
                        <a:cs typeface="+mn-cs"/>
                      </a:endParaRPr>
                    </a:p>
                  </a:txBody>
                  <a:tcPr marL="64837" marR="64837" marT="0" marB="0"/>
                </a:tc>
                <a:extLst>
                  <a:ext uri="{0D108BD9-81ED-4DB2-BD59-A6C34878D82A}">
                    <a16:rowId xmlns:a16="http://schemas.microsoft.com/office/drawing/2014/main" val="3282371345"/>
                  </a:ext>
                </a:extLst>
              </a:tr>
            </a:tbl>
          </a:graphicData>
        </a:graphic>
      </p:graphicFrame>
      <p:graphicFrame>
        <p:nvGraphicFramePr>
          <p:cNvPr id="4" name="Таблица 3">
            <a:extLst>
              <a:ext uri="{FF2B5EF4-FFF2-40B4-BE49-F238E27FC236}">
                <a16:creationId xmlns:a16="http://schemas.microsoft.com/office/drawing/2014/main" id="{FCEEF57E-F64F-4E31-AFB9-41417F8642C7}"/>
              </a:ext>
            </a:extLst>
          </p:cNvPr>
          <p:cNvGraphicFramePr>
            <a:graphicFrameLocks noGrp="1"/>
          </p:cNvGraphicFramePr>
          <p:nvPr/>
        </p:nvGraphicFramePr>
        <p:xfrm>
          <a:off x="6096000" y="1289080"/>
          <a:ext cx="5607750" cy="4641818"/>
        </p:xfrm>
        <a:graphic>
          <a:graphicData uri="http://schemas.openxmlformats.org/drawingml/2006/table">
            <a:tbl>
              <a:tblPr firstRow="1" firstCol="1" bandRow="1">
                <a:tableStyleId>{5C22544A-7EE6-4342-B048-85BDC9FD1C3A}</a:tableStyleId>
              </a:tblPr>
              <a:tblGrid>
                <a:gridCol w="1367828">
                  <a:extLst>
                    <a:ext uri="{9D8B030D-6E8A-4147-A177-3AD203B41FA5}">
                      <a16:colId xmlns:a16="http://schemas.microsoft.com/office/drawing/2014/main" val="3529400062"/>
                    </a:ext>
                  </a:extLst>
                </a:gridCol>
                <a:gridCol w="4239922">
                  <a:extLst>
                    <a:ext uri="{9D8B030D-6E8A-4147-A177-3AD203B41FA5}">
                      <a16:colId xmlns:a16="http://schemas.microsoft.com/office/drawing/2014/main" val="880094397"/>
                    </a:ext>
                  </a:extLst>
                </a:gridCol>
              </a:tblGrid>
              <a:tr h="251155">
                <a:tc gridSpan="2">
                  <a:txBody>
                    <a:bodyPr/>
                    <a:lstStyle/>
                    <a:p>
                      <a:pPr algn="ctr">
                        <a:spcAft>
                          <a:spcPts val="0"/>
                        </a:spcAft>
                      </a:pPr>
                      <a:r>
                        <a:rPr lang="kk-KZ" sz="1100" dirty="0">
                          <a:effectLst/>
                        </a:rPr>
                        <a:t> 4-сынып</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62136" marT="0" marB="0"/>
                </a:tc>
                <a:tc hMerge="1">
                  <a:txBody>
                    <a:bodyPr/>
                    <a:lstStyle/>
                    <a:p>
                      <a:endParaRPr lang="ru-RU"/>
                    </a:p>
                  </a:txBody>
                  <a:tcPr/>
                </a:tc>
                <a:extLst>
                  <a:ext uri="{0D108BD9-81ED-4DB2-BD59-A6C34878D82A}">
                    <a16:rowId xmlns:a16="http://schemas.microsoft.com/office/drawing/2014/main" val="3989689284"/>
                  </a:ext>
                </a:extLst>
              </a:tr>
              <a:tr h="401906">
                <a:tc>
                  <a:txBody>
                    <a:bodyPr/>
                    <a:lstStyle/>
                    <a:p>
                      <a:pPr>
                        <a:spcAft>
                          <a:spcPts val="0"/>
                        </a:spcAft>
                      </a:pPr>
                      <a:r>
                        <a:rPr lang="kk-KZ" sz="1100" kern="1200">
                          <a:effectLst/>
                        </a:rPr>
                        <a:t>Қазақ тілі/Русский язык</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62136" marT="0" marB="0"/>
                </a:tc>
                <a:tc>
                  <a:txBody>
                    <a:bodyPr/>
                    <a:lstStyle/>
                    <a:p>
                      <a:pPr algn="just">
                        <a:spcAft>
                          <a:spcPts val="0"/>
                        </a:spcAft>
                      </a:pPr>
                      <a:r>
                        <a:rPr lang="kk-KZ" sz="900" kern="1200" dirty="0">
                          <a:solidFill>
                            <a:srgbClr val="0070C0"/>
                          </a:solidFill>
                          <a:effectLst/>
                          <a:latin typeface="+mn-lt"/>
                          <a:ea typeface="+mn-ea"/>
                          <a:cs typeface="+mn-cs"/>
                        </a:rPr>
                        <a:t>- 50-60 сөзден тұратын 1 жаттығу, 1 грамматикалық тапсырма</a:t>
                      </a:r>
                      <a:endParaRPr lang="ru-RU" sz="900" kern="1200" dirty="0">
                        <a:solidFill>
                          <a:srgbClr val="0070C0"/>
                        </a:solidFill>
                        <a:effectLst/>
                        <a:latin typeface="+mn-lt"/>
                        <a:ea typeface="+mn-ea"/>
                        <a:cs typeface="+mn-cs"/>
                      </a:endParaRPr>
                    </a:p>
                  </a:txBody>
                  <a:tcPr marL="62136" marR="62136" marT="0" marB="0"/>
                </a:tc>
                <a:extLst>
                  <a:ext uri="{0D108BD9-81ED-4DB2-BD59-A6C34878D82A}">
                    <a16:rowId xmlns:a16="http://schemas.microsoft.com/office/drawing/2014/main" val="3129745903"/>
                  </a:ext>
                </a:extLst>
              </a:tr>
              <a:tr h="595866">
                <a:tc>
                  <a:txBody>
                    <a:bodyPr/>
                    <a:lstStyle/>
                    <a:p>
                      <a:pPr algn="just">
                        <a:spcAft>
                          <a:spcPts val="0"/>
                        </a:spcAft>
                      </a:pPr>
                      <a:r>
                        <a:rPr lang="kk-KZ" sz="1100">
                          <a:effectLst/>
                        </a:rPr>
                        <a:t>Математика</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62136" marT="0" marB="0"/>
                </a:tc>
                <a:tc>
                  <a:txBody>
                    <a:bodyPr/>
                    <a:lstStyle/>
                    <a:p>
                      <a:pPr algn="just">
                        <a:spcAft>
                          <a:spcPts val="0"/>
                        </a:spcAft>
                      </a:pPr>
                      <a:r>
                        <a:rPr lang="kk-KZ" sz="900" kern="1200" dirty="0">
                          <a:solidFill>
                            <a:srgbClr val="0070C0"/>
                          </a:solidFill>
                          <a:effectLst/>
                          <a:latin typeface="+mn-lt"/>
                          <a:ea typeface="+mn-ea"/>
                          <a:cs typeface="+mn-cs"/>
                        </a:rPr>
                        <a:t>- 1 сөз есеп и 10-15 есеп; немесе</a:t>
                      </a:r>
                      <a:endParaRPr lang="ru-RU" sz="900" kern="1200" dirty="0">
                        <a:solidFill>
                          <a:srgbClr val="0070C0"/>
                        </a:solidFill>
                        <a:effectLst/>
                        <a:latin typeface="+mn-lt"/>
                        <a:ea typeface="+mn-ea"/>
                        <a:cs typeface="+mn-cs"/>
                      </a:endParaRPr>
                    </a:p>
                    <a:p>
                      <a:pPr algn="just">
                        <a:spcAft>
                          <a:spcPts val="0"/>
                        </a:spcAft>
                      </a:pPr>
                      <a:r>
                        <a:rPr lang="kk-KZ" sz="900" kern="1200" dirty="0">
                          <a:solidFill>
                            <a:srgbClr val="0070C0"/>
                          </a:solidFill>
                          <a:effectLst/>
                          <a:latin typeface="+mn-lt"/>
                          <a:ea typeface="+mn-ea"/>
                          <a:cs typeface="+mn-cs"/>
                        </a:rPr>
                        <a:t>- 1 сөз есеп және бірнеше амалды 2 өрнек (немесе 1 теңдеу),</a:t>
                      </a:r>
                      <a:endParaRPr lang="ru-RU" sz="900" kern="1200" dirty="0">
                        <a:solidFill>
                          <a:srgbClr val="0070C0"/>
                        </a:solidFill>
                        <a:effectLst/>
                        <a:latin typeface="+mn-lt"/>
                        <a:ea typeface="+mn-ea"/>
                        <a:cs typeface="+mn-cs"/>
                      </a:endParaRPr>
                    </a:p>
                    <a:p>
                      <a:pPr algn="just">
                        <a:spcAft>
                          <a:spcPts val="0"/>
                        </a:spcAft>
                      </a:pPr>
                      <a:r>
                        <a:rPr lang="en-US" sz="900" kern="1200" dirty="0">
                          <a:solidFill>
                            <a:srgbClr val="0070C0"/>
                          </a:solidFill>
                          <a:effectLst/>
                          <a:latin typeface="+mn-lt"/>
                          <a:ea typeface="+mn-ea"/>
                          <a:cs typeface="+mn-cs"/>
                        </a:rPr>
                        <a:t>- </a:t>
                      </a:r>
                      <a:r>
                        <a:rPr lang="kk-KZ" sz="900" kern="1200" dirty="0">
                          <a:solidFill>
                            <a:srgbClr val="0070C0"/>
                          </a:solidFill>
                          <a:effectLst/>
                          <a:latin typeface="+mn-lt"/>
                          <a:ea typeface="+mn-ea"/>
                          <a:cs typeface="+mn-cs"/>
                        </a:rPr>
                        <a:t>ауызша есептеулермен байланысты 1 жаттығу</a:t>
                      </a:r>
                      <a:endParaRPr lang="ru-RU" sz="900" kern="1200" dirty="0">
                        <a:solidFill>
                          <a:srgbClr val="0070C0"/>
                        </a:solidFill>
                        <a:effectLst/>
                        <a:latin typeface="+mn-lt"/>
                        <a:ea typeface="+mn-ea"/>
                        <a:cs typeface="+mn-cs"/>
                      </a:endParaRPr>
                    </a:p>
                  </a:txBody>
                  <a:tcPr marL="62136" marR="62136" marT="0" marB="0"/>
                </a:tc>
                <a:extLst>
                  <a:ext uri="{0D108BD9-81ED-4DB2-BD59-A6C34878D82A}">
                    <a16:rowId xmlns:a16="http://schemas.microsoft.com/office/drawing/2014/main" val="2119579736"/>
                  </a:ext>
                </a:extLst>
              </a:tr>
              <a:tr h="200953">
                <a:tc>
                  <a:txBody>
                    <a:bodyPr/>
                    <a:lstStyle/>
                    <a:p>
                      <a:pPr>
                        <a:spcAft>
                          <a:spcPts val="0"/>
                        </a:spcAft>
                      </a:pPr>
                      <a:r>
                        <a:rPr lang="kk-KZ" sz="1100">
                          <a:effectLst/>
                        </a:rPr>
                        <a:t>АКТ</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62136" marT="0" marB="0"/>
                </a:tc>
                <a:tc>
                  <a:txBody>
                    <a:bodyPr/>
                    <a:lstStyle/>
                    <a:p>
                      <a:pPr algn="just">
                        <a:spcAft>
                          <a:spcPts val="0"/>
                        </a:spcAft>
                      </a:pPr>
                      <a:r>
                        <a:rPr lang="kk-KZ" sz="900" kern="1200" dirty="0">
                          <a:solidFill>
                            <a:srgbClr val="0070C0"/>
                          </a:solidFill>
                          <a:effectLst/>
                          <a:latin typeface="+mn-lt"/>
                          <a:ea typeface="+mn-ea"/>
                          <a:cs typeface="+mn-cs"/>
                        </a:rPr>
                        <a:t>- ойын формасындағы 1 жаттығу</a:t>
                      </a:r>
                      <a:endParaRPr lang="ru-RU" sz="900" kern="1200" dirty="0">
                        <a:solidFill>
                          <a:srgbClr val="0070C0"/>
                        </a:solidFill>
                        <a:effectLst/>
                        <a:latin typeface="+mn-lt"/>
                        <a:ea typeface="+mn-ea"/>
                        <a:cs typeface="+mn-cs"/>
                      </a:endParaRPr>
                    </a:p>
                  </a:txBody>
                  <a:tcPr marL="62136" marR="62136" marT="0" marB="0"/>
                </a:tc>
                <a:extLst>
                  <a:ext uri="{0D108BD9-81ED-4DB2-BD59-A6C34878D82A}">
                    <a16:rowId xmlns:a16="http://schemas.microsoft.com/office/drawing/2014/main" val="2118768948"/>
                  </a:ext>
                </a:extLst>
              </a:tr>
              <a:tr h="397244">
                <a:tc>
                  <a:txBody>
                    <a:bodyPr/>
                    <a:lstStyle/>
                    <a:p>
                      <a:pPr algn="just">
                        <a:spcAft>
                          <a:spcPts val="0"/>
                        </a:spcAft>
                      </a:pPr>
                      <a:r>
                        <a:rPr lang="kk-KZ" sz="1100">
                          <a:effectLst/>
                        </a:rPr>
                        <a:t>Ағылшын тілі</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62136" marT="0" marB="0"/>
                </a:tc>
                <a:tc>
                  <a:txBody>
                    <a:bodyPr/>
                    <a:lstStyle/>
                    <a:p>
                      <a:pPr algn="just">
                        <a:spcAft>
                          <a:spcPts val="0"/>
                        </a:spcAft>
                      </a:pPr>
                      <a:r>
                        <a:rPr lang="kk-KZ" sz="900" kern="1200" dirty="0">
                          <a:solidFill>
                            <a:srgbClr val="0070C0"/>
                          </a:solidFill>
                          <a:effectLst/>
                          <a:latin typeface="+mn-lt"/>
                          <a:ea typeface="+mn-ea"/>
                          <a:cs typeface="+mn-cs"/>
                        </a:rPr>
                        <a:t>- 3-5 сөз жаттау, диалог құру (15-20 сөз);</a:t>
                      </a:r>
                      <a:endParaRPr lang="ru-RU" sz="900" kern="1200" dirty="0">
                        <a:solidFill>
                          <a:srgbClr val="0070C0"/>
                        </a:solidFill>
                        <a:effectLst/>
                        <a:latin typeface="+mn-lt"/>
                        <a:ea typeface="+mn-ea"/>
                        <a:cs typeface="+mn-cs"/>
                      </a:endParaRPr>
                    </a:p>
                    <a:p>
                      <a:pPr algn="just">
                        <a:spcAft>
                          <a:spcPts val="0"/>
                        </a:spcAft>
                      </a:pPr>
                      <a:r>
                        <a:rPr lang="kk-KZ" sz="900" kern="1200" dirty="0">
                          <a:solidFill>
                            <a:srgbClr val="0070C0"/>
                          </a:solidFill>
                          <a:effectLst/>
                          <a:latin typeface="+mn-lt"/>
                          <a:ea typeface="+mn-ea"/>
                          <a:cs typeface="+mn-cs"/>
                        </a:rPr>
                        <a:t>- 20-25 сөзден тұратын 1-2 жаттығу</a:t>
                      </a:r>
                      <a:endParaRPr lang="ru-RU" sz="900" kern="1200" dirty="0">
                        <a:solidFill>
                          <a:srgbClr val="0070C0"/>
                        </a:solidFill>
                        <a:effectLst/>
                        <a:latin typeface="+mn-lt"/>
                        <a:ea typeface="+mn-ea"/>
                        <a:cs typeface="+mn-cs"/>
                      </a:endParaRPr>
                    </a:p>
                  </a:txBody>
                  <a:tcPr marL="62136" marR="62136" marT="0" marB="0"/>
                </a:tc>
                <a:extLst>
                  <a:ext uri="{0D108BD9-81ED-4DB2-BD59-A6C34878D82A}">
                    <a16:rowId xmlns:a16="http://schemas.microsoft.com/office/drawing/2014/main" val="3318219588"/>
                  </a:ext>
                </a:extLst>
              </a:tr>
              <a:tr h="200953">
                <a:tc>
                  <a:txBody>
                    <a:bodyPr/>
                    <a:lstStyle/>
                    <a:p>
                      <a:pPr algn="just">
                        <a:spcAft>
                          <a:spcPts val="0"/>
                        </a:spcAft>
                      </a:pPr>
                      <a:r>
                        <a:rPr lang="kk-KZ" sz="1100">
                          <a:effectLst/>
                        </a:rPr>
                        <a:t>Әдебиеттік оқу</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62136" marT="0" marB="0"/>
                </a:tc>
                <a:tc>
                  <a:txBody>
                    <a:bodyPr/>
                    <a:lstStyle/>
                    <a:p>
                      <a:pPr algn="just">
                        <a:spcAft>
                          <a:spcPts val="0"/>
                        </a:spcAft>
                      </a:pPr>
                      <a:r>
                        <a:rPr lang="kk-KZ" sz="900" kern="1200" dirty="0">
                          <a:solidFill>
                            <a:srgbClr val="0070C0"/>
                          </a:solidFill>
                          <a:effectLst/>
                          <a:latin typeface="+mn-lt"/>
                          <a:ea typeface="+mn-ea"/>
                          <a:cs typeface="+mn-cs"/>
                        </a:rPr>
                        <a:t>- 3-3,5 бет оқу және мәтін бойынша 1-2 тапсырма</a:t>
                      </a:r>
                      <a:endParaRPr lang="ru-RU" sz="900" kern="1200" dirty="0">
                        <a:solidFill>
                          <a:srgbClr val="0070C0"/>
                        </a:solidFill>
                        <a:effectLst/>
                        <a:latin typeface="+mn-lt"/>
                        <a:ea typeface="+mn-ea"/>
                        <a:cs typeface="+mn-cs"/>
                      </a:endParaRPr>
                    </a:p>
                  </a:txBody>
                  <a:tcPr marL="62136" marR="62136" marT="0" marB="0"/>
                </a:tc>
                <a:extLst>
                  <a:ext uri="{0D108BD9-81ED-4DB2-BD59-A6C34878D82A}">
                    <a16:rowId xmlns:a16="http://schemas.microsoft.com/office/drawing/2014/main" val="3005758790"/>
                  </a:ext>
                </a:extLst>
              </a:tr>
              <a:tr h="602859">
                <a:tc>
                  <a:txBody>
                    <a:bodyPr/>
                    <a:lstStyle/>
                    <a:p>
                      <a:pPr algn="just">
                        <a:spcAft>
                          <a:spcPts val="0"/>
                        </a:spcAft>
                      </a:pPr>
                      <a:r>
                        <a:rPr lang="kk-KZ" sz="1100">
                          <a:effectLst/>
                        </a:rPr>
                        <a:t>Русский язык (Я2)/Қазақ тілі (Т2)</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62136" marT="0" marB="0"/>
                </a:tc>
                <a:tc>
                  <a:txBody>
                    <a:bodyPr/>
                    <a:lstStyle/>
                    <a:p>
                      <a:pPr algn="just">
                        <a:spcAft>
                          <a:spcPts val="0"/>
                        </a:spcAft>
                      </a:pPr>
                      <a:r>
                        <a:rPr lang="kk-KZ" sz="900" kern="1200" dirty="0">
                          <a:solidFill>
                            <a:srgbClr val="0070C0"/>
                          </a:solidFill>
                          <a:effectLst/>
                          <a:latin typeface="+mn-lt"/>
                          <a:ea typeface="+mn-ea"/>
                          <a:cs typeface="+mn-cs"/>
                        </a:rPr>
                        <a:t>- 25-30 сөзден тұратын 1 жаттығу </a:t>
                      </a:r>
                      <a:endParaRPr lang="ru-RU" sz="900" kern="1200" dirty="0">
                        <a:solidFill>
                          <a:srgbClr val="0070C0"/>
                        </a:solidFill>
                        <a:effectLst/>
                        <a:latin typeface="+mn-lt"/>
                        <a:ea typeface="+mn-ea"/>
                        <a:cs typeface="+mn-cs"/>
                      </a:endParaRPr>
                    </a:p>
                    <a:p>
                      <a:pPr algn="just">
                        <a:spcAft>
                          <a:spcPts val="0"/>
                        </a:spcAft>
                      </a:pPr>
                      <a:r>
                        <a:rPr lang="kk-KZ" sz="900" kern="1200" dirty="0">
                          <a:solidFill>
                            <a:srgbClr val="0070C0"/>
                          </a:solidFill>
                          <a:effectLst/>
                          <a:latin typeface="+mn-lt"/>
                          <a:ea typeface="+mn-ea"/>
                          <a:cs typeface="+mn-cs"/>
                        </a:rPr>
                        <a:t>- 5-7 сөз жаттау</a:t>
                      </a:r>
                      <a:endParaRPr lang="ru-RU" sz="900" kern="1200" dirty="0">
                        <a:solidFill>
                          <a:srgbClr val="0070C0"/>
                        </a:solidFill>
                        <a:effectLst/>
                        <a:latin typeface="+mn-lt"/>
                        <a:ea typeface="+mn-ea"/>
                        <a:cs typeface="+mn-cs"/>
                      </a:endParaRPr>
                    </a:p>
                    <a:p>
                      <a:pPr algn="just">
                        <a:spcAft>
                          <a:spcPts val="0"/>
                        </a:spcAft>
                      </a:pPr>
                      <a:r>
                        <a:rPr lang="kk-KZ" sz="900" kern="1200" dirty="0">
                          <a:solidFill>
                            <a:srgbClr val="0070C0"/>
                          </a:solidFill>
                          <a:effectLst/>
                          <a:latin typeface="+mn-lt"/>
                          <a:ea typeface="+mn-ea"/>
                          <a:cs typeface="+mn-cs"/>
                        </a:rPr>
                        <a:t> </a:t>
                      </a:r>
                      <a:endParaRPr lang="ru-RU" sz="900" kern="1200" dirty="0">
                        <a:solidFill>
                          <a:srgbClr val="0070C0"/>
                        </a:solidFill>
                        <a:effectLst/>
                        <a:latin typeface="+mn-lt"/>
                        <a:ea typeface="+mn-ea"/>
                        <a:cs typeface="+mn-cs"/>
                      </a:endParaRPr>
                    </a:p>
                  </a:txBody>
                  <a:tcPr marL="62136" marR="62136" marT="0" marB="0"/>
                </a:tc>
                <a:extLst>
                  <a:ext uri="{0D108BD9-81ED-4DB2-BD59-A6C34878D82A}">
                    <a16:rowId xmlns:a16="http://schemas.microsoft.com/office/drawing/2014/main" val="348627643"/>
                  </a:ext>
                </a:extLst>
              </a:tr>
              <a:tr h="200953">
                <a:tc>
                  <a:txBody>
                    <a:bodyPr/>
                    <a:lstStyle/>
                    <a:p>
                      <a:pPr>
                        <a:spcAft>
                          <a:spcPts val="0"/>
                        </a:spcAft>
                      </a:pPr>
                      <a:r>
                        <a:rPr lang="kk-KZ" sz="1100">
                          <a:effectLst/>
                        </a:rPr>
                        <a:t>Дүниетану</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62136" marT="0" marB="0"/>
                </a:tc>
                <a:tc>
                  <a:txBody>
                    <a:bodyPr/>
                    <a:lstStyle/>
                    <a:p>
                      <a:pPr algn="just">
                        <a:spcAft>
                          <a:spcPts val="0"/>
                        </a:spcAft>
                      </a:pPr>
                      <a:r>
                        <a:rPr lang="kk-KZ" sz="900" kern="1200" dirty="0">
                          <a:solidFill>
                            <a:srgbClr val="0070C0"/>
                          </a:solidFill>
                          <a:effectLst/>
                          <a:latin typeface="+mn-lt"/>
                          <a:ea typeface="+mn-ea"/>
                          <a:cs typeface="+mn-cs"/>
                        </a:rPr>
                        <a:t>- 2-2,5 бет оқу және мәтін бойынша 1 тапсырма орындау</a:t>
                      </a:r>
                      <a:endParaRPr lang="ru-RU" sz="900" kern="1200" dirty="0">
                        <a:solidFill>
                          <a:srgbClr val="0070C0"/>
                        </a:solidFill>
                        <a:effectLst/>
                        <a:latin typeface="+mn-lt"/>
                        <a:ea typeface="+mn-ea"/>
                        <a:cs typeface="+mn-cs"/>
                      </a:endParaRPr>
                    </a:p>
                  </a:txBody>
                  <a:tcPr marL="62136" marR="62136" marT="0" marB="0"/>
                </a:tc>
                <a:extLst>
                  <a:ext uri="{0D108BD9-81ED-4DB2-BD59-A6C34878D82A}">
                    <a16:rowId xmlns:a16="http://schemas.microsoft.com/office/drawing/2014/main" val="2895870400"/>
                  </a:ext>
                </a:extLst>
              </a:tr>
              <a:tr h="200953">
                <a:tc>
                  <a:txBody>
                    <a:bodyPr/>
                    <a:lstStyle/>
                    <a:p>
                      <a:pPr>
                        <a:spcAft>
                          <a:spcPts val="0"/>
                        </a:spcAft>
                      </a:pPr>
                      <a:r>
                        <a:rPr lang="kk-KZ" sz="1100">
                          <a:effectLst/>
                        </a:rPr>
                        <a:t>Жаратылыстану</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62136" marT="0" marB="0"/>
                </a:tc>
                <a:tc>
                  <a:txBody>
                    <a:bodyPr/>
                    <a:lstStyle/>
                    <a:p>
                      <a:pPr algn="just">
                        <a:spcAft>
                          <a:spcPts val="0"/>
                        </a:spcAft>
                      </a:pPr>
                      <a:r>
                        <a:rPr lang="kk-KZ" sz="900" kern="1200">
                          <a:solidFill>
                            <a:srgbClr val="0070C0"/>
                          </a:solidFill>
                          <a:effectLst/>
                          <a:latin typeface="+mn-lt"/>
                          <a:ea typeface="+mn-ea"/>
                          <a:cs typeface="+mn-cs"/>
                        </a:rPr>
                        <a:t>- 2-2,5 бет оқу және мәтін бойынша 1 тапсырма орындау</a:t>
                      </a:r>
                      <a:endParaRPr lang="ru-RU" sz="900" kern="1200">
                        <a:solidFill>
                          <a:srgbClr val="0070C0"/>
                        </a:solidFill>
                        <a:effectLst/>
                        <a:latin typeface="+mn-lt"/>
                        <a:ea typeface="+mn-ea"/>
                        <a:cs typeface="+mn-cs"/>
                      </a:endParaRPr>
                    </a:p>
                  </a:txBody>
                  <a:tcPr marL="62136" marR="62136" marT="0" marB="0"/>
                </a:tc>
                <a:extLst>
                  <a:ext uri="{0D108BD9-81ED-4DB2-BD59-A6C34878D82A}">
                    <a16:rowId xmlns:a16="http://schemas.microsoft.com/office/drawing/2014/main" val="3190268521"/>
                  </a:ext>
                </a:extLst>
              </a:tr>
              <a:tr h="397244">
                <a:tc>
                  <a:txBody>
                    <a:bodyPr/>
                    <a:lstStyle/>
                    <a:p>
                      <a:pPr>
                        <a:spcAft>
                          <a:spcPts val="0"/>
                        </a:spcAft>
                      </a:pPr>
                      <a:r>
                        <a:rPr lang="kk-KZ" sz="1100">
                          <a:effectLst/>
                        </a:rPr>
                        <a:t>Өзін-өзі тану</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62136" marT="0" marB="0"/>
                </a:tc>
                <a:tc>
                  <a:txBody>
                    <a:bodyPr/>
                    <a:lstStyle/>
                    <a:p>
                      <a:pPr algn="just">
                        <a:spcAft>
                          <a:spcPts val="0"/>
                        </a:spcAft>
                      </a:pPr>
                      <a:r>
                        <a:rPr lang="kk-KZ" sz="900" kern="1200" dirty="0">
                          <a:solidFill>
                            <a:srgbClr val="0070C0"/>
                          </a:solidFill>
                          <a:effectLst/>
                          <a:latin typeface="+mn-lt"/>
                          <a:ea typeface="+mn-ea"/>
                          <a:cs typeface="+mn-cs"/>
                        </a:rPr>
                        <a:t>- </a:t>
                      </a:r>
                      <a:r>
                        <a:rPr lang="ru-RU" sz="900" kern="1200" dirty="0">
                          <a:solidFill>
                            <a:srgbClr val="0070C0"/>
                          </a:solidFill>
                          <a:effectLst/>
                          <a:latin typeface="+mn-lt"/>
                          <a:ea typeface="+mn-ea"/>
                          <a:cs typeface="+mn-cs"/>
                        </a:rPr>
                        <a:t>1 </a:t>
                      </a:r>
                      <a:r>
                        <a:rPr lang="kk-KZ" sz="900" kern="1200" dirty="0">
                          <a:solidFill>
                            <a:srgbClr val="0070C0"/>
                          </a:solidFill>
                          <a:effectLst/>
                          <a:latin typeface="+mn-lt"/>
                          <a:ea typeface="+mn-ea"/>
                          <a:cs typeface="+mn-cs"/>
                        </a:rPr>
                        <a:t>ауызша тапсырма</a:t>
                      </a:r>
                      <a:r>
                        <a:rPr lang="ru-RU" sz="900" kern="1200" dirty="0">
                          <a:solidFill>
                            <a:srgbClr val="0070C0"/>
                          </a:solidFill>
                          <a:effectLst/>
                          <a:latin typeface="+mn-lt"/>
                          <a:ea typeface="+mn-ea"/>
                          <a:cs typeface="+mn-cs"/>
                        </a:rPr>
                        <a:t>; </a:t>
                      </a:r>
                      <a:r>
                        <a:rPr lang="kk-KZ" sz="900" kern="1200" dirty="0">
                          <a:solidFill>
                            <a:srgbClr val="0070C0"/>
                          </a:solidFill>
                          <a:effectLst/>
                          <a:latin typeface="+mn-lt"/>
                          <a:ea typeface="+mn-ea"/>
                          <a:cs typeface="+mn-cs"/>
                        </a:rPr>
                        <a:t>немесе</a:t>
                      </a:r>
                      <a:endParaRPr lang="ru-RU" sz="900" kern="1200" dirty="0">
                        <a:solidFill>
                          <a:srgbClr val="0070C0"/>
                        </a:solidFill>
                        <a:effectLst/>
                        <a:latin typeface="+mn-lt"/>
                        <a:ea typeface="+mn-ea"/>
                        <a:cs typeface="+mn-cs"/>
                      </a:endParaRPr>
                    </a:p>
                    <a:p>
                      <a:pPr algn="just">
                        <a:spcAft>
                          <a:spcPts val="0"/>
                        </a:spcAft>
                      </a:pPr>
                      <a:r>
                        <a:rPr lang="ru-RU" sz="900" kern="1200" dirty="0">
                          <a:solidFill>
                            <a:srgbClr val="0070C0"/>
                          </a:solidFill>
                          <a:effectLst/>
                          <a:latin typeface="+mn-lt"/>
                          <a:ea typeface="+mn-ea"/>
                          <a:cs typeface="+mn-cs"/>
                        </a:rPr>
                        <a:t>- 1 </a:t>
                      </a:r>
                      <a:r>
                        <a:rPr lang="kk-KZ" sz="900" kern="1200" dirty="0">
                          <a:solidFill>
                            <a:srgbClr val="0070C0"/>
                          </a:solidFill>
                          <a:effectLst/>
                          <a:latin typeface="+mn-lt"/>
                          <a:ea typeface="+mn-ea"/>
                          <a:cs typeface="+mn-cs"/>
                        </a:rPr>
                        <a:t>жазбаша тапсырма</a:t>
                      </a:r>
                      <a:r>
                        <a:rPr lang="ru-RU" sz="900" kern="1200" dirty="0">
                          <a:solidFill>
                            <a:srgbClr val="0070C0"/>
                          </a:solidFill>
                          <a:effectLst/>
                          <a:latin typeface="+mn-lt"/>
                          <a:ea typeface="+mn-ea"/>
                          <a:cs typeface="+mn-cs"/>
                        </a:rPr>
                        <a:t>,</a:t>
                      </a:r>
                      <a:r>
                        <a:rPr lang="kk-KZ" sz="900" kern="1200" dirty="0">
                          <a:solidFill>
                            <a:srgbClr val="0070C0"/>
                          </a:solidFill>
                          <a:effectLst/>
                          <a:latin typeface="+mn-lt"/>
                          <a:ea typeface="+mn-ea"/>
                          <a:cs typeface="+mn-cs"/>
                        </a:rPr>
                        <a:t> 5-7 сөйлем</a:t>
                      </a:r>
                      <a:endParaRPr lang="ru-RU" sz="900" kern="1200" dirty="0">
                        <a:solidFill>
                          <a:srgbClr val="0070C0"/>
                        </a:solidFill>
                        <a:effectLst/>
                        <a:latin typeface="+mn-lt"/>
                        <a:ea typeface="+mn-ea"/>
                        <a:cs typeface="+mn-cs"/>
                      </a:endParaRPr>
                    </a:p>
                  </a:txBody>
                  <a:tcPr marL="62136" marR="62136" marT="0" marB="0"/>
                </a:tc>
                <a:extLst>
                  <a:ext uri="{0D108BD9-81ED-4DB2-BD59-A6C34878D82A}">
                    <a16:rowId xmlns:a16="http://schemas.microsoft.com/office/drawing/2014/main" val="907192165"/>
                  </a:ext>
                </a:extLst>
              </a:tr>
              <a:tr h="397244">
                <a:tc>
                  <a:txBody>
                    <a:bodyPr/>
                    <a:lstStyle/>
                    <a:p>
                      <a:pPr>
                        <a:spcAft>
                          <a:spcPts val="0"/>
                        </a:spcAft>
                      </a:pPr>
                      <a:r>
                        <a:rPr lang="kk-KZ" sz="1100">
                          <a:effectLst/>
                        </a:rPr>
                        <a:t>Көркем еңбек</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62136" marT="0" marB="0"/>
                </a:tc>
                <a:tc>
                  <a:txBody>
                    <a:bodyPr/>
                    <a:lstStyle/>
                    <a:p>
                      <a:pPr algn="just">
                        <a:spcAft>
                          <a:spcPts val="0"/>
                        </a:spcAft>
                      </a:pPr>
                      <a:r>
                        <a:rPr lang="kk-KZ" sz="900" kern="1200" dirty="0">
                          <a:solidFill>
                            <a:srgbClr val="0070C0"/>
                          </a:solidFill>
                          <a:effectLst/>
                          <a:latin typeface="+mn-lt"/>
                          <a:ea typeface="+mn-ea"/>
                          <a:cs typeface="+mn-cs"/>
                        </a:rPr>
                        <a:t>- 1 сурет салу</a:t>
                      </a:r>
                      <a:r>
                        <a:rPr lang="ru-RU" sz="900" kern="1200" dirty="0">
                          <a:solidFill>
                            <a:srgbClr val="0070C0"/>
                          </a:solidFill>
                          <a:effectLst/>
                          <a:latin typeface="+mn-lt"/>
                          <a:ea typeface="+mn-ea"/>
                          <a:cs typeface="+mn-cs"/>
                        </a:rPr>
                        <a:t>; </a:t>
                      </a:r>
                      <a:r>
                        <a:rPr lang="kk-KZ" sz="900" kern="1200" dirty="0">
                          <a:solidFill>
                            <a:srgbClr val="0070C0"/>
                          </a:solidFill>
                          <a:effectLst/>
                          <a:latin typeface="+mn-lt"/>
                          <a:ea typeface="+mn-ea"/>
                          <a:cs typeface="+mn-cs"/>
                        </a:rPr>
                        <a:t>немесе</a:t>
                      </a:r>
                      <a:endParaRPr lang="ru-RU" sz="900" kern="1200" dirty="0">
                        <a:solidFill>
                          <a:srgbClr val="0070C0"/>
                        </a:solidFill>
                        <a:effectLst/>
                        <a:latin typeface="+mn-lt"/>
                        <a:ea typeface="+mn-ea"/>
                        <a:cs typeface="+mn-cs"/>
                      </a:endParaRPr>
                    </a:p>
                    <a:p>
                      <a:pPr algn="just">
                        <a:spcAft>
                          <a:spcPts val="0"/>
                        </a:spcAft>
                      </a:pPr>
                      <a:r>
                        <a:rPr lang="ru-RU" sz="900" kern="1200" dirty="0">
                          <a:solidFill>
                            <a:srgbClr val="0070C0"/>
                          </a:solidFill>
                          <a:effectLst/>
                          <a:latin typeface="+mn-lt"/>
                          <a:ea typeface="+mn-ea"/>
                          <a:cs typeface="+mn-cs"/>
                        </a:rPr>
                        <a:t>- </a:t>
                      </a:r>
                      <a:r>
                        <a:rPr lang="kk-KZ" sz="900" kern="1200" dirty="0">
                          <a:solidFill>
                            <a:srgbClr val="0070C0"/>
                          </a:solidFill>
                          <a:effectLst/>
                          <a:latin typeface="+mn-lt"/>
                          <a:ea typeface="+mn-ea"/>
                          <a:cs typeface="+mn-cs"/>
                        </a:rPr>
                        <a:t>1 бұйым жасау</a:t>
                      </a:r>
                      <a:endParaRPr lang="ru-RU" sz="900" kern="1200" dirty="0">
                        <a:solidFill>
                          <a:srgbClr val="0070C0"/>
                        </a:solidFill>
                        <a:effectLst/>
                        <a:latin typeface="+mn-lt"/>
                        <a:ea typeface="+mn-ea"/>
                        <a:cs typeface="+mn-cs"/>
                      </a:endParaRPr>
                    </a:p>
                  </a:txBody>
                  <a:tcPr marL="62136" marR="62136" marT="0" marB="0"/>
                </a:tc>
                <a:extLst>
                  <a:ext uri="{0D108BD9-81ED-4DB2-BD59-A6C34878D82A}">
                    <a16:rowId xmlns:a16="http://schemas.microsoft.com/office/drawing/2014/main" val="3230543304"/>
                  </a:ext>
                </a:extLst>
              </a:tr>
              <a:tr h="397244">
                <a:tc>
                  <a:txBody>
                    <a:bodyPr/>
                    <a:lstStyle/>
                    <a:p>
                      <a:pPr>
                        <a:spcAft>
                          <a:spcPts val="0"/>
                        </a:spcAft>
                      </a:pPr>
                      <a:r>
                        <a:rPr lang="en-US" sz="1100">
                          <a:effectLst/>
                        </a:rPr>
                        <a:t>Музыка</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62136" marT="0" marB="0"/>
                </a:tc>
                <a:tc>
                  <a:txBody>
                    <a:bodyPr/>
                    <a:lstStyle/>
                    <a:p>
                      <a:pPr>
                        <a:spcAft>
                          <a:spcPts val="0"/>
                        </a:spcAft>
                      </a:pPr>
                      <a:r>
                        <a:rPr lang="ru-RU" sz="900" kern="1200" dirty="0">
                          <a:solidFill>
                            <a:srgbClr val="0070C0"/>
                          </a:solidFill>
                          <a:effectLst/>
                          <a:latin typeface="+mn-lt"/>
                          <a:ea typeface="+mn-ea"/>
                          <a:cs typeface="+mn-cs"/>
                        </a:rPr>
                        <a:t>- </a:t>
                      </a:r>
                      <a:r>
                        <a:rPr lang="kk-KZ" sz="900" kern="1200" dirty="0">
                          <a:solidFill>
                            <a:srgbClr val="0070C0"/>
                          </a:solidFill>
                          <a:effectLst/>
                          <a:latin typeface="+mn-lt"/>
                          <a:ea typeface="+mn-ea"/>
                          <a:cs typeface="+mn-cs"/>
                        </a:rPr>
                        <a:t>1 музыкалық туындыны тыңдау; немесе</a:t>
                      </a:r>
                      <a:endParaRPr lang="ru-RU" sz="900" kern="1200" dirty="0">
                        <a:solidFill>
                          <a:srgbClr val="0070C0"/>
                        </a:solidFill>
                        <a:effectLst/>
                        <a:latin typeface="+mn-lt"/>
                        <a:ea typeface="+mn-ea"/>
                        <a:cs typeface="+mn-cs"/>
                      </a:endParaRPr>
                    </a:p>
                    <a:p>
                      <a:pPr algn="just">
                        <a:spcAft>
                          <a:spcPts val="0"/>
                        </a:spcAft>
                      </a:pPr>
                      <a:r>
                        <a:rPr lang="kk-KZ" sz="900" kern="1200" dirty="0">
                          <a:solidFill>
                            <a:srgbClr val="0070C0"/>
                          </a:solidFill>
                          <a:effectLst/>
                          <a:latin typeface="+mn-lt"/>
                          <a:ea typeface="+mn-ea"/>
                          <a:cs typeface="+mn-cs"/>
                        </a:rPr>
                        <a:t>- 1 музыкалық бейне-ресурсты тамашалау, 1-2 сұраққа жауап беру</a:t>
                      </a:r>
                      <a:endParaRPr lang="ru-RU" sz="900" kern="1200" dirty="0">
                        <a:solidFill>
                          <a:srgbClr val="0070C0"/>
                        </a:solidFill>
                        <a:effectLst/>
                        <a:latin typeface="+mn-lt"/>
                        <a:ea typeface="+mn-ea"/>
                        <a:cs typeface="+mn-cs"/>
                      </a:endParaRPr>
                    </a:p>
                  </a:txBody>
                  <a:tcPr marL="62136" marR="62136" marT="0" marB="0"/>
                </a:tc>
                <a:extLst>
                  <a:ext uri="{0D108BD9-81ED-4DB2-BD59-A6C34878D82A}">
                    <a16:rowId xmlns:a16="http://schemas.microsoft.com/office/drawing/2014/main" val="113350541"/>
                  </a:ext>
                </a:extLst>
              </a:tr>
              <a:tr h="397244">
                <a:tc>
                  <a:txBody>
                    <a:bodyPr/>
                    <a:lstStyle/>
                    <a:p>
                      <a:pPr>
                        <a:spcAft>
                          <a:spcPts val="0"/>
                        </a:spcAft>
                      </a:pPr>
                      <a:r>
                        <a:rPr lang="kk-KZ" sz="1100">
                          <a:effectLst/>
                        </a:rPr>
                        <a:t>Дене шынықтыру</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62136" marT="0" marB="0"/>
                </a:tc>
                <a:tc>
                  <a:txBody>
                    <a:bodyPr/>
                    <a:lstStyle/>
                    <a:p>
                      <a:pPr algn="just">
                        <a:spcAft>
                          <a:spcPts val="0"/>
                        </a:spcAft>
                      </a:pPr>
                      <a:r>
                        <a:rPr lang="kk-KZ" sz="900" kern="1200" dirty="0">
                          <a:solidFill>
                            <a:srgbClr val="0070C0"/>
                          </a:solidFill>
                          <a:effectLst/>
                          <a:latin typeface="+mn-lt"/>
                          <a:ea typeface="+mn-ea"/>
                          <a:cs typeface="+mn-cs"/>
                        </a:rPr>
                        <a:t>- жас ерекшеліктеріне сәйкес ұсынылған бейне-ресурс немесе педагог ұсынымдары бойынша жаттығуларды қарау және орындау</a:t>
                      </a:r>
                      <a:endParaRPr lang="ru-RU" sz="900" kern="1200" dirty="0">
                        <a:solidFill>
                          <a:srgbClr val="0070C0"/>
                        </a:solidFill>
                        <a:effectLst/>
                        <a:latin typeface="+mn-lt"/>
                        <a:ea typeface="+mn-ea"/>
                        <a:cs typeface="+mn-cs"/>
                      </a:endParaRPr>
                    </a:p>
                  </a:txBody>
                  <a:tcPr marL="62136" marR="62136" marT="0" marB="0"/>
                </a:tc>
                <a:extLst>
                  <a:ext uri="{0D108BD9-81ED-4DB2-BD59-A6C34878D82A}">
                    <a16:rowId xmlns:a16="http://schemas.microsoft.com/office/drawing/2014/main" val="1125325148"/>
                  </a:ext>
                </a:extLst>
              </a:tr>
            </a:tbl>
          </a:graphicData>
        </a:graphic>
      </p:graphicFrame>
      <p:sp>
        <p:nvSpPr>
          <p:cNvPr id="8" name="Заголовок 3">
            <a:extLst>
              <a:ext uri="{FF2B5EF4-FFF2-40B4-BE49-F238E27FC236}">
                <a16:creationId xmlns:a16="http://schemas.microsoft.com/office/drawing/2014/main" id="{DB9E48B4-FE7F-443E-BD76-153E52129D7D}"/>
              </a:ext>
            </a:extLst>
          </p:cNvPr>
          <p:cNvSpPr txBox="1">
            <a:spLocks/>
          </p:cNvSpPr>
          <p:nvPr/>
        </p:nvSpPr>
        <p:spPr>
          <a:xfrm>
            <a:off x="0" y="177339"/>
            <a:ext cx="12192000" cy="632862"/>
          </a:xfrm>
          <a:prstGeom prst="rect">
            <a:avLst/>
          </a:prstGeom>
          <a:solidFill>
            <a:schemeClr val="accent1">
              <a:lumMod val="20000"/>
              <a:lumOff val="80000"/>
            </a:schemeClr>
          </a:solidFill>
          <a:ln w="15875" cap="rnd"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ormAutofit fontScale="92500"/>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ru-RU" sz="2600" b="1" i="1" dirty="0" err="1">
                <a:solidFill>
                  <a:schemeClr val="tx2"/>
                </a:solidFill>
              </a:rPr>
              <a:t>Оқушыларға</a:t>
            </a:r>
            <a:r>
              <a:rPr lang="ru-RU" sz="2600" b="1" i="1" dirty="0">
                <a:solidFill>
                  <a:schemeClr val="tx2"/>
                </a:solidFill>
              </a:rPr>
              <a:t> </a:t>
            </a:r>
            <a:r>
              <a:rPr lang="ru-RU" sz="2600" b="1" i="1" dirty="0" err="1">
                <a:solidFill>
                  <a:schemeClr val="tx2"/>
                </a:solidFill>
              </a:rPr>
              <a:t>арналған</a:t>
            </a:r>
            <a:r>
              <a:rPr lang="ru-RU" sz="2600" b="1" i="1" dirty="0">
                <a:solidFill>
                  <a:schemeClr val="tx2"/>
                </a:solidFill>
              </a:rPr>
              <a:t> </a:t>
            </a:r>
            <a:r>
              <a:rPr lang="ru-RU" sz="2600" b="1" i="1" dirty="0" err="1">
                <a:solidFill>
                  <a:schemeClr val="tx2"/>
                </a:solidFill>
              </a:rPr>
              <a:t>оқу</a:t>
            </a:r>
            <a:r>
              <a:rPr lang="ru-RU" sz="2600" b="1" i="1" dirty="0">
                <a:solidFill>
                  <a:schemeClr val="tx2"/>
                </a:solidFill>
              </a:rPr>
              <a:t> </a:t>
            </a:r>
            <a:r>
              <a:rPr lang="ru-RU" sz="2600" b="1" i="1" dirty="0" err="1">
                <a:solidFill>
                  <a:schemeClr val="tx2"/>
                </a:solidFill>
              </a:rPr>
              <a:t>тапсырмаларының</a:t>
            </a:r>
            <a:r>
              <a:rPr lang="ru-RU" sz="2600" b="1" i="1" dirty="0">
                <a:solidFill>
                  <a:schemeClr val="tx2"/>
                </a:solidFill>
              </a:rPr>
              <a:t> </a:t>
            </a:r>
            <a:r>
              <a:rPr lang="ru-RU" sz="2600" b="1" i="1" dirty="0" err="1">
                <a:solidFill>
                  <a:schemeClr val="tx2"/>
                </a:solidFill>
              </a:rPr>
              <a:t>болжалды</a:t>
            </a:r>
            <a:r>
              <a:rPr lang="ru-RU" sz="2600" b="1" i="1" dirty="0">
                <a:solidFill>
                  <a:schemeClr val="tx2"/>
                </a:solidFill>
              </a:rPr>
              <a:t> </a:t>
            </a:r>
            <a:r>
              <a:rPr lang="ru-RU" sz="2600" b="1" i="1" dirty="0" err="1">
                <a:solidFill>
                  <a:schemeClr val="tx2"/>
                </a:solidFill>
              </a:rPr>
              <a:t>көлемі</a:t>
            </a:r>
            <a:endParaRPr lang="ru-RU" sz="2600" b="1" i="1" dirty="0">
              <a:solidFill>
                <a:schemeClr val="tx2"/>
              </a:solidFill>
            </a:endParaRPr>
          </a:p>
        </p:txBody>
      </p:sp>
    </p:spTree>
    <p:extLst>
      <p:ext uri="{BB962C8B-B14F-4D97-AF65-F5344CB8AC3E}">
        <p14:creationId xmlns:p14="http://schemas.microsoft.com/office/powerpoint/2010/main" val="1134610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9FDF14A7-14D8-4D99-94C5-F662C7FDA158}"/>
              </a:ext>
            </a:extLst>
          </p:cNvPr>
          <p:cNvGraphicFramePr>
            <a:graphicFrameLocks noGrp="1"/>
          </p:cNvGraphicFramePr>
          <p:nvPr/>
        </p:nvGraphicFramePr>
        <p:xfrm>
          <a:off x="319614" y="1180355"/>
          <a:ext cx="5281086" cy="5372405"/>
        </p:xfrm>
        <a:graphic>
          <a:graphicData uri="http://schemas.openxmlformats.org/drawingml/2006/table">
            <a:tbl>
              <a:tblPr firstRow="1" firstCol="1" bandRow="1">
                <a:tableStyleId>{5C22544A-7EE6-4342-B048-85BDC9FD1C3A}</a:tableStyleId>
              </a:tblPr>
              <a:tblGrid>
                <a:gridCol w="1210959">
                  <a:extLst>
                    <a:ext uri="{9D8B030D-6E8A-4147-A177-3AD203B41FA5}">
                      <a16:colId xmlns:a16="http://schemas.microsoft.com/office/drawing/2014/main" val="2115929028"/>
                    </a:ext>
                  </a:extLst>
                </a:gridCol>
                <a:gridCol w="4070127">
                  <a:extLst>
                    <a:ext uri="{9D8B030D-6E8A-4147-A177-3AD203B41FA5}">
                      <a16:colId xmlns:a16="http://schemas.microsoft.com/office/drawing/2014/main" val="977214171"/>
                    </a:ext>
                  </a:extLst>
                </a:gridCol>
              </a:tblGrid>
              <a:tr h="229345">
                <a:tc>
                  <a:txBody>
                    <a:bodyPr/>
                    <a:lstStyle/>
                    <a:p>
                      <a:pPr algn="ctr">
                        <a:spcAft>
                          <a:spcPts val="0"/>
                        </a:spcAft>
                      </a:pPr>
                      <a:r>
                        <a:rPr lang="kk-KZ" sz="900" dirty="0">
                          <a:effectLst/>
                        </a:rPr>
                        <a:t>Пәндер</a:t>
                      </a:r>
                      <a:endParaRPr lang="ru-RU" sz="900" dirty="0">
                        <a:effectLst/>
                        <a:latin typeface="Times New Roman" panose="02020603050405020304" pitchFamily="18" charset="0"/>
                        <a:ea typeface="+mn-ea"/>
                        <a:cs typeface="Times New Roman" panose="02020603050405020304" pitchFamily="18" charset="0"/>
                      </a:endParaRPr>
                    </a:p>
                  </a:txBody>
                  <a:tcPr marL="40278" marR="40278" marT="0" marB="0"/>
                </a:tc>
                <a:tc>
                  <a:txBody>
                    <a:bodyPr/>
                    <a:lstStyle/>
                    <a:p>
                      <a:pPr algn="ctr">
                        <a:spcAft>
                          <a:spcPts val="0"/>
                        </a:spcAft>
                      </a:pPr>
                      <a:r>
                        <a:rPr lang="kk-KZ" sz="900">
                          <a:effectLst/>
                        </a:rPr>
                        <a:t>Оқу тапсырмаларының түрі мен көлемі</a:t>
                      </a:r>
                      <a:endParaRPr lang="ru-RU" sz="900">
                        <a:effectLst/>
                        <a:latin typeface="Times New Roman" panose="02020603050405020304" pitchFamily="18" charset="0"/>
                        <a:ea typeface="+mn-ea"/>
                        <a:cs typeface="Times New Roman" panose="02020603050405020304" pitchFamily="18" charset="0"/>
                      </a:endParaRPr>
                    </a:p>
                  </a:txBody>
                  <a:tcPr marL="40278" marR="40278" marT="0" marB="0"/>
                </a:tc>
                <a:extLst>
                  <a:ext uri="{0D108BD9-81ED-4DB2-BD59-A6C34878D82A}">
                    <a16:rowId xmlns:a16="http://schemas.microsoft.com/office/drawing/2014/main" val="4062608847"/>
                  </a:ext>
                </a:extLst>
              </a:tr>
              <a:tr h="61078">
                <a:tc>
                  <a:txBody>
                    <a:bodyPr/>
                    <a:lstStyle/>
                    <a:p>
                      <a:pPr algn="ctr">
                        <a:spcAft>
                          <a:spcPts val="0"/>
                        </a:spcAft>
                      </a:pPr>
                      <a:r>
                        <a:rPr lang="kk-KZ" sz="900">
                          <a:effectLst/>
                        </a:rPr>
                        <a:t> </a:t>
                      </a:r>
                      <a:endParaRPr lang="ru-RU" sz="900">
                        <a:effectLst/>
                        <a:latin typeface="Times New Roman" panose="02020603050405020304" pitchFamily="18" charset="0"/>
                        <a:ea typeface="+mn-ea"/>
                        <a:cs typeface="Times New Roman" panose="02020603050405020304" pitchFamily="18" charset="0"/>
                      </a:endParaRPr>
                    </a:p>
                  </a:txBody>
                  <a:tcPr marL="40278" marR="40278" marT="0" marB="0"/>
                </a:tc>
                <a:tc>
                  <a:txBody>
                    <a:bodyPr/>
                    <a:lstStyle/>
                    <a:p>
                      <a:pPr algn="ctr">
                        <a:spcAft>
                          <a:spcPts val="0"/>
                        </a:spcAft>
                      </a:pPr>
                      <a:r>
                        <a:rPr lang="kk-KZ" sz="900" kern="1200" dirty="0">
                          <a:solidFill>
                            <a:srgbClr val="0070C0"/>
                          </a:solidFill>
                          <a:effectLst/>
                          <a:latin typeface="+mn-lt"/>
                          <a:ea typeface="+mn-ea"/>
                          <a:cs typeface="+mn-cs"/>
                        </a:rPr>
                        <a:t>5-сынып</a:t>
                      </a:r>
                      <a:endParaRPr lang="ru-RU" sz="900" kern="1200" dirty="0">
                        <a:solidFill>
                          <a:srgbClr val="0070C0"/>
                        </a:solidFill>
                        <a:effectLst/>
                        <a:latin typeface="+mn-lt"/>
                        <a:ea typeface="+mn-ea"/>
                        <a:cs typeface="+mn-cs"/>
                      </a:endParaRPr>
                    </a:p>
                  </a:txBody>
                  <a:tcPr marL="40278" marR="40278" marT="0" marB="0"/>
                </a:tc>
                <a:extLst>
                  <a:ext uri="{0D108BD9-81ED-4DB2-BD59-A6C34878D82A}">
                    <a16:rowId xmlns:a16="http://schemas.microsoft.com/office/drawing/2014/main" val="1889442203"/>
                  </a:ext>
                </a:extLst>
              </a:tr>
              <a:tr h="285853">
                <a:tc>
                  <a:txBody>
                    <a:bodyPr/>
                    <a:lstStyle/>
                    <a:p>
                      <a:pPr>
                        <a:spcAft>
                          <a:spcPts val="0"/>
                        </a:spcAft>
                      </a:pPr>
                      <a:r>
                        <a:rPr lang="kk-KZ" sz="900" kern="1200">
                          <a:effectLst/>
                        </a:rPr>
                        <a:t>Қазақ тілі/Русский язык</a:t>
                      </a:r>
                      <a:endParaRPr lang="ru-RU" sz="900">
                        <a:effectLst/>
                        <a:latin typeface="Times New Roman" panose="02020603050405020304" pitchFamily="18" charset="0"/>
                        <a:ea typeface="+mn-ea"/>
                        <a:cs typeface="Times New Roman" panose="02020603050405020304" pitchFamily="18" charset="0"/>
                      </a:endParaRPr>
                    </a:p>
                  </a:txBody>
                  <a:tcPr marL="40278" marR="40278" marT="0" marB="0"/>
                </a:tc>
                <a:tc>
                  <a:txBody>
                    <a:bodyPr/>
                    <a:lstStyle/>
                    <a:p>
                      <a:pPr algn="just">
                        <a:spcAft>
                          <a:spcPts val="0"/>
                        </a:spcAft>
                      </a:pPr>
                      <a:r>
                        <a:rPr lang="kk-KZ" sz="900" kern="1200" dirty="0">
                          <a:solidFill>
                            <a:srgbClr val="0070C0"/>
                          </a:solidFill>
                          <a:effectLst/>
                          <a:latin typeface="+mn-lt"/>
                          <a:ea typeface="+mn-ea"/>
                          <a:cs typeface="+mn-cs"/>
                        </a:rPr>
                        <a:t>- 1 ауызша жаттығу (55-65 сөз), сабақ тақырыбы бойынша 1 жазбаша жаттығу</a:t>
                      </a:r>
                      <a:endParaRPr lang="ru-RU" sz="900" kern="1200" dirty="0">
                        <a:solidFill>
                          <a:srgbClr val="0070C0"/>
                        </a:solidFill>
                        <a:effectLst/>
                        <a:latin typeface="+mn-lt"/>
                        <a:ea typeface="+mn-ea"/>
                        <a:cs typeface="+mn-cs"/>
                      </a:endParaRPr>
                    </a:p>
                  </a:txBody>
                  <a:tcPr marL="40278" marR="40278" marT="0" marB="0"/>
                </a:tc>
                <a:extLst>
                  <a:ext uri="{0D108BD9-81ED-4DB2-BD59-A6C34878D82A}">
                    <a16:rowId xmlns:a16="http://schemas.microsoft.com/office/drawing/2014/main" val="4293991804"/>
                  </a:ext>
                </a:extLst>
              </a:tr>
              <a:tr h="428779">
                <a:tc>
                  <a:txBody>
                    <a:bodyPr/>
                    <a:lstStyle/>
                    <a:p>
                      <a:pPr algn="just">
                        <a:spcAft>
                          <a:spcPts val="0"/>
                        </a:spcAft>
                      </a:pPr>
                      <a:r>
                        <a:rPr lang="kk-KZ" sz="900">
                          <a:effectLst/>
                        </a:rPr>
                        <a:t>Қазақ әдебиеті/Русская литература</a:t>
                      </a:r>
                      <a:endParaRPr lang="ru-RU" sz="900">
                        <a:effectLst/>
                        <a:latin typeface="Times New Roman" panose="02020603050405020304" pitchFamily="18" charset="0"/>
                        <a:ea typeface="+mn-ea"/>
                        <a:cs typeface="Times New Roman" panose="02020603050405020304" pitchFamily="18" charset="0"/>
                      </a:endParaRPr>
                    </a:p>
                  </a:txBody>
                  <a:tcPr marL="40278" marR="40278" marT="0" marB="0"/>
                </a:tc>
                <a:tc>
                  <a:txBody>
                    <a:bodyPr/>
                    <a:lstStyle/>
                    <a:p>
                      <a:pPr algn="just">
                        <a:spcAft>
                          <a:spcPts val="0"/>
                        </a:spcAft>
                      </a:pPr>
                      <a:r>
                        <a:rPr lang="kk-KZ" sz="900" kern="1200" dirty="0">
                          <a:solidFill>
                            <a:srgbClr val="0070C0"/>
                          </a:solidFill>
                          <a:effectLst/>
                          <a:latin typeface="+mn-lt"/>
                          <a:ea typeface="+mn-ea"/>
                          <a:cs typeface="+mn-cs"/>
                        </a:rPr>
                        <a:t>- 2-3 бет оқу, мәтінді талдауға арналған 1 жаттығу</a:t>
                      </a:r>
                      <a:endParaRPr lang="ru-RU" sz="900" kern="1200" dirty="0">
                        <a:solidFill>
                          <a:srgbClr val="0070C0"/>
                        </a:solidFill>
                        <a:effectLst/>
                        <a:latin typeface="+mn-lt"/>
                        <a:ea typeface="+mn-ea"/>
                        <a:cs typeface="+mn-cs"/>
                      </a:endParaRPr>
                    </a:p>
                    <a:p>
                      <a:pPr algn="just">
                        <a:spcAft>
                          <a:spcPts val="0"/>
                        </a:spcAft>
                      </a:pPr>
                      <a:r>
                        <a:rPr lang="kk-KZ" sz="900" kern="1200" dirty="0">
                          <a:solidFill>
                            <a:srgbClr val="0070C0"/>
                          </a:solidFill>
                          <a:effectLst/>
                          <a:latin typeface="+mn-lt"/>
                          <a:ea typeface="+mn-ea"/>
                          <a:cs typeface="+mn-cs"/>
                        </a:rPr>
                        <a:t> </a:t>
                      </a:r>
                      <a:endParaRPr lang="ru-RU" sz="900" kern="1200" dirty="0">
                        <a:solidFill>
                          <a:srgbClr val="0070C0"/>
                        </a:solidFill>
                        <a:effectLst/>
                        <a:latin typeface="+mn-lt"/>
                        <a:ea typeface="+mn-ea"/>
                        <a:cs typeface="+mn-cs"/>
                      </a:endParaRPr>
                    </a:p>
                  </a:txBody>
                  <a:tcPr marL="40278" marR="40278" marT="0" marB="0"/>
                </a:tc>
                <a:extLst>
                  <a:ext uri="{0D108BD9-81ED-4DB2-BD59-A6C34878D82A}">
                    <a16:rowId xmlns:a16="http://schemas.microsoft.com/office/drawing/2014/main" val="2506246806"/>
                  </a:ext>
                </a:extLst>
              </a:tr>
              <a:tr h="428779">
                <a:tc>
                  <a:txBody>
                    <a:bodyPr/>
                    <a:lstStyle/>
                    <a:p>
                      <a:pPr algn="just">
                        <a:spcAft>
                          <a:spcPts val="0"/>
                        </a:spcAft>
                      </a:pPr>
                      <a:r>
                        <a:rPr lang="ru-RU" sz="900">
                          <a:effectLst/>
                        </a:rPr>
                        <a:t>Русский язык и литература</a:t>
                      </a:r>
                      <a:r>
                        <a:rPr lang="kk-KZ" sz="900">
                          <a:effectLst/>
                        </a:rPr>
                        <a:t>/Қазақ тілі мен әдебиеті</a:t>
                      </a:r>
                      <a:endParaRPr lang="ru-RU" sz="900">
                        <a:effectLst/>
                        <a:latin typeface="Times New Roman" panose="02020603050405020304" pitchFamily="18" charset="0"/>
                        <a:ea typeface="+mn-ea"/>
                        <a:cs typeface="Times New Roman" panose="02020603050405020304" pitchFamily="18" charset="0"/>
                      </a:endParaRPr>
                    </a:p>
                  </a:txBody>
                  <a:tcPr marL="40278" marR="40278" marT="0" marB="0"/>
                </a:tc>
                <a:tc>
                  <a:txBody>
                    <a:bodyPr/>
                    <a:lstStyle/>
                    <a:p>
                      <a:pPr algn="just">
                        <a:spcAft>
                          <a:spcPts val="0"/>
                        </a:spcAft>
                      </a:pPr>
                      <a:r>
                        <a:rPr lang="kk-KZ" sz="900" kern="1200" dirty="0">
                          <a:solidFill>
                            <a:srgbClr val="0070C0"/>
                          </a:solidFill>
                          <a:effectLst/>
                          <a:latin typeface="+mn-lt"/>
                          <a:ea typeface="+mn-ea"/>
                          <a:cs typeface="+mn-cs"/>
                        </a:rPr>
                        <a:t>- сабақ тақырыбы бойынша 1 ауызша жаттығу (25-35 сөз) және 1 жазбаша жаттығу</a:t>
                      </a:r>
                      <a:endParaRPr lang="ru-RU" sz="900" kern="1200" dirty="0">
                        <a:solidFill>
                          <a:srgbClr val="0070C0"/>
                        </a:solidFill>
                        <a:effectLst/>
                        <a:latin typeface="+mn-lt"/>
                        <a:ea typeface="+mn-ea"/>
                        <a:cs typeface="+mn-cs"/>
                      </a:endParaRPr>
                    </a:p>
                  </a:txBody>
                  <a:tcPr marL="40278" marR="40278" marT="0" marB="0"/>
                </a:tc>
                <a:extLst>
                  <a:ext uri="{0D108BD9-81ED-4DB2-BD59-A6C34878D82A}">
                    <a16:rowId xmlns:a16="http://schemas.microsoft.com/office/drawing/2014/main" val="1011919266"/>
                  </a:ext>
                </a:extLst>
              </a:tr>
              <a:tr h="285853">
                <a:tc>
                  <a:txBody>
                    <a:bodyPr/>
                    <a:lstStyle/>
                    <a:p>
                      <a:pPr algn="just">
                        <a:spcAft>
                          <a:spcPts val="0"/>
                        </a:spcAft>
                      </a:pPr>
                      <a:r>
                        <a:rPr lang="kk-KZ" sz="900">
                          <a:effectLst/>
                        </a:rPr>
                        <a:t>Ағылшын тілі</a:t>
                      </a:r>
                      <a:endParaRPr lang="ru-RU" sz="900">
                        <a:effectLst/>
                        <a:latin typeface="Times New Roman" panose="02020603050405020304" pitchFamily="18" charset="0"/>
                        <a:ea typeface="+mn-ea"/>
                        <a:cs typeface="Times New Roman" panose="02020603050405020304" pitchFamily="18" charset="0"/>
                      </a:endParaRPr>
                    </a:p>
                  </a:txBody>
                  <a:tcPr marL="40278" marR="40278" marT="0" marB="0"/>
                </a:tc>
                <a:tc>
                  <a:txBody>
                    <a:bodyPr/>
                    <a:lstStyle/>
                    <a:p>
                      <a:pPr algn="just">
                        <a:spcAft>
                          <a:spcPts val="0"/>
                        </a:spcAft>
                      </a:pPr>
                      <a:r>
                        <a:rPr lang="kk-KZ" sz="900" kern="1200" dirty="0">
                          <a:solidFill>
                            <a:srgbClr val="0070C0"/>
                          </a:solidFill>
                          <a:effectLst/>
                          <a:latin typeface="+mn-lt"/>
                          <a:ea typeface="+mn-ea"/>
                          <a:cs typeface="+mn-cs"/>
                        </a:rPr>
                        <a:t>- сабақ тақырыбы бойынша 1 ауызша жаттығу (10-20 сөз) және 1 жазбаша жаттығу</a:t>
                      </a:r>
                      <a:endParaRPr lang="ru-RU" sz="900" kern="1200" dirty="0">
                        <a:solidFill>
                          <a:srgbClr val="0070C0"/>
                        </a:solidFill>
                        <a:effectLst/>
                        <a:latin typeface="+mn-lt"/>
                        <a:ea typeface="+mn-ea"/>
                        <a:cs typeface="+mn-cs"/>
                      </a:endParaRPr>
                    </a:p>
                  </a:txBody>
                  <a:tcPr marL="40278" marR="40278" marT="0" marB="0"/>
                </a:tc>
                <a:extLst>
                  <a:ext uri="{0D108BD9-81ED-4DB2-BD59-A6C34878D82A}">
                    <a16:rowId xmlns:a16="http://schemas.microsoft.com/office/drawing/2014/main" val="3670977564"/>
                  </a:ext>
                </a:extLst>
              </a:tr>
              <a:tr h="428779">
                <a:tc>
                  <a:txBody>
                    <a:bodyPr/>
                    <a:lstStyle/>
                    <a:p>
                      <a:pPr algn="just">
                        <a:spcAft>
                          <a:spcPts val="0"/>
                        </a:spcAft>
                      </a:pPr>
                      <a:r>
                        <a:rPr lang="en-US" sz="900">
                          <a:effectLst/>
                        </a:rPr>
                        <a:t>Математика </a:t>
                      </a:r>
                      <a:endParaRPr lang="ru-RU" sz="900">
                        <a:effectLst/>
                        <a:latin typeface="Times New Roman" panose="02020603050405020304" pitchFamily="18" charset="0"/>
                        <a:ea typeface="+mn-ea"/>
                        <a:cs typeface="Times New Roman" panose="02020603050405020304" pitchFamily="18" charset="0"/>
                      </a:endParaRPr>
                    </a:p>
                  </a:txBody>
                  <a:tcPr marL="40278" marR="40278" marT="0" marB="0"/>
                </a:tc>
                <a:tc>
                  <a:txBody>
                    <a:bodyPr/>
                    <a:lstStyle/>
                    <a:p>
                      <a:pPr algn="just">
                        <a:spcAft>
                          <a:spcPts val="0"/>
                        </a:spcAft>
                      </a:pPr>
                      <a:r>
                        <a:rPr lang="kk-KZ" sz="900" kern="1200">
                          <a:solidFill>
                            <a:srgbClr val="0070C0"/>
                          </a:solidFill>
                          <a:effectLst/>
                          <a:latin typeface="+mn-lt"/>
                          <a:ea typeface="+mn-ea"/>
                          <a:cs typeface="+mn-cs"/>
                        </a:rPr>
                        <a:t>- бекітуге арналған 1 сөз есеп және </a:t>
                      </a:r>
                      <a:r>
                        <a:rPr lang="en-US" sz="900" kern="1200">
                          <a:solidFill>
                            <a:srgbClr val="0070C0"/>
                          </a:solidFill>
                          <a:effectLst/>
                          <a:latin typeface="+mn-lt"/>
                          <a:ea typeface="+mn-ea"/>
                          <a:cs typeface="+mn-cs"/>
                        </a:rPr>
                        <a:t>4 </a:t>
                      </a:r>
                      <a:r>
                        <a:rPr lang="kk-KZ" sz="900" kern="1200">
                          <a:solidFill>
                            <a:srgbClr val="0070C0"/>
                          </a:solidFill>
                          <a:effectLst/>
                          <a:latin typeface="+mn-lt"/>
                          <a:ea typeface="+mn-ea"/>
                          <a:cs typeface="+mn-cs"/>
                        </a:rPr>
                        <a:t>өрнек</a:t>
                      </a:r>
                      <a:r>
                        <a:rPr lang="en-US" sz="900" kern="1200">
                          <a:solidFill>
                            <a:srgbClr val="0070C0"/>
                          </a:solidFill>
                          <a:effectLst/>
                          <a:latin typeface="+mn-lt"/>
                          <a:ea typeface="+mn-ea"/>
                          <a:cs typeface="+mn-cs"/>
                        </a:rPr>
                        <a:t>, </a:t>
                      </a:r>
                      <a:r>
                        <a:rPr lang="kk-KZ" sz="900" kern="1200">
                          <a:solidFill>
                            <a:srgbClr val="0070C0"/>
                          </a:solidFill>
                          <a:effectLst/>
                          <a:latin typeface="+mn-lt"/>
                          <a:ea typeface="+mn-ea"/>
                          <a:cs typeface="+mn-cs"/>
                        </a:rPr>
                        <a:t>немесе</a:t>
                      </a:r>
                      <a:endParaRPr lang="ru-RU" sz="900" kern="1200">
                        <a:solidFill>
                          <a:srgbClr val="0070C0"/>
                        </a:solidFill>
                        <a:effectLst/>
                        <a:latin typeface="+mn-lt"/>
                        <a:ea typeface="+mn-ea"/>
                        <a:cs typeface="+mn-cs"/>
                      </a:endParaRPr>
                    </a:p>
                    <a:p>
                      <a:pPr algn="just">
                        <a:spcAft>
                          <a:spcPts val="0"/>
                        </a:spcAft>
                      </a:pPr>
                      <a:r>
                        <a:rPr lang="kk-KZ" sz="900" kern="1200">
                          <a:solidFill>
                            <a:srgbClr val="0070C0"/>
                          </a:solidFill>
                          <a:effectLst/>
                          <a:latin typeface="+mn-lt"/>
                          <a:ea typeface="+mn-ea"/>
                          <a:cs typeface="+mn-cs"/>
                        </a:rPr>
                        <a:t>- аналогия бойынша 2 сөз есеп, немесе</a:t>
                      </a:r>
                      <a:endParaRPr lang="ru-RU" sz="900" kern="1200">
                        <a:solidFill>
                          <a:srgbClr val="0070C0"/>
                        </a:solidFill>
                        <a:effectLst/>
                        <a:latin typeface="+mn-lt"/>
                        <a:ea typeface="+mn-ea"/>
                        <a:cs typeface="+mn-cs"/>
                      </a:endParaRPr>
                    </a:p>
                    <a:p>
                      <a:pPr algn="just">
                        <a:spcAft>
                          <a:spcPts val="0"/>
                        </a:spcAft>
                      </a:pPr>
                      <a:r>
                        <a:rPr lang="kk-KZ" sz="900" kern="1200">
                          <a:solidFill>
                            <a:srgbClr val="0070C0"/>
                          </a:solidFill>
                          <a:effectLst/>
                          <a:latin typeface="+mn-lt"/>
                          <a:ea typeface="+mn-ea"/>
                          <a:cs typeface="+mn-cs"/>
                        </a:rPr>
                        <a:t>- бекітуге арналған 1 сөз есеп және 8 есеп.</a:t>
                      </a:r>
                      <a:endParaRPr lang="ru-RU" sz="900" kern="1200">
                        <a:solidFill>
                          <a:srgbClr val="0070C0"/>
                        </a:solidFill>
                        <a:effectLst/>
                        <a:latin typeface="+mn-lt"/>
                        <a:ea typeface="+mn-ea"/>
                        <a:cs typeface="+mn-cs"/>
                      </a:endParaRPr>
                    </a:p>
                  </a:txBody>
                  <a:tcPr marL="40278" marR="40278" marT="0" marB="0"/>
                </a:tc>
                <a:extLst>
                  <a:ext uri="{0D108BD9-81ED-4DB2-BD59-A6C34878D82A}">
                    <a16:rowId xmlns:a16="http://schemas.microsoft.com/office/drawing/2014/main" val="760523437"/>
                  </a:ext>
                </a:extLst>
              </a:tr>
              <a:tr h="714632">
                <a:tc>
                  <a:txBody>
                    <a:bodyPr/>
                    <a:lstStyle/>
                    <a:p>
                      <a:pPr algn="just">
                        <a:spcAft>
                          <a:spcPts val="0"/>
                        </a:spcAft>
                      </a:pPr>
                      <a:r>
                        <a:rPr lang="en-US" sz="900">
                          <a:effectLst/>
                        </a:rPr>
                        <a:t>Информатика </a:t>
                      </a:r>
                      <a:endParaRPr lang="ru-RU" sz="900">
                        <a:effectLst/>
                        <a:latin typeface="Times New Roman" panose="02020603050405020304" pitchFamily="18" charset="0"/>
                        <a:ea typeface="+mn-ea"/>
                        <a:cs typeface="Times New Roman" panose="02020603050405020304" pitchFamily="18" charset="0"/>
                      </a:endParaRPr>
                    </a:p>
                  </a:txBody>
                  <a:tcPr marL="40278" marR="40278" marT="0" marB="0"/>
                </a:tc>
                <a:tc>
                  <a:txBody>
                    <a:bodyPr/>
                    <a:lstStyle/>
                    <a:p>
                      <a:pPr algn="just">
                        <a:spcAft>
                          <a:spcPts val="0"/>
                        </a:spcAft>
                      </a:pPr>
                      <a:r>
                        <a:rPr lang="kk-KZ" sz="900" kern="1200" dirty="0">
                          <a:solidFill>
                            <a:srgbClr val="0070C0"/>
                          </a:solidFill>
                          <a:effectLst/>
                          <a:latin typeface="+mn-lt"/>
                          <a:ea typeface="+mn-ea"/>
                          <a:cs typeface="+mn-cs"/>
                        </a:rPr>
                        <a:t>- 1 интерактивтік тест тапсырмасы немесе </a:t>
                      </a:r>
                      <a:endParaRPr lang="ru-RU" sz="900" kern="1200" dirty="0">
                        <a:solidFill>
                          <a:srgbClr val="0070C0"/>
                        </a:solidFill>
                        <a:effectLst/>
                        <a:latin typeface="+mn-lt"/>
                        <a:ea typeface="+mn-ea"/>
                        <a:cs typeface="+mn-cs"/>
                      </a:endParaRPr>
                    </a:p>
                    <a:p>
                      <a:pPr algn="just">
                        <a:spcAft>
                          <a:spcPts val="0"/>
                        </a:spcAft>
                      </a:pPr>
                      <a:r>
                        <a:rPr lang="kk-KZ" sz="900" kern="1200" dirty="0">
                          <a:solidFill>
                            <a:srgbClr val="0070C0"/>
                          </a:solidFill>
                          <a:effectLst/>
                          <a:latin typeface="+mn-lt"/>
                          <a:ea typeface="+mn-ea"/>
                          <a:cs typeface="+mn-cs"/>
                        </a:rPr>
                        <a:t>- 3-5 сұраққа жауап беру; немесе</a:t>
                      </a:r>
                      <a:endParaRPr lang="ru-RU" sz="900" kern="1200" dirty="0">
                        <a:solidFill>
                          <a:srgbClr val="0070C0"/>
                        </a:solidFill>
                        <a:effectLst/>
                        <a:latin typeface="+mn-lt"/>
                        <a:ea typeface="+mn-ea"/>
                        <a:cs typeface="+mn-cs"/>
                      </a:endParaRPr>
                    </a:p>
                    <a:p>
                      <a:pPr algn="just">
                        <a:spcAft>
                          <a:spcPts val="0"/>
                        </a:spcAft>
                      </a:pPr>
                      <a:r>
                        <a:rPr lang="kk-KZ" sz="900" kern="1200" dirty="0">
                          <a:solidFill>
                            <a:srgbClr val="0070C0"/>
                          </a:solidFill>
                          <a:effectLst/>
                          <a:latin typeface="+mn-lt"/>
                          <a:ea typeface="+mn-ea"/>
                          <a:cs typeface="+mn-cs"/>
                        </a:rPr>
                        <a:t>- 1 практикалық тапсырма (ақпаратты беру-қабылдау бойынша кестені толтыру немесе сызба сызу немесе ақпаратты беру, қабылдау процесін не ақпаратты кодтау-декодтау процесін анықтау)</a:t>
                      </a:r>
                      <a:endParaRPr lang="ru-RU" sz="900" kern="1200" dirty="0">
                        <a:solidFill>
                          <a:srgbClr val="0070C0"/>
                        </a:solidFill>
                        <a:effectLst/>
                        <a:latin typeface="+mn-lt"/>
                        <a:ea typeface="+mn-ea"/>
                        <a:cs typeface="+mn-cs"/>
                      </a:endParaRPr>
                    </a:p>
                  </a:txBody>
                  <a:tcPr marL="40278" marR="40278" marT="0" marB="0"/>
                </a:tc>
                <a:extLst>
                  <a:ext uri="{0D108BD9-81ED-4DB2-BD59-A6C34878D82A}">
                    <a16:rowId xmlns:a16="http://schemas.microsoft.com/office/drawing/2014/main" val="2809981424"/>
                  </a:ext>
                </a:extLst>
              </a:tr>
              <a:tr h="571706">
                <a:tc>
                  <a:txBody>
                    <a:bodyPr/>
                    <a:lstStyle/>
                    <a:p>
                      <a:pPr algn="just">
                        <a:spcAft>
                          <a:spcPts val="0"/>
                        </a:spcAft>
                      </a:pPr>
                      <a:r>
                        <a:rPr lang="kk-KZ" sz="900">
                          <a:effectLst/>
                        </a:rPr>
                        <a:t>Жаратылыстану</a:t>
                      </a:r>
                      <a:endParaRPr lang="ru-RU" sz="900">
                        <a:effectLst/>
                        <a:latin typeface="Times New Roman" panose="02020603050405020304" pitchFamily="18" charset="0"/>
                        <a:ea typeface="+mn-ea"/>
                        <a:cs typeface="Times New Roman" panose="02020603050405020304" pitchFamily="18" charset="0"/>
                      </a:endParaRPr>
                    </a:p>
                  </a:txBody>
                  <a:tcPr marL="40278" marR="40278" marT="0" marB="0"/>
                </a:tc>
                <a:tc>
                  <a:txBody>
                    <a:bodyPr/>
                    <a:lstStyle/>
                    <a:p>
                      <a:pPr algn="just">
                        <a:spcAft>
                          <a:spcPts val="0"/>
                        </a:spcAft>
                      </a:pPr>
                      <a:r>
                        <a:rPr lang="kk-KZ" sz="900" kern="1200" dirty="0">
                          <a:solidFill>
                            <a:srgbClr val="0070C0"/>
                          </a:solidFill>
                          <a:effectLst/>
                          <a:latin typeface="+mn-lt"/>
                          <a:ea typeface="+mn-ea"/>
                          <a:cs typeface="+mn-cs"/>
                        </a:rPr>
                        <a:t>- </a:t>
                      </a:r>
                      <a:r>
                        <a:rPr lang="ru-RU" sz="900" kern="1200" dirty="0">
                          <a:solidFill>
                            <a:srgbClr val="0070C0"/>
                          </a:solidFill>
                          <a:effectLst/>
                          <a:latin typeface="+mn-lt"/>
                          <a:ea typeface="+mn-ea"/>
                          <a:cs typeface="+mn-cs"/>
                        </a:rPr>
                        <a:t>1 параграф,  2-3 </a:t>
                      </a:r>
                      <a:r>
                        <a:rPr lang="kk-KZ" sz="900" kern="1200" dirty="0">
                          <a:solidFill>
                            <a:srgbClr val="0070C0"/>
                          </a:solidFill>
                          <a:effectLst/>
                          <a:latin typeface="+mn-lt"/>
                          <a:ea typeface="+mn-ea"/>
                          <a:cs typeface="+mn-cs"/>
                        </a:rPr>
                        <a:t>бет</a:t>
                      </a:r>
                      <a:r>
                        <a:rPr lang="ru-RU" sz="900" kern="1200" dirty="0">
                          <a:solidFill>
                            <a:srgbClr val="0070C0"/>
                          </a:solidFill>
                          <a:effectLst/>
                          <a:latin typeface="+mn-lt"/>
                          <a:ea typeface="+mn-ea"/>
                          <a:cs typeface="+mn-cs"/>
                        </a:rPr>
                        <a:t>, </a:t>
                      </a:r>
                      <a:r>
                        <a:rPr lang="kk-KZ" sz="900" kern="1200" dirty="0">
                          <a:solidFill>
                            <a:srgbClr val="0070C0"/>
                          </a:solidFill>
                          <a:effectLst/>
                          <a:latin typeface="+mn-lt"/>
                          <a:ea typeface="+mn-ea"/>
                          <a:cs typeface="+mn-cs"/>
                        </a:rPr>
                        <a:t>және/немесе тақырып бойынша 1 бейне-ресурс көру</a:t>
                      </a:r>
                      <a:r>
                        <a:rPr lang="ru-RU" sz="900" kern="1200" dirty="0">
                          <a:solidFill>
                            <a:srgbClr val="0070C0"/>
                          </a:solidFill>
                          <a:effectLst/>
                          <a:latin typeface="+mn-lt"/>
                          <a:ea typeface="+mn-ea"/>
                          <a:cs typeface="+mn-cs"/>
                        </a:rPr>
                        <a:t>;</a:t>
                      </a:r>
                    </a:p>
                    <a:p>
                      <a:pPr algn="just">
                        <a:spcAft>
                          <a:spcPts val="0"/>
                        </a:spcAft>
                      </a:pPr>
                      <a:r>
                        <a:rPr lang="kk-KZ" sz="900" kern="1200" dirty="0">
                          <a:solidFill>
                            <a:srgbClr val="0070C0"/>
                          </a:solidFill>
                          <a:effectLst/>
                          <a:latin typeface="+mn-lt"/>
                          <a:ea typeface="+mn-ea"/>
                          <a:cs typeface="+mn-cs"/>
                        </a:rPr>
                        <a:t>- дәптерге жазу негізінде сабақ тақырыбы бойынша 1 практикалық жұмыс орындау</a:t>
                      </a:r>
                      <a:endParaRPr lang="ru-RU" sz="900" kern="1200" dirty="0">
                        <a:solidFill>
                          <a:srgbClr val="0070C0"/>
                        </a:solidFill>
                        <a:effectLst/>
                        <a:latin typeface="+mn-lt"/>
                        <a:ea typeface="+mn-ea"/>
                        <a:cs typeface="+mn-cs"/>
                      </a:endParaRPr>
                    </a:p>
                  </a:txBody>
                  <a:tcPr marL="40278" marR="40278" marT="0" marB="0"/>
                </a:tc>
                <a:extLst>
                  <a:ext uri="{0D108BD9-81ED-4DB2-BD59-A6C34878D82A}">
                    <a16:rowId xmlns:a16="http://schemas.microsoft.com/office/drawing/2014/main" val="1684179819"/>
                  </a:ext>
                </a:extLst>
              </a:tr>
              <a:tr h="285853">
                <a:tc>
                  <a:txBody>
                    <a:bodyPr/>
                    <a:lstStyle/>
                    <a:p>
                      <a:pPr algn="just">
                        <a:spcAft>
                          <a:spcPts val="0"/>
                        </a:spcAft>
                      </a:pPr>
                      <a:r>
                        <a:rPr lang="kk-KZ" sz="900">
                          <a:effectLst/>
                        </a:rPr>
                        <a:t>Қазақстан тарихы</a:t>
                      </a:r>
                      <a:endParaRPr lang="ru-RU" sz="900">
                        <a:effectLst/>
                        <a:latin typeface="Times New Roman" panose="02020603050405020304" pitchFamily="18" charset="0"/>
                        <a:ea typeface="+mn-ea"/>
                        <a:cs typeface="Times New Roman" panose="02020603050405020304" pitchFamily="18" charset="0"/>
                      </a:endParaRPr>
                    </a:p>
                  </a:txBody>
                  <a:tcPr marL="40278" marR="40278" marT="0" marB="0"/>
                </a:tc>
                <a:tc>
                  <a:txBody>
                    <a:bodyPr/>
                    <a:lstStyle/>
                    <a:p>
                      <a:pPr algn="just">
                        <a:spcAft>
                          <a:spcPts val="0"/>
                        </a:spcAft>
                      </a:pPr>
                      <a:r>
                        <a:rPr lang="kk-KZ" sz="900" kern="1200">
                          <a:solidFill>
                            <a:srgbClr val="0070C0"/>
                          </a:solidFill>
                          <a:effectLst/>
                          <a:latin typeface="+mn-lt"/>
                          <a:ea typeface="+mn-ea"/>
                          <a:cs typeface="+mn-cs"/>
                        </a:rPr>
                        <a:t>- бір дұрыс жауапты таңдаумен 1 тест-тапсырмасы; немесе</a:t>
                      </a:r>
                      <a:endParaRPr lang="ru-RU" sz="900" kern="1200">
                        <a:solidFill>
                          <a:srgbClr val="0070C0"/>
                        </a:solidFill>
                        <a:effectLst/>
                        <a:latin typeface="+mn-lt"/>
                        <a:ea typeface="+mn-ea"/>
                        <a:cs typeface="+mn-cs"/>
                      </a:endParaRPr>
                    </a:p>
                    <a:p>
                      <a:pPr algn="just">
                        <a:spcAft>
                          <a:spcPts val="0"/>
                        </a:spcAft>
                      </a:pPr>
                      <a:r>
                        <a:rPr lang="kk-KZ" sz="900" kern="1200">
                          <a:solidFill>
                            <a:srgbClr val="0070C0"/>
                          </a:solidFill>
                          <a:effectLst/>
                          <a:latin typeface="+mn-lt"/>
                          <a:ea typeface="+mn-ea"/>
                          <a:cs typeface="+mn-cs"/>
                        </a:rPr>
                        <a:t>- сабақ тақырыбы бойынша кестені толтыру</a:t>
                      </a:r>
                      <a:endParaRPr lang="ru-RU" sz="900" kern="1200">
                        <a:solidFill>
                          <a:srgbClr val="0070C0"/>
                        </a:solidFill>
                        <a:effectLst/>
                        <a:latin typeface="+mn-lt"/>
                        <a:ea typeface="+mn-ea"/>
                        <a:cs typeface="+mn-cs"/>
                      </a:endParaRPr>
                    </a:p>
                  </a:txBody>
                  <a:tcPr marL="40278" marR="40278" marT="0" marB="0"/>
                </a:tc>
                <a:extLst>
                  <a:ext uri="{0D108BD9-81ED-4DB2-BD59-A6C34878D82A}">
                    <a16:rowId xmlns:a16="http://schemas.microsoft.com/office/drawing/2014/main" val="3122873646"/>
                  </a:ext>
                </a:extLst>
              </a:tr>
              <a:tr h="285853">
                <a:tc>
                  <a:txBody>
                    <a:bodyPr/>
                    <a:lstStyle/>
                    <a:p>
                      <a:pPr algn="just">
                        <a:spcAft>
                          <a:spcPts val="0"/>
                        </a:spcAft>
                      </a:pPr>
                      <a:r>
                        <a:rPr lang="kk-KZ" sz="900">
                          <a:effectLst/>
                        </a:rPr>
                        <a:t>Дүниежүзі тарихы</a:t>
                      </a:r>
                      <a:r>
                        <a:rPr lang="en-US" sz="900">
                          <a:effectLst/>
                        </a:rPr>
                        <a:t> </a:t>
                      </a:r>
                      <a:endParaRPr lang="ru-RU" sz="900">
                        <a:effectLst/>
                        <a:latin typeface="Times New Roman" panose="02020603050405020304" pitchFamily="18" charset="0"/>
                        <a:ea typeface="+mn-ea"/>
                        <a:cs typeface="Times New Roman" panose="02020603050405020304" pitchFamily="18" charset="0"/>
                      </a:endParaRPr>
                    </a:p>
                  </a:txBody>
                  <a:tcPr marL="40278" marR="40278" marT="0" marB="0"/>
                </a:tc>
                <a:tc>
                  <a:txBody>
                    <a:bodyPr/>
                    <a:lstStyle/>
                    <a:p>
                      <a:pPr algn="just">
                        <a:spcAft>
                          <a:spcPts val="0"/>
                        </a:spcAft>
                      </a:pPr>
                      <a:r>
                        <a:rPr lang="kk-KZ" sz="900" kern="1200" dirty="0">
                          <a:solidFill>
                            <a:srgbClr val="0070C0"/>
                          </a:solidFill>
                          <a:effectLst/>
                          <a:latin typeface="+mn-lt"/>
                          <a:ea typeface="+mn-ea"/>
                          <a:cs typeface="+mn-cs"/>
                        </a:rPr>
                        <a:t>- бір дұрыс жауапты таңдаумен 1 тест-тапсырмасы; немесе</a:t>
                      </a:r>
                      <a:endParaRPr lang="ru-RU" sz="900" kern="1200" dirty="0">
                        <a:solidFill>
                          <a:srgbClr val="0070C0"/>
                        </a:solidFill>
                        <a:effectLst/>
                        <a:latin typeface="+mn-lt"/>
                        <a:ea typeface="+mn-ea"/>
                        <a:cs typeface="+mn-cs"/>
                      </a:endParaRPr>
                    </a:p>
                    <a:p>
                      <a:pPr algn="just">
                        <a:spcAft>
                          <a:spcPts val="0"/>
                        </a:spcAft>
                      </a:pPr>
                      <a:r>
                        <a:rPr lang="kk-KZ" sz="900" kern="1200" dirty="0">
                          <a:solidFill>
                            <a:srgbClr val="0070C0"/>
                          </a:solidFill>
                          <a:effectLst/>
                          <a:latin typeface="+mn-lt"/>
                          <a:ea typeface="+mn-ea"/>
                          <a:cs typeface="+mn-cs"/>
                        </a:rPr>
                        <a:t>- сабақ тақырыбы бойынша кестені толтыру</a:t>
                      </a:r>
                      <a:endParaRPr lang="ru-RU" sz="900" kern="1200" dirty="0">
                        <a:solidFill>
                          <a:srgbClr val="0070C0"/>
                        </a:solidFill>
                        <a:effectLst/>
                        <a:latin typeface="+mn-lt"/>
                        <a:ea typeface="+mn-ea"/>
                        <a:cs typeface="+mn-cs"/>
                      </a:endParaRPr>
                    </a:p>
                  </a:txBody>
                  <a:tcPr marL="40278" marR="40278" marT="0" marB="0"/>
                </a:tc>
                <a:extLst>
                  <a:ext uri="{0D108BD9-81ED-4DB2-BD59-A6C34878D82A}">
                    <a16:rowId xmlns:a16="http://schemas.microsoft.com/office/drawing/2014/main" val="1131296423"/>
                  </a:ext>
                </a:extLst>
              </a:tr>
              <a:tr h="285853">
                <a:tc>
                  <a:txBody>
                    <a:bodyPr/>
                    <a:lstStyle/>
                    <a:p>
                      <a:pPr algn="just">
                        <a:spcAft>
                          <a:spcPts val="0"/>
                        </a:spcAft>
                      </a:pPr>
                      <a:r>
                        <a:rPr lang="kk-KZ" sz="900">
                          <a:effectLst/>
                        </a:rPr>
                        <a:t>Өзін-өзі тану</a:t>
                      </a:r>
                      <a:endParaRPr lang="ru-RU" sz="900">
                        <a:effectLst/>
                        <a:latin typeface="Times New Roman" panose="02020603050405020304" pitchFamily="18" charset="0"/>
                        <a:ea typeface="+mn-ea"/>
                        <a:cs typeface="Times New Roman" panose="02020603050405020304" pitchFamily="18" charset="0"/>
                      </a:endParaRPr>
                    </a:p>
                  </a:txBody>
                  <a:tcPr marL="40278" marR="40278" marT="0" marB="0"/>
                </a:tc>
                <a:tc>
                  <a:txBody>
                    <a:bodyPr/>
                    <a:lstStyle/>
                    <a:p>
                      <a:pPr algn="just">
                        <a:spcAft>
                          <a:spcPts val="0"/>
                        </a:spcAft>
                      </a:pPr>
                      <a:r>
                        <a:rPr lang="kk-KZ" sz="900" kern="1200">
                          <a:solidFill>
                            <a:srgbClr val="0070C0"/>
                          </a:solidFill>
                          <a:effectLst/>
                          <a:latin typeface="+mn-lt"/>
                          <a:ea typeface="+mn-ea"/>
                          <a:cs typeface="+mn-cs"/>
                        </a:rPr>
                        <a:t>- 3 беттен көп емес оқу және мәтін бойынша 2-3 сұраққа жауап беру </a:t>
                      </a:r>
                      <a:endParaRPr lang="ru-RU" sz="900" kern="1200">
                        <a:solidFill>
                          <a:srgbClr val="0070C0"/>
                        </a:solidFill>
                        <a:effectLst/>
                        <a:latin typeface="+mn-lt"/>
                        <a:ea typeface="+mn-ea"/>
                        <a:cs typeface="+mn-cs"/>
                      </a:endParaRPr>
                    </a:p>
                    <a:p>
                      <a:pPr algn="just">
                        <a:spcAft>
                          <a:spcPts val="0"/>
                        </a:spcAft>
                      </a:pPr>
                      <a:r>
                        <a:rPr lang="kk-KZ" sz="900" kern="1200">
                          <a:solidFill>
                            <a:srgbClr val="0070C0"/>
                          </a:solidFill>
                          <a:effectLst/>
                          <a:latin typeface="+mn-lt"/>
                          <a:ea typeface="+mn-ea"/>
                          <a:cs typeface="+mn-cs"/>
                        </a:rPr>
                        <a:t> </a:t>
                      </a:r>
                      <a:endParaRPr lang="ru-RU" sz="900" kern="1200">
                        <a:solidFill>
                          <a:srgbClr val="0070C0"/>
                        </a:solidFill>
                        <a:effectLst/>
                        <a:latin typeface="+mn-lt"/>
                        <a:ea typeface="+mn-ea"/>
                        <a:cs typeface="+mn-cs"/>
                      </a:endParaRPr>
                    </a:p>
                  </a:txBody>
                  <a:tcPr marL="40278" marR="40278" marT="0" marB="0"/>
                </a:tc>
                <a:extLst>
                  <a:ext uri="{0D108BD9-81ED-4DB2-BD59-A6C34878D82A}">
                    <a16:rowId xmlns:a16="http://schemas.microsoft.com/office/drawing/2014/main" val="3756954930"/>
                  </a:ext>
                </a:extLst>
              </a:tr>
              <a:tr h="285853">
                <a:tc>
                  <a:txBody>
                    <a:bodyPr/>
                    <a:lstStyle/>
                    <a:p>
                      <a:pPr algn="just">
                        <a:spcAft>
                          <a:spcPts val="0"/>
                        </a:spcAft>
                      </a:pPr>
                      <a:r>
                        <a:rPr lang="en-US" sz="900">
                          <a:effectLst/>
                        </a:rPr>
                        <a:t>Музыка</a:t>
                      </a:r>
                      <a:endParaRPr lang="ru-RU" sz="900">
                        <a:effectLst/>
                        <a:latin typeface="Times New Roman" panose="02020603050405020304" pitchFamily="18" charset="0"/>
                        <a:ea typeface="+mn-ea"/>
                        <a:cs typeface="Times New Roman" panose="02020603050405020304" pitchFamily="18" charset="0"/>
                      </a:endParaRPr>
                    </a:p>
                  </a:txBody>
                  <a:tcPr marL="40278" marR="40278" marT="0" marB="0"/>
                </a:tc>
                <a:tc>
                  <a:txBody>
                    <a:bodyPr/>
                    <a:lstStyle/>
                    <a:p>
                      <a:pPr algn="just">
                        <a:spcAft>
                          <a:spcPts val="0"/>
                        </a:spcAft>
                      </a:pPr>
                      <a:r>
                        <a:rPr lang="kk-KZ" sz="900" kern="1200" dirty="0">
                          <a:solidFill>
                            <a:srgbClr val="0070C0"/>
                          </a:solidFill>
                          <a:effectLst/>
                          <a:latin typeface="+mn-lt"/>
                          <a:ea typeface="+mn-ea"/>
                          <a:cs typeface="+mn-cs"/>
                        </a:rPr>
                        <a:t>- 2 музыкалық туындыны тыңдау және 2-3 сұраққа жауап беру</a:t>
                      </a:r>
                      <a:endParaRPr lang="ru-RU" sz="900" kern="1200" dirty="0">
                        <a:solidFill>
                          <a:srgbClr val="0070C0"/>
                        </a:solidFill>
                        <a:effectLst/>
                        <a:latin typeface="+mn-lt"/>
                        <a:ea typeface="+mn-ea"/>
                        <a:cs typeface="+mn-cs"/>
                      </a:endParaRPr>
                    </a:p>
                    <a:p>
                      <a:pPr algn="just">
                        <a:spcAft>
                          <a:spcPts val="0"/>
                        </a:spcAft>
                      </a:pPr>
                      <a:r>
                        <a:rPr lang="kk-KZ" sz="900" kern="1200" dirty="0">
                          <a:solidFill>
                            <a:srgbClr val="0070C0"/>
                          </a:solidFill>
                          <a:effectLst/>
                          <a:latin typeface="+mn-lt"/>
                          <a:ea typeface="+mn-ea"/>
                          <a:cs typeface="+mn-cs"/>
                        </a:rPr>
                        <a:t> </a:t>
                      </a:r>
                      <a:endParaRPr lang="ru-RU" sz="900" kern="1200" dirty="0">
                        <a:solidFill>
                          <a:srgbClr val="0070C0"/>
                        </a:solidFill>
                        <a:effectLst/>
                        <a:latin typeface="+mn-lt"/>
                        <a:ea typeface="+mn-ea"/>
                        <a:cs typeface="+mn-cs"/>
                      </a:endParaRPr>
                    </a:p>
                  </a:txBody>
                  <a:tcPr marL="40278" marR="40278" marT="0" marB="0"/>
                </a:tc>
                <a:extLst>
                  <a:ext uri="{0D108BD9-81ED-4DB2-BD59-A6C34878D82A}">
                    <a16:rowId xmlns:a16="http://schemas.microsoft.com/office/drawing/2014/main" val="1556682157"/>
                  </a:ext>
                </a:extLst>
              </a:tr>
              <a:tr h="289328">
                <a:tc>
                  <a:txBody>
                    <a:bodyPr/>
                    <a:lstStyle/>
                    <a:p>
                      <a:pPr algn="just">
                        <a:spcAft>
                          <a:spcPts val="0"/>
                        </a:spcAft>
                      </a:pPr>
                      <a:r>
                        <a:rPr lang="kk-KZ" sz="900">
                          <a:effectLst/>
                        </a:rPr>
                        <a:t>Көркем еңбек</a:t>
                      </a:r>
                      <a:endParaRPr lang="ru-RU" sz="900">
                        <a:effectLst/>
                        <a:latin typeface="Times New Roman" panose="02020603050405020304" pitchFamily="18" charset="0"/>
                        <a:ea typeface="+mn-ea"/>
                        <a:cs typeface="Times New Roman" panose="02020603050405020304" pitchFamily="18" charset="0"/>
                      </a:endParaRPr>
                    </a:p>
                  </a:txBody>
                  <a:tcPr marL="40278" marR="40278" marT="0" marB="0"/>
                </a:tc>
                <a:tc>
                  <a:txBody>
                    <a:bodyPr/>
                    <a:lstStyle/>
                    <a:p>
                      <a:pPr>
                        <a:spcAft>
                          <a:spcPts val="0"/>
                        </a:spcAft>
                      </a:pPr>
                      <a:r>
                        <a:rPr lang="kk-KZ" sz="900" kern="1200" dirty="0">
                          <a:solidFill>
                            <a:srgbClr val="0070C0"/>
                          </a:solidFill>
                          <a:effectLst/>
                          <a:latin typeface="+mn-lt"/>
                          <a:ea typeface="+mn-ea"/>
                          <a:cs typeface="+mn-cs"/>
                        </a:rPr>
                        <a:t>- 1 оқу тапсырмасы (сурет немесе бұйым) және 2-3 сұраққа жауап беру</a:t>
                      </a:r>
                      <a:endParaRPr lang="ru-RU" sz="900" kern="1200" dirty="0">
                        <a:solidFill>
                          <a:srgbClr val="0070C0"/>
                        </a:solidFill>
                        <a:effectLst/>
                        <a:latin typeface="+mn-lt"/>
                        <a:ea typeface="+mn-ea"/>
                        <a:cs typeface="+mn-cs"/>
                      </a:endParaRPr>
                    </a:p>
                    <a:p>
                      <a:pPr>
                        <a:spcAft>
                          <a:spcPts val="0"/>
                        </a:spcAft>
                      </a:pPr>
                      <a:r>
                        <a:rPr lang="kk-KZ" sz="900" kern="1200" dirty="0">
                          <a:solidFill>
                            <a:srgbClr val="0070C0"/>
                          </a:solidFill>
                          <a:effectLst/>
                          <a:latin typeface="+mn-lt"/>
                          <a:ea typeface="+mn-ea"/>
                          <a:cs typeface="+mn-cs"/>
                        </a:rPr>
                        <a:t> </a:t>
                      </a:r>
                      <a:endParaRPr lang="ru-RU" sz="900" kern="1200" dirty="0">
                        <a:solidFill>
                          <a:srgbClr val="0070C0"/>
                        </a:solidFill>
                        <a:effectLst/>
                        <a:latin typeface="+mn-lt"/>
                        <a:ea typeface="+mn-ea"/>
                        <a:cs typeface="+mn-cs"/>
                      </a:endParaRPr>
                    </a:p>
                  </a:txBody>
                  <a:tcPr marL="40278" marR="40278" marT="0" marB="0"/>
                </a:tc>
                <a:extLst>
                  <a:ext uri="{0D108BD9-81ED-4DB2-BD59-A6C34878D82A}">
                    <a16:rowId xmlns:a16="http://schemas.microsoft.com/office/drawing/2014/main" val="2866257298"/>
                  </a:ext>
                </a:extLst>
              </a:tr>
              <a:tr h="428779">
                <a:tc>
                  <a:txBody>
                    <a:bodyPr/>
                    <a:lstStyle/>
                    <a:p>
                      <a:pPr algn="just">
                        <a:spcAft>
                          <a:spcPts val="0"/>
                        </a:spcAft>
                      </a:pPr>
                      <a:r>
                        <a:rPr lang="kk-KZ" sz="900" dirty="0">
                          <a:effectLst/>
                        </a:rPr>
                        <a:t>Дене шынықтыру</a:t>
                      </a:r>
                      <a:endParaRPr lang="ru-RU" sz="900" dirty="0">
                        <a:effectLst/>
                        <a:latin typeface="Times New Roman" panose="02020603050405020304" pitchFamily="18" charset="0"/>
                        <a:ea typeface="+mn-ea"/>
                        <a:cs typeface="Times New Roman" panose="02020603050405020304" pitchFamily="18" charset="0"/>
                      </a:endParaRPr>
                    </a:p>
                  </a:txBody>
                  <a:tcPr marL="40278" marR="40278" marT="0" marB="0"/>
                </a:tc>
                <a:tc>
                  <a:txBody>
                    <a:bodyPr/>
                    <a:lstStyle/>
                    <a:p>
                      <a:pPr algn="just">
                        <a:spcAft>
                          <a:spcPts val="0"/>
                        </a:spcAft>
                      </a:pPr>
                      <a:r>
                        <a:rPr lang="kk-KZ" sz="900" kern="1200" dirty="0">
                          <a:solidFill>
                            <a:srgbClr val="0070C0"/>
                          </a:solidFill>
                          <a:effectLst/>
                          <a:latin typeface="+mn-lt"/>
                          <a:ea typeface="+mn-ea"/>
                          <a:cs typeface="+mn-cs"/>
                        </a:rPr>
                        <a:t>- жас ерекшеліктеріне сәйкес ұсынылған бейне-ресурс немесе педагог ұсынымдары бойынша физикалық жаттығулар кешенін қарау және орындау </a:t>
                      </a:r>
                      <a:endParaRPr lang="ru-RU" sz="900" kern="1200" dirty="0">
                        <a:solidFill>
                          <a:srgbClr val="0070C0"/>
                        </a:solidFill>
                        <a:effectLst/>
                        <a:latin typeface="+mn-lt"/>
                        <a:ea typeface="+mn-ea"/>
                        <a:cs typeface="+mn-cs"/>
                      </a:endParaRPr>
                    </a:p>
                  </a:txBody>
                  <a:tcPr marL="40278" marR="40278" marT="0" marB="0"/>
                </a:tc>
                <a:extLst>
                  <a:ext uri="{0D108BD9-81ED-4DB2-BD59-A6C34878D82A}">
                    <a16:rowId xmlns:a16="http://schemas.microsoft.com/office/drawing/2014/main" val="2783773273"/>
                  </a:ext>
                </a:extLst>
              </a:tr>
            </a:tbl>
          </a:graphicData>
        </a:graphic>
      </p:graphicFrame>
      <p:graphicFrame>
        <p:nvGraphicFramePr>
          <p:cNvPr id="4" name="Таблица 3">
            <a:extLst>
              <a:ext uri="{FF2B5EF4-FFF2-40B4-BE49-F238E27FC236}">
                <a16:creationId xmlns:a16="http://schemas.microsoft.com/office/drawing/2014/main" id="{4384A2A2-2CEF-4764-8039-61CA0A8BAC03}"/>
              </a:ext>
            </a:extLst>
          </p:cNvPr>
          <p:cNvGraphicFramePr>
            <a:graphicFrameLocks noGrp="1"/>
          </p:cNvGraphicFramePr>
          <p:nvPr/>
        </p:nvGraphicFramePr>
        <p:xfrm>
          <a:off x="6096000" y="1188724"/>
          <a:ext cx="5670314" cy="5364036"/>
        </p:xfrm>
        <a:graphic>
          <a:graphicData uri="http://schemas.openxmlformats.org/drawingml/2006/table">
            <a:tbl>
              <a:tblPr firstRow="1" firstCol="1" bandRow="1">
                <a:tableStyleId>{5C22544A-7EE6-4342-B048-85BDC9FD1C3A}</a:tableStyleId>
              </a:tblPr>
              <a:tblGrid>
                <a:gridCol w="1300210">
                  <a:extLst>
                    <a:ext uri="{9D8B030D-6E8A-4147-A177-3AD203B41FA5}">
                      <a16:colId xmlns:a16="http://schemas.microsoft.com/office/drawing/2014/main" val="3348578520"/>
                    </a:ext>
                  </a:extLst>
                </a:gridCol>
                <a:gridCol w="4370104">
                  <a:extLst>
                    <a:ext uri="{9D8B030D-6E8A-4147-A177-3AD203B41FA5}">
                      <a16:colId xmlns:a16="http://schemas.microsoft.com/office/drawing/2014/main" val="2781964780"/>
                    </a:ext>
                  </a:extLst>
                </a:gridCol>
              </a:tblGrid>
              <a:tr h="307230">
                <a:tc gridSpan="2">
                  <a:txBody>
                    <a:bodyPr/>
                    <a:lstStyle/>
                    <a:p>
                      <a:pPr>
                        <a:spcAft>
                          <a:spcPts val="0"/>
                        </a:spcAft>
                      </a:pPr>
                      <a:r>
                        <a:rPr lang="kk-KZ" sz="900" dirty="0">
                          <a:effectLst/>
                        </a:rPr>
                        <a:t> </a:t>
                      </a:r>
                      <a:endParaRPr lang="ru-RU" sz="900" dirty="0">
                        <a:effectLst/>
                      </a:endParaRPr>
                    </a:p>
                    <a:p>
                      <a:pPr algn="ctr">
                        <a:spcAft>
                          <a:spcPts val="0"/>
                        </a:spcAft>
                      </a:pPr>
                      <a:r>
                        <a:rPr lang="kk-KZ" sz="900" dirty="0">
                          <a:effectLst/>
                        </a:rPr>
                        <a:t>6-сынып</a:t>
                      </a:r>
                      <a:endParaRPr lang="ru-RU"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244" marR="39244" marT="0" marB="0"/>
                </a:tc>
                <a:tc hMerge="1">
                  <a:txBody>
                    <a:bodyPr/>
                    <a:lstStyle/>
                    <a:p>
                      <a:endParaRPr lang="ru-RU"/>
                    </a:p>
                  </a:txBody>
                  <a:tcPr/>
                </a:tc>
                <a:extLst>
                  <a:ext uri="{0D108BD9-81ED-4DB2-BD59-A6C34878D82A}">
                    <a16:rowId xmlns:a16="http://schemas.microsoft.com/office/drawing/2014/main" val="3189542121"/>
                  </a:ext>
                </a:extLst>
              </a:tr>
              <a:tr h="307230">
                <a:tc>
                  <a:txBody>
                    <a:bodyPr/>
                    <a:lstStyle/>
                    <a:p>
                      <a:pPr>
                        <a:spcAft>
                          <a:spcPts val="0"/>
                        </a:spcAft>
                      </a:pPr>
                      <a:r>
                        <a:rPr lang="kk-KZ" sz="900" kern="1200">
                          <a:effectLst/>
                        </a:rPr>
                        <a:t>Қазақ тілі/Русский язык</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244" marR="39244" marT="0" marB="0"/>
                </a:tc>
                <a:tc>
                  <a:txBody>
                    <a:bodyPr/>
                    <a:lstStyle/>
                    <a:p>
                      <a:pPr algn="just">
                        <a:spcAft>
                          <a:spcPts val="0"/>
                        </a:spcAft>
                      </a:pPr>
                      <a:r>
                        <a:rPr lang="kk-KZ" sz="900" kern="1200" dirty="0">
                          <a:solidFill>
                            <a:srgbClr val="0070C0"/>
                          </a:solidFill>
                          <a:effectLst/>
                          <a:latin typeface="+mn-lt"/>
                          <a:ea typeface="+mn-ea"/>
                          <a:cs typeface="+mn-cs"/>
                        </a:rPr>
                        <a:t>- 1 ауызша жаттығу (65-75 сөз), сабақ тақырыбы бойынша 1 жазбаша жаттығу</a:t>
                      </a:r>
                      <a:endParaRPr lang="ru-RU" sz="900" kern="1200" dirty="0">
                        <a:solidFill>
                          <a:srgbClr val="0070C0"/>
                        </a:solidFill>
                        <a:effectLst/>
                        <a:latin typeface="+mn-lt"/>
                        <a:ea typeface="+mn-ea"/>
                        <a:cs typeface="+mn-cs"/>
                      </a:endParaRPr>
                    </a:p>
                  </a:txBody>
                  <a:tcPr marL="39244" marR="39244" marT="0" marB="0"/>
                </a:tc>
                <a:extLst>
                  <a:ext uri="{0D108BD9-81ED-4DB2-BD59-A6C34878D82A}">
                    <a16:rowId xmlns:a16="http://schemas.microsoft.com/office/drawing/2014/main" val="3328794835"/>
                  </a:ext>
                </a:extLst>
              </a:tr>
              <a:tr h="460845">
                <a:tc>
                  <a:txBody>
                    <a:bodyPr/>
                    <a:lstStyle/>
                    <a:p>
                      <a:pPr algn="just">
                        <a:spcAft>
                          <a:spcPts val="0"/>
                        </a:spcAft>
                      </a:pPr>
                      <a:r>
                        <a:rPr lang="kk-KZ" sz="900">
                          <a:effectLst/>
                        </a:rPr>
                        <a:t>Қазақ әдебиеті/Русская литература</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244" marR="39244" marT="0" marB="0"/>
                </a:tc>
                <a:tc>
                  <a:txBody>
                    <a:bodyPr/>
                    <a:lstStyle/>
                    <a:p>
                      <a:pPr algn="just">
                        <a:spcAft>
                          <a:spcPts val="0"/>
                        </a:spcAft>
                      </a:pPr>
                      <a:r>
                        <a:rPr lang="kk-KZ" sz="900" kern="1200" dirty="0">
                          <a:solidFill>
                            <a:srgbClr val="0070C0"/>
                          </a:solidFill>
                          <a:effectLst/>
                          <a:latin typeface="+mn-lt"/>
                          <a:ea typeface="+mn-ea"/>
                          <a:cs typeface="+mn-cs"/>
                        </a:rPr>
                        <a:t>- 2-3 бет оқу, мәтінді талдауға арналған 1 жаттығу</a:t>
                      </a:r>
                      <a:endParaRPr lang="ru-RU" sz="900" kern="1200" dirty="0">
                        <a:solidFill>
                          <a:srgbClr val="0070C0"/>
                        </a:solidFill>
                        <a:effectLst/>
                        <a:latin typeface="+mn-lt"/>
                        <a:ea typeface="+mn-ea"/>
                        <a:cs typeface="+mn-cs"/>
                      </a:endParaRPr>
                    </a:p>
                    <a:p>
                      <a:pPr algn="just">
                        <a:spcAft>
                          <a:spcPts val="0"/>
                        </a:spcAft>
                      </a:pPr>
                      <a:r>
                        <a:rPr lang="kk-KZ" sz="900" kern="1200" dirty="0">
                          <a:solidFill>
                            <a:srgbClr val="0070C0"/>
                          </a:solidFill>
                          <a:effectLst/>
                          <a:latin typeface="+mn-lt"/>
                          <a:ea typeface="+mn-ea"/>
                          <a:cs typeface="+mn-cs"/>
                        </a:rPr>
                        <a:t> </a:t>
                      </a:r>
                      <a:endParaRPr lang="ru-RU" sz="900" kern="1200" dirty="0">
                        <a:solidFill>
                          <a:srgbClr val="0070C0"/>
                        </a:solidFill>
                        <a:effectLst/>
                        <a:latin typeface="+mn-lt"/>
                        <a:ea typeface="+mn-ea"/>
                        <a:cs typeface="+mn-cs"/>
                      </a:endParaRPr>
                    </a:p>
                  </a:txBody>
                  <a:tcPr marL="39244" marR="39244" marT="0" marB="0"/>
                </a:tc>
                <a:extLst>
                  <a:ext uri="{0D108BD9-81ED-4DB2-BD59-A6C34878D82A}">
                    <a16:rowId xmlns:a16="http://schemas.microsoft.com/office/drawing/2014/main" val="2261778501"/>
                  </a:ext>
                </a:extLst>
              </a:tr>
              <a:tr h="460845">
                <a:tc>
                  <a:txBody>
                    <a:bodyPr/>
                    <a:lstStyle/>
                    <a:p>
                      <a:pPr algn="just">
                        <a:spcAft>
                          <a:spcPts val="0"/>
                        </a:spcAft>
                      </a:pPr>
                      <a:r>
                        <a:rPr lang="ru-RU" sz="900">
                          <a:effectLst/>
                        </a:rPr>
                        <a:t>Русский язык и литература</a:t>
                      </a:r>
                      <a:r>
                        <a:rPr lang="kk-KZ" sz="900">
                          <a:effectLst/>
                        </a:rPr>
                        <a:t>/Қазақ тілі мен әдебиеті</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244" marR="39244" marT="0" marB="0"/>
                </a:tc>
                <a:tc>
                  <a:txBody>
                    <a:bodyPr/>
                    <a:lstStyle/>
                    <a:p>
                      <a:pPr algn="just">
                        <a:spcAft>
                          <a:spcPts val="0"/>
                        </a:spcAft>
                      </a:pPr>
                      <a:r>
                        <a:rPr lang="kk-KZ" sz="900" kern="1200" dirty="0">
                          <a:solidFill>
                            <a:srgbClr val="0070C0"/>
                          </a:solidFill>
                          <a:effectLst/>
                          <a:latin typeface="+mn-lt"/>
                          <a:ea typeface="+mn-ea"/>
                          <a:cs typeface="+mn-cs"/>
                        </a:rPr>
                        <a:t>- сабақ тақырыбы бойынша 1 ауызша жаттығу (30-40 сөз) және 1 жазбаша жаттығу</a:t>
                      </a:r>
                      <a:endParaRPr lang="ru-RU" sz="900" kern="1200" dirty="0">
                        <a:solidFill>
                          <a:srgbClr val="0070C0"/>
                        </a:solidFill>
                        <a:effectLst/>
                        <a:latin typeface="+mn-lt"/>
                        <a:ea typeface="+mn-ea"/>
                        <a:cs typeface="+mn-cs"/>
                      </a:endParaRPr>
                    </a:p>
                  </a:txBody>
                  <a:tcPr marL="39244" marR="39244" marT="0" marB="0"/>
                </a:tc>
                <a:extLst>
                  <a:ext uri="{0D108BD9-81ED-4DB2-BD59-A6C34878D82A}">
                    <a16:rowId xmlns:a16="http://schemas.microsoft.com/office/drawing/2014/main" val="3181674275"/>
                  </a:ext>
                </a:extLst>
              </a:tr>
              <a:tr h="307230">
                <a:tc>
                  <a:txBody>
                    <a:bodyPr/>
                    <a:lstStyle/>
                    <a:p>
                      <a:pPr algn="just">
                        <a:spcAft>
                          <a:spcPts val="0"/>
                        </a:spcAft>
                      </a:pPr>
                      <a:r>
                        <a:rPr lang="kk-KZ" sz="900">
                          <a:effectLst/>
                        </a:rPr>
                        <a:t>Ағылшын тілі</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244" marR="39244" marT="0" marB="0"/>
                </a:tc>
                <a:tc>
                  <a:txBody>
                    <a:bodyPr/>
                    <a:lstStyle/>
                    <a:p>
                      <a:pPr algn="just">
                        <a:spcAft>
                          <a:spcPts val="0"/>
                        </a:spcAft>
                      </a:pPr>
                      <a:r>
                        <a:rPr lang="kk-KZ" sz="900" kern="1200">
                          <a:solidFill>
                            <a:srgbClr val="0070C0"/>
                          </a:solidFill>
                          <a:effectLst/>
                          <a:latin typeface="+mn-lt"/>
                          <a:ea typeface="+mn-ea"/>
                          <a:cs typeface="+mn-cs"/>
                        </a:rPr>
                        <a:t>- сабақ тақырыбы бойынша 1 ауызша жаттығу (15-25 сөз) және 1 жазбаша жаттығу</a:t>
                      </a:r>
                      <a:endParaRPr lang="ru-RU" sz="900" kern="1200">
                        <a:solidFill>
                          <a:srgbClr val="0070C0"/>
                        </a:solidFill>
                        <a:effectLst/>
                        <a:latin typeface="+mn-lt"/>
                        <a:ea typeface="+mn-ea"/>
                        <a:cs typeface="+mn-cs"/>
                      </a:endParaRPr>
                    </a:p>
                  </a:txBody>
                  <a:tcPr marL="39244" marR="39244" marT="0" marB="0"/>
                </a:tc>
                <a:extLst>
                  <a:ext uri="{0D108BD9-81ED-4DB2-BD59-A6C34878D82A}">
                    <a16:rowId xmlns:a16="http://schemas.microsoft.com/office/drawing/2014/main" val="1459615398"/>
                  </a:ext>
                </a:extLst>
              </a:tr>
              <a:tr h="460845">
                <a:tc>
                  <a:txBody>
                    <a:bodyPr/>
                    <a:lstStyle/>
                    <a:p>
                      <a:pPr algn="just">
                        <a:spcAft>
                          <a:spcPts val="0"/>
                        </a:spcAft>
                      </a:pPr>
                      <a:r>
                        <a:rPr lang="en-US" sz="900">
                          <a:effectLst/>
                        </a:rPr>
                        <a:t>Математика </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244" marR="39244" marT="0" marB="0"/>
                </a:tc>
                <a:tc>
                  <a:txBody>
                    <a:bodyPr/>
                    <a:lstStyle/>
                    <a:p>
                      <a:pPr algn="just">
                        <a:spcAft>
                          <a:spcPts val="0"/>
                        </a:spcAft>
                      </a:pPr>
                      <a:r>
                        <a:rPr lang="kk-KZ" sz="900" kern="1200" dirty="0">
                          <a:solidFill>
                            <a:srgbClr val="0070C0"/>
                          </a:solidFill>
                          <a:effectLst/>
                          <a:latin typeface="+mn-lt"/>
                          <a:ea typeface="+mn-ea"/>
                          <a:cs typeface="+mn-cs"/>
                        </a:rPr>
                        <a:t>- бекітуге арналған 2 сөз есеп және 6 өрнек</a:t>
                      </a:r>
                      <a:r>
                        <a:rPr lang="en-US" sz="900" kern="1200" dirty="0">
                          <a:solidFill>
                            <a:srgbClr val="0070C0"/>
                          </a:solidFill>
                          <a:effectLst/>
                          <a:latin typeface="+mn-lt"/>
                          <a:ea typeface="+mn-ea"/>
                          <a:cs typeface="+mn-cs"/>
                        </a:rPr>
                        <a:t>, </a:t>
                      </a:r>
                      <a:r>
                        <a:rPr lang="kk-KZ" sz="900" kern="1200" dirty="0">
                          <a:solidFill>
                            <a:srgbClr val="0070C0"/>
                          </a:solidFill>
                          <a:effectLst/>
                          <a:latin typeface="+mn-lt"/>
                          <a:ea typeface="+mn-ea"/>
                          <a:cs typeface="+mn-cs"/>
                        </a:rPr>
                        <a:t>немесе</a:t>
                      </a:r>
                      <a:endParaRPr lang="ru-RU" sz="900" kern="1200" dirty="0">
                        <a:solidFill>
                          <a:srgbClr val="0070C0"/>
                        </a:solidFill>
                        <a:effectLst/>
                        <a:latin typeface="+mn-lt"/>
                        <a:ea typeface="+mn-ea"/>
                        <a:cs typeface="+mn-cs"/>
                      </a:endParaRPr>
                    </a:p>
                    <a:p>
                      <a:pPr algn="just">
                        <a:spcAft>
                          <a:spcPts val="0"/>
                        </a:spcAft>
                      </a:pPr>
                      <a:r>
                        <a:rPr lang="kk-KZ" sz="900" kern="1200" dirty="0">
                          <a:solidFill>
                            <a:srgbClr val="0070C0"/>
                          </a:solidFill>
                          <a:effectLst/>
                          <a:latin typeface="+mn-lt"/>
                          <a:ea typeface="+mn-ea"/>
                          <a:cs typeface="+mn-cs"/>
                        </a:rPr>
                        <a:t>- аналогия бойынша 3 сөз есеп, немесе</a:t>
                      </a:r>
                      <a:endParaRPr lang="ru-RU" sz="900" kern="1200" dirty="0">
                        <a:solidFill>
                          <a:srgbClr val="0070C0"/>
                        </a:solidFill>
                        <a:effectLst/>
                        <a:latin typeface="+mn-lt"/>
                        <a:ea typeface="+mn-ea"/>
                        <a:cs typeface="+mn-cs"/>
                      </a:endParaRPr>
                    </a:p>
                    <a:p>
                      <a:pPr algn="just">
                        <a:spcAft>
                          <a:spcPts val="0"/>
                        </a:spcAft>
                      </a:pPr>
                      <a:r>
                        <a:rPr lang="kk-KZ" sz="900" kern="1200" dirty="0">
                          <a:solidFill>
                            <a:srgbClr val="0070C0"/>
                          </a:solidFill>
                          <a:effectLst/>
                          <a:latin typeface="+mn-lt"/>
                          <a:ea typeface="+mn-ea"/>
                          <a:cs typeface="+mn-cs"/>
                        </a:rPr>
                        <a:t>- бекітуге арналған 2 сөз есеп және 10 есеп.</a:t>
                      </a:r>
                      <a:endParaRPr lang="ru-RU" sz="900" kern="1200" dirty="0">
                        <a:solidFill>
                          <a:srgbClr val="0070C0"/>
                        </a:solidFill>
                        <a:effectLst/>
                        <a:latin typeface="+mn-lt"/>
                        <a:ea typeface="+mn-ea"/>
                        <a:cs typeface="+mn-cs"/>
                      </a:endParaRPr>
                    </a:p>
                  </a:txBody>
                  <a:tcPr marL="39244" marR="39244" marT="0" marB="0"/>
                </a:tc>
                <a:extLst>
                  <a:ext uri="{0D108BD9-81ED-4DB2-BD59-A6C34878D82A}">
                    <a16:rowId xmlns:a16="http://schemas.microsoft.com/office/drawing/2014/main" val="381004675"/>
                  </a:ext>
                </a:extLst>
              </a:tr>
              <a:tr h="703228">
                <a:tc>
                  <a:txBody>
                    <a:bodyPr/>
                    <a:lstStyle/>
                    <a:p>
                      <a:pPr algn="just">
                        <a:spcAft>
                          <a:spcPts val="0"/>
                        </a:spcAft>
                      </a:pPr>
                      <a:r>
                        <a:rPr lang="en-US" sz="900">
                          <a:effectLst/>
                        </a:rPr>
                        <a:t>Информатика </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244" marR="39244" marT="0" marB="0"/>
                </a:tc>
                <a:tc>
                  <a:txBody>
                    <a:bodyPr/>
                    <a:lstStyle/>
                    <a:p>
                      <a:pPr algn="just">
                        <a:spcAft>
                          <a:spcPts val="0"/>
                        </a:spcAft>
                      </a:pPr>
                      <a:r>
                        <a:rPr lang="kk-KZ" sz="900" kern="1200" dirty="0">
                          <a:solidFill>
                            <a:srgbClr val="0070C0"/>
                          </a:solidFill>
                          <a:effectLst/>
                          <a:latin typeface="+mn-lt"/>
                          <a:ea typeface="+mn-ea"/>
                          <a:cs typeface="+mn-cs"/>
                        </a:rPr>
                        <a:t>- 1 интерактивтік тест тапсырмасы және 2-3 сұраққа жауап беру; немесе</a:t>
                      </a:r>
                      <a:endParaRPr lang="ru-RU" sz="900" kern="1200" dirty="0">
                        <a:solidFill>
                          <a:srgbClr val="0070C0"/>
                        </a:solidFill>
                        <a:effectLst/>
                        <a:latin typeface="+mn-lt"/>
                        <a:ea typeface="+mn-ea"/>
                        <a:cs typeface="+mn-cs"/>
                      </a:endParaRPr>
                    </a:p>
                    <a:p>
                      <a:pPr algn="just">
                        <a:spcAft>
                          <a:spcPts val="0"/>
                        </a:spcAft>
                      </a:pPr>
                      <a:r>
                        <a:rPr lang="kk-KZ" sz="900" kern="1200" dirty="0">
                          <a:solidFill>
                            <a:srgbClr val="0070C0"/>
                          </a:solidFill>
                          <a:effectLst/>
                          <a:latin typeface="+mn-lt"/>
                          <a:ea typeface="+mn-ea"/>
                          <a:cs typeface="+mn-cs"/>
                        </a:rPr>
                        <a:t>- 1 практикалық тапсырма (кестені толтыру: есептеуіш техниканың немесе компьютер құрылғыларының даму буындары бойынша немесе компьютер құрылғыларының өзара байланысы сызбасын салу және т.б.)</a:t>
                      </a:r>
                      <a:endParaRPr lang="ru-RU" sz="900" kern="1200" dirty="0">
                        <a:solidFill>
                          <a:srgbClr val="0070C0"/>
                        </a:solidFill>
                        <a:effectLst/>
                        <a:latin typeface="+mn-lt"/>
                        <a:ea typeface="+mn-ea"/>
                        <a:cs typeface="+mn-cs"/>
                      </a:endParaRPr>
                    </a:p>
                  </a:txBody>
                  <a:tcPr marL="39244" marR="39244" marT="0" marB="0"/>
                </a:tc>
                <a:extLst>
                  <a:ext uri="{0D108BD9-81ED-4DB2-BD59-A6C34878D82A}">
                    <a16:rowId xmlns:a16="http://schemas.microsoft.com/office/drawing/2014/main" val="1526911784"/>
                  </a:ext>
                </a:extLst>
              </a:tr>
              <a:tr h="468819">
                <a:tc>
                  <a:txBody>
                    <a:bodyPr/>
                    <a:lstStyle/>
                    <a:p>
                      <a:pPr algn="just">
                        <a:spcAft>
                          <a:spcPts val="0"/>
                        </a:spcAft>
                      </a:pPr>
                      <a:r>
                        <a:rPr lang="kk-KZ" sz="900">
                          <a:effectLst/>
                        </a:rPr>
                        <a:t>Жаратылыстану</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244" marR="39244" marT="0" marB="0"/>
                </a:tc>
                <a:tc>
                  <a:txBody>
                    <a:bodyPr/>
                    <a:lstStyle/>
                    <a:p>
                      <a:pPr algn="just">
                        <a:spcAft>
                          <a:spcPts val="0"/>
                        </a:spcAft>
                      </a:pPr>
                      <a:r>
                        <a:rPr lang="kk-KZ" sz="900" kern="1200" dirty="0">
                          <a:solidFill>
                            <a:srgbClr val="0070C0"/>
                          </a:solidFill>
                          <a:effectLst/>
                          <a:latin typeface="+mn-lt"/>
                          <a:ea typeface="+mn-ea"/>
                          <a:cs typeface="+mn-cs"/>
                        </a:rPr>
                        <a:t>- </a:t>
                      </a:r>
                      <a:r>
                        <a:rPr lang="ru-RU" sz="900" kern="1200" dirty="0">
                          <a:solidFill>
                            <a:srgbClr val="0070C0"/>
                          </a:solidFill>
                          <a:effectLst/>
                          <a:latin typeface="+mn-lt"/>
                          <a:ea typeface="+mn-ea"/>
                          <a:cs typeface="+mn-cs"/>
                        </a:rPr>
                        <a:t>1 параграф,  2-3 </a:t>
                      </a:r>
                      <a:r>
                        <a:rPr lang="kk-KZ" sz="900" kern="1200" dirty="0">
                          <a:solidFill>
                            <a:srgbClr val="0070C0"/>
                          </a:solidFill>
                          <a:effectLst/>
                          <a:latin typeface="+mn-lt"/>
                          <a:ea typeface="+mn-ea"/>
                          <a:cs typeface="+mn-cs"/>
                        </a:rPr>
                        <a:t>бет</a:t>
                      </a:r>
                      <a:r>
                        <a:rPr lang="ru-RU" sz="900" kern="1200" dirty="0">
                          <a:solidFill>
                            <a:srgbClr val="0070C0"/>
                          </a:solidFill>
                          <a:effectLst/>
                          <a:latin typeface="+mn-lt"/>
                          <a:ea typeface="+mn-ea"/>
                          <a:cs typeface="+mn-cs"/>
                        </a:rPr>
                        <a:t>, </a:t>
                      </a:r>
                      <a:r>
                        <a:rPr lang="kk-KZ" sz="900" kern="1200" dirty="0">
                          <a:solidFill>
                            <a:srgbClr val="0070C0"/>
                          </a:solidFill>
                          <a:effectLst/>
                          <a:latin typeface="+mn-lt"/>
                          <a:ea typeface="+mn-ea"/>
                          <a:cs typeface="+mn-cs"/>
                        </a:rPr>
                        <a:t>және/немесе тақырып бойынша 1 бейне-ресурс көру</a:t>
                      </a:r>
                      <a:r>
                        <a:rPr lang="ru-RU" sz="900" kern="1200" dirty="0">
                          <a:solidFill>
                            <a:srgbClr val="0070C0"/>
                          </a:solidFill>
                          <a:effectLst/>
                          <a:latin typeface="+mn-lt"/>
                          <a:ea typeface="+mn-ea"/>
                          <a:cs typeface="+mn-cs"/>
                        </a:rPr>
                        <a:t>;</a:t>
                      </a:r>
                    </a:p>
                    <a:p>
                      <a:pPr algn="just">
                        <a:spcAft>
                          <a:spcPts val="0"/>
                        </a:spcAft>
                      </a:pPr>
                      <a:r>
                        <a:rPr lang="kk-KZ" sz="900" kern="1200" dirty="0">
                          <a:solidFill>
                            <a:srgbClr val="0070C0"/>
                          </a:solidFill>
                          <a:effectLst/>
                          <a:latin typeface="+mn-lt"/>
                          <a:ea typeface="+mn-ea"/>
                          <a:cs typeface="+mn-cs"/>
                        </a:rPr>
                        <a:t>- дәптерге жазу негізінде сабақ тақырыбы бойынша 1 практикалық жұмыс орындау</a:t>
                      </a:r>
                      <a:endParaRPr lang="ru-RU" sz="900" kern="1200" dirty="0">
                        <a:solidFill>
                          <a:srgbClr val="0070C0"/>
                        </a:solidFill>
                        <a:effectLst/>
                        <a:latin typeface="+mn-lt"/>
                        <a:ea typeface="+mn-ea"/>
                        <a:cs typeface="+mn-cs"/>
                      </a:endParaRPr>
                    </a:p>
                  </a:txBody>
                  <a:tcPr marL="39244" marR="39244" marT="0" marB="0"/>
                </a:tc>
                <a:extLst>
                  <a:ext uri="{0D108BD9-81ED-4DB2-BD59-A6C34878D82A}">
                    <a16:rowId xmlns:a16="http://schemas.microsoft.com/office/drawing/2014/main" val="969817794"/>
                  </a:ext>
                </a:extLst>
              </a:tr>
              <a:tr h="307230">
                <a:tc>
                  <a:txBody>
                    <a:bodyPr/>
                    <a:lstStyle/>
                    <a:p>
                      <a:pPr algn="just">
                        <a:spcAft>
                          <a:spcPts val="0"/>
                        </a:spcAft>
                      </a:pPr>
                      <a:r>
                        <a:rPr lang="kk-KZ" sz="900">
                          <a:effectLst/>
                        </a:rPr>
                        <a:t>Қазақстан тарихы</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244" marR="39244" marT="0" marB="0"/>
                </a:tc>
                <a:tc>
                  <a:txBody>
                    <a:bodyPr/>
                    <a:lstStyle/>
                    <a:p>
                      <a:pPr algn="just">
                        <a:spcAft>
                          <a:spcPts val="0"/>
                        </a:spcAft>
                      </a:pPr>
                      <a:r>
                        <a:rPr lang="kk-KZ" sz="900" kern="1200">
                          <a:solidFill>
                            <a:srgbClr val="0070C0"/>
                          </a:solidFill>
                          <a:effectLst/>
                          <a:latin typeface="+mn-lt"/>
                          <a:ea typeface="+mn-ea"/>
                          <a:cs typeface="+mn-cs"/>
                        </a:rPr>
                        <a:t>бір дұрыс жауапты таңдаумен 1 тест-тапсырмасы; немесе</a:t>
                      </a:r>
                      <a:endParaRPr lang="ru-RU" sz="900" kern="1200">
                        <a:solidFill>
                          <a:srgbClr val="0070C0"/>
                        </a:solidFill>
                        <a:effectLst/>
                        <a:latin typeface="+mn-lt"/>
                        <a:ea typeface="+mn-ea"/>
                        <a:cs typeface="+mn-cs"/>
                      </a:endParaRPr>
                    </a:p>
                    <a:p>
                      <a:pPr algn="just">
                        <a:spcAft>
                          <a:spcPts val="0"/>
                        </a:spcAft>
                      </a:pPr>
                      <a:r>
                        <a:rPr lang="kk-KZ" sz="900" kern="1200">
                          <a:solidFill>
                            <a:srgbClr val="0070C0"/>
                          </a:solidFill>
                          <a:effectLst/>
                          <a:latin typeface="+mn-lt"/>
                          <a:ea typeface="+mn-ea"/>
                          <a:cs typeface="+mn-cs"/>
                        </a:rPr>
                        <a:t>- сабақ тақырыбы бойынша кестені толтыру</a:t>
                      </a:r>
                      <a:endParaRPr lang="ru-RU" sz="900" kern="1200">
                        <a:solidFill>
                          <a:srgbClr val="0070C0"/>
                        </a:solidFill>
                        <a:effectLst/>
                        <a:latin typeface="+mn-lt"/>
                        <a:ea typeface="+mn-ea"/>
                        <a:cs typeface="+mn-cs"/>
                      </a:endParaRPr>
                    </a:p>
                  </a:txBody>
                  <a:tcPr marL="39244" marR="39244" marT="0" marB="0"/>
                </a:tc>
                <a:extLst>
                  <a:ext uri="{0D108BD9-81ED-4DB2-BD59-A6C34878D82A}">
                    <a16:rowId xmlns:a16="http://schemas.microsoft.com/office/drawing/2014/main" val="2511114973"/>
                  </a:ext>
                </a:extLst>
              </a:tr>
              <a:tr h="307230">
                <a:tc>
                  <a:txBody>
                    <a:bodyPr/>
                    <a:lstStyle/>
                    <a:p>
                      <a:pPr algn="just">
                        <a:spcAft>
                          <a:spcPts val="0"/>
                        </a:spcAft>
                      </a:pPr>
                      <a:r>
                        <a:rPr lang="kk-KZ" sz="900">
                          <a:effectLst/>
                        </a:rPr>
                        <a:t>Дүниежүзі тарихы</a:t>
                      </a:r>
                      <a:r>
                        <a:rPr lang="en-US" sz="900">
                          <a:effectLst/>
                        </a:rPr>
                        <a:t> </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244" marR="39244" marT="0" marB="0"/>
                </a:tc>
                <a:tc>
                  <a:txBody>
                    <a:bodyPr/>
                    <a:lstStyle/>
                    <a:p>
                      <a:pPr algn="just">
                        <a:spcAft>
                          <a:spcPts val="0"/>
                        </a:spcAft>
                      </a:pPr>
                      <a:r>
                        <a:rPr lang="kk-KZ" sz="900" kern="1200" dirty="0">
                          <a:solidFill>
                            <a:srgbClr val="0070C0"/>
                          </a:solidFill>
                          <a:effectLst/>
                          <a:latin typeface="+mn-lt"/>
                          <a:ea typeface="+mn-ea"/>
                          <a:cs typeface="+mn-cs"/>
                        </a:rPr>
                        <a:t>бір дұрыс жауапты таңдаумен 1 тест-тапсырмасы; немесе</a:t>
                      </a:r>
                      <a:endParaRPr lang="ru-RU" sz="900" kern="1200" dirty="0">
                        <a:solidFill>
                          <a:srgbClr val="0070C0"/>
                        </a:solidFill>
                        <a:effectLst/>
                        <a:latin typeface="+mn-lt"/>
                        <a:ea typeface="+mn-ea"/>
                        <a:cs typeface="+mn-cs"/>
                      </a:endParaRPr>
                    </a:p>
                    <a:p>
                      <a:pPr algn="just">
                        <a:spcAft>
                          <a:spcPts val="0"/>
                        </a:spcAft>
                      </a:pPr>
                      <a:r>
                        <a:rPr lang="kk-KZ" sz="900" kern="1200" dirty="0">
                          <a:solidFill>
                            <a:srgbClr val="0070C0"/>
                          </a:solidFill>
                          <a:effectLst/>
                          <a:latin typeface="+mn-lt"/>
                          <a:ea typeface="+mn-ea"/>
                          <a:cs typeface="+mn-cs"/>
                        </a:rPr>
                        <a:t>- сабақ тақырыбы бойынша кестені толтыру</a:t>
                      </a:r>
                      <a:endParaRPr lang="ru-RU" sz="900" kern="1200" dirty="0">
                        <a:solidFill>
                          <a:srgbClr val="0070C0"/>
                        </a:solidFill>
                        <a:effectLst/>
                        <a:latin typeface="+mn-lt"/>
                        <a:ea typeface="+mn-ea"/>
                        <a:cs typeface="+mn-cs"/>
                      </a:endParaRPr>
                    </a:p>
                  </a:txBody>
                  <a:tcPr marL="39244" marR="39244" marT="0" marB="0"/>
                </a:tc>
                <a:extLst>
                  <a:ext uri="{0D108BD9-81ED-4DB2-BD59-A6C34878D82A}">
                    <a16:rowId xmlns:a16="http://schemas.microsoft.com/office/drawing/2014/main" val="4060806718"/>
                  </a:ext>
                </a:extLst>
              </a:tr>
              <a:tr h="307230">
                <a:tc>
                  <a:txBody>
                    <a:bodyPr/>
                    <a:lstStyle/>
                    <a:p>
                      <a:pPr algn="just">
                        <a:spcAft>
                          <a:spcPts val="0"/>
                        </a:spcAft>
                      </a:pPr>
                      <a:r>
                        <a:rPr lang="kk-KZ" sz="900">
                          <a:effectLst/>
                        </a:rPr>
                        <a:t>Өзін-өзі тану</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244" marR="39244" marT="0" marB="0"/>
                </a:tc>
                <a:tc>
                  <a:txBody>
                    <a:bodyPr/>
                    <a:lstStyle/>
                    <a:p>
                      <a:pPr algn="just">
                        <a:spcAft>
                          <a:spcPts val="0"/>
                        </a:spcAft>
                      </a:pPr>
                      <a:r>
                        <a:rPr lang="kk-KZ" sz="900" kern="1200" dirty="0">
                          <a:solidFill>
                            <a:srgbClr val="0070C0"/>
                          </a:solidFill>
                          <a:effectLst/>
                          <a:latin typeface="+mn-lt"/>
                          <a:ea typeface="+mn-ea"/>
                          <a:cs typeface="+mn-cs"/>
                        </a:rPr>
                        <a:t>- 3 беттен көп емес оқу және мәтін бойынша 2-3 сұраққа жауап беру </a:t>
                      </a:r>
                      <a:endParaRPr lang="ru-RU" sz="900" kern="1200" dirty="0">
                        <a:solidFill>
                          <a:srgbClr val="0070C0"/>
                        </a:solidFill>
                        <a:effectLst/>
                        <a:latin typeface="+mn-lt"/>
                        <a:ea typeface="+mn-ea"/>
                        <a:cs typeface="+mn-cs"/>
                      </a:endParaRPr>
                    </a:p>
                    <a:p>
                      <a:pPr algn="just">
                        <a:spcAft>
                          <a:spcPts val="0"/>
                        </a:spcAft>
                      </a:pPr>
                      <a:r>
                        <a:rPr lang="kk-KZ" sz="900" kern="1200" dirty="0">
                          <a:solidFill>
                            <a:srgbClr val="0070C0"/>
                          </a:solidFill>
                          <a:effectLst/>
                          <a:latin typeface="+mn-lt"/>
                          <a:ea typeface="+mn-ea"/>
                          <a:cs typeface="+mn-cs"/>
                        </a:rPr>
                        <a:t> </a:t>
                      </a:r>
                      <a:endParaRPr lang="ru-RU" sz="900" kern="1200" dirty="0">
                        <a:solidFill>
                          <a:srgbClr val="0070C0"/>
                        </a:solidFill>
                        <a:effectLst/>
                        <a:latin typeface="+mn-lt"/>
                        <a:ea typeface="+mn-ea"/>
                        <a:cs typeface="+mn-cs"/>
                      </a:endParaRPr>
                    </a:p>
                  </a:txBody>
                  <a:tcPr marL="39244" marR="39244" marT="0" marB="0"/>
                </a:tc>
                <a:extLst>
                  <a:ext uri="{0D108BD9-81ED-4DB2-BD59-A6C34878D82A}">
                    <a16:rowId xmlns:a16="http://schemas.microsoft.com/office/drawing/2014/main" val="3450363218"/>
                  </a:ext>
                </a:extLst>
              </a:tr>
              <a:tr h="307230">
                <a:tc>
                  <a:txBody>
                    <a:bodyPr/>
                    <a:lstStyle/>
                    <a:p>
                      <a:pPr algn="just">
                        <a:spcAft>
                          <a:spcPts val="0"/>
                        </a:spcAft>
                      </a:pPr>
                      <a:r>
                        <a:rPr lang="en-US" sz="900">
                          <a:effectLst/>
                        </a:rPr>
                        <a:t>Музыка</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244" marR="39244" marT="0" marB="0"/>
                </a:tc>
                <a:tc>
                  <a:txBody>
                    <a:bodyPr/>
                    <a:lstStyle/>
                    <a:p>
                      <a:pPr algn="just">
                        <a:spcAft>
                          <a:spcPts val="0"/>
                        </a:spcAft>
                      </a:pPr>
                      <a:r>
                        <a:rPr lang="kk-KZ" sz="900" kern="1200" dirty="0">
                          <a:solidFill>
                            <a:srgbClr val="0070C0"/>
                          </a:solidFill>
                          <a:effectLst/>
                          <a:latin typeface="+mn-lt"/>
                          <a:ea typeface="+mn-ea"/>
                          <a:cs typeface="+mn-cs"/>
                        </a:rPr>
                        <a:t>- 2 музыкалық туындыны тыңдау және 2-3 сұраққа жауап беру</a:t>
                      </a:r>
                      <a:endParaRPr lang="ru-RU" sz="900" kern="1200" dirty="0">
                        <a:solidFill>
                          <a:srgbClr val="0070C0"/>
                        </a:solidFill>
                        <a:effectLst/>
                        <a:latin typeface="+mn-lt"/>
                        <a:ea typeface="+mn-ea"/>
                        <a:cs typeface="+mn-cs"/>
                      </a:endParaRPr>
                    </a:p>
                    <a:p>
                      <a:pPr algn="just">
                        <a:spcAft>
                          <a:spcPts val="0"/>
                        </a:spcAft>
                      </a:pPr>
                      <a:r>
                        <a:rPr lang="kk-KZ" sz="900" kern="1200" dirty="0">
                          <a:solidFill>
                            <a:srgbClr val="0070C0"/>
                          </a:solidFill>
                          <a:effectLst/>
                          <a:latin typeface="+mn-lt"/>
                          <a:ea typeface="+mn-ea"/>
                          <a:cs typeface="+mn-cs"/>
                        </a:rPr>
                        <a:t> </a:t>
                      </a:r>
                      <a:endParaRPr lang="ru-RU" sz="900" kern="1200" dirty="0">
                        <a:solidFill>
                          <a:srgbClr val="0070C0"/>
                        </a:solidFill>
                        <a:effectLst/>
                        <a:latin typeface="+mn-lt"/>
                        <a:ea typeface="+mn-ea"/>
                        <a:cs typeface="+mn-cs"/>
                      </a:endParaRPr>
                    </a:p>
                  </a:txBody>
                  <a:tcPr marL="39244" marR="39244" marT="0" marB="0"/>
                </a:tc>
                <a:extLst>
                  <a:ext uri="{0D108BD9-81ED-4DB2-BD59-A6C34878D82A}">
                    <a16:rowId xmlns:a16="http://schemas.microsoft.com/office/drawing/2014/main" val="2752889396"/>
                  </a:ext>
                </a:extLst>
              </a:tr>
              <a:tr h="307230">
                <a:tc>
                  <a:txBody>
                    <a:bodyPr/>
                    <a:lstStyle/>
                    <a:p>
                      <a:pPr algn="just">
                        <a:spcAft>
                          <a:spcPts val="0"/>
                        </a:spcAft>
                      </a:pPr>
                      <a:r>
                        <a:rPr lang="kk-KZ" sz="900">
                          <a:effectLst/>
                        </a:rPr>
                        <a:t>Көркем еңбек</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244" marR="39244" marT="0" marB="0"/>
                </a:tc>
                <a:tc>
                  <a:txBody>
                    <a:bodyPr/>
                    <a:lstStyle/>
                    <a:p>
                      <a:pPr>
                        <a:spcAft>
                          <a:spcPts val="0"/>
                        </a:spcAft>
                      </a:pPr>
                      <a:r>
                        <a:rPr lang="kk-KZ" sz="900" kern="1200" dirty="0">
                          <a:solidFill>
                            <a:srgbClr val="0070C0"/>
                          </a:solidFill>
                          <a:effectLst/>
                          <a:latin typeface="+mn-lt"/>
                          <a:ea typeface="+mn-ea"/>
                          <a:cs typeface="+mn-cs"/>
                        </a:rPr>
                        <a:t>- 1 оқу тапсырмасы (сурет немесе бұйым) және 2-3 сұраққа жауап беру</a:t>
                      </a:r>
                      <a:endParaRPr lang="ru-RU" sz="900" kern="1200" dirty="0">
                        <a:solidFill>
                          <a:srgbClr val="0070C0"/>
                        </a:solidFill>
                        <a:effectLst/>
                        <a:latin typeface="+mn-lt"/>
                        <a:ea typeface="+mn-ea"/>
                        <a:cs typeface="+mn-cs"/>
                      </a:endParaRPr>
                    </a:p>
                    <a:p>
                      <a:pPr>
                        <a:spcAft>
                          <a:spcPts val="0"/>
                        </a:spcAft>
                      </a:pPr>
                      <a:r>
                        <a:rPr lang="kk-KZ" sz="900" kern="1200" dirty="0">
                          <a:solidFill>
                            <a:srgbClr val="0070C0"/>
                          </a:solidFill>
                          <a:effectLst/>
                          <a:latin typeface="+mn-lt"/>
                          <a:ea typeface="+mn-ea"/>
                          <a:cs typeface="+mn-cs"/>
                        </a:rPr>
                        <a:t> </a:t>
                      </a:r>
                      <a:endParaRPr lang="ru-RU" sz="900" kern="1200" dirty="0">
                        <a:solidFill>
                          <a:srgbClr val="0070C0"/>
                        </a:solidFill>
                        <a:effectLst/>
                        <a:latin typeface="+mn-lt"/>
                        <a:ea typeface="+mn-ea"/>
                        <a:cs typeface="+mn-cs"/>
                      </a:endParaRPr>
                    </a:p>
                  </a:txBody>
                  <a:tcPr marL="39244" marR="39244" marT="0" marB="0"/>
                </a:tc>
                <a:extLst>
                  <a:ext uri="{0D108BD9-81ED-4DB2-BD59-A6C34878D82A}">
                    <a16:rowId xmlns:a16="http://schemas.microsoft.com/office/drawing/2014/main" val="541172631"/>
                  </a:ext>
                </a:extLst>
              </a:tr>
              <a:tr h="351614">
                <a:tc>
                  <a:txBody>
                    <a:bodyPr/>
                    <a:lstStyle/>
                    <a:p>
                      <a:pPr algn="just">
                        <a:spcAft>
                          <a:spcPts val="0"/>
                        </a:spcAft>
                      </a:pPr>
                      <a:r>
                        <a:rPr lang="kk-KZ" sz="900">
                          <a:effectLst/>
                        </a:rPr>
                        <a:t>Дене шынықтыру</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244" marR="39244" marT="0" marB="0"/>
                </a:tc>
                <a:tc>
                  <a:txBody>
                    <a:bodyPr/>
                    <a:lstStyle/>
                    <a:p>
                      <a:pPr algn="just">
                        <a:spcAft>
                          <a:spcPts val="0"/>
                        </a:spcAft>
                      </a:pPr>
                      <a:r>
                        <a:rPr lang="kk-KZ" sz="900" kern="1200" dirty="0">
                          <a:solidFill>
                            <a:srgbClr val="0070C0"/>
                          </a:solidFill>
                          <a:effectLst/>
                          <a:latin typeface="+mn-lt"/>
                          <a:ea typeface="+mn-ea"/>
                          <a:cs typeface="+mn-cs"/>
                        </a:rPr>
                        <a:t>- жас ерекшеліктеріне сәйкес ұсынылған бейне-ресурс немесе педагог ұсынымдары бойынша физикалық жаттығулар кешенін қарау және орындау </a:t>
                      </a:r>
                      <a:endParaRPr lang="ru-RU" sz="900" kern="1200" dirty="0">
                        <a:solidFill>
                          <a:srgbClr val="0070C0"/>
                        </a:solidFill>
                        <a:effectLst/>
                        <a:latin typeface="+mn-lt"/>
                        <a:ea typeface="+mn-ea"/>
                        <a:cs typeface="+mn-cs"/>
                      </a:endParaRPr>
                    </a:p>
                  </a:txBody>
                  <a:tcPr marL="39244" marR="39244" marT="0" marB="0"/>
                </a:tc>
                <a:extLst>
                  <a:ext uri="{0D108BD9-81ED-4DB2-BD59-A6C34878D82A}">
                    <a16:rowId xmlns:a16="http://schemas.microsoft.com/office/drawing/2014/main" val="1626511070"/>
                  </a:ext>
                </a:extLst>
              </a:tr>
            </a:tbl>
          </a:graphicData>
        </a:graphic>
      </p:graphicFrame>
      <p:sp>
        <p:nvSpPr>
          <p:cNvPr id="8" name="Заголовок 3">
            <a:extLst>
              <a:ext uri="{FF2B5EF4-FFF2-40B4-BE49-F238E27FC236}">
                <a16:creationId xmlns:a16="http://schemas.microsoft.com/office/drawing/2014/main" id="{DB9E48B4-FE7F-443E-BD76-153E52129D7D}"/>
              </a:ext>
            </a:extLst>
          </p:cNvPr>
          <p:cNvSpPr txBox="1">
            <a:spLocks/>
          </p:cNvSpPr>
          <p:nvPr/>
        </p:nvSpPr>
        <p:spPr>
          <a:xfrm>
            <a:off x="0" y="177339"/>
            <a:ext cx="12192000" cy="632862"/>
          </a:xfrm>
          <a:prstGeom prst="rect">
            <a:avLst/>
          </a:prstGeom>
          <a:solidFill>
            <a:schemeClr val="accent1">
              <a:lumMod val="20000"/>
              <a:lumOff val="80000"/>
            </a:schemeClr>
          </a:solidFill>
          <a:ln w="15875" cap="rnd"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ormAutofit fontScale="92500"/>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ru-RU" sz="2600" b="1" i="1" dirty="0" err="1">
                <a:solidFill>
                  <a:schemeClr val="tx2"/>
                </a:solidFill>
              </a:rPr>
              <a:t>Оқушыларға</a:t>
            </a:r>
            <a:r>
              <a:rPr lang="ru-RU" sz="2600" b="1" i="1" dirty="0">
                <a:solidFill>
                  <a:schemeClr val="tx2"/>
                </a:solidFill>
              </a:rPr>
              <a:t> </a:t>
            </a:r>
            <a:r>
              <a:rPr lang="ru-RU" sz="2600" b="1" i="1" dirty="0" err="1">
                <a:solidFill>
                  <a:schemeClr val="tx2"/>
                </a:solidFill>
              </a:rPr>
              <a:t>арналған</a:t>
            </a:r>
            <a:r>
              <a:rPr lang="ru-RU" sz="2600" b="1" i="1" dirty="0">
                <a:solidFill>
                  <a:schemeClr val="tx2"/>
                </a:solidFill>
              </a:rPr>
              <a:t> </a:t>
            </a:r>
            <a:r>
              <a:rPr lang="ru-RU" sz="2600" b="1" i="1" dirty="0" err="1">
                <a:solidFill>
                  <a:schemeClr val="tx2"/>
                </a:solidFill>
              </a:rPr>
              <a:t>оқу</a:t>
            </a:r>
            <a:r>
              <a:rPr lang="ru-RU" sz="2600" b="1" i="1" dirty="0">
                <a:solidFill>
                  <a:schemeClr val="tx2"/>
                </a:solidFill>
              </a:rPr>
              <a:t> </a:t>
            </a:r>
            <a:r>
              <a:rPr lang="ru-RU" sz="2600" b="1" i="1" dirty="0" err="1">
                <a:solidFill>
                  <a:schemeClr val="tx2"/>
                </a:solidFill>
              </a:rPr>
              <a:t>тапсырмаларының</a:t>
            </a:r>
            <a:r>
              <a:rPr lang="ru-RU" sz="2600" b="1" i="1" dirty="0">
                <a:solidFill>
                  <a:schemeClr val="tx2"/>
                </a:solidFill>
              </a:rPr>
              <a:t> </a:t>
            </a:r>
            <a:r>
              <a:rPr lang="ru-RU" sz="2600" b="1" i="1" dirty="0" err="1">
                <a:solidFill>
                  <a:schemeClr val="tx2"/>
                </a:solidFill>
              </a:rPr>
              <a:t>болжалды</a:t>
            </a:r>
            <a:r>
              <a:rPr lang="ru-RU" sz="2600" b="1" i="1" dirty="0">
                <a:solidFill>
                  <a:schemeClr val="tx2"/>
                </a:solidFill>
              </a:rPr>
              <a:t> </a:t>
            </a:r>
            <a:r>
              <a:rPr lang="ru-RU" sz="2600" b="1" i="1" dirty="0" err="1">
                <a:solidFill>
                  <a:schemeClr val="tx2"/>
                </a:solidFill>
              </a:rPr>
              <a:t>көлемі</a:t>
            </a:r>
            <a:endParaRPr lang="ru-RU" sz="2600" b="1" i="1" dirty="0">
              <a:solidFill>
                <a:schemeClr val="tx2"/>
              </a:solidFill>
            </a:endParaRPr>
          </a:p>
        </p:txBody>
      </p:sp>
    </p:spTree>
    <p:extLst>
      <p:ext uri="{BB962C8B-B14F-4D97-AF65-F5344CB8AC3E}">
        <p14:creationId xmlns:p14="http://schemas.microsoft.com/office/powerpoint/2010/main" val="22006639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91FEB673-4759-4E6E-8070-B32E63C185CE}"/>
              </a:ext>
            </a:extLst>
          </p:cNvPr>
          <p:cNvGraphicFramePr>
            <a:graphicFrameLocks noGrp="1"/>
          </p:cNvGraphicFramePr>
          <p:nvPr/>
        </p:nvGraphicFramePr>
        <p:xfrm>
          <a:off x="205314" y="1066162"/>
          <a:ext cx="5462287" cy="5661872"/>
        </p:xfrm>
        <a:graphic>
          <a:graphicData uri="http://schemas.openxmlformats.org/drawingml/2006/table">
            <a:tbl>
              <a:tblPr firstRow="1" firstCol="1" bandRow="1">
                <a:tableStyleId>{5C22544A-7EE6-4342-B048-85BDC9FD1C3A}</a:tableStyleId>
              </a:tblPr>
              <a:tblGrid>
                <a:gridCol w="1252511">
                  <a:extLst>
                    <a:ext uri="{9D8B030D-6E8A-4147-A177-3AD203B41FA5}">
                      <a16:colId xmlns:a16="http://schemas.microsoft.com/office/drawing/2014/main" val="2531432157"/>
                    </a:ext>
                  </a:extLst>
                </a:gridCol>
                <a:gridCol w="4209776">
                  <a:extLst>
                    <a:ext uri="{9D8B030D-6E8A-4147-A177-3AD203B41FA5}">
                      <a16:colId xmlns:a16="http://schemas.microsoft.com/office/drawing/2014/main" val="579089588"/>
                    </a:ext>
                  </a:extLst>
                </a:gridCol>
              </a:tblGrid>
              <a:tr h="105213">
                <a:tc gridSpan="2">
                  <a:txBody>
                    <a:bodyPr/>
                    <a:lstStyle/>
                    <a:p>
                      <a:pPr algn="ctr">
                        <a:spcAft>
                          <a:spcPts val="0"/>
                        </a:spcAft>
                      </a:pPr>
                      <a:r>
                        <a:rPr lang="kk-KZ" sz="900" dirty="0">
                          <a:effectLst/>
                        </a:rPr>
                        <a:t>7-сынып</a:t>
                      </a:r>
                      <a:endParaRPr lang="ru-RU" sz="900" dirty="0">
                        <a:effectLst/>
                      </a:endParaRPr>
                    </a:p>
                    <a:p>
                      <a:pPr algn="ctr">
                        <a:spcAft>
                          <a:spcPts val="0"/>
                        </a:spcAft>
                      </a:pPr>
                      <a:r>
                        <a:rPr lang="kk-KZ" sz="900" dirty="0">
                          <a:effectLst/>
                        </a:rPr>
                        <a:t> </a:t>
                      </a:r>
                      <a:endParaRPr lang="ru-RU"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3139" marR="33139" marT="0" marB="0"/>
                </a:tc>
                <a:tc hMerge="1">
                  <a:txBody>
                    <a:bodyPr/>
                    <a:lstStyle/>
                    <a:p>
                      <a:endParaRPr lang="ru-RU"/>
                    </a:p>
                  </a:txBody>
                  <a:tcPr/>
                </a:tc>
                <a:extLst>
                  <a:ext uri="{0D108BD9-81ED-4DB2-BD59-A6C34878D82A}">
                    <a16:rowId xmlns:a16="http://schemas.microsoft.com/office/drawing/2014/main" val="1614307285"/>
                  </a:ext>
                </a:extLst>
              </a:tr>
              <a:tr h="282593">
                <a:tc>
                  <a:txBody>
                    <a:bodyPr/>
                    <a:lstStyle/>
                    <a:p>
                      <a:pPr>
                        <a:spcAft>
                          <a:spcPts val="0"/>
                        </a:spcAft>
                      </a:pPr>
                      <a:r>
                        <a:rPr lang="kk-KZ" sz="900" kern="1200">
                          <a:effectLst/>
                        </a:rPr>
                        <a:t>Қазақ тілі/Русский язык</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3139" marR="33139" marT="0" marB="0"/>
                </a:tc>
                <a:tc>
                  <a:txBody>
                    <a:bodyPr/>
                    <a:lstStyle/>
                    <a:p>
                      <a:pPr algn="just">
                        <a:spcAft>
                          <a:spcPts val="0"/>
                        </a:spcAft>
                      </a:pPr>
                      <a:r>
                        <a:rPr lang="kk-KZ" sz="850" kern="1200" dirty="0">
                          <a:solidFill>
                            <a:srgbClr val="0070C0"/>
                          </a:solidFill>
                          <a:effectLst/>
                          <a:latin typeface="+mn-lt"/>
                          <a:ea typeface="+mn-ea"/>
                          <a:cs typeface="+mn-cs"/>
                        </a:rPr>
                        <a:t>- 1 ауызша жаттығу (75-85 сөз), сабақ тақырыбы бойынша 1 жазбаша жаттығу</a:t>
                      </a:r>
                      <a:endParaRPr lang="ru-RU" sz="850" kern="1200" dirty="0">
                        <a:solidFill>
                          <a:srgbClr val="0070C0"/>
                        </a:solidFill>
                        <a:effectLst/>
                        <a:latin typeface="+mn-lt"/>
                        <a:ea typeface="+mn-ea"/>
                        <a:cs typeface="+mn-cs"/>
                      </a:endParaRPr>
                    </a:p>
                  </a:txBody>
                  <a:tcPr marL="33139" marR="33139" marT="0" marB="0"/>
                </a:tc>
                <a:extLst>
                  <a:ext uri="{0D108BD9-81ED-4DB2-BD59-A6C34878D82A}">
                    <a16:rowId xmlns:a16="http://schemas.microsoft.com/office/drawing/2014/main" val="132984602"/>
                  </a:ext>
                </a:extLst>
              </a:tr>
              <a:tr h="282593">
                <a:tc>
                  <a:txBody>
                    <a:bodyPr/>
                    <a:lstStyle/>
                    <a:p>
                      <a:pPr algn="just">
                        <a:spcAft>
                          <a:spcPts val="0"/>
                        </a:spcAft>
                      </a:pPr>
                      <a:r>
                        <a:rPr lang="kk-KZ" sz="900">
                          <a:effectLst/>
                        </a:rPr>
                        <a:t>Қазақ әдебиеті/Русская литература</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3139" marR="33139" marT="0" marB="0"/>
                </a:tc>
                <a:tc>
                  <a:txBody>
                    <a:bodyPr/>
                    <a:lstStyle/>
                    <a:p>
                      <a:pPr algn="just">
                        <a:spcAft>
                          <a:spcPts val="0"/>
                        </a:spcAft>
                      </a:pPr>
                      <a:r>
                        <a:rPr lang="kk-KZ" sz="850" kern="1200" dirty="0">
                          <a:solidFill>
                            <a:srgbClr val="0070C0"/>
                          </a:solidFill>
                          <a:effectLst/>
                          <a:latin typeface="+mn-lt"/>
                          <a:ea typeface="+mn-ea"/>
                          <a:cs typeface="+mn-cs"/>
                        </a:rPr>
                        <a:t>- 2-3 бет оқу, мәтінді талдауға арналған 1 жаттығу</a:t>
                      </a:r>
                      <a:endParaRPr lang="ru-RU" sz="850" kern="1200" dirty="0">
                        <a:solidFill>
                          <a:srgbClr val="0070C0"/>
                        </a:solidFill>
                        <a:effectLst/>
                        <a:latin typeface="+mn-lt"/>
                        <a:ea typeface="+mn-ea"/>
                        <a:cs typeface="+mn-cs"/>
                      </a:endParaRPr>
                    </a:p>
                    <a:p>
                      <a:pPr algn="just">
                        <a:spcAft>
                          <a:spcPts val="0"/>
                        </a:spcAft>
                      </a:pPr>
                      <a:r>
                        <a:rPr lang="kk-KZ" sz="850" kern="1200" dirty="0">
                          <a:solidFill>
                            <a:srgbClr val="0070C0"/>
                          </a:solidFill>
                          <a:effectLst/>
                          <a:latin typeface="+mn-lt"/>
                          <a:ea typeface="+mn-ea"/>
                          <a:cs typeface="+mn-cs"/>
                        </a:rPr>
                        <a:t> </a:t>
                      </a:r>
                      <a:endParaRPr lang="ru-RU" sz="850" kern="1200" dirty="0">
                        <a:solidFill>
                          <a:srgbClr val="0070C0"/>
                        </a:solidFill>
                        <a:effectLst/>
                        <a:latin typeface="+mn-lt"/>
                        <a:ea typeface="+mn-ea"/>
                        <a:cs typeface="+mn-cs"/>
                      </a:endParaRPr>
                    </a:p>
                  </a:txBody>
                  <a:tcPr marL="33139" marR="33139" marT="0" marB="0"/>
                </a:tc>
                <a:extLst>
                  <a:ext uri="{0D108BD9-81ED-4DB2-BD59-A6C34878D82A}">
                    <a16:rowId xmlns:a16="http://schemas.microsoft.com/office/drawing/2014/main" val="728281468"/>
                  </a:ext>
                </a:extLst>
              </a:tr>
              <a:tr h="376790">
                <a:tc>
                  <a:txBody>
                    <a:bodyPr/>
                    <a:lstStyle/>
                    <a:p>
                      <a:pPr algn="just">
                        <a:spcAft>
                          <a:spcPts val="0"/>
                        </a:spcAft>
                      </a:pPr>
                      <a:r>
                        <a:rPr lang="ru-RU" sz="900">
                          <a:effectLst/>
                        </a:rPr>
                        <a:t>Русский язык и литература</a:t>
                      </a:r>
                      <a:r>
                        <a:rPr lang="kk-KZ" sz="900">
                          <a:effectLst/>
                        </a:rPr>
                        <a:t>/Қазақ тілі мен әдебиеті</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3139" marR="33139" marT="0" marB="0"/>
                </a:tc>
                <a:tc>
                  <a:txBody>
                    <a:bodyPr/>
                    <a:lstStyle/>
                    <a:p>
                      <a:pPr algn="just">
                        <a:spcAft>
                          <a:spcPts val="0"/>
                        </a:spcAft>
                      </a:pPr>
                      <a:r>
                        <a:rPr lang="kk-KZ" sz="850" kern="1200" dirty="0">
                          <a:solidFill>
                            <a:srgbClr val="0070C0"/>
                          </a:solidFill>
                          <a:effectLst/>
                          <a:latin typeface="+mn-lt"/>
                          <a:ea typeface="+mn-ea"/>
                          <a:cs typeface="+mn-cs"/>
                        </a:rPr>
                        <a:t>- сабақ тақырыбы бойынша 1 ауызша жаттығу (35-45 сөз) және 1 жазбаша жаттығу</a:t>
                      </a:r>
                      <a:endParaRPr lang="ru-RU" sz="850" kern="1200" dirty="0">
                        <a:solidFill>
                          <a:srgbClr val="0070C0"/>
                        </a:solidFill>
                        <a:effectLst/>
                        <a:latin typeface="+mn-lt"/>
                        <a:ea typeface="+mn-ea"/>
                        <a:cs typeface="+mn-cs"/>
                      </a:endParaRPr>
                    </a:p>
                  </a:txBody>
                  <a:tcPr marL="33139" marR="33139" marT="0" marB="0"/>
                </a:tc>
                <a:extLst>
                  <a:ext uri="{0D108BD9-81ED-4DB2-BD59-A6C34878D82A}">
                    <a16:rowId xmlns:a16="http://schemas.microsoft.com/office/drawing/2014/main" val="1016672039"/>
                  </a:ext>
                </a:extLst>
              </a:tr>
              <a:tr h="188395">
                <a:tc>
                  <a:txBody>
                    <a:bodyPr/>
                    <a:lstStyle/>
                    <a:p>
                      <a:pPr algn="just">
                        <a:spcAft>
                          <a:spcPts val="0"/>
                        </a:spcAft>
                      </a:pPr>
                      <a:r>
                        <a:rPr lang="kk-KZ" sz="900">
                          <a:effectLst/>
                        </a:rPr>
                        <a:t>Ағылшын тілі</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3139" marR="33139" marT="0" marB="0"/>
                </a:tc>
                <a:tc>
                  <a:txBody>
                    <a:bodyPr/>
                    <a:lstStyle/>
                    <a:p>
                      <a:pPr algn="just">
                        <a:spcAft>
                          <a:spcPts val="0"/>
                        </a:spcAft>
                      </a:pPr>
                      <a:r>
                        <a:rPr lang="kk-KZ" sz="850" kern="1200" dirty="0">
                          <a:solidFill>
                            <a:srgbClr val="0070C0"/>
                          </a:solidFill>
                          <a:effectLst/>
                          <a:latin typeface="+mn-lt"/>
                          <a:ea typeface="+mn-ea"/>
                          <a:cs typeface="+mn-cs"/>
                        </a:rPr>
                        <a:t>- сабақ тақырыбы бойынша 1 ауызша жаттығу (20-30 сөз) және 1 жазбаша жаттығу</a:t>
                      </a:r>
                      <a:endParaRPr lang="ru-RU" sz="850" kern="1200" dirty="0">
                        <a:solidFill>
                          <a:srgbClr val="0070C0"/>
                        </a:solidFill>
                        <a:effectLst/>
                        <a:latin typeface="+mn-lt"/>
                        <a:ea typeface="+mn-ea"/>
                        <a:cs typeface="+mn-cs"/>
                      </a:endParaRPr>
                    </a:p>
                  </a:txBody>
                  <a:tcPr marL="33139" marR="33139" marT="0" marB="0"/>
                </a:tc>
                <a:extLst>
                  <a:ext uri="{0D108BD9-81ED-4DB2-BD59-A6C34878D82A}">
                    <a16:rowId xmlns:a16="http://schemas.microsoft.com/office/drawing/2014/main" val="1934453208"/>
                  </a:ext>
                </a:extLst>
              </a:tr>
              <a:tr h="188395">
                <a:tc>
                  <a:txBody>
                    <a:bodyPr/>
                    <a:lstStyle/>
                    <a:p>
                      <a:pPr algn="just">
                        <a:spcAft>
                          <a:spcPts val="0"/>
                        </a:spcAft>
                      </a:pPr>
                      <a:r>
                        <a:rPr lang="en-US" sz="900">
                          <a:effectLst/>
                        </a:rPr>
                        <a:t>Алгебра </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3139" marR="33139" marT="0" marB="0"/>
                </a:tc>
                <a:tc>
                  <a:txBody>
                    <a:bodyPr/>
                    <a:lstStyle/>
                    <a:p>
                      <a:pPr algn="just">
                        <a:spcAft>
                          <a:spcPts val="0"/>
                        </a:spcAft>
                      </a:pPr>
                      <a:r>
                        <a:rPr lang="kk-KZ" sz="850" kern="1200">
                          <a:solidFill>
                            <a:srgbClr val="0070C0"/>
                          </a:solidFill>
                          <a:effectLst/>
                          <a:latin typeface="+mn-lt"/>
                          <a:ea typeface="+mn-ea"/>
                          <a:cs typeface="+mn-cs"/>
                        </a:rPr>
                        <a:t>- </a:t>
                      </a:r>
                      <a:r>
                        <a:rPr lang="en-US" sz="850" kern="1200">
                          <a:solidFill>
                            <a:srgbClr val="0070C0"/>
                          </a:solidFill>
                          <a:effectLst/>
                          <a:latin typeface="+mn-lt"/>
                          <a:ea typeface="+mn-ea"/>
                          <a:cs typeface="+mn-cs"/>
                        </a:rPr>
                        <a:t>2 </a:t>
                      </a:r>
                      <a:r>
                        <a:rPr lang="kk-KZ" sz="850" kern="1200">
                          <a:solidFill>
                            <a:srgbClr val="0070C0"/>
                          </a:solidFill>
                          <a:effectLst/>
                          <a:latin typeface="+mn-lt"/>
                          <a:ea typeface="+mn-ea"/>
                          <a:cs typeface="+mn-cs"/>
                        </a:rPr>
                        <a:t>сөз есеп және </a:t>
                      </a:r>
                      <a:r>
                        <a:rPr lang="en-US" sz="850" kern="1200">
                          <a:solidFill>
                            <a:srgbClr val="0070C0"/>
                          </a:solidFill>
                          <a:effectLst/>
                          <a:latin typeface="+mn-lt"/>
                          <a:ea typeface="+mn-ea"/>
                          <a:cs typeface="+mn-cs"/>
                        </a:rPr>
                        <a:t>6 </a:t>
                      </a:r>
                      <a:r>
                        <a:rPr lang="kk-KZ" sz="850" kern="1200">
                          <a:solidFill>
                            <a:srgbClr val="0070C0"/>
                          </a:solidFill>
                          <a:effectLst/>
                          <a:latin typeface="+mn-lt"/>
                          <a:ea typeface="+mn-ea"/>
                          <a:cs typeface="+mn-cs"/>
                        </a:rPr>
                        <a:t>есеп</a:t>
                      </a:r>
                      <a:r>
                        <a:rPr lang="en-US" sz="850" kern="1200">
                          <a:solidFill>
                            <a:srgbClr val="0070C0"/>
                          </a:solidFill>
                          <a:effectLst/>
                          <a:latin typeface="+mn-lt"/>
                          <a:ea typeface="+mn-ea"/>
                          <a:cs typeface="+mn-cs"/>
                        </a:rPr>
                        <a:t>; </a:t>
                      </a:r>
                      <a:r>
                        <a:rPr lang="kk-KZ" sz="850" kern="1200">
                          <a:solidFill>
                            <a:srgbClr val="0070C0"/>
                          </a:solidFill>
                          <a:effectLst/>
                          <a:latin typeface="+mn-lt"/>
                          <a:ea typeface="+mn-ea"/>
                          <a:cs typeface="+mn-cs"/>
                        </a:rPr>
                        <a:t>немесе</a:t>
                      </a:r>
                      <a:endParaRPr lang="ru-RU" sz="850" kern="1200">
                        <a:solidFill>
                          <a:srgbClr val="0070C0"/>
                        </a:solidFill>
                        <a:effectLst/>
                        <a:latin typeface="+mn-lt"/>
                        <a:ea typeface="+mn-ea"/>
                        <a:cs typeface="+mn-cs"/>
                      </a:endParaRPr>
                    </a:p>
                    <a:p>
                      <a:pPr algn="just">
                        <a:spcAft>
                          <a:spcPts val="0"/>
                        </a:spcAft>
                      </a:pPr>
                      <a:r>
                        <a:rPr lang="en-US" sz="850" kern="1200">
                          <a:solidFill>
                            <a:srgbClr val="0070C0"/>
                          </a:solidFill>
                          <a:effectLst/>
                          <a:latin typeface="+mn-lt"/>
                          <a:ea typeface="+mn-ea"/>
                          <a:cs typeface="+mn-cs"/>
                        </a:rPr>
                        <a:t>- 1 </a:t>
                      </a:r>
                      <a:r>
                        <a:rPr lang="kk-KZ" sz="850" kern="1200">
                          <a:solidFill>
                            <a:srgbClr val="0070C0"/>
                          </a:solidFill>
                          <a:effectLst/>
                          <a:latin typeface="+mn-lt"/>
                          <a:ea typeface="+mn-ea"/>
                          <a:cs typeface="+mn-cs"/>
                        </a:rPr>
                        <a:t>сөз есеп және 12 есеп</a:t>
                      </a:r>
                      <a:endParaRPr lang="ru-RU" sz="850" kern="1200">
                        <a:solidFill>
                          <a:srgbClr val="0070C0"/>
                        </a:solidFill>
                        <a:effectLst/>
                        <a:latin typeface="+mn-lt"/>
                        <a:ea typeface="+mn-ea"/>
                        <a:cs typeface="+mn-cs"/>
                      </a:endParaRPr>
                    </a:p>
                  </a:txBody>
                  <a:tcPr marL="33139" marR="33139" marT="0" marB="0"/>
                </a:tc>
                <a:extLst>
                  <a:ext uri="{0D108BD9-81ED-4DB2-BD59-A6C34878D82A}">
                    <a16:rowId xmlns:a16="http://schemas.microsoft.com/office/drawing/2014/main" val="258471054"/>
                  </a:ext>
                </a:extLst>
              </a:tr>
              <a:tr h="94198">
                <a:tc>
                  <a:txBody>
                    <a:bodyPr/>
                    <a:lstStyle/>
                    <a:p>
                      <a:pPr algn="just">
                        <a:spcAft>
                          <a:spcPts val="0"/>
                        </a:spcAft>
                      </a:pPr>
                      <a:r>
                        <a:rPr lang="en-US" sz="900">
                          <a:effectLst/>
                        </a:rPr>
                        <a:t>Геометрия</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3139" marR="33139" marT="0" marB="0"/>
                </a:tc>
                <a:tc>
                  <a:txBody>
                    <a:bodyPr/>
                    <a:lstStyle/>
                    <a:p>
                      <a:pPr algn="just">
                        <a:spcAft>
                          <a:spcPts val="0"/>
                        </a:spcAft>
                      </a:pPr>
                      <a:r>
                        <a:rPr lang="kk-KZ" sz="850" kern="1200" dirty="0">
                          <a:solidFill>
                            <a:srgbClr val="0070C0"/>
                          </a:solidFill>
                          <a:effectLst/>
                          <a:latin typeface="+mn-lt"/>
                          <a:ea typeface="+mn-ea"/>
                          <a:cs typeface="+mn-cs"/>
                        </a:rPr>
                        <a:t>- </a:t>
                      </a:r>
                      <a:r>
                        <a:rPr lang="en-US" sz="850" kern="1200" dirty="0">
                          <a:solidFill>
                            <a:srgbClr val="0070C0"/>
                          </a:solidFill>
                          <a:effectLst/>
                          <a:latin typeface="+mn-lt"/>
                          <a:ea typeface="+mn-ea"/>
                          <a:cs typeface="+mn-cs"/>
                        </a:rPr>
                        <a:t>2 </a:t>
                      </a:r>
                      <a:r>
                        <a:rPr lang="kk-KZ" sz="850" kern="1200" dirty="0">
                          <a:solidFill>
                            <a:srgbClr val="0070C0"/>
                          </a:solidFill>
                          <a:effectLst/>
                          <a:latin typeface="+mn-lt"/>
                          <a:ea typeface="+mn-ea"/>
                          <a:cs typeface="+mn-cs"/>
                        </a:rPr>
                        <a:t>сөз есеп және 3-5 сұраққа жауап беру</a:t>
                      </a:r>
                      <a:endParaRPr lang="ru-RU" sz="850" kern="1200" dirty="0">
                        <a:solidFill>
                          <a:srgbClr val="0070C0"/>
                        </a:solidFill>
                        <a:effectLst/>
                        <a:latin typeface="+mn-lt"/>
                        <a:ea typeface="+mn-ea"/>
                        <a:cs typeface="+mn-cs"/>
                      </a:endParaRPr>
                    </a:p>
                  </a:txBody>
                  <a:tcPr marL="33139" marR="33139" marT="0" marB="0"/>
                </a:tc>
                <a:extLst>
                  <a:ext uri="{0D108BD9-81ED-4DB2-BD59-A6C34878D82A}">
                    <a16:rowId xmlns:a16="http://schemas.microsoft.com/office/drawing/2014/main" val="382485270"/>
                  </a:ext>
                </a:extLst>
              </a:tr>
              <a:tr h="659383">
                <a:tc>
                  <a:txBody>
                    <a:bodyPr/>
                    <a:lstStyle/>
                    <a:p>
                      <a:pPr algn="just">
                        <a:spcAft>
                          <a:spcPts val="0"/>
                        </a:spcAft>
                      </a:pPr>
                      <a:r>
                        <a:rPr lang="en-US" sz="900">
                          <a:effectLst/>
                        </a:rPr>
                        <a:t>Информатика </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3139" marR="33139" marT="0" marB="0"/>
                </a:tc>
                <a:tc>
                  <a:txBody>
                    <a:bodyPr/>
                    <a:lstStyle/>
                    <a:p>
                      <a:pPr algn="just">
                        <a:spcAft>
                          <a:spcPts val="0"/>
                        </a:spcAft>
                      </a:pPr>
                      <a:r>
                        <a:rPr lang="kk-KZ" sz="850" kern="1200" dirty="0">
                          <a:solidFill>
                            <a:srgbClr val="0070C0"/>
                          </a:solidFill>
                          <a:effectLst/>
                          <a:latin typeface="+mn-lt"/>
                          <a:ea typeface="+mn-ea"/>
                          <a:cs typeface="+mn-cs"/>
                        </a:rPr>
                        <a:t>- 1 интерактивтік тест тапсырмасы және 2-3 сұраққа жауап беру; немесе</a:t>
                      </a:r>
                      <a:endParaRPr lang="ru-RU" sz="850" kern="1200" dirty="0">
                        <a:solidFill>
                          <a:srgbClr val="0070C0"/>
                        </a:solidFill>
                        <a:effectLst/>
                        <a:latin typeface="+mn-lt"/>
                        <a:ea typeface="+mn-ea"/>
                        <a:cs typeface="+mn-cs"/>
                      </a:endParaRPr>
                    </a:p>
                    <a:p>
                      <a:pPr algn="just">
                        <a:spcAft>
                          <a:spcPts val="0"/>
                        </a:spcAft>
                      </a:pPr>
                      <a:r>
                        <a:rPr lang="kk-KZ" sz="850" kern="1200" dirty="0">
                          <a:solidFill>
                            <a:srgbClr val="0070C0"/>
                          </a:solidFill>
                          <a:effectLst/>
                          <a:latin typeface="+mn-lt"/>
                          <a:ea typeface="+mn-ea"/>
                          <a:cs typeface="+mn-cs"/>
                        </a:rPr>
                        <a:t>- 2 практикалық тапсырма (ақпаратты өлшеу бірліктерінің бірінен екіншісіне ауыстыру/жад түрлері бойынша кесте толтыру/мұрағаттан файлдарды алып шығу/мұрағаттарды құру, компьютерді зиянды бағдарламалардан қорғау және т.б.)</a:t>
                      </a:r>
                      <a:endParaRPr lang="ru-RU" sz="850" kern="1200" dirty="0">
                        <a:solidFill>
                          <a:srgbClr val="0070C0"/>
                        </a:solidFill>
                        <a:effectLst/>
                        <a:latin typeface="+mn-lt"/>
                        <a:ea typeface="+mn-ea"/>
                        <a:cs typeface="+mn-cs"/>
                      </a:endParaRPr>
                    </a:p>
                  </a:txBody>
                  <a:tcPr marL="33139" marR="33139" marT="0" marB="0"/>
                </a:tc>
                <a:extLst>
                  <a:ext uri="{0D108BD9-81ED-4DB2-BD59-A6C34878D82A}">
                    <a16:rowId xmlns:a16="http://schemas.microsoft.com/office/drawing/2014/main" val="2286024296"/>
                  </a:ext>
                </a:extLst>
              </a:tr>
              <a:tr h="376790">
                <a:tc>
                  <a:txBody>
                    <a:bodyPr/>
                    <a:lstStyle/>
                    <a:p>
                      <a:pPr algn="just">
                        <a:spcAft>
                          <a:spcPts val="0"/>
                        </a:spcAft>
                      </a:pPr>
                      <a:r>
                        <a:rPr lang="en-US" sz="900">
                          <a:effectLst/>
                        </a:rPr>
                        <a:t>Физика </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3139" marR="33139" marT="0" marB="0"/>
                </a:tc>
                <a:tc>
                  <a:txBody>
                    <a:bodyPr/>
                    <a:lstStyle/>
                    <a:p>
                      <a:pPr algn="just">
                        <a:spcAft>
                          <a:spcPts val="0"/>
                        </a:spcAft>
                      </a:pPr>
                      <a:r>
                        <a:rPr lang="kk-KZ" sz="850" kern="1200" dirty="0">
                          <a:solidFill>
                            <a:srgbClr val="0070C0"/>
                          </a:solidFill>
                          <a:effectLst/>
                          <a:latin typeface="+mn-lt"/>
                          <a:ea typeface="+mn-ea"/>
                          <a:cs typeface="+mn-cs"/>
                        </a:rPr>
                        <a:t>- </a:t>
                      </a:r>
                      <a:r>
                        <a:rPr lang="ru-RU" sz="850" kern="1200" dirty="0">
                          <a:solidFill>
                            <a:srgbClr val="0070C0"/>
                          </a:solidFill>
                          <a:effectLst/>
                          <a:latin typeface="+mn-lt"/>
                          <a:ea typeface="+mn-ea"/>
                          <a:cs typeface="+mn-cs"/>
                        </a:rPr>
                        <a:t>1 параграф</a:t>
                      </a:r>
                      <a:r>
                        <a:rPr lang="kk-KZ" sz="850" kern="1200" dirty="0">
                          <a:solidFill>
                            <a:srgbClr val="0070C0"/>
                          </a:solidFill>
                          <a:effectLst/>
                          <a:latin typeface="+mn-lt"/>
                          <a:ea typeface="+mn-ea"/>
                          <a:cs typeface="+mn-cs"/>
                        </a:rPr>
                        <a:t>, 3-5 бет аралығында және 1-2 есепті шешу; немесе</a:t>
                      </a:r>
                      <a:endParaRPr lang="ru-RU" sz="850" kern="1200" dirty="0">
                        <a:solidFill>
                          <a:srgbClr val="0070C0"/>
                        </a:solidFill>
                        <a:effectLst/>
                        <a:latin typeface="+mn-lt"/>
                        <a:ea typeface="+mn-ea"/>
                        <a:cs typeface="+mn-cs"/>
                      </a:endParaRPr>
                    </a:p>
                    <a:p>
                      <a:pPr algn="just">
                        <a:spcAft>
                          <a:spcPts val="0"/>
                        </a:spcAft>
                      </a:pPr>
                      <a:r>
                        <a:rPr lang="kk-KZ" sz="850" kern="1200" dirty="0">
                          <a:solidFill>
                            <a:srgbClr val="0070C0"/>
                          </a:solidFill>
                          <a:effectLst/>
                          <a:latin typeface="+mn-lt"/>
                          <a:ea typeface="+mn-ea"/>
                          <a:cs typeface="+mn-cs"/>
                        </a:rPr>
                        <a:t>- </a:t>
                      </a:r>
                      <a:r>
                        <a:rPr lang="ru-RU" sz="850" kern="1200" dirty="0">
                          <a:solidFill>
                            <a:srgbClr val="0070C0"/>
                          </a:solidFill>
                          <a:effectLst/>
                          <a:latin typeface="+mn-lt"/>
                          <a:ea typeface="+mn-ea"/>
                          <a:cs typeface="+mn-cs"/>
                        </a:rPr>
                        <a:t>1 параграф</a:t>
                      </a:r>
                      <a:r>
                        <a:rPr lang="kk-KZ" sz="850" kern="1200" dirty="0">
                          <a:solidFill>
                            <a:srgbClr val="0070C0"/>
                          </a:solidFill>
                          <a:effectLst/>
                          <a:latin typeface="+mn-lt"/>
                          <a:ea typeface="+mn-ea"/>
                          <a:cs typeface="+mn-cs"/>
                        </a:rPr>
                        <a:t>, 3-5 бет аралығында және зертханалық жұмысты орындау.</a:t>
                      </a:r>
                      <a:endParaRPr lang="ru-RU" sz="850" kern="1200" dirty="0">
                        <a:solidFill>
                          <a:srgbClr val="0070C0"/>
                        </a:solidFill>
                        <a:effectLst/>
                        <a:latin typeface="+mn-lt"/>
                        <a:ea typeface="+mn-ea"/>
                        <a:cs typeface="+mn-cs"/>
                      </a:endParaRPr>
                    </a:p>
                  </a:txBody>
                  <a:tcPr marL="33139" marR="33139" marT="0" marB="0"/>
                </a:tc>
                <a:extLst>
                  <a:ext uri="{0D108BD9-81ED-4DB2-BD59-A6C34878D82A}">
                    <a16:rowId xmlns:a16="http://schemas.microsoft.com/office/drawing/2014/main" val="2492844352"/>
                  </a:ext>
                </a:extLst>
              </a:tr>
              <a:tr h="376790">
                <a:tc>
                  <a:txBody>
                    <a:bodyPr/>
                    <a:lstStyle/>
                    <a:p>
                      <a:pPr algn="just">
                        <a:spcAft>
                          <a:spcPts val="0"/>
                        </a:spcAft>
                      </a:pPr>
                      <a:r>
                        <a:rPr lang="en-US" sz="900">
                          <a:effectLst/>
                        </a:rPr>
                        <a:t>Химия </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3139" marR="33139" marT="0" marB="0"/>
                </a:tc>
                <a:tc>
                  <a:txBody>
                    <a:bodyPr/>
                    <a:lstStyle/>
                    <a:p>
                      <a:pPr algn="just">
                        <a:spcAft>
                          <a:spcPts val="0"/>
                        </a:spcAft>
                      </a:pPr>
                      <a:r>
                        <a:rPr lang="kk-KZ" sz="850" kern="1200" dirty="0">
                          <a:solidFill>
                            <a:srgbClr val="0070C0"/>
                          </a:solidFill>
                          <a:effectLst/>
                          <a:latin typeface="+mn-lt"/>
                          <a:ea typeface="+mn-ea"/>
                          <a:cs typeface="+mn-cs"/>
                        </a:rPr>
                        <a:t>- </a:t>
                      </a:r>
                      <a:r>
                        <a:rPr lang="ru-RU" sz="850" kern="1200" dirty="0">
                          <a:solidFill>
                            <a:srgbClr val="0070C0"/>
                          </a:solidFill>
                          <a:effectLst/>
                          <a:latin typeface="+mn-lt"/>
                          <a:ea typeface="+mn-ea"/>
                          <a:cs typeface="+mn-cs"/>
                        </a:rPr>
                        <a:t>1 параграф</a:t>
                      </a:r>
                      <a:r>
                        <a:rPr lang="kk-KZ" sz="850" kern="1200" dirty="0">
                          <a:solidFill>
                            <a:srgbClr val="0070C0"/>
                          </a:solidFill>
                          <a:effectLst/>
                          <a:latin typeface="+mn-lt"/>
                          <a:ea typeface="+mn-ea"/>
                          <a:cs typeface="+mn-cs"/>
                        </a:rPr>
                        <a:t>, 3-5 бет аралығында және 1-2 есепті шешу; немесе</a:t>
                      </a:r>
                      <a:endParaRPr lang="ru-RU" sz="850" kern="1200" dirty="0">
                        <a:solidFill>
                          <a:srgbClr val="0070C0"/>
                        </a:solidFill>
                        <a:effectLst/>
                        <a:latin typeface="+mn-lt"/>
                        <a:ea typeface="+mn-ea"/>
                        <a:cs typeface="+mn-cs"/>
                      </a:endParaRPr>
                    </a:p>
                    <a:p>
                      <a:pPr algn="just">
                        <a:spcAft>
                          <a:spcPts val="0"/>
                        </a:spcAft>
                      </a:pPr>
                      <a:r>
                        <a:rPr lang="kk-KZ" sz="850" kern="1200" dirty="0">
                          <a:solidFill>
                            <a:srgbClr val="0070C0"/>
                          </a:solidFill>
                          <a:effectLst/>
                          <a:latin typeface="+mn-lt"/>
                          <a:ea typeface="+mn-ea"/>
                          <a:cs typeface="+mn-cs"/>
                        </a:rPr>
                        <a:t>-  тақырып бойынша 1 бейне-ресурсты қарау және 3-5 сұраққа жауап беру.</a:t>
                      </a:r>
                      <a:endParaRPr lang="ru-RU" sz="850" kern="1200" dirty="0">
                        <a:solidFill>
                          <a:srgbClr val="0070C0"/>
                        </a:solidFill>
                        <a:effectLst/>
                        <a:latin typeface="+mn-lt"/>
                        <a:ea typeface="+mn-ea"/>
                        <a:cs typeface="+mn-cs"/>
                      </a:endParaRPr>
                    </a:p>
                  </a:txBody>
                  <a:tcPr marL="33139" marR="33139" marT="0" marB="0"/>
                </a:tc>
                <a:extLst>
                  <a:ext uri="{0D108BD9-81ED-4DB2-BD59-A6C34878D82A}">
                    <a16:rowId xmlns:a16="http://schemas.microsoft.com/office/drawing/2014/main" val="23221533"/>
                  </a:ext>
                </a:extLst>
              </a:tr>
              <a:tr h="376790">
                <a:tc>
                  <a:txBody>
                    <a:bodyPr/>
                    <a:lstStyle/>
                    <a:p>
                      <a:pPr algn="just">
                        <a:spcAft>
                          <a:spcPts val="0"/>
                        </a:spcAft>
                      </a:pPr>
                      <a:r>
                        <a:rPr lang="en-US" sz="900">
                          <a:effectLst/>
                        </a:rPr>
                        <a:t>Биология</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3139" marR="33139" marT="0" marB="0"/>
                </a:tc>
                <a:tc>
                  <a:txBody>
                    <a:bodyPr/>
                    <a:lstStyle/>
                    <a:p>
                      <a:pPr algn="just">
                        <a:spcAft>
                          <a:spcPts val="0"/>
                        </a:spcAft>
                      </a:pPr>
                      <a:r>
                        <a:rPr lang="kk-KZ" sz="850" kern="1200" dirty="0">
                          <a:solidFill>
                            <a:srgbClr val="0070C0"/>
                          </a:solidFill>
                          <a:effectLst/>
                          <a:latin typeface="+mn-lt"/>
                          <a:ea typeface="+mn-ea"/>
                          <a:cs typeface="+mn-cs"/>
                        </a:rPr>
                        <a:t>- </a:t>
                      </a:r>
                      <a:r>
                        <a:rPr lang="ru-RU" sz="850" kern="1200" dirty="0">
                          <a:solidFill>
                            <a:srgbClr val="0070C0"/>
                          </a:solidFill>
                          <a:effectLst/>
                          <a:latin typeface="+mn-lt"/>
                          <a:ea typeface="+mn-ea"/>
                          <a:cs typeface="+mn-cs"/>
                        </a:rPr>
                        <a:t>1 параграф, 2-3 </a:t>
                      </a:r>
                      <a:r>
                        <a:rPr lang="kk-KZ" sz="850" kern="1200" dirty="0">
                          <a:solidFill>
                            <a:srgbClr val="0070C0"/>
                          </a:solidFill>
                          <a:effectLst/>
                          <a:latin typeface="+mn-lt"/>
                          <a:ea typeface="+mn-ea"/>
                          <a:cs typeface="+mn-cs"/>
                        </a:rPr>
                        <a:t>бет аралығында және 3-5 сұраққа жауап беру</a:t>
                      </a:r>
                      <a:r>
                        <a:rPr lang="ru-RU" sz="850" kern="1200" dirty="0">
                          <a:solidFill>
                            <a:srgbClr val="0070C0"/>
                          </a:solidFill>
                          <a:effectLst/>
                          <a:latin typeface="+mn-lt"/>
                          <a:ea typeface="+mn-ea"/>
                          <a:cs typeface="+mn-cs"/>
                        </a:rPr>
                        <a:t>; </a:t>
                      </a:r>
                      <a:r>
                        <a:rPr lang="kk-KZ" sz="850" kern="1200" dirty="0">
                          <a:solidFill>
                            <a:srgbClr val="0070C0"/>
                          </a:solidFill>
                          <a:effectLst/>
                          <a:latin typeface="+mn-lt"/>
                          <a:ea typeface="+mn-ea"/>
                          <a:cs typeface="+mn-cs"/>
                        </a:rPr>
                        <a:t>немесе</a:t>
                      </a:r>
                      <a:endParaRPr lang="ru-RU" sz="850" kern="1200" dirty="0">
                        <a:solidFill>
                          <a:srgbClr val="0070C0"/>
                        </a:solidFill>
                        <a:effectLst/>
                        <a:latin typeface="+mn-lt"/>
                        <a:ea typeface="+mn-ea"/>
                        <a:cs typeface="+mn-cs"/>
                      </a:endParaRPr>
                    </a:p>
                    <a:p>
                      <a:pPr algn="just">
                        <a:spcAft>
                          <a:spcPts val="0"/>
                        </a:spcAft>
                      </a:pPr>
                      <a:r>
                        <a:rPr lang="kk-KZ" sz="850" kern="1200" dirty="0">
                          <a:solidFill>
                            <a:srgbClr val="0070C0"/>
                          </a:solidFill>
                          <a:effectLst/>
                          <a:latin typeface="+mn-lt"/>
                          <a:ea typeface="+mn-ea"/>
                          <a:cs typeface="+mn-cs"/>
                        </a:rPr>
                        <a:t>- тақырып бойынша 1 бейне-ресурсты қарау және 3-5 сұраққа жауап беру.</a:t>
                      </a:r>
                      <a:endParaRPr lang="ru-RU" sz="850" kern="1200" dirty="0">
                        <a:solidFill>
                          <a:srgbClr val="0070C0"/>
                        </a:solidFill>
                        <a:effectLst/>
                        <a:latin typeface="+mn-lt"/>
                        <a:ea typeface="+mn-ea"/>
                        <a:cs typeface="+mn-cs"/>
                      </a:endParaRPr>
                    </a:p>
                  </a:txBody>
                  <a:tcPr marL="33139" marR="33139" marT="0" marB="0"/>
                </a:tc>
                <a:extLst>
                  <a:ext uri="{0D108BD9-81ED-4DB2-BD59-A6C34878D82A}">
                    <a16:rowId xmlns:a16="http://schemas.microsoft.com/office/drawing/2014/main" val="1317577627"/>
                  </a:ext>
                </a:extLst>
              </a:tr>
              <a:tr h="376790">
                <a:tc>
                  <a:txBody>
                    <a:bodyPr/>
                    <a:lstStyle/>
                    <a:p>
                      <a:pPr algn="just">
                        <a:spcAft>
                          <a:spcPts val="0"/>
                        </a:spcAft>
                      </a:pPr>
                      <a:r>
                        <a:rPr lang="en-US" sz="900">
                          <a:effectLst/>
                        </a:rPr>
                        <a:t>География</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3139" marR="33139" marT="0" marB="0"/>
                </a:tc>
                <a:tc>
                  <a:txBody>
                    <a:bodyPr/>
                    <a:lstStyle/>
                    <a:p>
                      <a:pPr algn="just">
                        <a:spcAft>
                          <a:spcPts val="0"/>
                        </a:spcAft>
                      </a:pPr>
                      <a:r>
                        <a:rPr lang="kk-KZ" sz="850" kern="1200" dirty="0">
                          <a:solidFill>
                            <a:srgbClr val="0070C0"/>
                          </a:solidFill>
                          <a:effectLst/>
                          <a:latin typeface="+mn-lt"/>
                          <a:ea typeface="+mn-ea"/>
                          <a:cs typeface="+mn-cs"/>
                        </a:rPr>
                        <a:t>- </a:t>
                      </a:r>
                      <a:r>
                        <a:rPr lang="ru-RU" sz="850" kern="1200" dirty="0">
                          <a:solidFill>
                            <a:srgbClr val="0070C0"/>
                          </a:solidFill>
                          <a:effectLst/>
                          <a:latin typeface="+mn-lt"/>
                          <a:ea typeface="+mn-ea"/>
                          <a:cs typeface="+mn-cs"/>
                        </a:rPr>
                        <a:t>1 параграф, 2-3 </a:t>
                      </a:r>
                      <a:r>
                        <a:rPr lang="kk-KZ" sz="850" kern="1200" dirty="0">
                          <a:solidFill>
                            <a:srgbClr val="0070C0"/>
                          </a:solidFill>
                          <a:effectLst/>
                          <a:latin typeface="+mn-lt"/>
                          <a:ea typeface="+mn-ea"/>
                          <a:cs typeface="+mn-cs"/>
                        </a:rPr>
                        <a:t>бет аралығында және 3-5 сұраққа жауап беру</a:t>
                      </a:r>
                      <a:r>
                        <a:rPr lang="ru-RU" sz="850" kern="1200" dirty="0">
                          <a:solidFill>
                            <a:srgbClr val="0070C0"/>
                          </a:solidFill>
                          <a:effectLst/>
                          <a:latin typeface="+mn-lt"/>
                          <a:ea typeface="+mn-ea"/>
                          <a:cs typeface="+mn-cs"/>
                        </a:rPr>
                        <a:t>; </a:t>
                      </a:r>
                      <a:r>
                        <a:rPr lang="kk-KZ" sz="850" kern="1200" dirty="0">
                          <a:solidFill>
                            <a:srgbClr val="0070C0"/>
                          </a:solidFill>
                          <a:effectLst/>
                          <a:latin typeface="+mn-lt"/>
                          <a:ea typeface="+mn-ea"/>
                          <a:cs typeface="+mn-cs"/>
                        </a:rPr>
                        <a:t>немесе</a:t>
                      </a:r>
                      <a:endParaRPr lang="ru-RU" sz="850" kern="1200" dirty="0">
                        <a:solidFill>
                          <a:srgbClr val="0070C0"/>
                        </a:solidFill>
                        <a:effectLst/>
                        <a:latin typeface="+mn-lt"/>
                        <a:ea typeface="+mn-ea"/>
                        <a:cs typeface="+mn-cs"/>
                      </a:endParaRPr>
                    </a:p>
                    <a:p>
                      <a:pPr algn="just">
                        <a:spcAft>
                          <a:spcPts val="0"/>
                        </a:spcAft>
                      </a:pPr>
                      <a:r>
                        <a:rPr lang="kk-KZ" sz="850" kern="1200" dirty="0">
                          <a:solidFill>
                            <a:srgbClr val="0070C0"/>
                          </a:solidFill>
                          <a:effectLst/>
                          <a:latin typeface="+mn-lt"/>
                          <a:ea typeface="+mn-ea"/>
                          <a:cs typeface="+mn-cs"/>
                        </a:rPr>
                        <a:t>- тақырып бойынша 1 бейне-ресурсты қарау және 3-5 сұраққа жауап беру.</a:t>
                      </a:r>
                      <a:endParaRPr lang="ru-RU" sz="850" kern="1200" dirty="0">
                        <a:solidFill>
                          <a:srgbClr val="0070C0"/>
                        </a:solidFill>
                        <a:effectLst/>
                        <a:latin typeface="+mn-lt"/>
                        <a:ea typeface="+mn-ea"/>
                        <a:cs typeface="+mn-cs"/>
                      </a:endParaRPr>
                    </a:p>
                  </a:txBody>
                  <a:tcPr marL="33139" marR="33139" marT="0" marB="0"/>
                </a:tc>
                <a:extLst>
                  <a:ext uri="{0D108BD9-81ED-4DB2-BD59-A6C34878D82A}">
                    <a16:rowId xmlns:a16="http://schemas.microsoft.com/office/drawing/2014/main" val="4225804840"/>
                  </a:ext>
                </a:extLst>
              </a:tr>
              <a:tr h="188395">
                <a:tc>
                  <a:txBody>
                    <a:bodyPr/>
                    <a:lstStyle/>
                    <a:p>
                      <a:pPr algn="just">
                        <a:spcAft>
                          <a:spcPts val="0"/>
                        </a:spcAft>
                      </a:pPr>
                      <a:r>
                        <a:rPr lang="kk-KZ" sz="900">
                          <a:effectLst/>
                        </a:rPr>
                        <a:t>Қазақстан тарихы</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3139" marR="33139" marT="0" marB="0"/>
                </a:tc>
                <a:tc>
                  <a:txBody>
                    <a:bodyPr/>
                    <a:lstStyle/>
                    <a:p>
                      <a:pPr algn="just">
                        <a:spcAft>
                          <a:spcPts val="0"/>
                        </a:spcAft>
                      </a:pPr>
                      <a:r>
                        <a:rPr lang="kk-KZ" sz="850" kern="1200" dirty="0">
                          <a:solidFill>
                            <a:srgbClr val="0070C0"/>
                          </a:solidFill>
                          <a:effectLst/>
                          <a:latin typeface="+mn-lt"/>
                          <a:ea typeface="+mn-ea"/>
                          <a:cs typeface="+mn-cs"/>
                        </a:rPr>
                        <a:t>бір дұрыс жауапты таңдаумен 1 тест-тапсырмасы; немесе</a:t>
                      </a:r>
                      <a:endParaRPr lang="ru-RU" sz="850" kern="1200" dirty="0">
                        <a:solidFill>
                          <a:srgbClr val="0070C0"/>
                        </a:solidFill>
                        <a:effectLst/>
                        <a:latin typeface="+mn-lt"/>
                        <a:ea typeface="+mn-ea"/>
                        <a:cs typeface="+mn-cs"/>
                      </a:endParaRPr>
                    </a:p>
                    <a:p>
                      <a:pPr algn="just">
                        <a:spcAft>
                          <a:spcPts val="0"/>
                        </a:spcAft>
                      </a:pPr>
                      <a:r>
                        <a:rPr lang="kk-KZ" sz="850" kern="1200" dirty="0">
                          <a:solidFill>
                            <a:srgbClr val="0070C0"/>
                          </a:solidFill>
                          <a:effectLst/>
                          <a:latin typeface="+mn-lt"/>
                          <a:ea typeface="+mn-ea"/>
                          <a:cs typeface="+mn-cs"/>
                        </a:rPr>
                        <a:t>- сабақ тақырыбы бойынша кестені толтыру</a:t>
                      </a:r>
                      <a:endParaRPr lang="ru-RU" sz="850" kern="1200" dirty="0">
                        <a:solidFill>
                          <a:srgbClr val="0070C0"/>
                        </a:solidFill>
                        <a:effectLst/>
                        <a:latin typeface="+mn-lt"/>
                        <a:ea typeface="+mn-ea"/>
                        <a:cs typeface="+mn-cs"/>
                      </a:endParaRPr>
                    </a:p>
                  </a:txBody>
                  <a:tcPr marL="33139" marR="33139" marT="0" marB="0"/>
                </a:tc>
                <a:extLst>
                  <a:ext uri="{0D108BD9-81ED-4DB2-BD59-A6C34878D82A}">
                    <a16:rowId xmlns:a16="http://schemas.microsoft.com/office/drawing/2014/main" val="2949736465"/>
                  </a:ext>
                </a:extLst>
              </a:tr>
              <a:tr h="188395">
                <a:tc>
                  <a:txBody>
                    <a:bodyPr/>
                    <a:lstStyle/>
                    <a:p>
                      <a:pPr algn="just">
                        <a:spcAft>
                          <a:spcPts val="0"/>
                        </a:spcAft>
                      </a:pPr>
                      <a:r>
                        <a:rPr lang="kk-KZ" sz="900">
                          <a:effectLst/>
                        </a:rPr>
                        <a:t>Дүниежүзі тарихы</a:t>
                      </a:r>
                      <a:r>
                        <a:rPr lang="en-US" sz="900">
                          <a:effectLst/>
                        </a:rPr>
                        <a:t> </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3139" marR="33139" marT="0" marB="0"/>
                </a:tc>
                <a:tc>
                  <a:txBody>
                    <a:bodyPr/>
                    <a:lstStyle/>
                    <a:p>
                      <a:pPr algn="just">
                        <a:spcAft>
                          <a:spcPts val="0"/>
                        </a:spcAft>
                      </a:pPr>
                      <a:r>
                        <a:rPr lang="kk-KZ" sz="850" kern="1200" dirty="0">
                          <a:solidFill>
                            <a:srgbClr val="0070C0"/>
                          </a:solidFill>
                          <a:effectLst/>
                          <a:latin typeface="+mn-lt"/>
                          <a:ea typeface="+mn-ea"/>
                          <a:cs typeface="+mn-cs"/>
                        </a:rPr>
                        <a:t>бір дұрыс жауапты таңдаумен 1 тест-тапсырмасы; немесе</a:t>
                      </a:r>
                      <a:endParaRPr lang="ru-RU" sz="850" kern="1200" dirty="0">
                        <a:solidFill>
                          <a:srgbClr val="0070C0"/>
                        </a:solidFill>
                        <a:effectLst/>
                        <a:latin typeface="+mn-lt"/>
                        <a:ea typeface="+mn-ea"/>
                        <a:cs typeface="+mn-cs"/>
                      </a:endParaRPr>
                    </a:p>
                    <a:p>
                      <a:pPr algn="just">
                        <a:spcAft>
                          <a:spcPts val="0"/>
                        </a:spcAft>
                      </a:pPr>
                      <a:r>
                        <a:rPr lang="kk-KZ" sz="850" kern="1200" dirty="0">
                          <a:solidFill>
                            <a:srgbClr val="0070C0"/>
                          </a:solidFill>
                          <a:effectLst/>
                          <a:latin typeface="+mn-lt"/>
                          <a:ea typeface="+mn-ea"/>
                          <a:cs typeface="+mn-cs"/>
                        </a:rPr>
                        <a:t>- сабақ тақырыбы бойынша кестені толтыру</a:t>
                      </a:r>
                      <a:endParaRPr lang="ru-RU" sz="850" kern="1200" dirty="0">
                        <a:solidFill>
                          <a:srgbClr val="0070C0"/>
                        </a:solidFill>
                        <a:effectLst/>
                        <a:latin typeface="+mn-lt"/>
                        <a:ea typeface="+mn-ea"/>
                        <a:cs typeface="+mn-cs"/>
                      </a:endParaRPr>
                    </a:p>
                  </a:txBody>
                  <a:tcPr marL="33139" marR="33139" marT="0" marB="0"/>
                </a:tc>
                <a:extLst>
                  <a:ext uri="{0D108BD9-81ED-4DB2-BD59-A6C34878D82A}">
                    <a16:rowId xmlns:a16="http://schemas.microsoft.com/office/drawing/2014/main" val="3416398059"/>
                  </a:ext>
                </a:extLst>
              </a:tr>
              <a:tr h="282593">
                <a:tc>
                  <a:txBody>
                    <a:bodyPr/>
                    <a:lstStyle/>
                    <a:p>
                      <a:pPr algn="just">
                        <a:spcAft>
                          <a:spcPts val="0"/>
                        </a:spcAft>
                      </a:pPr>
                      <a:r>
                        <a:rPr lang="kk-KZ" sz="900">
                          <a:effectLst/>
                        </a:rPr>
                        <a:t>Өзін-өзі тану</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3139" marR="33139" marT="0" marB="0"/>
                </a:tc>
                <a:tc>
                  <a:txBody>
                    <a:bodyPr/>
                    <a:lstStyle/>
                    <a:p>
                      <a:pPr algn="just">
                        <a:spcAft>
                          <a:spcPts val="0"/>
                        </a:spcAft>
                      </a:pPr>
                      <a:r>
                        <a:rPr lang="kk-KZ" sz="850" kern="1200" dirty="0">
                          <a:solidFill>
                            <a:srgbClr val="0070C0"/>
                          </a:solidFill>
                          <a:effectLst/>
                          <a:latin typeface="+mn-lt"/>
                          <a:ea typeface="+mn-ea"/>
                          <a:cs typeface="+mn-cs"/>
                        </a:rPr>
                        <a:t>- 3 беттен көп емес оқу және мәтін бойынша 2-3 сұраққа жауап беру </a:t>
                      </a:r>
                      <a:endParaRPr lang="ru-RU" sz="850" kern="1200" dirty="0">
                        <a:solidFill>
                          <a:srgbClr val="0070C0"/>
                        </a:solidFill>
                        <a:effectLst/>
                        <a:latin typeface="+mn-lt"/>
                        <a:ea typeface="+mn-ea"/>
                        <a:cs typeface="+mn-cs"/>
                      </a:endParaRPr>
                    </a:p>
                    <a:p>
                      <a:pPr algn="just">
                        <a:spcAft>
                          <a:spcPts val="0"/>
                        </a:spcAft>
                      </a:pPr>
                      <a:r>
                        <a:rPr lang="kk-KZ" sz="850" kern="1200" dirty="0">
                          <a:solidFill>
                            <a:srgbClr val="0070C0"/>
                          </a:solidFill>
                          <a:effectLst/>
                          <a:latin typeface="+mn-lt"/>
                          <a:ea typeface="+mn-ea"/>
                          <a:cs typeface="+mn-cs"/>
                        </a:rPr>
                        <a:t> </a:t>
                      </a:r>
                      <a:endParaRPr lang="ru-RU" sz="850" kern="1200" dirty="0">
                        <a:solidFill>
                          <a:srgbClr val="0070C0"/>
                        </a:solidFill>
                        <a:effectLst/>
                        <a:latin typeface="+mn-lt"/>
                        <a:ea typeface="+mn-ea"/>
                        <a:cs typeface="+mn-cs"/>
                      </a:endParaRPr>
                    </a:p>
                  </a:txBody>
                  <a:tcPr marL="33139" marR="33139" marT="0" marB="0"/>
                </a:tc>
                <a:extLst>
                  <a:ext uri="{0D108BD9-81ED-4DB2-BD59-A6C34878D82A}">
                    <a16:rowId xmlns:a16="http://schemas.microsoft.com/office/drawing/2014/main" val="261828997"/>
                  </a:ext>
                </a:extLst>
              </a:tr>
              <a:tr h="376790">
                <a:tc>
                  <a:txBody>
                    <a:bodyPr/>
                    <a:lstStyle/>
                    <a:p>
                      <a:pPr algn="just">
                        <a:spcAft>
                          <a:spcPts val="0"/>
                        </a:spcAft>
                      </a:pPr>
                      <a:r>
                        <a:rPr lang="kk-KZ" sz="900">
                          <a:effectLst/>
                        </a:rPr>
                        <a:t>Көркем еңбек</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3139" marR="33139" marT="0" marB="0"/>
                </a:tc>
                <a:tc>
                  <a:txBody>
                    <a:bodyPr/>
                    <a:lstStyle/>
                    <a:p>
                      <a:pPr>
                        <a:spcAft>
                          <a:spcPts val="0"/>
                        </a:spcAft>
                      </a:pPr>
                      <a:r>
                        <a:rPr lang="kk-KZ" sz="850" kern="1200" dirty="0">
                          <a:solidFill>
                            <a:srgbClr val="0070C0"/>
                          </a:solidFill>
                          <a:effectLst/>
                          <a:latin typeface="+mn-lt"/>
                          <a:ea typeface="+mn-ea"/>
                          <a:cs typeface="+mn-cs"/>
                        </a:rPr>
                        <a:t>- 1 параграф,  2-3 бет аралығында және 2-3 сұраққа жауап беру; немесе</a:t>
                      </a:r>
                      <a:endParaRPr lang="ru-RU" sz="850" kern="1200" dirty="0">
                        <a:solidFill>
                          <a:srgbClr val="0070C0"/>
                        </a:solidFill>
                        <a:effectLst/>
                        <a:latin typeface="+mn-lt"/>
                        <a:ea typeface="+mn-ea"/>
                        <a:cs typeface="+mn-cs"/>
                      </a:endParaRPr>
                    </a:p>
                    <a:p>
                      <a:pPr>
                        <a:spcAft>
                          <a:spcPts val="0"/>
                        </a:spcAft>
                      </a:pPr>
                      <a:r>
                        <a:rPr lang="kk-KZ" sz="850" kern="1200" dirty="0">
                          <a:solidFill>
                            <a:srgbClr val="0070C0"/>
                          </a:solidFill>
                          <a:effectLst/>
                          <a:latin typeface="+mn-lt"/>
                          <a:ea typeface="+mn-ea"/>
                          <a:cs typeface="+mn-cs"/>
                        </a:rPr>
                        <a:t>- тақырып бойынша 1 бейне-ресурсты қарау және 3-5 сұраққа жауап беру.</a:t>
                      </a:r>
                      <a:endParaRPr lang="ru-RU" sz="850" kern="1200" dirty="0">
                        <a:solidFill>
                          <a:srgbClr val="0070C0"/>
                        </a:solidFill>
                        <a:effectLst/>
                        <a:latin typeface="+mn-lt"/>
                        <a:ea typeface="+mn-ea"/>
                        <a:cs typeface="+mn-cs"/>
                      </a:endParaRPr>
                    </a:p>
                  </a:txBody>
                  <a:tcPr marL="33139" marR="33139" marT="0" marB="0"/>
                </a:tc>
                <a:extLst>
                  <a:ext uri="{0D108BD9-81ED-4DB2-BD59-A6C34878D82A}">
                    <a16:rowId xmlns:a16="http://schemas.microsoft.com/office/drawing/2014/main" val="163329324"/>
                  </a:ext>
                </a:extLst>
              </a:tr>
              <a:tr h="282593">
                <a:tc>
                  <a:txBody>
                    <a:bodyPr/>
                    <a:lstStyle/>
                    <a:p>
                      <a:pPr algn="just">
                        <a:spcAft>
                          <a:spcPts val="0"/>
                        </a:spcAft>
                      </a:pPr>
                      <a:r>
                        <a:rPr lang="kk-KZ" sz="900">
                          <a:effectLst/>
                        </a:rPr>
                        <a:t>Дене шынықтыру</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3139" marR="33139" marT="0" marB="0"/>
                </a:tc>
                <a:tc>
                  <a:txBody>
                    <a:bodyPr/>
                    <a:lstStyle/>
                    <a:p>
                      <a:pPr algn="just">
                        <a:spcAft>
                          <a:spcPts val="0"/>
                        </a:spcAft>
                      </a:pPr>
                      <a:r>
                        <a:rPr lang="kk-KZ" sz="850" kern="1200" dirty="0">
                          <a:solidFill>
                            <a:srgbClr val="0070C0"/>
                          </a:solidFill>
                          <a:effectLst/>
                          <a:latin typeface="+mn-lt"/>
                          <a:ea typeface="+mn-ea"/>
                          <a:cs typeface="+mn-cs"/>
                        </a:rPr>
                        <a:t>- жас ерекшеліктеріне сәйкес ұсынылған бейне-ресурс немесе педагог ұсынымдары бойынша физикалық жаттығулар кешенін қарау және орындау </a:t>
                      </a:r>
                      <a:endParaRPr lang="ru-RU" sz="850" kern="1200" dirty="0">
                        <a:solidFill>
                          <a:srgbClr val="0070C0"/>
                        </a:solidFill>
                        <a:effectLst/>
                        <a:latin typeface="+mn-lt"/>
                        <a:ea typeface="+mn-ea"/>
                        <a:cs typeface="+mn-cs"/>
                      </a:endParaRPr>
                    </a:p>
                  </a:txBody>
                  <a:tcPr marL="33139" marR="33139" marT="0" marB="0"/>
                </a:tc>
                <a:extLst>
                  <a:ext uri="{0D108BD9-81ED-4DB2-BD59-A6C34878D82A}">
                    <a16:rowId xmlns:a16="http://schemas.microsoft.com/office/drawing/2014/main" val="1513589439"/>
                  </a:ext>
                </a:extLst>
              </a:tr>
            </a:tbl>
          </a:graphicData>
        </a:graphic>
      </p:graphicFrame>
      <p:graphicFrame>
        <p:nvGraphicFramePr>
          <p:cNvPr id="4" name="Таблица 3">
            <a:extLst>
              <a:ext uri="{FF2B5EF4-FFF2-40B4-BE49-F238E27FC236}">
                <a16:creationId xmlns:a16="http://schemas.microsoft.com/office/drawing/2014/main" id="{8EC2CE5D-7476-4CD3-92A4-54CD0228A1D4}"/>
              </a:ext>
            </a:extLst>
          </p:cNvPr>
          <p:cNvGraphicFramePr>
            <a:graphicFrameLocks noGrp="1"/>
          </p:cNvGraphicFramePr>
          <p:nvPr/>
        </p:nvGraphicFramePr>
        <p:xfrm>
          <a:off x="6084863" y="1074461"/>
          <a:ext cx="5901823" cy="5689421"/>
        </p:xfrm>
        <a:graphic>
          <a:graphicData uri="http://schemas.openxmlformats.org/drawingml/2006/table">
            <a:tbl>
              <a:tblPr firstRow="1" firstCol="1" bandRow="1">
                <a:tableStyleId>{5C22544A-7EE6-4342-B048-85BDC9FD1C3A}</a:tableStyleId>
              </a:tblPr>
              <a:tblGrid>
                <a:gridCol w="1353295">
                  <a:extLst>
                    <a:ext uri="{9D8B030D-6E8A-4147-A177-3AD203B41FA5}">
                      <a16:colId xmlns:a16="http://schemas.microsoft.com/office/drawing/2014/main" val="1082353897"/>
                    </a:ext>
                  </a:extLst>
                </a:gridCol>
                <a:gridCol w="4548528">
                  <a:extLst>
                    <a:ext uri="{9D8B030D-6E8A-4147-A177-3AD203B41FA5}">
                      <a16:colId xmlns:a16="http://schemas.microsoft.com/office/drawing/2014/main" val="1101642420"/>
                    </a:ext>
                  </a:extLst>
                </a:gridCol>
              </a:tblGrid>
              <a:tr h="251647">
                <a:tc gridSpan="2">
                  <a:txBody>
                    <a:bodyPr/>
                    <a:lstStyle/>
                    <a:p>
                      <a:pPr algn="ctr">
                        <a:spcAft>
                          <a:spcPts val="0"/>
                        </a:spcAft>
                      </a:pPr>
                      <a:r>
                        <a:rPr lang="en-US" sz="850" dirty="0">
                          <a:effectLst/>
                        </a:rPr>
                        <a:t>8</a:t>
                      </a:r>
                      <a:r>
                        <a:rPr lang="kk-KZ" sz="850" dirty="0">
                          <a:effectLst/>
                        </a:rPr>
                        <a:t>-сынып</a:t>
                      </a:r>
                      <a:endParaRPr lang="ru-RU" sz="850" dirty="0">
                        <a:effectLst/>
                      </a:endParaRPr>
                    </a:p>
                    <a:p>
                      <a:pPr algn="just">
                        <a:spcAft>
                          <a:spcPts val="0"/>
                        </a:spcAft>
                      </a:pPr>
                      <a:r>
                        <a:rPr lang="kk-KZ" sz="850" dirty="0">
                          <a:effectLst/>
                        </a:rPr>
                        <a:t> </a:t>
                      </a:r>
                      <a:endParaRPr lang="ru-RU" sz="8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hMerge="1">
                  <a:txBody>
                    <a:bodyPr/>
                    <a:lstStyle/>
                    <a:p>
                      <a:endParaRPr lang="ru-RU"/>
                    </a:p>
                  </a:txBody>
                  <a:tcPr/>
                </a:tc>
                <a:extLst>
                  <a:ext uri="{0D108BD9-81ED-4DB2-BD59-A6C34878D82A}">
                    <a16:rowId xmlns:a16="http://schemas.microsoft.com/office/drawing/2014/main" val="2117322476"/>
                  </a:ext>
                </a:extLst>
              </a:tr>
              <a:tr h="284992">
                <a:tc>
                  <a:txBody>
                    <a:bodyPr/>
                    <a:lstStyle/>
                    <a:p>
                      <a:pPr>
                        <a:spcAft>
                          <a:spcPts val="0"/>
                        </a:spcAft>
                      </a:pPr>
                      <a:r>
                        <a:rPr lang="kk-KZ" sz="850" kern="1200">
                          <a:effectLst/>
                        </a:rPr>
                        <a:t>Қазақ тілі/Русский язык</a:t>
                      </a:r>
                      <a:endParaRPr lang="ru-RU" sz="8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a:txBody>
                    <a:bodyPr/>
                    <a:lstStyle/>
                    <a:p>
                      <a:pPr algn="just">
                        <a:spcAft>
                          <a:spcPts val="0"/>
                        </a:spcAft>
                      </a:pPr>
                      <a:r>
                        <a:rPr lang="kk-KZ" sz="850" kern="1200" dirty="0">
                          <a:solidFill>
                            <a:srgbClr val="0070C0"/>
                          </a:solidFill>
                          <a:effectLst/>
                          <a:latin typeface="+mn-lt"/>
                          <a:ea typeface="+mn-ea"/>
                          <a:cs typeface="+mn-cs"/>
                        </a:rPr>
                        <a:t>- 1 ауызша жаттығу (85-95 сөз), сабақ тақырыбы бойынша 1 жазбаша жаттығу</a:t>
                      </a:r>
                      <a:endParaRPr lang="ru-RU" sz="850" kern="1200" dirty="0">
                        <a:solidFill>
                          <a:srgbClr val="0070C0"/>
                        </a:solidFill>
                        <a:effectLst/>
                        <a:latin typeface="+mn-lt"/>
                        <a:ea typeface="+mn-ea"/>
                        <a:cs typeface="+mn-cs"/>
                      </a:endParaRPr>
                    </a:p>
                  </a:txBody>
                  <a:tcPr marL="32419" marR="32419" marT="0" marB="0"/>
                </a:tc>
                <a:extLst>
                  <a:ext uri="{0D108BD9-81ED-4DB2-BD59-A6C34878D82A}">
                    <a16:rowId xmlns:a16="http://schemas.microsoft.com/office/drawing/2014/main" val="12126414"/>
                  </a:ext>
                </a:extLst>
              </a:tr>
              <a:tr h="284992">
                <a:tc>
                  <a:txBody>
                    <a:bodyPr/>
                    <a:lstStyle/>
                    <a:p>
                      <a:pPr algn="just">
                        <a:spcAft>
                          <a:spcPts val="0"/>
                        </a:spcAft>
                      </a:pPr>
                      <a:r>
                        <a:rPr lang="kk-KZ" sz="850">
                          <a:effectLst/>
                        </a:rPr>
                        <a:t>Қазақ әдебиеті/Русская литература</a:t>
                      </a:r>
                      <a:endParaRPr lang="ru-RU" sz="8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a:txBody>
                    <a:bodyPr/>
                    <a:lstStyle/>
                    <a:p>
                      <a:pPr algn="just">
                        <a:spcAft>
                          <a:spcPts val="0"/>
                        </a:spcAft>
                      </a:pPr>
                      <a:r>
                        <a:rPr lang="kk-KZ" sz="850" kern="1200" dirty="0">
                          <a:solidFill>
                            <a:srgbClr val="0070C0"/>
                          </a:solidFill>
                          <a:effectLst/>
                          <a:latin typeface="+mn-lt"/>
                          <a:ea typeface="+mn-ea"/>
                          <a:cs typeface="+mn-cs"/>
                        </a:rPr>
                        <a:t>- 3-5 бет оқу, мәтінді талдауға арналған 1-2 жаттығу</a:t>
                      </a:r>
                      <a:endParaRPr lang="ru-RU" sz="850" kern="1200" dirty="0">
                        <a:solidFill>
                          <a:srgbClr val="0070C0"/>
                        </a:solidFill>
                        <a:effectLst/>
                        <a:latin typeface="+mn-lt"/>
                        <a:ea typeface="+mn-ea"/>
                        <a:cs typeface="+mn-cs"/>
                      </a:endParaRPr>
                    </a:p>
                    <a:p>
                      <a:pPr algn="just">
                        <a:spcAft>
                          <a:spcPts val="0"/>
                        </a:spcAft>
                      </a:pPr>
                      <a:r>
                        <a:rPr lang="kk-KZ" sz="850" kern="1200" dirty="0">
                          <a:solidFill>
                            <a:srgbClr val="0070C0"/>
                          </a:solidFill>
                          <a:effectLst/>
                          <a:latin typeface="+mn-lt"/>
                          <a:ea typeface="+mn-ea"/>
                          <a:cs typeface="+mn-cs"/>
                        </a:rPr>
                        <a:t> </a:t>
                      </a:r>
                      <a:endParaRPr lang="ru-RU" sz="850" kern="1200" dirty="0">
                        <a:solidFill>
                          <a:srgbClr val="0070C0"/>
                        </a:solidFill>
                        <a:effectLst/>
                        <a:latin typeface="+mn-lt"/>
                        <a:ea typeface="+mn-ea"/>
                        <a:cs typeface="+mn-cs"/>
                      </a:endParaRPr>
                    </a:p>
                  </a:txBody>
                  <a:tcPr marL="32419" marR="32419" marT="0" marB="0"/>
                </a:tc>
                <a:extLst>
                  <a:ext uri="{0D108BD9-81ED-4DB2-BD59-A6C34878D82A}">
                    <a16:rowId xmlns:a16="http://schemas.microsoft.com/office/drawing/2014/main" val="873369745"/>
                  </a:ext>
                </a:extLst>
              </a:tr>
              <a:tr h="379988">
                <a:tc>
                  <a:txBody>
                    <a:bodyPr/>
                    <a:lstStyle/>
                    <a:p>
                      <a:pPr algn="just">
                        <a:spcAft>
                          <a:spcPts val="0"/>
                        </a:spcAft>
                      </a:pPr>
                      <a:r>
                        <a:rPr lang="ru-RU" sz="850">
                          <a:effectLst/>
                        </a:rPr>
                        <a:t>Русский язык и литература</a:t>
                      </a:r>
                      <a:r>
                        <a:rPr lang="kk-KZ" sz="850">
                          <a:effectLst/>
                        </a:rPr>
                        <a:t>/Қазақ тілі мен әдебиеті</a:t>
                      </a:r>
                      <a:endParaRPr lang="ru-RU" sz="8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a:txBody>
                    <a:bodyPr/>
                    <a:lstStyle/>
                    <a:p>
                      <a:pPr algn="just">
                        <a:spcAft>
                          <a:spcPts val="0"/>
                        </a:spcAft>
                      </a:pPr>
                      <a:r>
                        <a:rPr lang="kk-KZ" sz="850" kern="1200" dirty="0">
                          <a:solidFill>
                            <a:srgbClr val="0070C0"/>
                          </a:solidFill>
                          <a:effectLst/>
                          <a:latin typeface="+mn-lt"/>
                          <a:ea typeface="+mn-ea"/>
                          <a:cs typeface="+mn-cs"/>
                        </a:rPr>
                        <a:t>- сабақ тақырыбы бойынша 1 ауызша жаттығу (40-50 сөз) және 1 жазбаша жаттығу</a:t>
                      </a:r>
                      <a:endParaRPr lang="ru-RU" sz="850" kern="1200" dirty="0">
                        <a:solidFill>
                          <a:srgbClr val="0070C0"/>
                        </a:solidFill>
                        <a:effectLst/>
                        <a:latin typeface="+mn-lt"/>
                        <a:ea typeface="+mn-ea"/>
                        <a:cs typeface="+mn-cs"/>
                      </a:endParaRPr>
                    </a:p>
                  </a:txBody>
                  <a:tcPr marL="32419" marR="32419" marT="0" marB="0"/>
                </a:tc>
                <a:extLst>
                  <a:ext uri="{0D108BD9-81ED-4DB2-BD59-A6C34878D82A}">
                    <a16:rowId xmlns:a16="http://schemas.microsoft.com/office/drawing/2014/main" val="836227410"/>
                  </a:ext>
                </a:extLst>
              </a:tr>
              <a:tr h="189994">
                <a:tc>
                  <a:txBody>
                    <a:bodyPr/>
                    <a:lstStyle/>
                    <a:p>
                      <a:pPr algn="just">
                        <a:spcAft>
                          <a:spcPts val="0"/>
                        </a:spcAft>
                      </a:pPr>
                      <a:r>
                        <a:rPr lang="kk-KZ" sz="850">
                          <a:effectLst/>
                        </a:rPr>
                        <a:t>Ағылшын тілі</a:t>
                      </a:r>
                      <a:endParaRPr lang="ru-RU" sz="8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a:txBody>
                    <a:bodyPr/>
                    <a:lstStyle/>
                    <a:p>
                      <a:pPr algn="just">
                        <a:spcAft>
                          <a:spcPts val="0"/>
                        </a:spcAft>
                      </a:pPr>
                      <a:r>
                        <a:rPr lang="kk-KZ" sz="850" kern="1200">
                          <a:solidFill>
                            <a:srgbClr val="0070C0"/>
                          </a:solidFill>
                          <a:effectLst/>
                          <a:latin typeface="+mn-lt"/>
                          <a:ea typeface="+mn-ea"/>
                          <a:cs typeface="+mn-cs"/>
                        </a:rPr>
                        <a:t>- сабақ тақырыбы бойынша 1 ауызша жаттығу (30-40 сөз) және 1 жазбаша жаттығу</a:t>
                      </a:r>
                      <a:endParaRPr lang="ru-RU" sz="850" kern="1200">
                        <a:solidFill>
                          <a:srgbClr val="0070C0"/>
                        </a:solidFill>
                        <a:effectLst/>
                        <a:latin typeface="+mn-lt"/>
                        <a:ea typeface="+mn-ea"/>
                        <a:cs typeface="+mn-cs"/>
                      </a:endParaRPr>
                    </a:p>
                  </a:txBody>
                  <a:tcPr marL="32419" marR="32419" marT="0" marB="0"/>
                </a:tc>
                <a:extLst>
                  <a:ext uri="{0D108BD9-81ED-4DB2-BD59-A6C34878D82A}">
                    <a16:rowId xmlns:a16="http://schemas.microsoft.com/office/drawing/2014/main" val="3615106414"/>
                  </a:ext>
                </a:extLst>
              </a:tr>
              <a:tr h="251647">
                <a:tc>
                  <a:txBody>
                    <a:bodyPr/>
                    <a:lstStyle/>
                    <a:p>
                      <a:pPr algn="just">
                        <a:spcAft>
                          <a:spcPts val="0"/>
                        </a:spcAft>
                      </a:pPr>
                      <a:r>
                        <a:rPr lang="en-US" sz="850">
                          <a:effectLst/>
                        </a:rPr>
                        <a:t>Алгебра </a:t>
                      </a:r>
                      <a:endParaRPr lang="ru-RU" sz="8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a:txBody>
                    <a:bodyPr/>
                    <a:lstStyle/>
                    <a:p>
                      <a:pPr algn="just">
                        <a:spcAft>
                          <a:spcPts val="0"/>
                        </a:spcAft>
                      </a:pPr>
                      <a:r>
                        <a:rPr lang="kk-KZ" sz="850" kern="1200" dirty="0">
                          <a:solidFill>
                            <a:srgbClr val="0070C0"/>
                          </a:solidFill>
                          <a:effectLst/>
                          <a:latin typeface="+mn-lt"/>
                          <a:ea typeface="+mn-ea"/>
                          <a:cs typeface="+mn-cs"/>
                        </a:rPr>
                        <a:t>- </a:t>
                      </a:r>
                      <a:r>
                        <a:rPr lang="en-US" sz="850" kern="1200" dirty="0">
                          <a:solidFill>
                            <a:srgbClr val="0070C0"/>
                          </a:solidFill>
                          <a:effectLst/>
                          <a:latin typeface="+mn-lt"/>
                          <a:ea typeface="+mn-ea"/>
                          <a:cs typeface="+mn-cs"/>
                        </a:rPr>
                        <a:t>2 </a:t>
                      </a:r>
                      <a:r>
                        <a:rPr lang="kk-KZ" sz="850" kern="1200" dirty="0">
                          <a:solidFill>
                            <a:srgbClr val="0070C0"/>
                          </a:solidFill>
                          <a:effectLst/>
                          <a:latin typeface="+mn-lt"/>
                          <a:ea typeface="+mn-ea"/>
                          <a:cs typeface="+mn-cs"/>
                        </a:rPr>
                        <a:t>сөз есеп және </a:t>
                      </a:r>
                      <a:r>
                        <a:rPr lang="en-US" sz="850" kern="1200" dirty="0">
                          <a:solidFill>
                            <a:srgbClr val="0070C0"/>
                          </a:solidFill>
                          <a:effectLst/>
                          <a:latin typeface="+mn-lt"/>
                          <a:ea typeface="+mn-ea"/>
                          <a:cs typeface="+mn-cs"/>
                        </a:rPr>
                        <a:t>6 </a:t>
                      </a:r>
                      <a:r>
                        <a:rPr lang="kk-KZ" sz="850" kern="1200" dirty="0">
                          <a:solidFill>
                            <a:srgbClr val="0070C0"/>
                          </a:solidFill>
                          <a:effectLst/>
                          <a:latin typeface="+mn-lt"/>
                          <a:ea typeface="+mn-ea"/>
                          <a:cs typeface="+mn-cs"/>
                        </a:rPr>
                        <a:t>есеп</a:t>
                      </a:r>
                      <a:r>
                        <a:rPr lang="en-US" sz="850" kern="1200" dirty="0">
                          <a:solidFill>
                            <a:srgbClr val="0070C0"/>
                          </a:solidFill>
                          <a:effectLst/>
                          <a:latin typeface="+mn-lt"/>
                          <a:ea typeface="+mn-ea"/>
                          <a:cs typeface="+mn-cs"/>
                        </a:rPr>
                        <a:t>; </a:t>
                      </a:r>
                      <a:r>
                        <a:rPr lang="kk-KZ" sz="850" kern="1200" dirty="0">
                          <a:solidFill>
                            <a:srgbClr val="0070C0"/>
                          </a:solidFill>
                          <a:effectLst/>
                          <a:latin typeface="+mn-lt"/>
                          <a:ea typeface="+mn-ea"/>
                          <a:cs typeface="+mn-cs"/>
                        </a:rPr>
                        <a:t>немесе</a:t>
                      </a:r>
                      <a:endParaRPr lang="ru-RU" sz="850" kern="1200" dirty="0">
                        <a:solidFill>
                          <a:srgbClr val="0070C0"/>
                        </a:solidFill>
                        <a:effectLst/>
                        <a:latin typeface="+mn-lt"/>
                        <a:ea typeface="+mn-ea"/>
                        <a:cs typeface="+mn-cs"/>
                      </a:endParaRPr>
                    </a:p>
                    <a:p>
                      <a:pPr algn="just">
                        <a:spcAft>
                          <a:spcPts val="0"/>
                        </a:spcAft>
                      </a:pPr>
                      <a:r>
                        <a:rPr lang="en-US" sz="850" kern="1200" dirty="0">
                          <a:solidFill>
                            <a:srgbClr val="0070C0"/>
                          </a:solidFill>
                          <a:effectLst/>
                          <a:latin typeface="+mn-lt"/>
                          <a:ea typeface="+mn-ea"/>
                          <a:cs typeface="+mn-cs"/>
                        </a:rPr>
                        <a:t>- 1 </a:t>
                      </a:r>
                      <a:r>
                        <a:rPr lang="kk-KZ" sz="850" kern="1200" dirty="0">
                          <a:solidFill>
                            <a:srgbClr val="0070C0"/>
                          </a:solidFill>
                          <a:effectLst/>
                          <a:latin typeface="+mn-lt"/>
                          <a:ea typeface="+mn-ea"/>
                          <a:cs typeface="+mn-cs"/>
                        </a:rPr>
                        <a:t>сөз есеп және 12 есеп</a:t>
                      </a:r>
                      <a:endParaRPr lang="ru-RU" sz="850" kern="1200" dirty="0">
                        <a:solidFill>
                          <a:srgbClr val="0070C0"/>
                        </a:solidFill>
                        <a:effectLst/>
                        <a:latin typeface="+mn-lt"/>
                        <a:ea typeface="+mn-ea"/>
                        <a:cs typeface="+mn-cs"/>
                      </a:endParaRPr>
                    </a:p>
                  </a:txBody>
                  <a:tcPr marL="32419" marR="32419" marT="0" marB="0"/>
                </a:tc>
                <a:extLst>
                  <a:ext uri="{0D108BD9-81ED-4DB2-BD59-A6C34878D82A}">
                    <a16:rowId xmlns:a16="http://schemas.microsoft.com/office/drawing/2014/main" val="2469144161"/>
                  </a:ext>
                </a:extLst>
              </a:tr>
              <a:tr h="125824">
                <a:tc>
                  <a:txBody>
                    <a:bodyPr/>
                    <a:lstStyle/>
                    <a:p>
                      <a:pPr algn="just">
                        <a:spcAft>
                          <a:spcPts val="0"/>
                        </a:spcAft>
                      </a:pPr>
                      <a:r>
                        <a:rPr lang="en-US" sz="850">
                          <a:effectLst/>
                        </a:rPr>
                        <a:t>Геометрия</a:t>
                      </a:r>
                      <a:endParaRPr lang="ru-RU" sz="8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a:txBody>
                    <a:bodyPr/>
                    <a:lstStyle/>
                    <a:p>
                      <a:pPr algn="just">
                        <a:spcAft>
                          <a:spcPts val="0"/>
                        </a:spcAft>
                      </a:pPr>
                      <a:r>
                        <a:rPr lang="kk-KZ" sz="850" kern="1200">
                          <a:solidFill>
                            <a:srgbClr val="0070C0"/>
                          </a:solidFill>
                          <a:effectLst/>
                          <a:latin typeface="+mn-lt"/>
                          <a:ea typeface="+mn-ea"/>
                          <a:cs typeface="+mn-cs"/>
                        </a:rPr>
                        <a:t>- </a:t>
                      </a:r>
                      <a:r>
                        <a:rPr lang="en-US" sz="850" kern="1200">
                          <a:solidFill>
                            <a:srgbClr val="0070C0"/>
                          </a:solidFill>
                          <a:effectLst/>
                          <a:latin typeface="+mn-lt"/>
                          <a:ea typeface="+mn-ea"/>
                          <a:cs typeface="+mn-cs"/>
                        </a:rPr>
                        <a:t>2 </a:t>
                      </a:r>
                      <a:r>
                        <a:rPr lang="kk-KZ" sz="850" kern="1200">
                          <a:solidFill>
                            <a:srgbClr val="0070C0"/>
                          </a:solidFill>
                          <a:effectLst/>
                          <a:latin typeface="+mn-lt"/>
                          <a:ea typeface="+mn-ea"/>
                          <a:cs typeface="+mn-cs"/>
                        </a:rPr>
                        <a:t>сөз есеп және 3-5 сұраққа жауап беру</a:t>
                      </a:r>
                      <a:endParaRPr lang="ru-RU" sz="850" kern="1200">
                        <a:solidFill>
                          <a:srgbClr val="0070C0"/>
                        </a:solidFill>
                        <a:effectLst/>
                        <a:latin typeface="+mn-lt"/>
                        <a:ea typeface="+mn-ea"/>
                        <a:cs typeface="+mn-cs"/>
                      </a:endParaRPr>
                    </a:p>
                  </a:txBody>
                  <a:tcPr marL="32419" marR="32419" marT="0" marB="0"/>
                </a:tc>
                <a:extLst>
                  <a:ext uri="{0D108BD9-81ED-4DB2-BD59-A6C34878D82A}">
                    <a16:rowId xmlns:a16="http://schemas.microsoft.com/office/drawing/2014/main" val="3410938712"/>
                  </a:ext>
                </a:extLst>
              </a:tr>
              <a:tr h="664980">
                <a:tc>
                  <a:txBody>
                    <a:bodyPr/>
                    <a:lstStyle/>
                    <a:p>
                      <a:pPr algn="just">
                        <a:spcAft>
                          <a:spcPts val="0"/>
                        </a:spcAft>
                      </a:pPr>
                      <a:r>
                        <a:rPr lang="en-US" sz="850">
                          <a:effectLst/>
                        </a:rPr>
                        <a:t>Информатика </a:t>
                      </a:r>
                      <a:endParaRPr lang="ru-RU" sz="8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a:txBody>
                    <a:bodyPr/>
                    <a:lstStyle/>
                    <a:p>
                      <a:pPr>
                        <a:spcAft>
                          <a:spcPts val="0"/>
                        </a:spcAft>
                      </a:pPr>
                      <a:r>
                        <a:rPr lang="kk-KZ" sz="850" kern="1200" dirty="0">
                          <a:solidFill>
                            <a:srgbClr val="0070C0"/>
                          </a:solidFill>
                          <a:effectLst/>
                          <a:latin typeface="+mn-lt"/>
                          <a:ea typeface="+mn-ea"/>
                          <a:cs typeface="+mn-cs"/>
                        </a:rPr>
                        <a:t>- 1 интерактивтік тест тапсырмасы және 2-3 сұраққа жауап беру; немесе; немесе  </a:t>
                      </a:r>
                      <a:endParaRPr lang="ru-RU" sz="850" kern="1200" dirty="0">
                        <a:solidFill>
                          <a:srgbClr val="0070C0"/>
                        </a:solidFill>
                        <a:effectLst/>
                        <a:latin typeface="+mn-lt"/>
                        <a:ea typeface="+mn-ea"/>
                        <a:cs typeface="+mn-cs"/>
                      </a:endParaRPr>
                    </a:p>
                    <a:p>
                      <a:pPr>
                        <a:spcAft>
                          <a:spcPts val="0"/>
                        </a:spcAft>
                      </a:pPr>
                      <a:r>
                        <a:rPr lang="kk-KZ" sz="850" kern="1200" dirty="0">
                          <a:solidFill>
                            <a:srgbClr val="0070C0"/>
                          </a:solidFill>
                          <a:effectLst/>
                          <a:latin typeface="+mn-lt"/>
                          <a:ea typeface="+mn-ea"/>
                          <a:cs typeface="+mn-cs"/>
                        </a:rPr>
                        <a:t>- 2 практикалық тапсырма ( алафит қуаттылығын есептеу/ алфавит символын екілік кодпен кодтау, процессордың адрестік кеңістігін есептеу /процессорды сипаттамалары бойынша таңдау/ желінің өткізгіштік қабілетін анықтау және т.б.)</a:t>
                      </a:r>
                      <a:endParaRPr lang="ru-RU" sz="850" kern="1200" dirty="0">
                        <a:solidFill>
                          <a:srgbClr val="0070C0"/>
                        </a:solidFill>
                        <a:effectLst/>
                        <a:latin typeface="+mn-lt"/>
                        <a:ea typeface="+mn-ea"/>
                        <a:cs typeface="+mn-cs"/>
                      </a:endParaRPr>
                    </a:p>
                  </a:txBody>
                  <a:tcPr marL="32419" marR="32419" marT="0" marB="0"/>
                </a:tc>
                <a:extLst>
                  <a:ext uri="{0D108BD9-81ED-4DB2-BD59-A6C34878D82A}">
                    <a16:rowId xmlns:a16="http://schemas.microsoft.com/office/drawing/2014/main" val="2706571584"/>
                  </a:ext>
                </a:extLst>
              </a:tr>
              <a:tr h="379988">
                <a:tc>
                  <a:txBody>
                    <a:bodyPr/>
                    <a:lstStyle/>
                    <a:p>
                      <a:pPr algn="just">
                        <a:spcAft>
                          <a:spcPts val="0"/>
                        </a:spcAft>
                      </a:pPr>
                      <a:r>
                        <a:rPr lang="en-US" sz="850">
                          <a:effectLst/>
                        </a:rPr>
                        <a:t>Физика </a:t>
                      </a:r>
                      <a:endParaRPr lang="ru-RU" sz="8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a:txBody>
                    <a:bodyPr/>
                    <a:lstStyle/>
                    <a:p>
                      <a:pPr algn="just">
                        <a:spcAft>
                          <a:spcPts val="0"/>
                        </a:spcAft>
                      </a:pPr>
                      <a:r>
                        <a:rPr lang="kk-KZ" sz="850" kern="1200" dirty="0">
                          <a:solidFill>
                            <a:srgbClr val="0070C0"/>
                          </a:solidFill>
                          <a:effectLst/>
                          <a:latin typeface="+mn-lt"/>
                          <a:ea typeface="+mn-ea"/>
                          <a:cs typeface="+mn-cs"/>
                        </a:rPr>
                        <a:t>- </a:t>
                      </a:r>
                      <a:r>
                        <a:rPr lang="ru-RU" sz="850" kern="1200" dirty="0">
                          <a:solidFill>
                            <a:srgbClr val="0070C0"/>
                          </a:solidFill>
                          <a:effectLst/>
                          <a:latin typeface="+mn-lt"/>
                          <a:ea typeface="+mn-ea"/>
                          <a:cs typeface="+mn-cs"/>
                        </a:rPr>
                        <a:t>1 параграф</a:t>
                      </a:r>
                      <a:r>
                        <a:rPr lang="kk-KZ" sz="850" kern="1200" dirty="0">
                          <a:solidFill>
                            <a:srgbClr val="0070C0"/>
                          </a:solidFill>
                          <a:effectLst/>
                          <a:latin typeface="+mn-lt"/>
                          <a:ea typeface="+mn-ea"/>
                          <a:cs typeface="+mn-cs"/>
                        </a:rPr>
                        <a:t>, 3-5 бет аралығында және 1-2 есепті шешу; немесе</a:t>
                      </a:r>
                      <a:endParaRPr lang="ru-RU" sz="850" kern="1200" dirty="0">
                        <a:solidFill>
                          <a:srgbClr val="0070C0"/>
                        </a:solidFill>
                        <a:effectLst/>
                        <a:latin typeface="+mn-lt"/>
                        <a:ea typeface="+mn-ea"/>
                        <a:cs typeface="+mn-cs"/>
                      </a:endParaRPr>
                    </a:p>
                    <a:p>
                      <a:pPr algn="just">
                        <a:spcAft>
                          <a:spcPts val="0"/>
                        </a:spcAft>
                      </a:pPr>
                      <a:r>
                        <a:rPr lang="kk-KZ" sz="850" kern="1200" dirty="0">
                          <a:solidFill>
                            <a:srgbClr val="0070C0"/>
                          </a:solidFill>
                          <a:effectLst/>
                          <a:latin typeface="+mn-lt"/>
                          <a:ea typeface="+mn-ea"/>
                          <a:cs typeface="+mn-cs"/>
                        </a:rPr>
                        <a:t>- 1 параграф, 3-5 аралығында және зертханалық жұмысты орындау</a:t>
                      </a:r>
                      <a:endParaRPr lang="ru-RU" sz="850" kern="1200" dirty="0">
                        <a:solidFill>
                          <a:srgbClr val="0070C0"/>
                        </a:solidFill>
                        <a:effectLst/>
                        <a:latin typeface="+mn-lt"/>
                        <a:ea typeface="+mn-ea"/>
                        <a:cs typeface="+mn-cs"/>
                      </a:endParaRPr>
                    </a:p>
                  </a:txBody>
                  <a:tcPr marL="32419" marR="32419" marT="0" marB="0"/>
                </a:tc>
                <a:extLst>
                  <a:ext uri="{0D108BD9-81ED-4DB2-BD59-A6C34878D82A}">
                    <a16:rowId xmlns:a16="http://schemas.microsoft.com/office/drawing/2014/main" val="2988118879"/>
                  </a:ext>
                </a:extLst>
              </a:tr>
              <a:tr h="379988">
                <a:tc>
                  <a:txBody>
                    <a:bodyPr/>
                    <a:lstStyle/>
                    <a:p>
                      <a:pPr algn="just">
                        <a:spcAft>
                          <a:spcPts val="0"/>
                        </a:spcAft>
                      </a:pPr>
                      <a:r>
                        <a:rPr lang="en-US" sz="850">
                          <a:effectLst/>
                        </a:rPr>
                        <a:t>Химия </a:t>
                      </a:r>
                      <a:endParaRPr lang="ru-RU" sz="8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a:txBody>
                    <a:bodyPr/>
                    <a:lstStyle/>
                    <a:p>
                      <a:pPr algn="just">
                        <a:spcAft>
                          <a:spcPts val="0"/>
                        </a:spcAft>
                      </a:pPr>
                      <a:r>
                        <a:rPr lang="kk-KZ" sz="850" kern="1200" dirty="0">
                          <a:solidFill>
                            <a:srgbClr val="0070C0"/>
                          </a:solidFill>
                          <a:effectLst/>
                          <a:latin typeface="+mn-lt"/>
                          <a:ea typeface="+mn-ea"/>
                          <a:cs typeface="+mn-cs"/>
                        </a:rPr>
                        <a:t>- </a:t>
                      </a:r>
                      <a:r>
                        <a:rPr lang="ru-RU" sz="850" kern="1200" dirty="0">
                          <a:solidFill>
                            <a:srgbClr val="0070C0"/>
                          </a:solidFill>
                          <a:effectLst/>
                          <a:latin typeface="+mn-lt"/>
                          <a:ea typeface="+mn-ea"/>
                          <a:cs typeface="+mn-cs"/>
                        </a:rPr>
                        <a:t>1 параграф</a:t>
                      </a:r>
                      <a:r>
                        <a:rPr lang="kk-KZ" sz="850" kern="1200" dirty="0">
                          <a:solidFill>
                            <a:srgbClr val="0070C0"/>
                          </a:solidFill>
                          <a:effectLst/>
                          <a:latin typeface="+mn-lt"/>
                          <a:ea typeface="+mn-ea"/>
                          <a:cs typeface="+mn-cs"/>
                        </a:rPr>
                        <a:t>, 3-5 бет аралығында және 1-2 есепті шешу; немесе</a:t>
                      </a:r>
                      <a:endParaRPr lang="ru-RU" sz="850" kern="1200" dirty="0">
                        <a:solidFill>
                          <a:srgbClr val="0070C0"/>
                        </a:solidFill>
                        <a:effectLst/>
                        <a:latin typeface="+mn-lt"/>
                        <a:ea typeface="+mn-ea"/>
                        <a:cs typeface="+mn-cs"/>
                      </a:endParaRPr>
                    </a:p>
                    <a:p>
                      <a:pPr algn="just">
                        <a:spcAft>
                          <a:spcPts val="0"/>
                        </a:spcAft>
                      </a:pPr>
                      <a:r>
                        <a:rPr lang="kk-KZ" sz="850" kern="1200" dirty="0">
                          <a:solidFill>
                            <a:srgbClr val="0070C0"/>
                          </a:solidFill>
                          <a:effectLst/>
                          <a:latin typeface="+mn-lt"/>
                          <a:ea typeface="+mn-ea"/>
                          <a:cs typeface="+mn-cs"/>
                        </a:rPr>
                        <a:t>-  тақырып бойынша 1 бейне-ресурсты қарау және 3-5 сұраққа жауап беру</a:t>
                      </a:r>
                      <a:endParaRPr lang="ru-RU" sz="850" kern="1200" dirty="0">
                        <a:solidFill>
                          <a:srgbClr val="0070C0"/>
                        </a:solidFill>
                        <a:effectLst/>
                        <a:latin typeface="+mn-lt"/>
                        <a:ea typeface="+mn-ea"/>
                        <a:cs typeface="+mn-cs"/>
                      </a:endParaRPr>
                    </a:p>
                  </a:txBody>
                  <a:tcPr marL="32419" marR="32419" marT="0" marB="0"/>
                </a:tc>
                <a:extLst>
                  <a:ext uri="{0D108BD9-81ED-4DB2-BD59-A6C34878D82A}">
                    <a16:rowId xmlns:a16="http://schemas.microsoft.com/office/drawing/2014/main" val="1173819309"/>
                  </a:ext>
                </a:extLst>
              </a:tr>
              <a:tr h="379988">
                <a:tc>
                  <a:txBody>
                    <a:bodyPr/>
                    <a:lstStyle/>
                    <a:p>
                      <a:pPr algn="just">
                        <a:spcAft>
                          <a:spcPts val="0"/>
                        </a:spcAft>
                      </a:pPr>
                      <a:r>
                        <a:rPr lang="en-US" sz="850">
                          <a:effectLst/>
                        </a:rPr>
                        <a:t>Биология</a:t>
                      </a:r>
                      <a:endParaRPr lang="ru-RU" sz="8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a:txBody>
                    <a:bodyPr/>
                    <a:lstStyle/>
                    <a:p>
                      <a:pPr algn="just">
                        <a:spcAft>
                          <a:spcPts val="0"/>
                        </a:spcAft>
                      </a:pPr>
                      <a:r>
                        <a:rPr lang="kk-KZ" sz="850" kern="1200" dirty="0">
                          <a:solidFill>
                            <a:srgbClr val="0070C0"/>
                          </a:solidFill>
                          <a:effectLst/>
                          <a:latin typeface="+mn-lt"/>
                          <a:ea typeface="+mn-ea"/>
                          <a:cs typeface="+mn-cs"/>
                        </a:rPr>
                        <a:t>- </a:t>
                      </a:r>
                      <a:r>
                        <a:rPr lang="ru-RU" sz="850" kern="1200" dirty="0">
                          <a:solidFill>
                            <a:srgbClr val="0070C0"/>
                          </a:solidFill>
                          <a:effectLst/>
                          <a:latin typeface="+mn-lt"/>
                          <a:ea typeface="+mn-ea"/>
                          <a:cs typeface="+mn-cs"/>
                        </a:rPr>
                        <a:t>1 параграф, 2-3 </a:t>
                      </a:r>
                      <a:r>
                        <a:rPr lang="kk-KZ" sz="850" kern="1200" dirty="0">
                          <a:solidFill>
                            <a:srgbClr val="0070C0"/>
                          </a:solidFill>
                          <a:effectLst/>
                          <a:latin typeface="+mn-lt"/>
                          <a:ea typeface="+mn-ea"/>
                          <a:cs typeface="+mn-cs"/>
                        </a:rPr>
                        <a:t>бет аралығында және 3-5 сұраққа жауап беру</a:t>
                      </a:r>
                      <a:r>
                        <a:rPr lang="ru-RU" sz="850" kern="1200" dirty="0">
                          <a:solidFill>
                            <a:srgbClr val="0070C0"/>
                          </a:solidFill>
                          <a:effectLst/>
                          <a:latin typeface="+mn-lt"/>
                          <a:ea typeface="+mn-ea"/>
                          <a:cs typeface="+mn-cs"/>
                        </a:rPr>
                        <a:t>; </a:t>
                      </a:r>
                      <a:r>
                        <a:rPr lang="kk-KZ" sz="850" kern="1200" dirty="0">
                          <a:solidFill>
                            <a:srgbClr val="0070C0"/>
                          </a:solidFill>
                          <a:effectLst/>
                          <a:latin typeface="+mn-lt"/>
                          <a:ea typeface="+mn-ea"/>
                          <a:cs typeface="+mn-cs"/>
                        </a:rPr>
                        <a:t>немесе</a:t>
                      </a:r>
                      <a:endParaRPr lang="ru-RU" sz="850" kern="1200" dirty="0">
                        <a:solidFill>
                          <a:srgbClr val="0070C0"/>
                        </a:solidFill>
                        <a:effectLst/>
                        <a:latin typeface="+mn-lt"/>
                        <a:ea typeface="+mn-ea"/>
                        <a:cs typeface="+mn-cs"/>
                      </a:endParaRPr>
                    </a:p>
                    <a:p>
                      <a:pPr algn="just">
                        <a:spcAft>
                          <a:spcPts val="0"/>
                        </a:spcAft>
                      </a:pPr>
                      <a:r>
                        <a:rPr lang="kk-KZ" sz="850" kern="1200" dirty="0">
                          <a:solidFill>
                            <a:srgbClr val="0070C0"/>
                          </a:solidFill>
                          <a:effectLst/>
                          <a:latin typeface="+mn-lt"/>
                          <a:ea typeface="+mn-ea"/>
                          <a:cs typeface="+mn-cs"/>
                        </a:rPr>
                        <a:t>- тақырып бойынша 1 бейне-ресурсты қарау және 3-5 сұраққа жауап беру</a:t>
                      </a:r>
                      <a:endParaRPr lang="ru-RU" sz="850" kern="1200" dirty="0">
                        <a:solidFill>
                          <a:srgbClr val="0070C0"/>
                        </a:solidFill>
                        <a:effectLst/>
                        <a:latin typeface="+mn-lt"/>
                        <a:ea typeface="+mn-ea"/>
                        <a:cs typeface="+mn-cs"/>
                      </a:endParaRPr>
                    </a:p>
                  </a:txBody>
                  <a:tcPr marL="32419" marR="32419" marT="0" marB="0"/>
                </a:tc>
                <a:extLst>
                  <a:ext uri="{0D108BD9-81ED-4DB2-BD59-A6C34878D82A}">
                    <a16:rowId xmlns:a16="http://schemas.microsoft.com/office/drawing/2014/main" val="2714304509"/>
                  </a:ext>
                </a:extLst>
              </a:tr>
              <a:tr h="379988">
                <a:tc>
                  <a:txBody>
                    <a:bodyPr/>
                    <a:lstStyle/>
                    <a:p>
                      <a:pPr algn="just">
                        <a:spcAft>
                          <a:spcPts val="0"/>
                        </a:spcAft>
                      </a:pPr>
                      <a:r>
                        <a:rPr lang="en-US" sz="850">
                          <a:effectLst/>
                        </a:rPr>
                        <a:t>География</a:t>
                      </a:r>
                      <a:endParaRPr lang="ru-RU" sz="8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a:txBody>
                    <a:bodyPr/>
                    <a:lstStyle/>
                    <a:p>
                      <a:pPr algn="just">
                        <a:spcAft>
                          <a:spcPts val="0"/>
                        </a:spcAft>
                      </a:pPr>
                      <a:r>
                        <a:rPr lang="kk-KZ" sz="850" kern="1200">
                          <a:solidFill>
                            <a:srgbClr val="0070C0"/>
                          </a:solidFill>
                          <a:effectLst/>
                          <a:latin typeface="+mn-lt"/>
                          <a:ea typeface="+mn-ea"/>
                          <a:cs typeface="+mn-cs"/>
                        </a:rPr>
                        <a:t>- </a:t>
                      </a:r>
                      <a:r>
                        <a:rPr lang="ru-RU" sz="850" kern="1200">
                          <a:solidFill>
                            <a:srgbClr val="0070C0"/>
                          </a:solidFill>
                          <a:effectLst/>
                          <a:latin typeface="+mn-lt"/>
                          <a:ea typeface="+mn-ea"/>
                          <a:cs typeface="+mn-cs"/>
                        </a:rPr>
                        <a:t>1 параграф, 2-3 </a:t>
                      </a:r>
                      <a:r>
                        <a:rPr lang="kk-KZ" sz="850" kern="1200">
                          <a:solidFill>
                            <a:srgbClr val="0070C0"/>
                          </a:solidFill>
                          <a:effectLst/>
                          <a:latin typeface="+mn-lt"/>
                          <a:ea typeface="+mn-ea"/>
                          <a:cs typeface="+mn-cs"/>
                        </a:rPr>
                        <a:t>бет аралығында және 3-5 сұраққа жауап беру</a:t>
                      </a:r>
                      <a:r>
                        <a:rPr lang="ru-RU" sz="850" kern="1200">
                          <a:solidFill>
                            <a:srgbClr val="0070C0"/>
                          </a:solidFill>
                          <a:effectLst/>
                          <a:latin typeface="+mn-lt"/>
                          <a:ea typeface="+mn-ea"/>
                          <a:cs typeface="+mn-cs"/>
                        </a:rPr>
                        <a:t>; </a:t>
                      </a:r>
                      <a:r>
                        <a:rPr lang="kk-KZ" sz="850" kern="1200">
                          <a:solidFill>
                            <a:srgbClr val="0070C0"/>
                          </a:solidFill>
                          <a:effectLst/>
                          <a:latin typeface="+mn-lt"/>
                          <a:ea typeface="+mn-ea"/>
                          <a:cs typeface="+mn-cs"/>
                        </a:rPr>
                        <a:t>немесе</a:t>
                      </a:r>
                      <a:endParaRPr lang="ru-RU" sz="850" kern="1200">
                        <a:solidFill>
                          <a:srgbClr val="0070C0"/>
                        </a:solidFill>
                        <a:effectLst/>
                        <a:latin typeface="+mn-lt"/>
                        <a:ea typeface="+mn-ea"/>
                        <a:cs typeface="+mn-cs"/>
                      </a:endParaRPr>
                    </a:p>
                    <a:p>
                      <a:pPr algn="just">
                        <a:spcAft>
                          <a:spcPts val="0"/>
                        </a:spcAft>
                      </a:pPr>
                      <a:r>
                        <a:rPr lang="kk-KZ" sz="850" kern="1200">
                          <a:solidFill>
                            <a:srgbClr val="0070C0"/>
                          </a:solidFill>
                          <a:effectLst/>
                          <a:latin typeface="+mn-lt"/>
                          <a:ea typeface="+mn-ea"/>
                          <a:cs typeface="+mn-cs"/>
                        </a:rPr>
                        <a:t>- тақырып бойынша 1 бейне-ресурсты қарау және 3-5 сұраққа жауап беру</a:t>
                      </a:r>
                      <a:endParaRPr lang="ru-RU" sz="850" kern="1200">
                        <a:solidFill>
                          <a:srgbClr val="0070C0"/>
                        </a:solidFill>
                        <a:effectLst/>
                        <a:latin typeface="+mn-lt"/>
                        <a:ea typeface="+mn-ea"/>
                        <a:cs typeface="+mn-cs"/>
                      </a:endParaRPr>
                    </a:p>
                  </a:txBody>
                  <a:tcPr marL="32419" marR="32419" marT="0" marB="0"/>
                </a:tc>
                <a:extLst>
                  <a:ext uri="{0D108BD9-81ED-4DB2-BD59-A6C34878D82A}">
                    <a16:rowId xmlns:a16="http://schemas.microsoft.com/office/drawing/2014/main" val="3254052100"/>
                  </a:ext>
                </a:extLst>
              </a:tr>
              <a:tr h="379988">
                <a:tc>
                  <a:txBody>
                    <a:bodyPr/>
                    <a:lstStyle/>
                    <a:p>
                      <a:pPr algn="just">
                        <a:spcAft>
                          <a:spcPts val="0"/>
                        </a:spcAft>
                      </a:pPr>
                      <a:r>
                        <a:rPr lang="kk-KZ" sz="850">
                          <a:effectLst/>
                        </a:rPr>
                        <a:t>Қазақстан тарихы</a:t>
                      </a:r>
                      <a:endParaRPr lang="ru-RU" sz="8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a:txBody>
                    <a:bodyPr/>
                    <a:lstStyle/>
                    <a:p>
                      <a:pPr algn="just">
                        <a:spcAft>
                          <a:spcPts val="0"/>
                        </a:spcAft>
                      </a:pPr>
                      <a:r>
                        <a:rPr lang="kk-KZ" sz="850" kern="1200">
                          <a:solidFill>
                            <a:srgbClr val="0070C0"/>
                          </a:solidFill>
                          <a:effectLst/>
                          <a:latin typeface="+mn-lt"/>
                          <a:ea typeface="+mn-ea"/>
                          <a:cs typeface="+mn-cs"/>
                        </a:rPr>
                        <a:t>- </a:t>
                      </a:r>
                      <a:r>
                        <a:rPr lang="ru-RU" sz="850" kern="1200">
                          <a:solidFill>
                            <a:srgbClr val="0070C0"/>
                          </a:solidFill>
                          <a:effectLst/>
                          <a:latin typeface="+mn-lt"/>
                          <a:ea typeface="+mn-ea"/>
                          <a:cs typeface="+mn-cs"/>
                        </a:rPr>
                        <a:t>1 параграф, 2-3 </a:t>
                      </a:r>
                      <a:r>
                        <a:rPr lang="kk-KZ" sz="850" kern="1200">
                          <a:solidFill>
                            <a:srgbClr val="0070C0"/>
                          </a:solidFill>
                          <a:effectLst/>
                          <a:latin typeface="+mn-lt"/>
                          <a:ea typeface="+mn-ea"/>
                          <a:cs typeface="+mn-cs"/>
                        </a:rPr>
                        <a:t>бет аралығында және 3-5 сұраққа жауап беру</a:t>
                      </a:r>
                      <a:r>
                        <a:rPr lang="ru-RU" sz="850" kern="1200">
                          <a:solidFill>
                            <a:srgbClr val="0070C0"/>
                          </a:solidFill>
                          <a:effectLst/>
                          <a:latin typeface="+mn-lt"/>
                          <a:ea typeface="+mn-ea"/>
                          <a:cs typeface="+mn-cs"/>
                        </a:rPr>
                        <a:t>; </a:t>
                      </a:r>
                      <a:r>
                        <a:rPr lang="kk-KZ" sz="850" kern="1200">
                          <a:solidFill>
                            <a:srgbClr val="0070C0"/>
                          </a:solidFill>
                          <a:effectLst/>
                          <a:latin typeface="+mn-lt"/>
                          <a:ea typeface="+mn-ea"/>
                          <a:cs typeface="+mn-cs"/>
                        </a:rPr>
                        <a:t>немесе</a:t>
                      </a:r>
                      <a:endParaRPr lang="ru-RU" sz="850" kern="1200">
                        <a:solidFill>
                          <a:srgbClr val="0070C0"/>
                        </a:solidFill>
                        <a:effectLst/>
                        <a:latin typeface="+mn-lt"/>
                        <a:ea typeface="+mn-ea"/>
                        <a:cs typeface="+mn-cs"/>
                      </a:endParaRPr>
                    </a:p>
                    <a:p>
                      <a:pPr algn="just">
                        <a:spcAft>
                          <a:spcPts val="0"/>
                        </a:spcAft>
                      </a:pPr>
                      <a:r>
                        <a:rPr lang="kk-KZ" sz="850" kern="1200">
                          <a:solidFill>
                            <a:srgbClr val="0070C0"/>
                          </a:solidFill>
                          <a:effectLst/>
                          <a:latin typeface="+mn-lt"/>
                          <a:ea typeface="+mn-ea"/>
                          <a:cs typeface="+mn-cs"/>
                        </a:rPr>
                        <a:t>- тақырып бойынша 1 бейне-ресурсты қарау және 3-5 сұраққа жауап беру</a:t>
                      </a:r>
                      <a:endParaRPr lang="ru-RU" sz="850" kern="1200">
                        <a:solidFill>
                          <a:srgbClr val="0070C0"/>
                        </a:solidFill>
                        <a:effectLst/>
                        <a:latin typeface="+mn-lt"/>
                        <a:ea typeface="+mn-ea"/>
                        <a:cs typeface="+mn-cs"/>
                      </a:endParaRPr>
                    </a:p>
                  </a:txBody>
                  <a:tcPr marL="32419" marR="32419" marT="0" marB="0"/>
                </a:tc>
                <a:extLst>
                  <a:ext uri="{0D108BD9-81ED-4DB2-BD59-A6C34878D82A}">
                    <a16:rowId xmlns:a16="http://schemas.microsoft.com/office/drawing/2014/main" val="2655421309"/>
                  </a:ext>
                </a:extLst>
              </a:tr>
              <a:tr h="379988">
                <a:tc>
                  <a:txBody>
                    <a:bodyPr/>
                    <a:lstStyle/>
                    <a:p>
                      <a:pPr algn="just">
                        <a:spcAft>
                          <a:spcPts val="0"/>
                        </a:spcAft>
                      </a:pPr>
                      <a:r>
                        <a:rPr lang="kk-KZ" sz="850">
                          <a:effectLst/>
                        </a:rPr>
                        <a:t>Дүниежүзі тарихы</a:t>
                      </a:r>
                      <a:r>
                        <a:rPr lang="en-US" sz="850">
                          <a:effectLst/>
                        </a:rPr>
                        <a:t> </a:t>
                      </a:r>
                      <a:endParaRPr lang="ru-RU" sz="8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a:txBody>
                    <a:bodyPr/>
                    <a:lstStyle/>
                    <a:p>
                      <a:pPr algn="just">
                        <a:spcAft>
                          <a:spcPts val="0"/>
                        </a:spcAft>
                      </a:pPr>
                      <a:r>
                        <a:rPr lang="kk-KZ" sz="850" kern="1200" dirty="0">
                          <a:solidFill>
                            <a:srgbClr val="0070C0"/>
                          </a:solidFill>
                          <a:effectLst/>
                          <a:latin typeface="+mn-lt"/>
                          <a:ea typeface="+mn-ea"/>
                          <a:cs typeface="+mn-cs"/>
                        </a:rPr>
                        <a:t>- </a:t>
                      </a:r>
                      <a:r>
                        <a:rPr lang="ru-RU" sz="850" kern="1200" dirty="0">
                          <a:solidFill>
                            <a:srgbClr val="0070C0"/>
                          </a:solidFill>
                          <a:effectLst/>
                          <a:latin typeface="+mn-lt"/>
                          <a:ea typeface="+mn-ea"/>
                          <a:cs typeface="+mn-cs"/>
                        </a:rPr>
                        <a:t>1 параграф, 2-3 </a:t>
                      </a:r>
                      <a:r>
                        <a:rPr lang="kk-KZ" sz="850" kern="1200" dirty="0">
                          <a:solidFill>
                            <a:srgbClr val="0070C0"/>
                          </a:solidFill>
                          <a:effectLst/>
                          <a:latin typeface="+mn-lt"/>
                          <a:ea typeface="+mn-ea"/>
                          <a:cs typeface="+mn-cs"/>
                        </a:rPr>
                        <a:t>бет аралығында және 3-5 сұраққа жауап беру</a:t>
                      </a:r>
                      <a:r>
                        <a:rPr lang="ru-RU" sz="850" kern="1200" dirty="0">
                          <a:solidFill>
                            <a:srgbClr val="0070C0"/>
                          </a:solidFill>
                          <a:effectLst/>
                          <a:latin typeface="+mn-lt"/>
                          <a:ea typeface="+mn-ea"/>
                          <a:cs typeface="+mn-cs"/>
                        </a:rPr>
                        <a:t>; </a:t>
                      </a:r>
                      <a:r>
                        <a:rPr lang="kk-KZ" sz="850" kern="1200" dirty="0">
                          <a:solidFill>
                            <a:srgbClr val="0070C0"/>
                          </a:solidFill>
                          <a:effectLst/>
                          <a:latin typeface="+mn-lt"/>
                          <a:ea typeface="+mn-ea"/>
                          <a:cs typeface="+mn-cs"/>
                        </a:rPr>
                        <a:t>немесе</a:t>
                      </a:r>
                      <a:endParaRPr lang="ru-RU" sz="850" kern="1200" dirty="0">
                        <a:solidFill>
                          <a:srgbClr val="0070C0"/>
                        </a:solidFill>
                        <a:effectLst/>
                        <a:latin typeface="+mn-lt"/>
                        <a:ea typeface="+mn-ea"/>
                        <a:cs typeface="+mn-cs"/>
                      </a:endParaRPr>
                    </a:p>
                    <a:p>
                      <a:pPr algn="just">
                        <a:spcAft>
                          <a:spcPts val="0"/>
                        </a:spcAft>
                      </a:pPr>
                      <a:r>
                        <a:rPr lang="kk-KZ" sz="850" kern="1200" dirty="0">
                          <a:solidFill>
                            <a:srgbClr val="0070C0"/>
                          </a:solidFill>
                          <a:effectLst/>
                          <a:latin typeface="+mn-lt"/>
                          <a:ea typeface="+mn-ea"/>
                          <a:cs typeface="+mn-cs"/>
                        </a:rPr>
                        <a:t>- тақырып бойынша 1 бейне-ресурсты қарау және 3-5 сұраққа жауап беру</a:t>
                      </a:r>
                      <a:endParaRPr lang="ru-RU" sz="850" kern="1200" dirty="0">
                        <a:solidFill>
                          <a:srgbClr val="0070C0"/>
                        </a:solidFill>
                        <a:effectLst/>
                        <a:latin typeface="+mn-lt"/>
                        <a:ea typeface="+mn-ea"/>
                        <a:cs typeface="+mn-cs"/>
                      </a:endParaRPr>
                    </a:p>
                  </a:txBody>
                  <a:tcPr marL="32419" marR="32419" marT="0" marB="0"/>
                </a:tc>
                <a:extLst>
                  <a:ext uri="{0D108BD9-81ED-4DB2-BD59-A6C34878D82A}">
                    <a16:rowId xmlns:a16="http://schemas.microsoft.com/office/drawing/2014/main" val="1557169522"/>
                  </a:ext>
                </a:extLst>
              </a:tr>
              <a:tr h="284992">
                <a:tc>
                  <a:txBody>
                    <a:bodyPr/>
                    <a:lstStyle/>
                    <a:p>
                      <a:pPr algn="just">
                        <a:spcAft>
                          <a:spcPts val="0"/>
                        </a:spcAft>
                      </a:pPr>
                      <a:r>
                        <a:rPr lang="kk-KZ" sz="850">
                          <a:effectLst/>
                        </a:rPr>
                        <a:t>Өзін-өзі тану</a:t>
                      </a:r>
                      <a:endParaRPr lang="ru-RU" sz="8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a:txBody>
                    <a:bodyPr/>
                    <a:lstStyle/>
                    <a:p>
                      <a:pPr algn="just">
                        <a:spcAft>
                          <a:spcPts val="0"/>
                        </a:spcAft>
                      </a:pPr>
                      <a:r>
                        <a:rPr lang="kk-KZ" sz="850" kern="1200">
                          <a:solidFill>
                            <a:srgbClr val="0070C0"/>
                          </a:solidFill>
                          <a:effectLst/>
                          <a:latin typeface="+mn-lt"/>
                          <a:ea typeface="+mn-ea"/>
                          <a:cs typeface="+mn-cs"/>
                        </a:rPr>
                        <a:t>- 3 беттен көп емес оқу және мәтін бойынша 2-3 сұраққа жауап беру </a:t>
                      </a:r>
                      <a:endParaRPr lang="ru-RU" sz="850" kern="1200">
                        <a:solidFill>
                          <a:srgbClr val="0070C0"/>
                        </a:solidFill>
                        <a:effectLst/>
                        <a:latin typeface="+mn-lt"/>
                        <a:ea typeface="+mn-ea"/>
                        <a:cs typeface="+mn-cs"/>
                      </a:endParaRPr>
                    </a:p>
                    <a:p>
                      <a:pPr algn="just">
                        <a:spcAft>
                          <a:spcPts val="0"/>
                        </a:spcAft>
                      </a:pPr>
                      <a:r>
                        <a:rPr lang="kk-KZ" sz="850" kern="1200">
                          <a:solidFill>
                            <a:srgbClr val="0070C0"/>
                          </a:solidFill>
                          <a:effectLst/>
                          <a:latin typeface="+mn-lt"/>
                          <a:ea typeface="+mn-ea"/>
                          <a:cs typeface="+mn-cs"/>
                        </a:rPr>
                        <a:t> </a:t>
                      </a:r>
                      <a:endParaRPr lang="ru-RU" sz="850" kern="1200">
                        <a:solidFill>
                          <a:srgbClr val="0070C0"/>
                        </a:solidFill>
                        <a:effectLst/>
                        <a:latin typeface="+mn-lt"/>
                        <a:ea typeface="+mn-ea"/>
                        <a:cs typeface="+mn-cs"/>
                      </a:endParaRPr>
                    </a:p>
                  </a:txBody>
                  <a:tcPr marL="32419" marR="32419" marT="0" marB="0"/>
                </a:tc>
                <a:extLst>
                  <a:ext uri="{0D108BD9-81ED-4DB2-BD59-A6C34878D82A}">
                    <a16:rowId xmlns:a16="http://schemas.microsoft.com/office/drawing/2014/main" val="3465608263"/>
                  </a:ext>
                </a:extLst>
              </a:tr>
              <a:tr h="379988">
                <a:tc>
                  <a:txBody>
                    <a:bodyPr/>
                    <a:lstStyle/>
                    <a:p>
                      <a:pPr algn="just">
                        <a:spcAft>
                          <a:spcPts val="0"/>
                        </a:spcAft>
                      </a:pPr>
                      <a:r>
                        <a:rPr lang="kk-KZ" sz="850">
                          <a:effectLst/>
                        </a:rPr>
                        <a:t>Көркем еңбек </a:t>
                      </a:r>
                      <a:endParaRPr lang="ru-RU" sz="8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a:txBody>
                    <a:bodyPr/>
                    <a:lstStyle/>
                    <a:p>
                      <a:pPr>
                        <a:spcAft>
                          <a:spcPts val="0"/>
                        </a:spcAft>
                      </a:pPr>
                      <a:r>
                        <a:rPr lang="kk-KZ" sz="850" kern="1200" dirty="0">
                          <a:solidFill>
                            <a:srgbClr val="0070C0"/>
                          </a:solidFill>
                          <a:effectLst/>
                          <a:latin typeface="+mn-lt"/>
                          <a:ea typeface="+mn-ea"/>
                          <a:cs typeface="+mn-cs"/>
                        </a:rPr>
                        <a:t>- 1 параграф,  2-3 бет аралығында және 2-3 сұраққа жауап беру; немесе</a:t>
                      </a:r>
                      <a:endParaRPr lang="ru-RU" sz="850" kern="1200" dirty="0">
                        <a:solidFill>
                          <a:srgbClr val="0070C0"/>
                        </a:solidFill>
                        <a:effectLst/>
                        <a:latin typeface="+mn-lt"/>
                        <a:ea typeface="+mn-ea"/>
                        <a:cs typeface="+mn-cs"/>
                      </a:endParaRPr>
                    </a:p>
                    <a:p>
                      <a:pPr>
                        <a:spcAft>
                          <a:spcPts val="0"/>
                        </a:spcAft>
                      </a:pPr>
                      <a:r>
                        <a:rPr lang="kk-KZ" sz="850" kern="1200" dirty="0">
                          <a:solidFill>
                            <a:srgbClr val="0070C0"/>
                          </a:solidFill>
                          <a:effectLst/>
                          <a:latin typeface="+mn-lt"/>
                          <a:ea typeface="+mn-ea"/>
                          <a:cs typeface="+mn-cs"/>
                        </a:rPr>
                        <a:t>- тақырып бойынша 1 бейне-ресурсты қарау және соған қатысты 1 тапсырманы орындау</a:t>
                      </a:r>
                      <a:endParaRPr lang="ru-RU" sz="850" kern="1200" dirty="0">
                        <a:solidFill>
                          <a:srgbClr val="0070C0"/>
                        </a:solidFill>
                        <a:effectLst/>
                        <a:latin typeface="+mn-lt"/>
                        <a:ea typeface="+mn-ea"/>
                        <a:cs typeface="+mn-cs"/>
                      </a:endParaRPr>
                    </a:p>
                  </a:txBody>
                  <a:tcPr marL="32419" marR="32419" marT="0" marB="0"/>
                </a:tc>
                <a:extLst>
                  <a:ext uri="{0D108BD9-81ED-4DB2-BD59-A6C34878D82A}">
                    <a16:rowId xmlns:a16="http://schemas.microsoft.com/office/drawing/2014/main" val="2757241556"/>
                  </a:ext>
                </a:extLst>
              </a:tr>
              <a:tr h="274603">
                <a:tc>
                  <a:txBody>
                    <a:bodyPr/>
                    <a:lstStyle/>
                    <a:p>
                      <a:pPr algn="just">
                        <a:spcAft>
                          <a:spcPts val="0"/>
                        </a:spcAft>
                      </a:pPr>
                      <a:r>
                        <a:rPr lang="kk-KZ" sz="850">
                          <a:effectLst/>
                        </a:rPr>
                        <a:t>Дене шынықтыру</a:t>
                      </a:r>
                      <a:endParaRPr lang="ru-RU" sz="8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a:txBody>
                    <a:bodyPr/>
                    <a:lstStyle/>
                    <a:p>
                      <a:pPr algn="just">
                        <a:spcAft>
                          <a:spcPts val="0"/>
                        </a:spcAft>
                      </a:pPr>
                      <a:r>
                        <a:rPr lang="kk-KZ" sz="850" kern="1200" dirty="0">
                          <a:solidFill>
                            <a:srgbClr val="0070C0"/>
                          </a:solidFill>
                          <a:effectLst/>
                          <a:latin typeface="+mn-lt"/>
                          <a:ea typeface="+mn-ea"/>
                          <a:cs typeface="+mn-cs"/>
                        </a:rPr>
                        <a:t>- жас ерекшеліктеріне сәйкес ұсынылған бейне-ресурс немесе педагог ұсынымдары бойынша физикалық жаттығулар кешенін қарау және орындау </a:t>
                      </a:r>
                      <a:endParaRPr lang="ru-RU" sz="850" kern="1200" dirty="0">
                        <a:solidFill>
                          <a:srgbClr val="0070C0"/>
                        </a:solidFill>
                        <a:effectLst/>
                        <a:latin typeface="+mn-lt"/>
                        <a:ea typeface="+mn-ea"/>
                        <a:cs typeface="+mn-cs"/>
                      </a:endParaRPr>
                    </a:p>
                  </a:txBody>
                  <a:tcPr marL="32419" marR="32419" marT="0" marB="0"/>
                </a:tc>
                <a:extLst>
                  <a:ext uri="{0D108BD9-81ED-4DB2-BD59-A6C34878D82A}">
                    <a16:rowId xmlns:a16="http://schemas.microsoft.com/office/drawing/2014/main" val="134380136"/>
                  </a:ext>
                </a:extLst>
              </a:tr>
            </a:tbl>
          </a:graphicData>
        </a:graphic>
      </p:graphicFrame>
      <p:sp>
        <p:nvSpPr>
          <p:cNvPr id="8" name="Заголовок 3">
            <a:extLst>
              <a:ext uri="{FF2B5EF4-FFF2-40B4-BE49-F238E27FC236}">
                <a16:creationId xmlns:a16="http://schemas.microsoft.com/office/drawing/2014/main" id="{DB9E48B4-FE7F-443E-BD76-153E52129D7D}"/>
              </a:ext>
            </a:extLst>
          </p:cNvPr>
          <p:cNvSpPr txBox="1">
            <a:spLocks/>
          </p:cNvSpPr>
          <p:nvPr/>
        </p:nvSpPr>
        <p:spPr>
          <a:xfrm>
            <a:off x="0" y="177339"/>
            <a:ext cx="12192000" cy="632862"/>
          </a:xfrm>
          <a:prstGeom prst="rect">
            <a:avLst/>
          </a:prstGeom>
          <a:solidFill>
            <a:schemeClr val="accent1">
              <a:lumMod val="20000"/>
              <a:lumOff val="80000"/>
            </a:schemeClr>
          </a:solidFill>
          <a:ln w="15875" cap="rnd"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ormAutofit fontScale="92500"/>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ru-RU" sz="2600" b="1" i="1" dirty="0" err="1">
                <a:solidFill>
                  <a:schemeClr val="tx2"/>
                </a:solidFill>
              </a:rPr>
              <a:t>Оқушыларға</a:t>
            </a:r>
            <a:r>
              <a:rPr lang="ru-RU" sz="2600" b="1" i="1" dirty="0">
                <a:solidFill>
                  <a:schemeClr val="tx2"/>
                </a:solidFill>
              </a:rPr>
              <a:t> </a:t>
            </a:r>
            <a:r>
              <a:rPr lang="ru-RU" sz="2600" b="1" i="1" dirty="0" err="1">
                <a:solidFill>
                  <a:schemeClr val="tx2"/>
                </a:solidFill>
              </a:rPr>
              <a:t>арналған</a:t>
            </a:r>
            <a:r>
              <a:rPr lang="ru-RU" sz="2600" b="1" i="1" dirty="0">
                <a:solidFill>
                  <a:schemeClr val="tx2"/>
                </a:solidFill>
              </a:rPr>
              <a:t> </a:t>
            </a:r>
            <a:r>
              <a:rPr lang="ru-RU" sz="2600" b="1" i="1" dirty="0" err="1">
                <a:solidFill>
                  <a:schemeClr val="tx2"/>
                </a:solidFill>
              </a:rPr>
              <a:t>оқу</a:t>
            </a:r>
            <a:r>
              <a:rPr lang="ru-RU" sz="2600" b="1" i="1" dirty="0">
                <a:solidFill>
                  <a:schemeClr val="tx2"/>
                </a:solidFill>
              </a:rPr>
              <a:t> </a:t>
            </a:r>
            <a:r>
              <a:rPr lang="ru-RU" sz="2600" b="1" i="1" dirty="0" err="1">
                <a:solidFill>
                  <a:schemeClr val="tx2"/>
                </a:solidFill>
              </a:rPr>
              <a:t>тапсырмаларының</a:t>
            </a:r>
            <a:r>
              <a:rPr lang="ru-RU" sz="2600" b="1" i="1" dirty="0">
                <a:solidFill>
                  <a:schemeClr val="tx2"/>
                </a:solidFill>
              </a:rPr>
              <a:t> </a:t>
            </a:r>
            <a:r>
              <a:rPr lang="ru-RU" sz="2600" b="1" i="1" dirty="0" err="1">
                <a:solidFill>
                  <a:schemeClr val="tx2"/>
                </a:solidFill>
              </a:rPr>
              <a:t>болжалды</a:t>
            </a:r>
            <a:r>
              <a:rPr lang="ru-RU" sz="2600" b="1" i="1" dirty="0">
                <a:solidFill>
                  <a:schemeClr val="tx2"/>
                </a:solidFill>
              </a:rPr>
              <a:t> </a:t>
            </a:r>
            <a:r>
              <a:rPr lang="ru-RU" sz="2600" b="1" i="1" dirty="0" err="1">
                <a:solidFill>
                  <a:schemeClr val="tx2"/>
                </a:solidFill>
              </a:rPr>
              <a:t>көлемі</a:t>
            </a:r>
            <a:endParaRPr lang="ru-RU" sz="2600" b="1" i="1" dirty="0">
              <a:solidFill>
                <a:schemeClr val="tx2"/>
              </a:solidFill>
            </a:endParaRPr>
          </a:p>
        </p:txBody>
      </p:sp>
    </p:spTree>
    <p:extLst>
      <p:ext uri="{BB962C8B-B14F-4D97-AF65-F5344CB8AC3E}">
        <p14:creationId xmlns:p14="http://schemas.microsoft.com/office/powerpoint/2010/main" val="7811538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C12ED354-921A-4699-A07F-ED05092637FA}"/>
              </a:ext>
            </a:extLst>
          </p:cNvPr>
          <p:cNvGraphicFramePr>
            <a:graphicFrameLocks noGrp="1"/>
          </p:cNvGraphicFramePr>
          <p:nvPr/>
        </p:nvGraphicFramePr>
        <p:xfrm>
          <a:off x="210067" y="956087"/>
          <a:ext cx="5626554" cy="5634263"/>
        </p:xfrm>
        <a:graphic>
          <a:graphicData uri="http://schemas.openxmlformats.org/drawingml/2006/table">
            <a:tbl>
              <a:tblPr firstRow="1" firstCol="1" bandRow="1">
                <a:tableStyleId>{5C22544A-7EE6-4342-B048-85BDC9FD1C3A}</a:tableStyleId>
              </a:tblPr>
              <a:tblGrid>
                <a:gridCol w="1290177">
                  <a:extLst>
                    <a:ext uri="{9D8B030D-6E8A-4147-A177-3AD203B41FA5}">
                      <a16:colId xmlns:a16="http://schemas.microsoft.com/office/drawing/2014/main" val="240911977"/>
                    </a:ext>
                  </a:extLst>
                </a:gridCol>
                <a:gridCol w="4336377">
                  <a:extLst>
                    <a:ext uri="{9D8B030D-6E8A-4147-A177-3AD203B41FA5}">
                      <a16:colId xmlns:a16="http://schemas.microsoft.com/office/drawing/2014/main" val="680035837"/>
                    </a:ext>
                  </a:extLst>
                </a:gridCol>
              </a:tblGrid>
              <a:tr h="158405">
                <a:tc gridSpan="2">
                  <a:txBody>
                    <a:bodyPr/>
                    <a:lstStyle/>
                    <a:p>
                      <a:pPr algn="ctr">
                        <a:spcAft>
                          <a:spcPts val="0"/>
                        </a:spcAft>
                      </a:pPr>
                      <a:r>
                        <a:rPr lang="kk-KZ" sz="1000" dirty="0">
                          <a:effectLst/>
                        </a:rPr>
                        <a:t>9-сынып</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hMerge="1">
                  <a:txBody>
                    <a:bodyPr/>
                    <a:lstStyle/>
                    <a:p>
                      <a:endParaRPr lang="ru-RU"/>
                    </a:p>
                  </a:txBody>
                  <a:tcPr/>
                </a:tc>
                <a:extLst>
                  <a:ext uri="{0D108BD9-81ED-4DB2-BD59-A6C34878D82A}">
                    <a16:rowId xmlns:a16="http://schemas.microsoft.com/office/drawing/2014/main" val="3755398185"/>
                  </a:ext>
                </a:extLst>
              </a:tr>
              <a:tr h="290998">
                <a:tc>
                  <a:txBody>
                    <a:bodyPr/>
                    <a:lstStyle/>
                    <a:p>
                      <a:pPr>
                        <a:spcAft>
                          <a:spcPts val="0"/>
                        </a:spcAft>
                      </a:pPr>
                      <a:r>
                        <a:rPr lang="kk-KZ" sz="900" kern="1200">
                          <a:effectLst/>
                        </a:rPr>
                        <a:t>Қазақ тілі/Русский язык</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a:txBody>
                    <a:bodyPr/>
                    <a:lstStyle/>
                    <a:p>
                      <a:pPr algn="just">
                        <a:spcAft>
                          <a:spcPts val="0"/>
                        </a:spcAft>
                      </a:pPr>
                      <a:r>
                        <a:rPr lang="kk-KZ" sz="900" kern="1200" dirty="0">
                          <a:solidFill>
                            <a:srgbClr val="0070C0"/>
                          </a:solidFill>
                          <a:effectLst/>
                          <a:latin typeface="+mn-lt"/>
                          <a:ea typeface="+mn-ea"/>
                          <a:cs typeface="+mn-cs"/>
                        </a:rPr>
                        <a:t>- 1 ауызша жаттығу (90-100 сөз), сабақ тақырыбы бойынша 1 жазбаша жаттығу</a:t>
                      </a:r>
                      <a:endParaRPr lang="ru-RU" sz="900" kern="1200" dirty="0">
                        <a:solidFill>
                          <a:srgbClr val="0070C0"/>
                        </a:solidFill>
                        <a:effectLst/>
                        <a:latin typeface="+mn-lt"/>
                        <a:ea typeface="+mn-ea"/>
                        <a:cs typeface="+mn-cs"/>
                      </a:endParaRPr>
                    </a:p>
                  </a:txBody>
                  <a:tcPr marL="32419" marR="32419" marT="0" marB="0"/>
                </a:tc>
                <a:extLst>
                  <a:ext uri="{0D108BD9-81ED-4DB2-BD59-A6C34878D82A}">
                    <a16:rowId xmlns:a16="http://schemas.microsoft.com/office/drawing/2014/main" val="2436868488"/>
                  </a:ext>
                </a:extLst>
              </a:tr>
              <a:tr h="290998">
                <a:tc>
                  <a:txBody>
                    <a:bodyPr/>
                    <a:lstStyle/>
                    <a:p>
                      <a:pPr algn="just">
                        <a:spcAft>
                          <a:spcPts val="0"/>
                        </a:spcAft>
                      </a:pPr>
                      <a:r>
                        <a:rPr lang="kk-KZ" sz="900">
                          <a:effectLst/>
                        </a:rPr>
                        <a:t>Қазақ әдебиеті/Русская литература</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a:txBody>
                    <a:bodyPr/>
                    <a:lstStyle/>
                    <a:p>
                      <a:pPr algn="just">
                        <a:spcAft>
                          <a:spcPts val="0"/>
                        </a:spcAft>
                      </a:pPr>
                      <a:r>
                        <a:rPr lang="kk-KZ" sz="900" kern="1200" dirty="0">
                          <a:solidFill>
                            <a:srgbClr val="0070C0"/>
                          </a:solidFill>
                          <a:effectLst/>
                          <a:latin typeface="+mn-lt"/>
                          <a:ea typeface="+mn-ea"/>
                          <a:cs typeface="+mn-cs"/>
                        </a:rPr>
                        <a:t>- 5-10 бет оқу, мәтінді талдауға арналған 1-2 жаттығу</a:t>
                      </a:r>
                      <a:endParaRPr lang="ru-RU" sz="900" kern="1200" dirty="0">
                        <a:solidFill>
                          <a:srgbClr val="0070C0"/>
                        </a:solidFill>
                        <a:effectLst/>
                        <a:latin typeface="+mn-lt"/>
                        <a:ea typeface="+mn-ea"/>
                        <a:cs typeface="+mn-cs"/>
                      </a:endParaRPr>
                    </a:p>
                    <a:p>
                      <a:pPr algn="just">
                        <a:spcAft>
                          <a:spcPts val="0"/>
                        </a:spcAft>
                      </a:pPr>
                      <a:r>
                        <a:rPr lang="kk-KZ" sz="900" kern="1200" dirty="0">
                          <a:solidFill>
                            <a:srgbClr val="0070C0"/>
                          </a:solidFill>
                          <a:effectLst/>
                          <a:latin typeface="+mn-lt"/>
                          <a:ea typeface="+mn-ea"/>
                          <a:cs typeface="+mn-cs"/>
                        </a:rPr>
                        <a:t> </a:t>
                      </a:r>
                      <a:endParaRPr lang="ru-RU" sz="900" kern="1200" dirty="0">
                        <a:solidFill>
                          <a:srgbClr val="0070C0"/>
                        </a:solidFill>
                        <a:effectLst/>
                        <a:latin typeface="+mn-lt"/>
                        <a:ea typeface="+mn-ea"/>
                        <a:cs typeface="+mn-cs"/>
                      </a:endParaRPr>
                    </a:p>
                  </a:txBody>
                  <a:tcPr marL="32419" marR="32419" marT="0" marB="0"/>
                </a:tc>
                <a:extLst>
                  <a:ext uri="{0D108BD9-81ED-4DB2-BD59-A6C34878D82A}">
                    <a16:rowId xmlns:a16="http://schemas.microsoft.com/office/drawing/2014/main" val="1931716384"/>
                  </a:ext>
                </a:extLst>
              </a:tr>
              <a:tr h="387997">
                <a:tc>
                  <a:txBody>
                    <a:bodyPr/>
                    <a:lstStyle/>
                    <a:p>
                      <a:pPr algn="just">
                        <a:spcAft>
                          <a:spcPts val="0"/>
                        </a:spcAft>
                      </a:pPr>
                      <a:r>
                        <a:rPr lang="ru-RU" sz="900">
                          <a:effectLst/>
                        </a:rPr>
                        <a:t>Русский язык и литература</a:t>
                      </a:r>
                      <a:r>
                        <a:rPr lang="kk-KZ" sz="900">
                          <a:effectLst/>
                        </a:rPr>
                        <a:t>/Қазақ тілі мен әдебиеті</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a:txBody>
                    <a:bodyPr/>
                    <a:lstStyle/>
                    <a:p>
                      <a:pPr algn="just">
                        <a:spcAft>
                          <a:spcPts val="0"/>
                        </a:spcAft>
                      </a:pPr>
                      <a:r>
                        <a:rPr lang="kk-KZ" sz="900" kern="1200" dirty="0">
                          <a:solidFill>
                            <a:srgbClr val="0070C0"/>
                          </a:solidFill>
                          <a:effectLst/>
                          <a:latin typeface="+mn-lt"/>
                          <a:ea typeface="+mn-ea"/>
                          <a:cs typeface="+mn-cs"/>
                        </a:rPr>
                        <a:t>- сабақ тақырыбы бойынша 1 ауызша жаттығу (44-55 сөз) және 1 жазбаша жаттығу</a:t>
                      </a:r>
                      <a:endParaRPr lang="ru-RU" sz="900" kern="1200" dirty="0">
                        <a:solidFill>
                          <a:srgbClr val="0070C0"/>
                        </a:solidFill>
                        <a:effectLst/>
                        <a:latin typeface="+mn-lt"/>
                        <a:ea typeface="+mn-ea"/>
                        <a:cs typeface="+mn-cs"/>
                      </a:endParaRPr>
                    </a:p>
                  </a:txBody>
                  <a:tcPr marL="32419" marR="32419" marT="0" marB="0"/>
                </a:tc>
                <a:extLst>
                  <a:ext uri="{0D108BD9-81ED-4DB2-BD59-A6C34878D82A}">
                    <a16:rowId xmlns:a16="http://schemas.microsoft.com/office/drawing/2014/main" val="115382169"/>
                  </a:ext>
                </a:extLst>
              </a:tr>
              <a:tr h="193998">
                <a:tc>
                  <a:txBody>
                    <a:bodyPr/>
                    <a:lstStyle/>
                    <a:p>
                      <a:pPr algn="just">
                        <a:spcAft>
                          <a:spcPts val="0"/>
                        </a:spcAft>
                      </a:pPr>
                      <a:r>
                        <a:rPr lang="kk-KZ" sz="900">
                          <a:effectLst/>
                        </a:rPr>
                        <a:t>Ағылшын тілі</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a:txBody>
                    <a:bodyPr/>
                    <a:lstStyle/>
                    <a:p>
                      <a:pPr algn="just">
                        <a:spcAft>
                          <a:spcPts val="0"/>
                        </a:spcAft>
                      </a:pPr>
                      <a:r>
                        <a:rPr lang="kk-KZ" sz="900" kern="1200">
                          <a:solidFill>
                            <a:srgbClr val="0070C0"/>
                          </a:solidFill>
                          <a:effectLst/>
                          <a:latin typeface="+mn-lt"/>
                          <a:ea typeface="+mn-ea"/>
                          <a:cs typeface="+mn-cs"/>
                        </a:rPr>
                        <a:t>- сабақ тақырыбы бойынша 1 ауызша жаттығу (40-50 сөз) және 1 жазбаша жаттығу</a:t>
                      </a:r>
                      <a:endParaRPr lang="ru-RU" sz="900" kern="1200">
                        <a:solidFill>
                          <a:srgbClr val="0070C0"/>
                        </a:solidFill>
                        <a:effectLst/>
                        <a:latin typeface="+mn-lt"/>
                        <a:ea typeface="+mn-ea"/>
                        <a:cs typeface="+mn-cs"/>
                      </a:endParaRPr>
                    </a:p>
                  </a:txBody>
                  <a:tcPr marL="32419" marR="32419" marT="0" marB="0"/>
                </a:tc>
                <a:extLst>
                  <a:ext uri="{0D108BD9-81ED-4DB2-BD59-A6C34878D82A}">
                    <a16:rowId xmlns:a16="http://schemas.microsoft.com/office/drawing/2014/main" val="1413606300"/>
                  </a:ext>
                </a:extLst>
              </a:tr>
              <a:tr h="193998">
                <a:tc>
                  <a:txBody>
                    <a:bodyPr/>
                    <a:lstStyle/>
                    <a:p>
                      <a:pPr algn="just">
                        <a:spcAft>
                          <a:spcPts val="0"/>
                        </a:spcAft>
                      </a:pPr>
                      <a:r>
                        <a:rPr lang="en-US" sz="900">
                          <a:effectLst/>
                        </a:rPr>
                        <a:t>Алгебра </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a:txBody>
                    <a:bodyPr/>
                    <a:lstStyle/>
                    <a:p>
                      <a:pPr algn="just">
                        <a:spcAft>
                          <a:spcPts val="0"/>
                        </a:spcAft>
                      </a:pPr>
                      <a:r>
                        <a:rPr lang="kk-KZ" sz="900" kern="1200" dirty="0">
                          <a:solidFill>
                            <a:srgbClr val="0070C0"/>
                          </a:solidFill>
                          <a:effectLst/>
                          <a:latin typeface="+mn-lt"/>
                          <a:ea typeface="+mn-ea"/>
                          <a:cs typeface="+mn-cs"/>
                        </a:rPr>
                        <a:t>- </a:t>
                      </a:r>
                      <a:r>
                        <a:rPr lang="en-US" sz="900" kern="1200" dirty="0">
                          <a:solidFill>
                            <a:srgbClr val="0070C0"/>
                          </a:solidFill>
                          <a:effectLst/>
                          <a:latin typeface="+mn-lt"/>
                          <a:ea typeface="+mn-ea"/>
                          <a:cs typeface="+mn-cs"/>
                        </a:rPr>
                        <a:t>2 </a:t>
                      </a:r>
                      <a:r>
                        <a:rPr lang="kk-KZ" sz="900" kern="1200" dirty="0">
                          <a:solidFill>
                            <a:srgbClr val="0070C0"/>
                          </a:solidFill>
                          <a:effectLst/>
                          <a:latin typeface="+mn-lt"/>
                          <a:ea typeface="+mn-ea"/>
                          <a:cs typeface="+mn-cs"/>
                        </a:rPr>
                        <a:t>сөз есеп және 10 есеп</a:t>
                      </a:r>
                      <a:r>
                        <a:rPr lang="en-US" sz="900" kern="1200" dirty="0">
                          <a:solidFill>
                            <a:srgbClr val="0070C0"/>
                          </a:solidFill>
                          <a:effectLst/>
                          <a:latin typeface="+mn-lt"/>
                          <a:ea typeface="+mn-ea"/>
                          <a:cs typeface="+mn-cs"/>
                        </a:rPr>
                        <a:t>; </a:t>
                      </a:r>
                      <a:r>
                        <a:rPr lang="kk-KZ" sz="900" kern="1200" dirty="0">
                          <a:solidFill>
                            <a:srgbClr val="0070C0"/>
                          </a:solidFill>
                          <a:effectLst/>
                          <a:latin typeface="+mn-lt"/>
                          <a:ea typeface="+mn-ea"/>
                          <a:cs typeface="+mn-cs"/>
                        </a:rPr>
                        <a:t>немесе</a:t>
                      </a:r>
                      <a:endParaRPr lang="ru-RU" sz="900" kern="1200" dirty="0">
                        <a:solidFill>
                          <a:srgbClr val="0070C0"/>
                        </a:solidFill>
                        <a:effectLst/>
                        <a:latin typeface="+mn-lt"/>
                        <a:ea typeface="+mn-ea"/>
                        <a:cs typeface="+mn-cs"/>
                      </a:endParaRPr>
                    </a:p>
                    <a:p>
                      <a:pPr algn="just">
                        <a:spcAft>
                          <a:spcPts val="0"/>
                        </a:spcAft>
                      </a:pPr>
                      <a:r>
                        <a:rPr lang="en-US" sz="900" kern="1200" dirty="0">
                          <a:solidFill>
                            <a:srgbClr val="0070C0"/>
                          </a:solidFill>
                          <a:effectLst/>
                          <a:latin typeface="+mn-lt"/>
                          <a:ea typeface="+mn-ea"/>
                          <a:cs typeface="+mn-cs"/>
                        </a:rPr>
                        <a:t>- 1 </a:t>
                      </a:r>
                      <a:r>
                        <a:rPr lang="kk-KZ" sz="900" kern="1200" dirty="0">
                          <a:solidFill>
                            <a:srgbClr val="0070C0"/>
                          </a:solidFill>
                          <a:effectLst/>
                          <a:latin typeface="+mn-lt"/>
                          <a:ea typeface="+mn-ea"/>
                          <a:cs typeface="+mn-cs"/>
                        </a:rPr>
                        <a:t>сөз есеп және 12 есеп</a:t>
                      </a:r>
                      <a:endParaRPr lang="ru-RU" sz="900" kern="1200" dirty="0">
                        <a:solidFill>
                          <a:srgbClr val="0070C0"/>
                        </a:solidFill>
                        <a:effectLst/>
                        <a:latin typeface="+mn-lt"/>
                        <a:ea typeface="+mn-ea"/>
                        <a:cs typeface="+mn-cs"/>
                      </a:endParaRPr>
                    </a:p>
                  </a:txBody>
                  <a:tcPr marL="32419" marR="32419" marT="0" marB="0"/>
                </a:tc>
                <a:extLst>
                  <a:ext uri="{0D108BD9-81ED-4DB2-BD59-A6C34878D82A}">
                    <a16:rowId xmlns:a16="http://schemas.microsoft.com/office/drawing/2014/main" val="3428099766"/>
                  </a:ext>
                </a:extLst>
              </a:tr>
              <a:tr h="96999">
                <a:tc>
                  <a:txBody>
                    <a:bodyPr/>
                    <a:lstStyle/>
                    <a:p>
                      <a:pPr algn="just">
                        <a:spcAft>
                          <a:spcPts val="0"/>
                        </a:spcAft>
                      </a:pPr>
                      <a:r>
                        <a:rPr lang="en-US" sz="900">
                          <a:effectLst/>
                        </a:rPr>
                        <a:t>Геометрия</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a:txBody>
                    <a:bodyPr/>
                    <a:lstStyle/>
                    <a:p>
                      <a:pPr algn="just">
                        <a:spcAft>
                          <a:spcPts val="0"/>
                        </a:spcAft>
                      </a:pPr>
                      <a:r>
                        <a:rPr lang="kk-KZ" sz="900" kern="1200">
                          <a:solidFill>
                            <a:srgbClr val="0070C0"/>
                          </a:solidFill>
                          <a:effectLst/>
                          <a:latin typeface="+mn-lt"/>
                          <a:ea typeface="+mn-ea"/>
                          <a:cs typeface="+mn-cs"/>
                        </a:rPr>
                        <a:t>- </a:t>
                      </a:r>
                      <a:r>
                        <a:rPr lang="en-US" sz="900" kern="1200">
                          <a:solidFill>
                            <a:srgbClr val="0070C0"/>
                          </a:solidFill>
                          <a:effectLst/>
                          <a:latin typeface="+mn-lt"/>
                          <a:ea typeface="+mn-ea"/>
                          <a:cs typeface="+mn-cs"/>
                        </a:rPr>
                        <a:t>2 </a:t>
                      </a:r>
                      <a:r>
                        <a:rPr lang="kk-KZ" sz="900" kern="1200">
                          <a:solidFill>
                            <a:srgbClr val="0070C0"/>
                          </a:solidFill>
                          <a:effectLst/>
                          <a:latin typeface="+mn-lt"/>
                          <a:ea typeface="+mn-ea"/>
                          <a:cs typeface="+mn-cs"/>
                        </a:rPr>
                        <a:t>сөз есеп және 3-5 сұраққа жауап беру</a:t>
                      </a:r>
                      <a:endParaRPr lang="ru-RU" sz="900" kern="1200">
                        <a:solidFill>
                          <a:srgbClr val="0070C0"/>
                        </a:solidFill>
                        <a:effectLst/>
                        <a:latin typeface="+mn-lt"/>
                        <a:ea typeface="+mn-ea"/>
                        <a:cs typeface="+mn-cs"/>
                      </a:endParaRPr>
                    </a:p>
                  </a:txBody>
                  <a:tcPr marL="32419" marR="32419" marT="0" marB="0"/>
                </a:tc>
                <a:extLst>
                  <a:ext uri="{0D108BD9-81ED-4DB2-BD59-A6C34878D82A}">
                    <a16:rowId xmlns:a16="http://schemas.microsoft.com/office/drawing/2014/main" val="2263339731"/>
                  </a:ext>
                </a:extLst>
              </a:tr>
              <a:tr h="484996">
                <a:tc>
                  <a:txBody>
                    <a:bodyPr/>
                    <a:lstStyle/>
                    <a:p>
                      <a:pPr algn="just">
                        <a:spcAft>
                          <a:spcPts val="0"/>
                        </a:spcAft>
                      </a:pPr>
                      <a:r>
                        <a:rPr lang="en-US" sz="900">
                          <a:effectLst/>
                        </a:rPr>
                        <a:t>Информатика </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a:txBody>
                    <a:bodyPr/>
                    <a:lstStyle/>
                    <a:p>
                      <a:pPr>
                        <a:spcAft>
                          <a:spcPts val="0"/>
                        </a:spcAft>
                      </a:pPr>
                      <a:r>
                        <a:rPr lang="kk-KZ" sz="900" kern="1200" dirty="0">
                          <a:solidFill>
                            <a:srgbClr val="0070C0"/>
                          </a:solidFill>
                          <a:effectLst/>
                          <a:latin typeface="+mn-lt"/>
                          <a:ea typeface="+mn-ea"/>
                          <a:cs typeface="+mn-cs"/>
                        </a:rPr>
                        <a:t>- 1 интерактивтік тест тапсырмасы және 2-3 сұраққа жауап беру; немесе; немесе  </a:t>
                      </a:r>
                      <a:endParaRPr lang="ru-RU" sz="900" kern="1200" dirty="0">
                        <a:solidFill>
                          <a:srgbClr val="0070C0"/>
                        </a:solidFill>
                        <a:effectLst/>
                        <a:latin typeface="+mn-lt"/>
                        <a:ea typeface="+mn-ea"/>
                        <a:cs typeface="+mn-cs"/>
                      </a:endParaRPr>
                    </a:p>
                    <a:p>
                      <a:pPr>
                        <a:spcAft>
                          <a:spcPts val="0"/>
                        </a:spcAft>
                      </a:pPr>
                      <a:r>
                        <a:rPr lang="kk-KZ" sz="900" kern="1200" dirty="0">
                          <a:solidFill>
                            <a:srgbClr val="0070C0"/>
                          </a:solidFill>
                          <a:effectLst/>
                          <a:latin typeface="+mn-lt"/>
                          <a:ea typeface="+mn-ea"/>
                          <a:cs typeface="+mn-cs"/>
                        </a:rPr>
                        <a:t>- 2 практикалық тапсырма (ақпараттың қасиетін анықтау/бұлт технологияларын пайдаланумен құжаттармен өзара жұмыс/компьютер құнын есептеу және т.б.)</a:t>
                      </a:r>
                      <a:endParaRPr lang="ru-RU" sz="900" kern="1200" dirty="0">
                        <a:solidFill>
                          <a:srgbClr val="0070C0"/>
                        </a:solidFill>
                        <a:effectLst/>
                        <a:latin typeface="+mn-lt"/>
                        <a:ea typeface="+mn-ea"/>
                        <a:cs typeface="+mn-cs"/>
                      </a:endParaRPr>
                    </a:p>
                  </a:txBody>
                  <a:tcPr marL="32419" marR="32419" marT="0" marB="0"/>
                </a:tc>
                <a:extLst>
                  <a:ext uri="{0D108BD9-81ED-4DB2-BD59-A6C34878D82A}">
                    <a16:rowId xmlns:a16="http://schemas.microsoft.com/office/drawing/2014/main" val="2902252133"/>
                  </a:ext>
                </a:extLst>
              </a:tr>
              <a:tr h="387997">
                <a:tc>
                  <a:txBody>
                    <a:bodyPr/>
                    <a:lstStyle/>
                    <a:p>
                      <a:pPr algn="just">
                        <a:spcAft>
                          <a:spcPts val="0"/>
                        </a:spcAft>
                      </a:pPr>
                      <a:r>
                        <a:rPr lang="en-US" sz="900">
                          <a:effectLst/>
                        </a:rPr>
                        <a:t>Физика </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a:txBody>
                    <a:bodyPr/>
                    <a:lstStyle/>
                    <a:p>
                      <a:pPr algn="just">
                        <a:spcAft>
                          <a:spcPts val="0"/>
                        </a:spcAft>
                      </a:pPr>
                      <a:r>
                        <a:rPr lang="kk-KZ" sz="900" kern="1200" dirty="0">
                          <a:solidFill>
                            <a:srgbClr val="0070C0"/>
                          </a:solidFill>
                          <a:effectLst/>
                          <a:latin typeface="+mn-lt"/>
                          <a:ea typeface="+mn-ea"/>
                          <a:cs typeface="+mn-cs"/>
                        </a:rPr>
                        <a:t>- </a:t>
                      </a:r>
                      <a:r>
                        <a:rPr lang="ru-RU" sz="900" kern="1200" dirty="0">
                          <a:solidFill>
                            <a:srgbClr val="0070C0"/>
                          </a:solidFill>
                          <a:effectLst/>
                          <a:latin typeface="+mn-lt"/>
                          <a:ea typeface="+mn-ea"/>
                          <a:cs typeface="+mn-cs"/>
                        </a:rPr>
                        <a:t>1 параграф</a:t>
                      </a:r>
                      <a:r>
                        <a:rPr lang="kk-KZ" sz="900" kern="1200" dirty="0">
                          <a:solidFill>
                            <a:srgbClr val="0070C0"/>
                          </a:solidFill>
                          <a:effectLst/>
                          <a:latin typeface="+mn-lt"/>
                          <a:ea typeface="+mn-ea"/>
                          <a:cs typeface="+mn-cs"/>
                        </a:rPr>
                        <a:t>, 3-5 бет аралығында және 1-2 есепті шешу; немесе</a:t>
                      </a:r>
                      <a:endParaRPr lang="ru-RU" sz="900" kern="1200" dirty="0">
                        <a:solidFill>
                          <a:srgbClr val="0070C0"/>
                        </a:solidFill>
                        <a:effectLst/>
                        <a:latin typeface="+mn-lt"/>
                        <a:ea typeface="+mn-ea"/>
                        <a:cs typeface="+mn-cs"/>
                      </a:endParaRPr>
                    </a:p>
                    <a:p>
                      <a:pPr algn="just">
                        <a:spcAft>
                          <a:spcPts val="0"/>
                        </a:spcAft>
                      </a:pPr>
                      <a:r>
                        <a:rPr lang="kk-KZ" sz="900" kern="1200" dirty="0">
                          <a:solidFill>
                            <a:srgbClr val="0070C0"/>
                          </a:solidFill>
                          <a:effectLst/>
                          <a:latin typeface="+mn-lt"/>
                          <a:ea typeface="+mn-ea"/>
                          <a:cs typeface="+mn-cs"/>
                        </a:rPr>
                        <a:t>- </a:t>
                      </a:r>
                      <a:r>
                        <a:rPr lang="ru-RU" sz="900" kern="1200" dirty="0">
                          <a:solidFill>
                            <a:srgbClr val="0070C0"/>
                          </a:solidFill>
                          <a:effectLst/>
                          <a:latin typeface="+mn-lt"/>
                          <a:ea typeface="+mn-ea"/>
                          <a:cs typeface="+mn-cs"/>
                        </a:rPr>
                        <a:t>1 параграф</a:t>
                      </a:r>
                      <a:r>
                        <a:rPr lang="kk-KZ" sz="900" kern="1200" dirty="0">
                          <a:solidFill>
                            <a:srgbClr val="0070C0"/>
                          </a:solidFill>
                          <a:effectLst/>
                          <a:latin typeface="+mn-lt"/>
                          <a:ea typeface="+mn-ea"/>
                          <a:cs typeface="+mn-cs"/>
                        </a:rPr>
                        <a:t>, 3-5 аралығында және зертханалық жұмысты орындау</a:t>
                      </a:r>
                      <a:endParaRPr lang="ru-RU" sz="900" kern="1200" dirty="0">
                        <a:solidFill>
                          <a:srgbClr val="0070C0"/>
                        </a:solidFill>
                        <a:effectLst/>
                        <a:latin typeface="+mn-lt"/>
                        <a:ea typeface="+mn-ea"/>
                        <a:cs typeface="+mn-cs"/>
                      </a:endParaRPr>
                    </a:p>
                  </a:txBody>
                  <a:tcPr marL="32419" marR="32419" marT="0" marB="0"/>
                </a:tc>
                <a:extLst>
                  <a:ext uri="{0D108BD9-81ED-4DB2-BD59-A6C34878D82A}">
                    <a16:rowId xmlns:a16="http://schemas.microsoft.com/office/drawing/2014/main" val="3824636885"/>
                  </a:ext>
                </a:extLst>
              </a:tr>
              <a:tr h="387997">
                <a:tc>
                  <a:txBody>
                    <a:bodyPr/>
                    <a:lstStyle/>
                    <a:p>
                      <a:pPr algn="just">
                        <a:spcAft>
                          <a:spcPts val="0"/>
                        </a:spcAft>
                      </a:pPr>
                      <a:r>
                        <a:rPr lang="en-US" sz="900">
                          <a:effectLst/>
                        </a:rPr>
                        <a:t>Химия </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a:txBody>
                    <a:bodyPr/>
                    <a:lstStyle/>
                    <a:p>
                      <a:pPr algn="just">
                        <a:spcAft>
                          <a:spcPts val="0"/>
                        </a:spcAft>
                      </a:pPr>
                      <a:r>
                        <a:rPr lang="kk-KZ" sz="900" kern="1200" dirty="0">
                          <a:solidFill>
                            <a:srgbClr val="0070C0"/>
                          </a:solidFill>
                          <a:effectLst/>
                          <a:latin typeface="+mn-lt"/>
                          <a:ea typeface="+mn-ea"/>
                          <a:cs typeface="+mn-cs"/>
                        </a:rPr>
                        <a:t>- </a:t>
                      </a:r>
                      <a:r>
                        <a:rPr lang="ru-RU" sz="900" kern="1200" dirty="0">
                          <a:solidFill>
                            <a:srgbClr val="0070C0"/>
                          </a:solidFill>
                          <a:effectLst/>
                          <a:latin typeface="+mn-lt"/>
                          <a:ea typeface="+mn-ea"/>
                          <a:cs typeface="+mn-cs"/>
                        </a:rPr>
                        <a:t>1 параграф</a:t>
                      </a:r>
                      <a:r>
                        <a:rPr lang="kk-KZ" sz="900" kern="1200" dirty="0">
                          <a:solidFill>
                            <a:srgbClr val="0070C0"/>
                          </a:solidFill>
                          <a:effectLst/>
                          <a:latin typeface="+mn-lt"/>
                          <a:ea typeface="+mn-ea"/>
                          <a:cs typeface="+mn-cs"/>
                        </a:rPr>
                        <a:t>, 3-5 бет аралығында және 1-2 есепті шешу; немесе</a:t>
                      </a:r>
                      <a:endParaRPr lang="ru-RU" sz="900" kern="1200" dirty="0">
                        <a:solidFill>
                          <a:srgbClr val="0070C0"/>
                        </a:solidFill>
                        <a:effectLst/>
                        <a:latin typeface="+mn-lt"/>
                        <a:ea typeface="+mn-ea"/>
                        <a:cs typeface="+mn-cs"/>
                      </a:endParaRPr>
                    </a:p>
                    <a:p>
                      <a:pPr algn="just">
                        <a:spcAft>
                          <a:spcPts val="0"/>
                        </a:spcAft>
                      </a:pPr>
                      <a:r>
                        <a:rPr lang="kk-KZ" sz="900" kern="1200" dirty="0">
                          <a:solidFill>
                            <a:srgbClr val="0070C0"/>
                          </a:solidFill>
                          <a:effectLst/>
                          <a:latin typeface="+mn-lt"/>
                          <a:ea typeface="+mn-ea"/>
                          <a:cs typeface="+mn-cs"/>
                        </a:rPr>
                        <a:t>-  тақырып бойынша 1 бейне-ресурсты қарау және 3-5 сұраққа жауап беру</a:t>
                      </a:r>
                      <a:endParaRPr lang="ru-RU" sz="900" kern="1200" dirty="0">
                        <a:solidFill>
                          <a:srgbClr val="0070C0"/>
                        </a:solidFill>
                        <a:effectLst/>
                        <a:latin typeface="+mn-lt"/>
                        <a:ea typeface="+mn-ea"/>
                        <a:cs typeface="+mn-cs"/>
                      </a:endParaRPr>
                    </a:p>
                  </a:txBody>
                  <a:tcPr marL="32419" marR="32419" marT="0" marB="0"/>
                </a:tc>
                <a:extLst>
                  <a:ext uri="{0D108BD9-81ED-4DB2-BD59-A6C34878D82A}">
                    <a16:rowId xmlns:a16="http://schemas.microsoft.com/office/drawing/2014/main" val="714585539"/>
                  </a:ext>
                </a:extLst>
              </a:tr>
              <a:tr h="290998">
                <a:tc>
                  <a:txBody>
                    <a:bodyPr/>
                    <a:lstStyle/>
                    <a:p>
                      <a:pPr algn="just">
                        <a:spcAft>
                          <a:spcPts val="0"/>
                        </a:spcAft>
                      </a:pPr>
                      <a:r>
                        <a:rPr lang="en-US" sz="900">
                          <a:effectLst/>
                        </a:rPr>
                        <a:t>Биология</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a:txBody>
                    <a:bodyPr/>
                    <a:lstStyle/>
                    <a:p>
                      <a:pPr algn="just">
                        <a:spcAft>
                          <a:spcPts val="0"/>
                        </a:spcAft>
                      </a:pPr>
                      <a:r>
                        <a:rPr lang="kk-KZ" sz="900" kern="1200">
                          <a:solidFill>
                            <a:srgbClr val="0070C0"/>
                          </a:solidFill>
                          <a:effectLst/>
                          <a:latin typeface="+mn-lt"/>
                          <a:ea typeface="+mn-ea"/>
                          <a:cs typeface="+mn-cs"/>
                        </a:rPr>
                        <a:t>- </a:t>
                      </a:r>
                      <a:r>
                        <a:rPr lang="ru-RU" sz="900" kern="1200">
                          <a:solidFill>
                            <a:srgbClr val="0070C0"/>
                          </a:solidFill>
                          <a:effectLst/>
                          <a:latin typeface="+mn-lt"/>
                          <a:ea typeface="+mn-ea"/>
                          <a:cs typeface="+mn-cs"/>
                        </a:rPr>
                        <a:t>1 параграф </a:t>
                      </a:r>
                      <a:r>
                        <a:rPr lang="kk-KZ" sz="900" kern="1200">
                          <a:solidFill>
                            <a:srgbClr val="0070C0"/>
                          </a:solidFill>
                          <a:effectLst/>
                          <a:latin typeface="+mn-lt"/>
                          <a:ea typeface="+mn-ea"/>
                          <a:cs typeface="+mn-cs"/>
                        </a:rPr>
                        <a:t>және 3-5 сұраққа жауап беру</a:t>
                      </a:r>
                      <a:r>
                        <a:rPr lang="ru-RU" sz="900" kern="1200">
                          <a:solidFill>
                            <a:srgbClr val="0070C0"/>
                          </a:solidFill>
                          <a:effectLst/>
                          <a:latin typeface="+mn-lt"/>
                          <a:ea typeface="+mn-ea"/>
                          <a:cs typeface="+mn-cs"/>
                        </a:rPr>
                        <a:t>; </a:t>
                      </a:r>
                      <a:r>
                        <a:rPr lang="kk-KZ" sz="900" kern="1200">
                          <a:solidFill>
                            <a:srgbClr val="0070C0"/>
                          </a:solidFill>
                          <a:effectLst/>
                          <a:latin typeface="+mn-lt"/>
                          <a:ea typeface="+mn-ea"/>
                          <a:cs typeface="+mn-cs"/>
                        </a:rPr>
                        <a:t>немесе</a:t>
                      </a:r>
                      <a:endParaRPr lang="ru-RU" sz="900" kern="1200">
                        <a:solidFill>
                          <a:srgbClr val="0070C0"/>
                        </a:solidFill>
                        <a:effectLst/>
                        <a:latin typeface="+mn-lt"/>
                        <a:ea typeface="+mn-ea"/>
                        <a:cs typeface="+mn-cs"/>
                      </a:endParaRPr>
                    </a:p>
                    <a:p>
                      <a:pPr algn="just">
                        <a:spcAft>
                          <a:spcPts val="0"/>
                        </a:spcAft>
                      </a:pPr>
                      <a:r>
                        <a:rPr lang="kk-KZ" sz="900" kern="1200">
                          <a:solidFill>
                            <a:srgbClr val="0070C0"/>
                          </a:solidFill>
                          <a:effectLst/>
                          <a:latin typeface="+mn-lt"/>
                          <a:ea typeface="+mn-ea"/>
                          <a:cs typeface="+mn-cs"/>
                        </a:rPr>
                        <a:t>- тақырып бойынша 1 бейне-ресурсты қарау және 3-5 сұраққа жауап беру</a:t>
                      </a:r>
                      <a:endParaRPr lang="ru-RU" sz="900" kern="1200">
                        <a:solidFill>
                          <a:srgbClr val="0070C0"/>
                        </a:solidFill>
                        <a:effectLst/>
                        <a:latin typeface="+mn-lt"/>
                        <a:ea typeface="+mn-ea"/>
                        <a:cs typeface="+mn-cs"/>
                      </a:endParaRPr>
                    </a:p>
                  </a:txBody>
                  <a:tcPr marL="32419" marR="32419" marT="0" marB="0"/>
                </a:tc>
                <a:extLst>
                  <a:ext uri="{0D108BD9-81ED-4DB2-BD59-A6C34878D82A}">
                    <a16:rowId xmlns:a16="http://schemas.microsoft.com/office/drawing/2014/main" val="2139286116"/>
                  </a:ext>
                </a:extLst>
              </a:tr>
              <a:tr h="290998">
                <a:tc>
                  <a:txBody>
                    <a:bodyPr/>
                    <a:lstStyle/>
                    <a:p>
                      <a:pPr algn="just">
                        <a:spcAft>
                          <a:spcPts val="0"/>
                        </a:spcAft>
                      </a:pPr>
                      <a:r>
                        <a:rPr lang="en-US" sz="900">
                          <a:effectLst/>
                        </a:rPr>
                        <a:t>География</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a:txBody>
                    <a:bodyPr/>
                    <a:lstStyle/>
                    <a:p>
                      <a:pPr algn="just">
                        <a:spcAft>
                          <a:spcPts val="0"/>
                        </a:spcAft>
                      </a:pPr>
                      <a:r>
                        <a:rPr lang="kk-KZ" sz="900" kern="1200" dirty="0">
                          <a:solidFill>
                            <a:srgbClr val="0070C0"/>
                          </a:solidFill>
                          <a:effectLst/>
                          <a:latin typeface="+mn-lt"/>
                          <a:ea typeface="+mn-ea"/>
                          <a:cs typeface="+mn-cs"/>
                        </a:rPr>
                        <a:t>- </a:t>
                      </a:r>
                      <a:r>
                        <a:rPr lang="ru-RU" sz="900" kern="1200" dirty="0">
                          <a:solidFill>
                            <a:srgbClr val="0070C0"/>
                          </a:solidFill>
                          <a:effectLst/>
                          <a:latin typeface="+mn-lt"/>
                          <a:ea typeface="+mn-ea"/>
                          <a:cs typeface="+mn-cs"/>
                        </a:rPr>
                        <a:t>1 параграф  </a:t>
                      </a:r>
                      <a:r>
                        <a:rPr lang="kk-KZ" sz="900" kern="1200" dirty="0">
                          <a:solidFill>
                            <a:srgbClr val="0070C0"/>
                          </a:solidFill>
                          <a:effectLst/>
                          <a:latin typeface="+mn-lt"/>
                          <a:ea typeface="+mn-ea"/>
                          <a:cs typeface="+mn-cs"/>
                        </a:rPr>
                        <a:t>және 3-5 сұраққа жауап беру</a:t>
                      </a:r>
                      <a:r>
                        <a:rPr lang="ru-RU" sz="900" kern="1200" dirty="0">
                          <a:solidFill>
                            <a:srgbClr val="0070C0"/>
                          </a:solidFill>
                          <a:effectLst/>
                          <a:latin typeface="+mn-lt"/>
                          <a:ea typeface="+mn-ea"/>
                          <a:cs typeface="+mn-cs"/>
                        </a:rPr>
                        <a:t>; </a:t>
                      </a:r>
                      <a:r>
                        <a:rPr lang="kk-KZ" sz="900" kern="1200" dirty="0">
                          <a:solidFill>
                            <a:srgbClr val="0070C0"/>
                          </a:solidFill>
                          <a:effectLst/>
                          <a:latin typeface="+mn-lt"/>
                          <a:ea typeface="+mn-ea"/>
                          <a:cs typeface="+mn-cs"/>
                        </a:rPr>
                        <a:t>немесе</a:t>
                      </a:r>
                      <a:endParaRPr lang="ru-RU" sz="900" kern="1200" dirty="0">
                        <a:solidFill>
                          <a:srgbClr val="0070C0"/>
                        </a:solidFill>
                        <a:effectLst/>
                        <a:latin typeface="+mn-lt"/>
                        <a:ea typeface="+mn-ea"/>
                        <a:cs typeface="+mn-cs"/>
                      </a:endParaRPr>
                    </a:p>
                    <a:p>
                      <a:pPr algn="just">
                        <a:spcAft>
                          <a:spcPts val="0"/>
                        </a:spcAft>
                      </a:pPr>
                      <a:r>
                        <a:rPr lang="kk-KZ" sz="900" kern="1200" dirty="0">
                          <a:solidFill>
                            <a:srgbClr val="0070C0"/>
                          </a:solidFill>
                          <a:effectLst/>
                          <a:latin typeface="+mn-lt"/>
                          <a:ea typeface="+mn-ea"/>
                          <a:cs typeface="+mn-cs"/>
                        </a:rPr>
                        <a:t>- тақырып бойынша 1 бейне-ресурсты қарау және 3-5 сұраққа жауап беру</a:t>
                      </a:r>
                      <a:endParaRPr lang="ru-RU" sz="900" kern="1200" dirty="0">
                        <a:solidFill>
                          <a:srgbClr val="0070C0"/>
                        </a:solidFill>
                        <a:effectLst/>
                        <a:latin typeface="+mn-lt"/>
                        <a:ea typeface="+mn-ea"/>
                        <a:cs typeface="+mn-cs"/>
                      </a:endParaRPr>
                    </a:p>
                  </a:txBody>
                  <a:tcPr marL="32419" marR="32419" marT="0" marB="0"/>
                </a:tc>
                <a:extLst>
                  <a:ext uri="{0D108BD9-81ED-4DB2-BD59-A6C34878D82A}">
                    <a16:rowId xmlns:a16="http://schemas.microsoft.com/office/drawing/2014/main" val="1263131282"/>
                  </a:ext>
                </a:extLst>
              </a:tr>
              <a:tr h="290998">
                <a:tc>
                  <a:txBody>
                    <a:bodyPr/>
                    <a:lstStyle/>
                    <a:p>
                      <a:pPr algn="just">
                        <a:spcAft>
                          <a:spcPts val="0"/>
                        </a:spcAft>
                      </a:pPr>
                      <a:r>
                        <a:rPr lang="kk-KZ" sz="900">
                          <a:effectLst/>
                        </a:rPr>
                        <a:t>Қазақстан тарихы</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a:txBody>
                    <a:bodyPr/>
                    <a:lstStyle/>
                    <a:p>
                      <a:pPr algn="just">
                        <a:spcAft>
                          <a:spcPts val="0"/>
                        </a:spcAft>
                      </a:pPr>
                      <a:r>
                        <a:rPr lang="kk-KZ" sz="900" kern="1200">
                          <a:solidFill>
                            <a:srgbClr val="0070C0"/>
                          </a:solidFill>
                          <a:effectLst/>
                          <a:latin typeface="+mn-lt"/>
                          <a:ea typeface="+mn-ea"/>
                          <a:cs typeface="+mn-cs"/>
                        </a:rPr>
                        <a:t>- </a:t>
                      </a:r>
                      <a:r>
                        <a:rPr lang="ru-RU" sz="900" kern="1200">
                          <a:solidFill>
                            <a:srgbClr val="0070C0"/>
                          </a:solidFill>
                          <a:effectLst/>
                          <a:latin typeface="+mn-lt"/>
                          <a:ea typeface="+mn-ea"/>
                          <a:cs typeface="+mn-cs"/>
                        </a:rPr>
                        <a:t>1 параграф және </a:t>
                      </a:r>
                      <a:r>
                        <a:rPr lang="kk-KZ" sz="900" kern="1200">
                          <a:solidFill>
                            <a:srgbClr val="0070C0"/>
                          </a:solidFill>
                          <a:effectLst/>
                          <a:latin typeface="+mn-lt"/>
                          <a:ea typeface="+mn-ea"/>
                          <a:cs typeface="+mn-cs"/>
                        </a:rPr>
                        <a:t>3-5 сұраққа жауап беру</a:t>
                      </a:r>
                      <a:r>
                        <a:rPr lang="ru-RU" sz="900" kern="1200">
                          <a:solidFill>
                            <a:srgbClr val="0070C0"/>
                          </a:solidFill>
                          <a:effectLst/>
                          <a:latin typeface="+mn-lt"/>
                          <a:ea typeface="+mn-ea"/>
                          <a:cs typeface="+mn-cs"/>
                        </a:rPr>
                        <a:t>; </a:t>
                      </a:r>
                      <a:r>
                        <a:rPr lang="kk-KZ" sz="900" kern="1200">
                          <a:solidFill>
                            <a:srgbClr val="0070C0"/>
                          </a:solidFill>
                          <a:effectLst/>
                          <a:latin typeface="+mn-lt"/>
                          <a:ea typeface="+mn-ea"/>
                          <a:cs typeface="+mn-cs"/>
                        </a:rPr>
                        <a:t>немесе</a:t>
                      </a:r>
                      <a:endParaRPr lang="ru-RU" sz="900" kern="1200">
                        <a:solidFill>
                          <a:srgbClr val="0070C0"/>
                        </a:solidFill>
                        <a:effectLst/>
                        <a:latin typeface="+mn-lt"/>
                        <a:ea typeface="+mn-ea"/>
                        <a:cs typeface="+mn-cs"/>
                      </a:endParaRPr>
                    </a:p>
                    <a:p>
                      <a:pPr algn="just">
                        <a:spcAft>
                          <a:spcPts val="0"/>
                        </a:spcAft>
                      </a:pPr>
                      <a:r>
                        <a:rPr lang="kk-KZ" sz="900" kern="1200">
                          <a:solidFill>
                            <a:srgbClr val="0070C0"/>
                          </a:solidFill>
                          <a:effectLst/>
                          <a:latin typeface="+mn-lt"/>
                          <a:ea typeface="+mn-ea"/>
                          <a:cs typeface="+mn-cs"/>
                        </a:rPr>
                        <a:t>- тақырып бойынша 1 бейне-ресурсты қарау және 3-5 сұраққа жауап беру</a:t>
                      </a:r>
                      <a:endParaRPr lang="ru-RU" sz="900" kern="1200">
                        <a:solidFill>
                          <a:srgbClr val="0070C0"/>
                        </a:solidFill>
                        <a:effectLst/>
                        <a:latin typeface="+mn-lt"/>
                        <a:ea typeface="+mn-ea"/>
                        <a:cs typeface="+mn-cs"/>
                      </a:endParaRPr>
                    </a:p>
                  </a:txBody>
                  <a:tcPr marL="32419" marR="32419" marT="0" marB="0"/>
                </a:tc>
                <a:extLst>
                  <a:ext uri="{0D108BD9-81ED-4DB2-BD59-A6C34878D82A}">
                    <a16:rowId xmlns:a16="http://schemas.microsoft.com/office/drawing/2014/main" val="3085778628"/>
                  </a:ext>
                </a:extLst>
              </a:tr>
              <a:tr h="290998">
                <a:tc>
                  <a:txBody>
                    <a:bodyPr/>
                    <a:lstStyle/>
                    <a:p>
                      <a:pPr algn="just">
                        <a:spcAft>
                          <a:spcPts val="0"/>
                        </a:spcAft>
                      </a:pPr>
                      <a:r>
                        <a:rPr lang="kk-KZ" sz="900">
                          <a:effectLst/>
                        </a:rPr>
                        <a:t>Дүниежүзі тарихы</a:t>
                      </a:r>
                      <a:r>
                        <a:rPr lang="en-US" sz="900">
                          <a:effectLst/>
                        </a:rPr>
                        <a:t> </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a:txBody>
                    <a:bodyPr/>
                    <a:lstStyle/>
                    <a:p>
                      <a:pPr algn="just">
                        <a:spcAft>
                          <a:spcPts val="0"/>
                        </a:spcAft>
                      </a:pPr>
                      <a:r>
                        <a:rPr lang="kk-KZ" sz="900" kern="1200">
                          <a:solidFill>
                            <a:srgbClr val="0070C0"/>
                          </a:solidFill>
                          <a:effectLst/>
                          <a:latin typeface="+mn-lt"/>
                          <a:ea typeface="+mn-ea"/>
                          <a:cs typeface="+mn-cs"/>
                        </a:rPr>
                        <a:t>- </a:t>
                      </a:r>
                      <a:r>
                        <a:rPr lang="ru-RU" sz="900" kern="1200">
                          <a:solidFill>
                            <a:srgbClr val="0070C0"/>
                          </a:solidFill>
                          <a:effectLst/>
                          <a:latin typeface="+mn-lt"/>
                          <a:ea typeface="+mn-ea"/>
                          <a:cs typeface="+mn-cs"/>
                        </a:rPr>
                        <a:t>1 параграф,  </a:t>
                      </a:r>
                      <a:r>
                        <a:rPr lang="kk-KZ" sz="900" kern="1200">
                          <a:solidFill>
                            <a:srgbClr val="0070C0"/>
                          </a:solidFill>
                          <a:effectLst/>
                          <a:latin typeface="+mn-lt"/>
                          <a:ea typeface="+mn-ea"/>
                          <a:cs typeface="+mn-cs"/>
                        </a:rPr>
                        <a:t>және 3-5 сұраққа жауап беру</a:t>
                      </a:r>
                      <a:r>
                        <a:rPr lang="ru-RU" sz="900" kern="1200">
                          <a:solidFill>
                            <a:srgbClr val="0070C0"/>
                          </a:solidFill>
                          <a:effectLst/>
                          <a:latin typeface="+mn-lt"/>
                          <a:ea typeface="+mn-ea"/>
                          <a:cs typeface="+mn-cs"/>
                        </a:rPr>
                        <a:t>; </a:t>
                      </a:r>
                      <a:r>
                        <a:rPr lang="kk-KZ" sz="900" kern="1200">
                          <a:solidFill>
                            <a:srgbClr val="0070C0"/>
                          </a:solidFill>
                          <a:effectLst/>
                          <a:latin typeface="+mn-lt"/>
                          <a:ea typeface="+mn-ea"/>
                          <a:cs typeface="+mn-cs"/>
                        </a:rPr>
                        <a:t>немесе</a:t>
                      </a:r>
                      <a:endParaRPr lang="ru-RU" sz="900" kern="1200">
                        <a:solidFill>
                          <a:srgbClr val="0070C0"/>
                        </a:solidFill>
                        <a:effectLst/>
                        <a:latin typeface="+mn-lt"/>
                        <a:ea typeface="+mn-ea"/>
                        <a:cs typeface="+mn-cs"/>
                      </a:endParaRPr>
                    </a:p>
                    <a:p>
                      <a:pPr algn="just">
                        <a:spcAft>
                          <a:spcPts val="0"/>
                        </a:spcAft>
                      </a:pPr>
                      <a:r>
                        <a:rPr lang="kk-KZ" sz="900" kern="1200">
                          <a:solidFill>
                            <a:srgbClr val="0070C0"/>
                          </a:solidFill>
                          <a:effectLst/>
                          <a:latin typeface="+mn-lt"/>
                          <a:ea typeface="+mn-ea"/>
                          <a:cs typeface="+mn-cs"/>
                        </a:rPr>
                        <a:t>- тақырып бойынша 1 бейне-ресурсты қарау және 3-5 сұраққа жауап беру</a:t>
                      </a:r>
                      <a:endParaRPr lang="ru-RU" sz="900" kern="1200">
                        <a:solidFill>
                          <a:srgbClr val="0070C0"/>
                        </a:solidFill>
                        <a:effectLst/>
                        <a:latin typeface="+mn-lt"/>
                        <a:ea typeface="+mn-ea"/>
                        <a:cs typeface="+mn-cs"/>
                      </a:endParaRPr>
                    </a:p>
                  </a:txBody>
                  <a:tcPr marL="32419" marR="32419" marT="0" marB="0"/>
                </a:tc>
                <a:extLst>
                  <a:ext uri="{0D108BD9-81ED-4DB2-BD59-A6C34878D82A}">
                    <a16:rowId xmlns:a16="http://schemas.microsoft.com/office/drawing/2014/main" val="2521053205"/>
                  </a:ext>
                </a:extLst>
              </a:tr>
              <a:tr h="193998">
                <a:tc>
                  <a:txBody>
                    <a:bodyPr/>
                    <a:lstStyle/>
                    <a:p>
                      <a:pPr algn="just">
                        <a:spcAft>
                          <a:spcPts val="0"/>
                        </a:spcAft>
                      </a:pPr>
                      <a:r>
                        <a:rPr lang="kk-KZ" sz="900">
                          <a:effectLst/>
                        </a:rPr>
                        <a:t>Құқық негіздері</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a:txBody>
                    <a:bodyPr/>
                    <a:lstStyle/>
                    <a:p>
                      <a:pPr algn="just">
                        <a:spcAft>
                          <a:spcPts val="0"/>
                        </a:spcAft>
                      </a:pPr>
                      <a:r>
                        <a:rPr lang="kk-KZ" sz="900" kern="1200">
                          <a:solidFill>
                            <a:srgbClr val="0070C0"/>
                          </a:solidFill>
                          <a:effectLst/>
                          <a:latin typeface="+mn-lt"/>
                          <a:ea typeface="+mn-ea"/>
                          <a:cs typeface="+mn-cs"/>
                        </a:rPr>
                        <a:t>- 1 параграф және 3-5 сұраққа жауап беру,  1 құқықтық жағдайды шешу</a:t>
                      </a:r>
                      <a:endParaRPr lang="ru-RU" sz="900" kern="1200">
                        <a:solidFill>
                          <a:srgbClr val="0070C0"/>
                        </a:solidFill>
                        <a:effectLst/>
                        <a:latin typeface="+mn-lt"/>
                        <a:ea typeface="+mn-ea"/>
                        <a:cs typeface="+mn-cs"/>
                      </a:endParaRPr>
                    </a:p>
                  </a:txBody>
                  <a:tcPr marL="32419" marR="32419" marT="0" marB="0"/>
                </a:tc>
                <a:extLst>
                  <a:ext uri="{0D108BD9-81ED-4DB2-BD59-A6C34878D82A}">
                    <a16:rowId xmlns:a16="http://schemas.microsoft.com/office/drawing/2014/main" val="1779190176"/>
                  </a:ext>
                </a:extLst>
              </a:tr>
              <a:tr h="290998">
                <a:tc>
                  <a:txBody>
                    <a:bodyPr/>
                    <a:lstStyle/>
                    <a:p>
                      <a:pPr algn="just">
                        <a:spcAft>
                          <a:spcPts val="0"/>
                        </a:spcAft>
                      </a:pPr>
                      <a:r>
                        <a:rPr lang="kk-KZ" sz="900">
                          <a:effectLst/>
                        </a:rPr>
                        <a:t>Өзін-өзі тану</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a:txBody>
                    <a:bodyPr/>
                    <a:lstStyle/>
                    <a:p>
                      <a:pPr algn="just">
                        <a:spcAft>
                          <a:spcPts val="0"/>
                        </a:spcAft>
                      </a:pPr>
                      <a:r>
                        <a:rPr lang="kk-KZ" sz="900" kern="1200" dirty="0">
                          <a:solidFill>
                            <a:srgbClr val="0070C0"/>
                          </a:solidFill>
                          <a:effectLst/>
                          <a:latin typeface="+mn-lt"/>
                          <a:ea typeface="+mn-ea"/>
                          <a:cs typeface="+mn-cs"/>
                        </a:rPr>
                        <a:t>- 3 беттен көп емес оқу және мәтін бойынша 2-3 сұраққа жауап беру </a:t>
                      </a:r>
                      <a:endParaRPr lang="ru-RU" sz="900" kern="1200" dirty="0">
                        <a:solidFill>
                          <a:srgbClr val="0070C0"/>
                        </a:solidFill>
                        <a:effectLst/>
                        <a:latin typeface="+mn-lt"/>
                        <a:ea typeface="+mn-ea"/>
                        <a:cs typeface="+mn-cs"/>
                      </a:endParaRPr>
                    </a:p>
                    <a:p>
                      <a:pPr algn="just">
                        <a:spcAft>
                          <a:spcPts val="0"/>
                        </a:spcAft>
                      </a:pPr>
                      <a:r>
                        <a:rPr lang="kk-KZ" sz="900" kern="1200" dirty="0">
                          <a:solidFill>
                            <a:srgbClr val="0070C0"/>
                          </a:solidFill>
                          <a:effectLst/>
                          <a:latin typeface="+mn-lt"/>
                          <a:ea typeface="+mn-ea"/>
                          <a:cs typeface="+mn-cs"/>
                        </a:rPr>
                        <a:t> </a:t>
                      </a:r>
                      <a:endParaRPr lang="ru-RU" sz="900" kern="1200" dirty="0">
                        <a:solidFill>
                          <a:srgbClr val="0070C0"/>
                        </a:solidFill>
                        <a:effectLst/>
                        <a:latin typeface="+mn-lt"/>
                        <a:ea typeface="+mn-ea"/>
                        <a:cs typeface="+mn-cs"/>
                      </a:endParaRPr>
                    </a:p>
                  </a:txBody>
                  <a:tcPr marL="32419" marR="32419" marT="0" marB="0"/>
                </a:tc>
                <a:extLst>
                  <a:ext uri="{0D108BD9-81ED-4DB2-BD59-A6C34878D82A}">
                    <a16:rowId xmlns:a16="http://schemas.microsoft.com/office/drawing/2014/main" val="3897459264"/>
                  </a:ext>
                </a:extLst>
              </a:tr>
              <a:tr h="387997">
                <a:tc>
                  <a:txBody>
                    <a:bodyPr/>
                    <a:lstStyle/>
                    <a:p>
                      <a:pPr algn="just">
                        <a:spcAft>
                          <a:spcPts val="0"/>
                        </a:spcAft>
                      </a:pPr>
                      <a:r>
                        <a:rPr lang="kk-KZ" sz="900">
                          <a:effectLst/>
                        </a:rPr>
                        <a:t>Көркем еңбек </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a:txBody>
                    <a:bodyPr/>
                    <a:lstStyle/>
                    <a:p>
                      <a:pPr>
                        <a:spcAft>
                          <a:spcPts val="0"/>
                        </a:spcAft>
                      </a:pPr>
                      <a:r>
                        <a:rPr lang="kk-KZ" sz="900" kern="1200" dirty="0">
                          <a:solidFill>
                            <a:srgbClr val="0070C0"/>
                          </a:solidFill>
                          <a:effectLst/>
                          <a:latin typeface="+mn-lt"/>
                          <a:ea typeface="+mn-ea"/>
                          <a:cs typeface="+mn-cs"/>
                        </a:rPr>
                        <a:t>- 1 параграф,  2-3 бет аралығында және 2-3 сұраққа жауап беру; немесе</a:t>
                      </a:r>
                      <a:endParaRPr lang="ru-RU" sz="900" kern="1200" dirty="0">
                        <a:solidFill>
                          <a:srgbClr val="0070C0"/>
                        </a:solidFill>
                        <a:effectLst/>
                        <a:latin typeface="+mn-lt"/>
                        <a:ea typeface="+mn-ea"/>
                        <a:cs typeface="+mn-cs"/>
                      </a:endParaRPr>
                    </a:p>
                    <a:p>
                      <a:pPr algn="just">
                        <a:spcAft>
                          <a:spcPts val="0"/>
                        </a:spcAft>
                      </a:pPr>
                      <a:r>
                        <a:rPr lang="kk-KZ" sz="900" kern="1200" dirty="0">
                          <a:solidFill>
                            <a:srgbClr val="0070C0"/>
                          </a:solidFill>
                          <a:effectLst/>
                          <a:latin typeface="+mn-lt"/>
                          <a:ea typeface="+mn-ea"/>
                          <a:cs typeface="+mn-cs"/>
                        </a:rPr>
                        <a:t>- тақырып бойынша 1 бейне-ресурсты қарау және соған қатысты 1 тапсырманы орындау.</a:t>
                      </a:r>
                      <a:endParaRPr lang="ru-RU" sz="900" kern="1200" dirty="0">
                        <a:solidFill>
                          <a:srgbClr val="0070C0"/>
                        </a:solidFill>
                        <a:effectLst/>
                        <a:latin typeface="+mn-lt"/>
                        <a:ea typeface="+mn-ea"/>
                        <a:cs typeface="+mn-cs"/>
                      </a:endParaRPr>
                    </a:p>
                  </a:txBody>
                  <a:tcPr marL="32419" marR="32419" marT="0" marB="0"/>
                </a:tc>
                <a:extLst>
                  <a:ext uri="{0D108BD9-81ED-4DB2-BD59-A6C34878D82A}">
                    <a16:rowId xmlns:a16="http://schemas.microsoft.com/office/drawing/2014/main" val="419091020"/>
                  </a:ext>
                </a:extLst>
              </a:tr>
              <a:tr h="290998">
                <a:tc>
                  <a:txBody>
                    <a:bodyPr/>
                    <a:lstStyle/>
                    <a:p>
                      <a:pPr algn="just">
                        <a:spcAft>
                          <a:spcPts val="0"/>
                        </a:spcAft>
                      </a:pPr>
                      <a:r>
                        <a:rPr lang="kk-KZ" sz="900">
                          <a:effectLst/>
                        </a:rPr>
                        <a:t>Дене шынықтыру</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419" marR="32419" marT="0" marB="0"/>
                </a:tc>
                <a:tc>
                  <a:txBody>
                    <a:bodyPr/>
                    <a:lstStyle/>
                    <a:p>
                      <a:pPr algn="just">
                        <a:spcAft>
                          <a:spcPts val="0"/>
                        </a:spcAft>
                      </a:pPr>
                      <a:r>
                        <a:rPr lang="kk-KZ" sz="900" kern="1200" dirty="0">
                          <a:solidFill>
                            <a:srgbClr val="0070C0"/>
                          </a:solidFill>
                          <a:effectLst/>
                          <a:latin typeface="+mn-lt"/>
                          <a:ea typeface="+mn-ea"/>
                          <a:cs typeface="+mn-cs"/>
                        </a:rPr>
                        <a:t>- жас ерекшеліктеріне сәйкес ұсынылған бейне-ресурс немесе педагог ұсынымдары бойынша физикалық жаттығулар кешенін қарау және орындау </a:t>
                      </a:r>
                      <a:endParaRPr lang="ru-RU" sz="900" kern="1200" dirty="0">
                        <a:solidFill>
                          <a:srgbClr val="0070C0"/>
                        </a:solidFill>
                        <a:effectLst/>
                        <a:latin typeface="+mn-lt"/>
                        <a:ea typeface="+mn-ea"/>
                        <a:cs typeface="+mn-cs"/>
                      </a:endParaRPr>
                    </a:p>
                  </a:txBody>
                  <a:tcPr marL="32419" marR="32419" marT="0" marB="0"/>
                </a:tc>
                <a:extLst>
                  <a:ext uri="{0D108BD9-81ED-4DB2-BD59-A6C34878D82A}">
                    <a16:rowId xmlns:a16="http://schemas.microsoft.com/office/drawing/2014/main" val="3240226994"/>
                  </a:ext>
                </a:extLst>
              </a:tr>
            </a:tbl>
          </a:graphicData>
        </a:graphic>
      </p:graphicFrame>
      <p:graphicFrame>
        <p:nvGraphicFramePr>
          <p:cNvPr id="4" name="Таблица 3">
            <a:extLst>
              <a:ext uri="{FF2B5EF4-FFF2-40B4-BE49-F238E27FC236}">
                <a16:creationId xmlns:a16="http://schemas.microsoft.com/office/drawing/2014/main" id="{D4C3CD58-D634-4936-BD6A-963B2F924895}"/>
              </a:ext>
            </a:extLst>
          </p:cNvPr>
          <p:cNvGraphicFramePr>
            <a:graphicFrameLocks noGrp="1"/>
          </p:cNvGraphicFramePr>
          <p:nvPr/>
        </p:nvGraphicFramePr>
        <p:xfrm>
          <a:off x="6235700" y="945334"/>
          <a:ext cx="5397500" cy="5645016"/>
        </p:xfrm>
        <a:graphic>
          <a:graphicData uri="http://schemas.openxmlformats.org/drawingml/2006/table">
            <a:tbl>
              <a:tblPr firstRow="1" firstCol="1" bandRow="1">
                <a:tableStyleId>{5C22544A-7EE6-4342-B048-85BDC9FD1C3A}</a:tableStyleId>
              </a:tblPr>
              <a:tblGrid>
                <a:gridCol w="1237826">
                  <a:extLst>
                    <a:ext uri="{9D8B030D-6E8A-4147-A177-3AD203B41FA5}">
                      <a16:colId xmlns:a16="http://schemas.microsoft.com/office/drawing/2014/main" val="3115171969"/>
                    </a:ext>
                  </a:extLst>
                </a:gridCol>
                <a:gridCol w="4159674">
                  <a:extLst>
                    <a:ext uri="{9D8B030D-6E8A-4147-A177-3AD203B41FA5}">
                      <a16:colId xmlns:a16="http://schemas.microsoft.com/office/drawing/2014/main" val="3203243052"/>
                    </a:ext>
                  </a:extLst>
                </a:gridCol>
              </a:tblGrid>
              <a:tr h="179158">
                <a:tc gridSpan="2">
                  <a:txBody>
                    <a:bodyPr/>
                    <a:lstStyle/>
                    <a:p>
                      <a:pPr algn="ctr">
                        <a:spcAft>
                          <a:spcPts val="0"/>
                        </a:spcAft>
                      </a:pPr>
                      <a:r>
                        <a:rPr lang="kk-KZ" sz="900">
                          <a:effectLst/>
                        </a:rPr>
                        <a:t>10-сынып (ҚГБ)</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22" marR="49622" marT="0" marB="0"/>
                </a:tc>
                <a:tc hMerge="1">
                  <a:txBody>
                    <a:bodyPr/>
                    <a:lstStyle/>
                    <a:p>
                      <a:endParaRPr lang="ru-RU"/>
                    </a:p>
                  </a:txBody>
                  <a:tcPr/>
                </a:tc>
                <a:extLst>
                  <a:ext uri="{0D108BD9-81ED-4DB2-BD59-A6C34878D82A}">
                    <a16:rowId xmlns:a16="http://schemas.microsoft.com/office/drawing/2014/main" val="2499021364"/>
                  </a:ext>
                </a:extLst>
              </a:tr>
              <a:tr h="179158">
                <a:tc>
                  <a:txBody>
                    <a:bodyPr/>
                    <a:lstStyle/>
                    <a:p>
                      <a:pPr algn="ctr">
                        <a:spcAft>
                          <a:spcPts val="0"/>
                        </a:spcAft>
                      </a:pPr>
                      <a:r>
                        <a:rPr lang="kk-KZ" sz="900">
                          <a:effectLst/>
                        </a:rPr>
                        <a:t>Пәндер</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22" marR="49622" marT="0" marB="0"/>
                </a:tc>
                <a:tc>
                  <a:txBody>
                    <a:bodyPr/>
                    <a:lstStyle/>
                    <a:p>
                      <a:pPr algn="ctr">
                        <a:spcAft>
                          <a:spcPts val="0"/>
                        </a:spcAft>
                      </a:pPr>
                      <a:r>
                        <a:rPr lang="kk-KZ" sz="1100" kern="1200" dirty="0">
                          <a:solidFill>
                            <a:srgbClr val="0070C0"/>
                          </a:solidFill>
                          <a:effectLst/>
                          <a:latin typeface="+mn-lt"/>
                          <a:ea typeface="+mn-ea"/>
                          <a:cs typeface="+mn-cs"/>
                        </a:rPr>
                        <a:t>Оқу тапсырмаларының түрі мен көлемі </a:t>
                      </a:r>
                      <a:endParaRPr lang="ru-RU" sz="1100" kern="1200" dirty="0">
                        <a:solidFill>
                          <a:srgbClr val="0070C0"/>
                        </a:solidFill>
                        <a:effectLst/>
                        <a:latin typeface="+mn-lt"/>
                        <a:ea typeface="+mn-ea"/>
                        <a:cs typeface="+mn-cs"/>
                      </a:endParaRPr>
                    </a:p>
                  </a:txBody>
                  <a:tcPr marL="49622" marR="49622" marT="0" marB="0"/>
                </a:tc>
                <a:extLst>
                  <a:ext uri="{0D108BD9-81ED-4DB2-BD59-A6C34878D82A}">
                    <a16:rowId xmlns:a16="http://schemas.microsoft.com/office/drawing/2014/main" val="4200084604"/>
                  </a:ext>
                </a:extLst>
              </a:tr>
              <a:tr h="358317">
                <a:tc>
                  <a:txBody>
                    <a:bodyPr/>
                    <a:lstStyle/>
                    <a:p>
                      <a:pPr>
                        <a:spcAft>
                          <a:spcPts val="0"/>
                        </a:spcAft>
                      </a:pPr>
                      <a:r>
                        <a:rPr lang="kk-KZ" sz="900" kern="1200">
                          <a:effectLst/>
                        </a:rPr>
                        <a:t>Қазақ тілі/Русский язык</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22" marR="49622" marT="0" marB="0"/>
                </a:tc>
                <a:tc>
                  <a:txBody>
                    <a:bodyPr/>
                    <a:lstStyle/>
                    <a:p>
                      <a:pPr algn="just">
                        <a:spcAft>
                          <a:spcPts val="0"/>
                        </a:spcAft>
                      </a:pPr>
                      <a:r>
                        <a:rPr lang="kk-KZ" sz="1100" kern="1200" dirty="0">
                          <a:solidFill>
                            <a:srgbClr val="0070C0"/>
                          </a:solidFill>
                          <a:effectLst/>
                          <a:latin typeface="+mn-lt"/>
                          <a:ea typeface="+mn-ea"/>
                          <a:cs typeface="+mn-cs"/>
                        </a:rPr>
                        <a:t>- 1 ауызша жаттығу (100-110 сөз), сабақ тақырыбы бойынша 1 жазбаша жаттығу</a:t>
                      </a:r>
                      <a:endParaRPr lang="ru-RU" sz="1100" kern="1200" dirty="0">
                        <a:solidFill>
                          <a:srgbClr val="0070C0"/>
                        </a:solidFill>
                        <a:effectLst/>
                        <a:latin typeface="+mn-lt"/>
                        <a:ea typeface="+mn-ea"/>
                        <a:cs typeface="+mn-cs"/>
                      </a:endParaRPr>
                    </a:p>
                  </a:txBody>
                  <a:tcPr marL="49622" marR="49622" marT="0" marB="0"/>
                </a:tc>
                <a:extLst>
                  <a:ext uri="{0D108BD9-81ED-4DB2-BD59-A6C34878D82A}">
                    <a16:rowId xmlns:a16="http://schemas.microsoft.com/office/drawing/2014/main" val="2747883507"/>
                  </a:ext>
                </a:extLst>
              </a:tr>
              <a:tr h="537475">
                <a:tc>
                  <a:txBody>
                    <a:bodyPr/>
                    <a:lstStyle/>
                    <a:p>
                      <a:pPr algn="just">
                        <a:spcAft>
                          <a:spcPts val="0"/>
                        </a:spcAft>
                      </a:pPr>
                      <a:r>
                        <a:rPr lang="kk-KZ" sz="900">
                          <a:effectLst/>
                        </a:rPr>
                        <a:t>Қазақ әдебиеті/Русская литература</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22" marR="49622" marT="0" marB="0"/>
                </a:tc>
                <a:tc>
                  <a:txBody>
                    <a:bodyPr/>
                    <a:lstStyle/>
                    <a:p>
                      <a:pPr algn="just">
                        <a:spcAft>
                          <a:spcPts val="0"/>
                        </a:spcAft>
                      </a:pPr>
                      <a:r>
                        <a:rPr lang="kk-KZ" sz="1100" kern="1200" dirty="0">
                          <a:solidFill>
                            <a:srgbClr val="0070C0"/>
                          </a:solidFill>
                          <a:effectLst/>
                          <a:latin typeface="+mn-lt"/>
                          <a:ea typeface="+mn-ea"/>
                          <a:cs typeface="+mn-cs"/>
                        </a:rPr>
                        <a:t>- 10-15 бет оқу, мәтінді талдауға арналған 1-2 жаттығу</a:t>
                      </a:r>
                      <a:endParaRPr lang="ru-RU" sz="1100" kern="1200" dirty="0">
                        <a:solidFill>
                          <a:srgbClr val="0070C0"/>
                        </a:solidFill>
                        <a:effectLst/>
                        <a:latin typeface="+mn-lt"/>
                        <a:ea typeface="+mn-ea"/>
                        <a:cs typeface="+mn-cs"/>
                      </a:endParaRPr>
                    </a:p>
                    <a:p>
                      <a:pPr algn="just">
                        <a:spcAft>
                          <a:spcPts val="0"/>
                        </a:spcAft>
                      </a:pPr>
                      <a:r>
                        <a:rPr lang="kk-KZ" sz="1100" kern="1200" dirty="0">
                          <a:solidFill>
                            <a:srgbClr val="0070C0"/>
                          </a:solidFill>
                          <a:effectLst/>
                          <a:latin typeface="+mn-lt"/>
                          <a:ea typeface="+mn-ea"/>
                          <a:cs typeface="+mn-cs"/>
                        </a:rPr>
                        <a:t> </a:t>
                      </a:r>
                      <a:endParaRPr lang="ru-RU" sz="1100" kern="1200" dirty="0">
                        <a:solidFill>
                          <a:srgbClr val="0070C0"/>
                        </a:solidFill>
                        <a:effectLst/>
                        <a:latin typeface="+mn-lt"/>
                        <a:ea typeface="+mn-ea"/>
                        <a:cs typeface="+mn-cs"/>
                      </a:endParaRPr>
                    </a:p>
                  </a:txBody>
                  <a:tcPr marL="49622" marR="49622" marT="0" marB="0"/>
                </a:tc>
                <a:extLst>
                  <a:ext uri="{0D108BD9-81ED-4DB2-BD59-A6C34878D82A}">
                    <a16:rowId xmlns:a16="http://schemas.microsoft.com/office/drawing/2014/main" val="180706988"/>
                  </a:ext>
                </a:extLst>
              </a:tr>
              <a:tr h="537475">
                <a:tc>
                  <a:txBody>
                    <a:bodyPr/>
                    <a:lstStyle/>
                    <a:p>
                      <a:pPr algn="just">
                        <a:spcAft>
                          <a:spcPts val="0"/>
                        </a:spcAft>
                      </a:pPr>
                      <a:r>
                        <a:rPr lang="ru-RU" sz="900">
                          <a:effectLst/>
                        </a:rPr>
                        <a:t>Русский язык и литература</a:t>
                      </a:r>
                      <a:r>
                        <a:rPr lang="kk-KZ" sz="900">
                          <a:effectLst/>
                        </a:rPr>
                        <a:t>/Қазақ тілі мен әдебиеті</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22" marR="49622" marT="0" marB="0"/>
                </a:tc>
                <a:tc>
                  <a:txBody>
                    <a:bodyPr/>
                    <a:lstStyle/>
                    <a:p>
                      <a:pPr algn="just">
                        <a:spcAft>
                          <a:spcPts val="0"/>
                        </a:spcAft>
                      </a:pPr>
                      <a:r>
                        <a:rPr lang="kk-KZ" sz="1100" kern="1200" dirty="0">
                          <a:solidFill>
                            <a:srgbClr val="0070C0"/>
                          </a:solidFill>
                          <a:effectLst/>
                          <a:latin typeface="+mn-lt"/>
                          <a:ea typeface="+mn-ea"/>
                          <a:cs typeface="+mn-cs"/>
                        </a:rPr>
                        <a:t>- сабақ тақырыбы бойынша 1 ауызша жаттығу (50-60 сөз) және 1 жазбаша жаттығу</a:t>
                      </a:r>
                      <a:endParaRPr lang="ru-RU" sz="1100" kern="1200" dirty="0">
                        <a:solidFill>
                          <a:srgbClr val="0070C0"/>
                        </a:solidFill>
                        <a:effectLst/>
                        <a:latin typeface="+mn-lt"/>
                        <a:ea typeface="+mn-ea"/>
                        <a:cs typeface="+mn-cs"/>
                      </a:endParaRPr>
                    </a:p>
                  </a:txBody>
                  <a:tcPr marL="49622" marR="49622" marT="0" marB="0"/>
                </a:tc>
                <a:extLst>
                  <a:ext uri="{0D108BD9-81ED-4DB2-BD59-A6C34878D82A}">
                    <a16:rowId xmlns:a16="http://schemas.microsoft.com/office/drawing/2014/main" val="838091819"/>
                  </a:ext>
                </a:extLst>
              </a:tr>
              <a:tr h="358317">
                <a:tc>
                  <a:txBody>
                    <a:bodyPr/>
                    <a:lstStyle/>
                    <a:p>
                      <a:pPr algn="just">
                        <a:spcAft>
                          <a:spcPts val="0"/>
                        </a:spcAft>
                      </a:pPr>
                      <a:r>
                        <a:rPr lang="kk-KZ" sz="900">
                          <a:effectLst/>
                        </a:rPr>
                        <a:t>Ағылшын тілі</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22" marR="49622" marT="0" marB="0"/>
                </a:tc>
                <a:tc>
                  <a:txBody>
                    <a:bodyPr/>
                    <a:lstStyle/>
                    <a:p>
                      <a:pPr algn="just">
                        <a:spcAft>
                          <a:spcPts val="0"/>
                        </a:spcAft>
                      </a:pPr>
                      <a:r>
                        <a:rPr lang="kk-KZ" sz="1100" kern="1200" dirty="0">
                          <a:solidFill>
                            <a:srgbClr val="0070C0"/>
                          </a:solidFill>
                          <a:effectLst/>
                          <a:latin typeface="+mn-lt"/>
                          <a:ea typeface="+mn-ea"/>
                          <a:cs typeface="+mn-cs"/>
                        </a:rPr>
                        <a:t>- сабақ тақырыбы бойынша 1 ауызша жаттығу (45-55 сөз) және 1 жазбаша жаттығу</a:t>
                      </a:r>
                      <a:endParaRPr lang="ru-RU" sz="1100" kern="1200" dirty="0">
                        <a:solidFill>
                          <a:srgbClr val="0070C0"/>
                        </a:solidFill>
                        <a:effectLst/>
                        <a:latin typeface="+mn-lt"/>
                        <a:ea typeface="+mn-ea"/>
                        <a:cs typeface="+mn-cs"/>
                      </a:endParaRPr>
                    </a:p>
                  </a:txBody>
                  <a:tcPr marL="49622" marR="49622" marT="0" marB="0"/>
                </a:tc>
                <a:extLst>
                  <a:ext uri="{0D108BD9-81ED-4DB2-BD59-A6C34878D82A}">
                    <a16:rowId xmlns:a16="http://schemas.microsoft.com/office/drawing/2014/main" val="187021795"/>
                  </a:ext>
                </a:extLst>
              </a:tr>
              <a:tr h="537475">
                <a:tc>
                  <a:txBody>
                    <a:bodyPr/>
                    <a:lstStyle/>
                    <a:p>
                      <a:pPr algn="just">
                        <a:spcAft>
                          <a:spcPts val="0"/>
                        </a:spcAft>
                      </a:pPr>
                      <a:r>
                        <a:rPr lang="en-US" sz="900">
                          <a:effectLst/>
                        </a:rPr>
                        <a:t>Алгебра және анализ бастамалары</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22" marR="49622" marT="0" marB="0"/>
                </a:tc>
                <a:tc>
                  <a:txBody>
                    <a:bodyPr/>
                    <a:lstStyle/>
                    <a:p>
                      <a:pPr algn="just">
                        <a:spcAft>
                          <a:spcPts val="0"/>
                        </a:spcAft>
                      </a:pPr>
                      <a:r>
                        <a:rPr lang="kk-KZ" sz="1100" kern="1200" dirty="0">
                          <a:solidFill>
                            <a:srgbClr val="0070C0"/>
                          </a:solidFill>
                          <a:effectLst/>
                          <a:latin typeface="+mn-lt"/>
                          <a:ea typeface="+mn-ea"/>
                          <a:cs typeface="+mn-cs"/>
                        </a:rPr>
                        <a:t>- </a:t>
                      </a:r>
                      <a:r>
                        <a:rPr lang="en-US" sz="1100" kern="1200" dirty="0">
                          <a:solidFill>
                            <a:srgbClr val="0070C0"/>
                          </a:solidFill>
                          <a:effectLst/>
                          <a:latin typeface="+mn-lt"/>
                          <a:ea typeface="+mn-ea"/>
                          <a:cs typeface="+mn-cs"/>
                        </a:rPr>
                        <a:t>2 </a:t>
                      </a:r>
                      <a:r>
                        <a:rPr lang="kk-KZ" sz="1100" kern="1200" dirty="0">
                          <a:solidFill>
                            <a:srgbClr val="0070C0"/>
                          </a:solidFill>
                          <a:effectLst/>
                          <a:latin typeface="+mn-lt"/>
                          <a:ea typeface="+mn-ea"/>
                          <a:cs typeface="+mn-cs"/>
                        </a:rPr>
                        <a:t>сөз есеп және 8 есеп</a:t>
                      </a:r>
                      <a:r>
                        <a:rPr lang="en-US" sz="1100" kern="1200" dirty="0">
                          <a:solidFill>
                            <a:srgbClr val="0070C0"/>
                          </a:solidFill>
                          <a:effectLst/>
                          <a:latin typeface="+mn-lt"/>
                          <a:ea typeface="+mn-ea"/>
                          <a:cs typeface="+mn-cs"/>
                        </a:rPr>
                        <a:t>; </a:t>
                      </a:r>
                      <a:r>
                        <a:rPr lang="kk-KZ" sz="1100" kern="1200" dirty="0">
                          <a:solidFill>
                            <a:srgbClr val="0070C0"/>
                          </a:solidFill>
                          <a:effectLst/>
                          <a:latin typeface="+mn-lt"/>
                          <a:ea typeface="+mn-ea"/>
                          <a:cs typeface="+mn-cs"/>
                        </a:rPr>
                        <a:t>немесе</a:t>
                      </a:r>
                      <a:endParaRPr lang="ru-RU" sz="1100" kern="1200" dirty="0">
                        <a:solidFill>
                          <a:srgbClr val="0070C0"/>
                        </a:solidFill>
                        <a:effectLst/>
                        <a:latin typeface="+mn-lt"/>
                        <a:ea typeface="+mn-ea"/>
                        <a:cs typeface="+mn-cs"/>
                      </a:endParaRPr>
                    </a:p>
                    <a:p>
                      <a:pPr algn="just">
                        <a:spcAft>
                          <a:spcPts val="0"/>
                        </a:spcAft>
                      </a:pPr>
                      <a:r>
                        <a:rPr lang="en-US" sz="1100" kern="1200" dirty="0">
                          <a:solidFill>
                            <a:srgbClr val="0070C0"/>
                          </a:solidFill>
                          <a:effectLst/>
                          <a:latin typeface="+mn-lt"/>
                          <a:ea typeface="+mn-ea"/>
                          <a:cs typeface="+mn-cs"/>
                        </a:rPr>
                        <a:t>- 1 </a:t>
                      </a:r>
                      <a:r>
                        <a:rPr lang="kk-KZ" sz="1100" kern="1200" dirty="0">
                          <a:solidFill>
                            <a:srgbClr val="0070C0"/>
                          </a:solidFill>
                          <a:effectLst/>
                          <a:latin typeface="+mn-lt"/>
                          <a:ea typeface="+mn-ea"/>
                          <a:cs typeface="+mn-cs"/>
                        </a:rPr>
                        <a:t>сөз есеп және 10 есеп</a:t>
                      </a:r>
                      <a:endParaRPr lang="ru-RU" sz="1100" kern="1200" dirty="0">
                        <a:solidFill>
                          <a:srgbClr val="0070C0"/>
                        </a:solidFill>
                        <a:effectLst/>
                        <a:latin typeface="+mn-lt"/>
                        <a:ea typeface="+mn-ea"/>
                        <a:cs typeface="+mn-cs"/>
                      </a:endParaRPr>
                    </a:p>
                  </a:txBody>
                  <a:tcPr marL="49622" marR="49622" marT="0" marB="0"/>
                </a:tc>
                <a:extLst>
                  <a:ext uri="{0D108BD9-81ED-4DB2-BD59-A6C34878D82A}">
                    <a16:rowId xmlns:a16="http://schemas.microsoft.com/office/drawing/2014/main" val="1318080918"/>
                  </a:ext>
                </a:extLst>
              </a:tr>
              <a:tr h="179158">
                <a:tc>
                  <a:txBody>
                    <a:bodyPr/>
                    <a:lstStyle/>
                    <a:p>
                      <a:pPr algn="just">
                        <a:spcAft>
                          <a:spcPts val="0"/>
                        </a:spcAft>
                      </a:pPr>
                      <a:r>
                        <a:rPr lang="en-US" sz="900">
                          <a:effectLst/>
                        </a:rPr>
                        <a:t>Геометрия</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22" marR="49622" marT="0" marB="0"/>
                </a:tc>
                <a:tc>
                  <a:txBody>
                    <a:bodyPr/>
                    <a:lstStyle/>
                    <a:p>
                      <a:pPr algn="just">
                        <a:spcAft>
                          <a:spcPts val="0"/>
                        </a:spcAft>
                      </a:pPr>
                      <a:r>
                        <a:rPr lang="kk-KZ" sz="1100" kern="1200" dirty="0">
                          <a:solidFill>
                            <a:srgbClr val="0070C0"/>
                          </a:solidFill>
                          <a:effectLst/>
                          <a:latin typeface="+mn-lt"/>
                          <a:ea typeface="+mn-ea"/>
                          <a:cs typeface="+mn-cs"/>
                        </a:rPr>
                        <a:t>- </a:t>
                      </a:r>
                      <a:r>
                        <a:rPr lang="en-US" sz="1100" kern="1200" dirty="0">
                          <a:solidFill>
                            <a:srgbClr val="0070C0"/>
                          </a:solidFill>
                          <a:effectLst/>
                          <a:latin typeface="+mn-lt"/>
                          <a:ea typeface="+mn-ea"/>
                          <a:cs typeface="+mn-cs"/>
                        </a:rPr>
                        <a:t>2 </a:t>
                      </a:r>
                      <a:r>
                        <a:rPr lang="kk-KZ" sz="1100" kern="1200" dirty="0">
                          <a:solidFill>
                            <a:srgbClr val="0070C0"/>
                          </a:solidFill>
                          <a:effectLst/>
                          <a:latin typeface="+mn-lt"/>
                          <a:ea typeface="+mn-ea"/>
                          <a:cs typeface="+mn-cs"/>
                        </a:rPr>
                        <a:t>сөз есеп және 3-5 сұраққа жауап беру</a:t>
                      </a:r>
                      <a:endParaRPr lang="ru-RU" sz="1100" kern="1200" dirty="0">
                        <a:solidFill>
                          <a:srgbClr val="0070C0"/>
                        </a:solidFill>
                        <a:effectLst/>
                        <a:latin typeface="+mn-lt"/>
                        <a:ea typeface="+mn-ea"/>
                        <a:cs typeface="+mn-cs"/>
                      </a:endParaRPr>
                    </a:p>
                  </a:txBody>
                  <a:tcPr marL="49622" marR="49622" marT="0" marB="0"/>
                </a:tc>
                <a:extLst>
                  <a:ext uri="{0D108BD9-81ED-4DB2-BD59-A6C34878D82A}">
                    <a16:rowId xmlns:a16="http://schemas.microsoft.com/office/drawing/2014/main" val="2647992720"/>
                  </a:ext>
                </a:extLst>
              </a:tr>
              <a:tr h="358317">
                <a:tc>
                  <a:txBody>
                    <a:bodyPr/>
                    <a:lstStyle/>
                    <a:p>
                      <a:pPr algn="just">
                        <a:spcAft>
                          <a:spcPts val="0"/>
                        </a:spcAft>
                      </a:pPr>
                      <a:r>
                        <a:rPr lang="en-US" sz="900">
                          <a:effectLst/>
                        </a:rPr>
                        <a:t>Информатика </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22" marR="49622" marT="0" marB="0"/>
                </a:tc>
                <a:tc>
                  <a:txBody>
                    <a:bodyPr/>
                    <a:lstStyle/>
                    <a:p>
                      <a:pPr algn="just">
                        <a:spcAft>
                          <a:spcPts val="0"/>
                        </a:spcAft>
                      </a:pPr>
                      <a:r>
                        <a:rPr lang="kk-KZ" sz="1100" kern="1200" dirty="0">
                          <a:solidFill>
                            <a:srgbClr val="0070C0"/>
                          </a:solidFill>
                          <a:effectLst/>
                          <a:latin typeface="+mn-lt"/>
                          <a:ea typeface="+mn-ea"/>
                          <a:cs typeface="+mn-cs"/>
                        </a:rPr>
                        <a:t>1 интерактивтік тест тапсырмасы  және 2-3 сұраққа жауап беру; немесе сабақ тақырыбы бойынша 2 практикалық тапсырма</a:t>
                      </a:r>
                      <a:endParaRPr lang="ru-RU" sz="1100" kern="1200" dirty="0">
                        <a:solidFill>
                          <a:srgbClr val="0070C0"/>
                        </a:solidFill>
                        <a:effectLst/>
                        <a:latin typeface="+mn-lt"/>
                        <a:ea typeface="+mn-ea"/>
                        <a:cs typeface="+mn-cs"/>
                      </a:endParaRPr>
                    </a:p>
                  </a:txBody>
                  <a:tcPr marL="49622" marR="49622" marT="0" marB="0"/>
                </a:tc>
                <a:extLst>
                  <a:ext uri="{0D108BD9-81ED-4DB2-BD59-A6C34878D82A}">
                    <a16:rowId xmlns:a16="http://schemas.microsoft.com/office/drawing/2014/main" val="2788534155"/>
                  </a:ext>
                </a:extLst>
              </a:tr>
              <a:tr h="518534">
                <a:tc>
                  <a:txBody>
                    <a:bodyPr/>
                    <a:lstStyle/>
                    <a:p>
                      <a:pPr algn="just">
                        <a:spcAft>
                          <a:spcPts val="0"/>
                        </a:spcAft>
                      </a:pPr>
                      <a:r>
                        <a:rPr lang="kk-KZ" sz="900">
                          <a:effectLst/>
                        </a:rPr>
                        <a:t>Қазақстан тарихы</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22" marR="49622" marT="0" marB="0"/>
                </a:tc>
                <a:tc>
                  <a:txBody>
                    <a:bodyPr/>
                    <a:lstStyle/>
                    <a:p>
                      <a:pPr algn="just">
                        <a:spcAft>
                          <a:spcPts val="0"/>
                        </a:spcAft>
                      </a:pPr>
                      <a:r>
                        <a:rPr lang="kk-KZ" sz="1100" kern="1200">
                          <a:solidFill>
                            <a:srgbClr val="0070C0"/>
                          </a:solidFill>
                          <a:effectLst/>
                          <a:latin typeface="+mn-lt"/>
                          <a:ea typeface="+mn-ea"/>
                          <a:cs typeface="+mn-cs"/>
                        </a:rPr>
                        <a:t>- </a:t>
                      </a:r>
                      <a:r>
                        <a:rPr lang="ru-RU" sz="1100" kern="1200">
                          <a:solidFill>
                            <a:srgbClr val="0070C0"/>
                          </a:solidFill>
                          <a:effectLst/>
                          <a:latin typeface="+mn-lt"/>
                          <a:ea typeface="+mn-ea"/>
                          <a:cs typeface="+mn-cs"/>
                        </a:rPr>
                        <a:t>1 параграф</a:t>
                      </a:r>
                      <a:r>
                        <a:rPr lang="kk-KZ" sz="1100" kern="1200">
                          <a:solidFill>
                            <a:srgbClr val="0070C0"/>
                          </a:solidFill>
                          <a:effectLst/>
                          <a:latin typeface="+mn-lt"/>
                          <a:ea typeface="+mn-ea"/>
                          <a:cs typeface="+mn-cs"/>
                        </a:rPr>
                        <a:t> және 3-5 сұраққа жауап беру</a:t>
                      </a:r>
                      <a:r>
                        <a:rPr lang="ru-RU" sz="1100" kern="1200">
                          <a:solidFill>
                            <a:srgbClr val="0070C0"/>
                          </a:solidFill>
                          <a:effectLst/>
                          <a:latin typeface="+mn-lt"/>
                          <a:ea typeface="+mn-ea"/>
                          <a:cs typeface="+mn-cs"/>
                        </a:rPr>
                        <a:t>; </a:t>
                      </a:r>
                      <a:r>
                        <a:rPr lang="kk-KZ" sz="1100" kern="1200">
                          <a:solidFill>
                            <a:srgbClr val="0070C0"/>
                          </a:solidFill>
                          <a:effectLst/>
                          <a:latin typeface="+mn-lt"/>
                          <a:ea typeface="+mn-ea"/>
                          <a:cs typeface="+mn-cs"/>
                        </a:rPr>
                        <a:t>немесе</a:t>
                      </a:r>
                      <a:endParaRPr lang="ru-RU" sz="1100" kern="1200">
                        <a:solidFill>
                          <a:srgbClr val="0070C0"/>
                        </a:solidFill>
                        <a:effectLst/>
                        <a:latin typeface="+mn-lt"/>
                        <a:ea typeface="+mn-ea"/>
                        <a:cs typeface="+mn-cs"/>
                      </a:endParaRPr>
                    </a:p>
                    <a:p>
                      <a:pPr algn="just">
                        <a:spcAft>
                          <a:spcPts val="0"/>
                        </a:spcAft>
                      </a:pPr>
                      <a:r>
                        <a:rPr lang="kk-KZ" sz="1100" kern="1200">
                          <a:solidFill>
                            <a:srgbClr val="0070C0"/>
                          </a:solidFill>
                          <a:effectLst/>
                          <a:latin typeface="+mn-lt"/>
                          <a:ea typeface="+mn-ea"/>
                          <a:cs typeface="+mn-cs"/>
                        </a:rPr>
                        <a:t>- тақырып бойынша 1 бейне-ресурсты қарау және 3-5 сұраққа жауап беру.</a:t>
                      </a:r>
                      <a:endParaRPr lang="ru-RU" sz="1100" kern="1200">
                        <a:solidFill>
                          <a:srgbClr val="0070C0"/>
                        </a:solidFill>
                        <a:effectLst/>
                        <a:latin typeface="+mn-lt"/>
                        <a:ea typeface="+mn-ea"/>
                        <a:cs typeface="+mn-cs"/>
                      </a:endParaRPr>
                    </a:p>
                  </a:txBody>
                  <a:tcPr marL="49622" marR="49622" marT="0" marB="0"/>
                </a:tc>
                <a:extLst>
                  <a:ext uri="{0D108BD9-81ED-4DB2-BD59-A6C34878D82A}">
                    <a16:rowId xmlns:a16="http://schemas.microsoft.com/office/drawing/2014/main" val="2923256645"/>
                  </a:ext>
                </a:extLst>
              </a:tr>
              <a:tr h="358317">
                <a:tc>
                  <a:txBody>
                    <a:bodyPr/>
                    <a:lstStyle/>
                    <a:p>
                      <a:pPr algn="just">
                        <a:spcAft>
                          <a:spcPts val="0"/>
                        </a:spcAft>
                      </a:pPr>
                      <a:r>
                        <a:rPr lang="kk-KZ" sz="900">
                          <a:effectLst/>
                        </a:rPr>
                        <a:t>Өзін-өзі тану</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22" marR="49622" marT="0" marB="0"/>
                </a:tc>
                <a:tc>
                  <a:txBody>
                    <a:bodyPr/>
                    <a:lstStyle/>
                    <a:p>
                      <a:pPr algn="just">
                        <a:spcAft>
                          <a:spcPts val="0"/>
                        </a:spcAft>
                      </a:pPr>
                      <a:r>
                        <a:rPr lang="kk-KZ" sz="1100" kern="1200" dirty="0">
                          <a:solidFill>
                            <a:srgbClr val="0070C0"/>
                          </a:solidFill>
                          <a:effectLst/>
                          <a:latin typeface="+mn-lt"/>
                          <a:ea typeface="+mn-ea"/>
                          <a:cs typeface="+mn-cs"/>
                        </a:rPr>
                        <a:t>- 10 беттен көп емес оқу және мәтін бойынша 2-3 сұраққа жауап беру </a:t>
                      </a:r>
                      <a:endParaRPr lang="ru-RU" sz="1100" kern="1200" dirty="0">
                        <a:solidFill>
                          <a:srgbClr val="0070C0"/>
                        </a:solidFill>
                        <a:effectLst/>
                        <a:latin typeface="+mn-lt"/>
                        <a:ea typeface="+mn-ea"/>
                        <a:cs typeface="+mn-cs"/>
                      </a:endParaRPr>
                    </a:p>
                    <a:p>
                      <a:pPr algn="just">
                        <a:spcAft>
                          <a:spcPts val="0"/>
                        </a:spcAft>
                      </a:pPr>
                      <a:r>
                        <a:rPr lang="kk-KZ" sz="1100" kern="1200" dirty="0">
                          <a:solidFill>
                            <a:srgbClr val="0070C0"/>
                          </a:solidFill>
                          <a:effectLst/>
                          <a:latin typeface="+mn-lt"/>
                          <a:ea typeface="+mn-ea"/>
                          <a:cs typeface="+mn-cs"/>
                        </a:rPr>
                        <a:t> </a:t>
                      </a:r>
                      <a:endParaRPr lang="ru-RU" sz="1100" kern="1200" dirty="0">
                        <a:solidFill>
                          <a:srgbClr val="0070C0"/>
                        </a:solidFill>
                        <a:effectLst/>
                        <a:latin typeface="+mn-lt"/>
                        <a:ea typeface="+mn-ea"/>
                        <a:cs typeface="+mn-cs"/>
                      </a:endParaRPr>
                    </a:p>
                  </a:txBody>
                  <a:tcPr marL="49622" marR="49622" marT="0" marB="0"/>
                </a:tc>
                <a:extLst>
                  <a:ext uri="{0D108BD9-81ED-4DB2-BD59-A6C34878D82A}">
                    <a16:rowId xmlns:a16="http://schemas.microsoft.com/office/drawing/2014/main" val="2578015213"/>
                  </a:ext>
                </a:extLst>
              </a:tr>
              <a:tr h="537475">
                <a:tc>
                  <a:txBody>
                    <a:bodyPr/>
                    <a:lstStyle/>
                    <a:p>
                      <a:pPr algn="just">
                        <a:spcAft>
                          <a:spcPts val="0"/>
                        </a:spcAft>
                      </a:pPr>
                      <a:r>
                        <a:rPr lang="kk-KZ" sz="900">
                          <a:effectLst/>
                        </a:rPr>
                        <a:t>Дене шынықтыру</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22" marR="49622" marT="0" marB="0"/>
                </a:tc>
                <a:tc>
                  <a:txBody>
                    <a:bodyPr/>
                    <a:lstStyle/>
                    <a:p>
                      <a:pPr algn="just">
                        <a:spcAft>
                          <a:spcPts val="0"/>
                        </a:spcAft>
                      </a:pPr>
                      <a:r>
                        <a:rPr lang="kk-KZ" sz="1100" kern="1200" dirty="0">
                          <a:solidFill>
                            <a:srgbClr val="0070C0"/>
                          </a:solidFill>
                          <a:effectLst/>
                          <a:latin typeface="+mn-lt"/>
                          <a:ea typeface="+mn-ea"/>
                          <a:cs typeface="+mn-cs"/>
                        </a:rPr>
                        <a:t>- жас ерекшеліктеріне сәйкес ұсынылған бейне-ресурс немесе педагог ұсынымдары бойынша физикалық жаттығулар кешенін қарау және орындау </a:t>
                      </a:r>
                      <a:endParaRPr lang="ru-RU" sz="1100" kern="1200" dirty="0">
                        <a:solidFill>
                          <a:srgbClr val="0070C0"/>
                        </a:solidFill>
                        <a:effectLst/>
                        <a:latin typeface="+mn-lt"/>
                        <a:ea typeface="+mn-ea"/>
                        <a:cs typeface="+mn-cs"/>
                      </a:endParaRPr>
                    </a:p>
                  </a:txBody>
                  <a:tcPr marL="49622" marR="49622" marT="0" marB="0"/>
                </a:tc>
                <a:extLst>
                  <a:ext uri="{0D108BD9-81ED-4DB2-BD59-A6C34878D82A}">
                    <a16:rowId xmlns:a16="http://schemas.microsoft.com/office/drawing/2014/main" val="2547256666"/>
                  </a:ext>
                </a:extLst>
              </a:tr>
              <a:tr h="716634">
                <a:tc>
                  <a:txBody>
                    <a:bodyPr/>
                    <a:lstStyle/>
                    <a:p>
                      <a:pPr algn="just">
                        <a:spcAft>
                          <a:spcPts val="0"/>
                        </a:spcAft>
                      </a:pPr>
                      <a:r>
                        <a:rPr lang="kk-KZ" sz="900">
                          <a:effectLst/>
                        </a:rPr>
                        <a:t>Алғашқы әскери және технологиялық дайындық</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622" marR="49622" marT="0" marB="0"/>
                </a:tc>
                <a:tc>
                  <a:txBody>
                    <a:bodyPr/>
                    <a:lstStyle/>
                    <a:p>
                      <a:pPr algn="just">
                        <a:spcAft>
                          <a:spcPts val="0"/>
                        </a:spcAft>
                      </a:pPr>
                      <a:r>
                        <a:rPr lang="kk-KZ" sz="1100" kern="1200" dirty="0">
                          <a:solidFill>
                            <a:srgbClr val="0070C0"/>
                          </a:solidFill>
                          <a:effectLst/>
                          <a:latin typeface="+mn-lt"/>
                          <a:ea typeface="+mn-ea"/>
                          <a:cs typeface="+mn-cs"/>
                        </a:rPr>
                        <a:t>- 1 параграф және 3-5 сұраққа жауап беру; немесе </a:t>
                      </a:r>
                      <a:endParaRPr lang="ru-RU" sz="1100" kern="1200" dirty="0">
                        <a:solidFill>
                          <a:srgbClr val="0070C0"/>
                        </a:solidFill>
                        <a:effectLst/>
                        <a:latin typeface="+mn-lt"/>
                        <a:ea typeface="+mn-ea"/>
                        <a:cs typeface="+mn-cs"/>
                      </a:endParaRPr>
                    </a:p>
                    <a:p>
                      <a:pPr algn="just">
                        <a:spcAft>
                          <a:spcPts val="0"/>
                        </a:spcAft>
                      </a:pPr>
                      <a:r>
                        <a:rPr lang="kk-KZ" sz="1100" kern="1200" dirty="0">
                          <a:solidFill>
                            <a:srgbClr val="0070C0"/>
                          </a:solidFill>
                          <a:effectLst/>
                          <a:latin typeface="+mn-lt"/>
                          <a:ea typeface="+mn-ea"/>
                          <a:cs typeface="+mn-cs"/>
                        </a:rPr>
                        <a:t>- 1 параграф және тақырып бойынша 1 тапсырма  (баппен танысу, талдау немесе кестені толтыру және т.б.)</a:t>
                      </a:r>
                      <a:endParaRPr lang="ru-RU" sz="1100" kern="1200" dirty="0">
                        <a:solidFill>
                          <a:srgbClr val="0070C0"/>
                        </a:solidFill>
                        <a:effectLst/>
                        <a:latin typeface="+mn-lt"/>
                        <a:ea typeface="+mn-ea"/>
                        <a:cs typeface="+mn-cs"/>
                      </a:endParaRPr>
                    </a:p>
                  </a:txBody>
                  <a:tcPr marL="49622" marR="49622" marT="0" marB="0"/>
                </a:tc>
                <a:extLst>
                  <a:ext uri="{0D108BD9-81ED-4DB2-BD59-A6C34878D82A}">
                    <a16:rowId xmlns:a16="http://schemas.microsoft.com/office/drawing/2014/main" val="494789758"/>
                  </a:ext>
                </a:extLst>
              </a:tr>
            </a:tbl>
          </a:graphicData>
        </a:graphic>
      </p:graphicFrame>
      <p:sp>
        <p:nvSpPr>
          <p:cNvPr id="7" name="Заголовок 3">
            <a:extLst>
              <a:ext uri="{FF2B5EF4-FFF2-40B4-BE49-F238E27FC236}">
                <a16:creationId xmlns:a16="http://schemas.microsoft.com/office/drawing/2014/main" id="{DB9E48B4-FE7F-443E-BD76-153E52129D7D}"/>
              </a:ext>
            </a:extLst>
          </p:cNvPr>
          <p:cNvSpPr txBox="1">
            <a:spLocks/>
          </p:cNvSpPr>
          <p:nvPr/>
        </p:nvSpPr>
        <p:spPr>
          <a:xfrm>
            <a:off x="0" y="177339"/>
            <a:ext cx="12192000" cy="632862"/>
          </a:xfrm>
          <a:prstGeom prst="rect">
            <a:avLst/>
          </a:prstGeom>
          <a:solidFill>
            <a:schemeClr val="accent1">
              <a:lumMod val="20000"/>
              <a:lumOff val="80000"/>
            </a:schemeClr>
          </a:solidFill>
          <a:ln w="15875" cap="rnd"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ormAutofit fontScale="92500"/>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ru-RU" sz="2600" b="1" i="1" dirty="0" err="1">
                <a:solidFill>
                  <a:schemeClr val="tx2"/>
                </a:solidFill>
              </a:rPr>
              <a:t>Оқушыларға</a:t>
            </a:r>
            <a:r>
              <a:rPr lang="ru-RU" sz="2600" b="1" i="1" dirty="0">
                <a:solidFill>
                  <a:schemeClr val="tx2"/>
                </a:solidFill>
              </a:rPr>
              <a:t> </a:t>
            </a:r>
            <a:r>
              <a:rPr lang="ru-RU" sz="2600" b="1" i="1" dirty="0" err="1">
                <a:solidFill>
                  <a:schemeClr val="tx2"/>
                </a:solidFill>
              </a:rPr>
              <a:t>арналған</a:t>
            </a:r>
            <a:r>
              <a:rPr lang="ru-RU" sz="2600" b="1" i="1" dirty="0">
                <a:solidFill>
                  <a:schemeClr val="tx2"/>
                </a:solidFill>
              </a:rPr>
              <a:t> </a:t>
            </a:r>
            <a:r>
              <a:rPr lang="ru-RU" sz="2600" b="1" i="1" dirty="0" err="1">
                <a:solidFill>
                  <a:schemeClr val="tx2"/>
                </a:solidFill>
              </a:rPr>
              <a:t>оқу</a:t>
            </a:r>
            <a:r>
              <a:rPr lang="ru-RU" sz="2600" b="1" i="1" dirty="0">
                <a:solidFill>
                  <a:schemeClr val="tx2"/>
                </a:solidFill>
              </a:rPr>
              <a:t> </a:t>
            </a:r>
            <a:r>
              <a:rPr lang="ru-RU" sz="2600" b="1" i="1" dirty="0" err="1">
                <a:solidFill>
                  <a:schemeClr val="tx2"/>
                </a:solidFill>
              </a:rPr>
              <a:t>тапсырмаларының</a:t>
            </a:r>
            <a:r>
              <a:rPr lang="ru-RU" sz="2600" b="1" i="1" dirty="0">
                <a:solidFill>
                  <a:schemeClr val="tx2"/>
                </a:solidFill>
              </a:rPr>
              <a:t> </a:t>
            </a:r>
            <a:r>
              <a:rPr lang="ru-RU" sz="2600" b="1" i="1" dirty="0" err="1">
                <a:solidFill>
                  <a:schemeClr val="tx2"/>
                </a:solidFill>
              </a:rPr>
              <a:t>болжалды</a:t>
            </a:r>
            <a:r>
              <a:rPr lang="ru-RU" sz="2600" b="1" i="1" dirty="0">
                <a:solidFill>
                  <a:schemeClr val="tx2"/>
                </a:solidFill>
              </a:rPr>
              <a:t> </a:t>
            </a:r>
            <a:r>
              <a:rPr lang="ru-RU" sz="2600" b="1" i="1" dirty="0" err="1">
                <a:solidFill>
                  <a:schemeClr val="tx2"/>
                </a:solidFill>
              </a:rPr>
              <a:t>көлемі</a:t>
            </a:r>
            <a:endParaRPr lang="ru-RU" sz="2600" b="1" i="1" dirty="0">
              <a:solidFill>
                <a:schemeClr val="tx2"/>
              </a:solidFill>
            </a:endParaRPr>
          </a:p>
        </p:txBody>
      </p:sp>
    </p:spTree>
    <p:extLst>
      <p:ext uri="{BB962C8B-B14F-4D97-AF65-F5344CB8AC3E}">
        <p14:creationId xmlns:p14="http://schemas.microsoft.com/office/powerpoint/2010/main" val="1754343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0D15711A-8CD9-4C41-95B9-AC2371BFB9E9}"/>
              </a:ext>
            </a:extLst>
          </p:cNvPr>
          <p:cNvGraphicFramePr>
            <a:graphicFrameLocks noGrp="1"/>
          </p:cNvGraphicFramePr>
          <p:nvPr/>
        </p:nvGraphicFramePr>
        <p:xfrm>
          <a:off x="167062" y="1136090"/>
          <a:ext cx="5609476" cy="5182823"/>
        </p:xfrm>
        <a:graphic>
          <a:graphicData uri="http://schemas.openxmlformats.org/drawingml/2006/table">
            <a:tbl>
              <a:tblPr firstRow="1" firstCol="1" bandRow="1">
                <a:tableStyleId>{5C22544A-7EE6-4342-B048-85BDC9FD1C3A}</a:tableStyleId>
              </a:tblPr>
              <a:tblGrid>
                <a:gridCol w="1286440">
                  <a:extLst>
                    <a:ext uri="{9D8B030D-6E8A-4147-A177-3AD203B41FA5}">
                      <a16:colId xmlns:a16="http://schemas.microsoft.com/office/drawing/2014/main" val="3270181469"/>
                    </a:ext>
                  </a:extLst>
                </a:gridCol>
                <a:gridCol w="4323036">
                  <a:extLst>
                    <a:ext uri="{9D8B030D-6E8A-4147-A177-3AD203B41FA5}">
                      <a16:colId xmlns:a16="http://schemas.microsoft.com/office/drawing/2014/main" val="654221679"/>
                    </a:ext>
                  </a:extLst>
                </a:gridCol>
              </a:tblGrid>
              <a:tr h="211425">
                <a:tc gridSpan="2">
                  <a:txBody>
                    <a:bodyPr/>
                    <a:lstStyle/>
                    <a:p>
                      <a:pPr algn="ctr">
                        <a:spcAft>
                          <a:spcPts val="0"/>
                        </a:spcAft>
                      </a:pPr>
                      <a:r>
                        <a:rPr lang="kk-KZ" sz="1100" dirty="0">
                          <a:effectLst/>
                        </a:rPr>
                        <a:t>Таңдау пәндері</a:t>
                      </a:r>
                    </a:p>
                    <a:p>
                      <a:pPr algn="ctr">
                        <a:spcAft>
                          <a:spcPts val="0"/>
                        </a:spcAft>
                      </a:pP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62136" marT="0" marB="0"/>
                </a:tc>
                <a:tc hMerge="1">
                  <a:txBody>
                    <a:bodyPr/>
                    <a:lstStyle/>
                    <a:p>
                      <a:endParaRPr lang="ru-RU"/>
                    </a:p>
                  </a:txBody>
                  <a:tcPr/>
                </a:tc>
                <a:extLst>
                  <a:ext uri="{0D108BD9-81ED-4DB2-BD59-A6C34878D82A}">
                    <a16:rowId xmlns:a16="http://schemas.microsoft.com/office/drawing/2014/main" val="3841077529"/>
                  </a:ext>
                </a:extLst>
              </a:tr>
              <a:tr h="422851">
                <a:tc>
                  <a:txBody>
                    <a:bodyPr/>
                    <a:lstStyle/>
                    <a:p>
                      <a:pPr algn="just">
                        <a:spcAft>
                          <a:spcPts val="0"/>
                        </a:spcAft>
                      </a:pPr>
                      <a:r>
                        <a:rPr lang="kk-KZ" sz="1100">
                          <a:effectLst/>
                        </a:rPr>
                        <a:t>Шетел тілі</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62136" marT="0" marB="0"/>
                </a:tc>
                <a:tc>
                  <a:txBody>
                    <a:bodyPr/>
                    <a:lstStyle/>
                    <a:p>
                      <a:pPr algn="just">
                        <a:spcAft>
                          <a:spcPts val="0"/>
                        </a:spcAft>
                      </a:pPr>
                      <a:r>
                        <a:rPr lang="kk-KZ" sz="1100" kern="1200" dirty="0">
                          <a:solidFill>
                            <a:srgbClr val="0070C0"/>
                          </a:solidFill>
                          <a:effectLst/>
                          <a:latin typeface="+mn-lt"/>
                          <a:ea typeface="+mn-ea"/>
                          <a:cs typeface="+mn-cs"/>
                        </a:rPr>
                        <a:t>- сабақ тақырыбы бойынша 1 ауызша жаттығу (30-40 сөз) және 1 жазбаша жаттығу</a:t>
                      </a:r>
                      <a:endParaRPr lang="ru-RU" sz="1100" kern="1200" dirty="0">
                        <a:solidFill>
                          <a:srgbClr val="0070C0"/>
                        </a:solidFill>
                        <a:effectLst/>
                        <a:latin typeface="+mn-lt"/>
                        <a:ea typeface="+mn-ea"/>
                        <a:cs typeface="+mn-cs"/>
                      </a:endParaRPr>
                    </a:p>
                  </a:txBody>
                  <a:tcPr marL="62136" marR="62136" marT="0" marB="0"/>
                </a:tc>
                <a:extLst>
                  <a:ext uri="{0D108BD9-81ED-4DB2-BD59-A6C34878D82A}">
                    <a16:rowId xmlns:a16="http://schemas.microsoft.com/office/drawing/2014/main" val="1492520299"/>
                  </a:ext>
                </a:extLst>
              </a:tr>
              <a:tr h="634276">
                <a:tc>
                  <a:txBody>
                    <a:bodyPr/>
                    <a:lstStyle/>
                    <a:p>
                      <a:pPr algn="just">
                        <a:spcAft>
                          <a:spcPts val="0"/>
                        </a:spcAft>
                      </a:pPr>
                      <a:r>
                        <a:rPr lang="en-US" sz="1100">
                          <a:effectLst/>
                        </a:rPr>
                        <a:t>Дүниежүзі тарихы</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62136" marT="0" marB="0"/>
                </a:tc>
                <a:tc>
                  <a:txBody>
                    <a:bodyPr/>
                    <a:lstStyle/>
                    <a:p>
                      <a:pPr algn="just">
                        <a:spcAft>
                          <a:spcPts val="0"/>
                        </a:spcAft>
                      </a:pPr>
                      <a:r>
                        <a:rPr lang="kk-KZ" sz="1100" kern="1200" dirty="0">
                          <a:solidFill>
                            <a:srgbClr val="0070C0"/>
                          </a:solidFill>
                          <a:effectLst/>
                          <a:latin typeface="+mn-lt"/>
                          <a:ea typeface="+mn-ea"/>
                          <a:cs typeface="+mn-cs"/>
                        </a:rPr>
                        <a:t>- </a:t>
                      </a:r>
                      <a:r>
                        <a:rPr lang="ru-RU" sz="1100" kern="1200" dirty="0">
                          <a:solidFill>
                            <a:srgbClr val="0070C0"/>
                          </a:solidFill>
                          <a:effectLst/>
                          <a:latin typeface="+mn-lt"/>
                          <a:ea typeface="+mn-ea"/>
                          <a:cs typeface="+mn-cs"/>
                        </a:rPr>
                        <a:t>1 параграф</a:t>
                      </a:r>
                      <a:r>
                        <a:rPr lang="kk-KZ" sz="1100" kern="1200" dirty="0">
                          <a:solidFill>
                            <a:srgbClr val="0070C0"/>
                          </a:solidFill>
                          <a:effectLst/>
                          <a:latin typeface="+mn-lt"/>
                          <a:ea typeface="+mn-ea"/>
                          <a:cs typeface="+mn-cs"/>
                        </a:rPr>
                        <a:t> және 3-5 сұраққа жауап беру</a:t>
                      </a:r>
                      <a:r>
                        <a:rPr lang="ru-RU" sz="1100" kern="1200" dirty="0">
                          <a:solidFill>
                            <a:srgbClr val="0070C0"/>
                          </a:solidFill>
                          <a:effectLst/>
                          <a:latin typeface="+mn-lt"/>
                          <a:ea typeface="+mn-ea"/>
                          <a:cs typeface="+mn-cs"/>
                        </a:rPr>
                        <a:t>; </a:t>
                      </a:r>
                      <a:r>
                        <a:rPr lang="kk-KZ" sz="1100" kern="1200" dirty="0">
                          <a:solidFill>
                            <a:srgbClr val="0070C0"/>
                          </a:solidFill>
                          <a:effectLst/>
                          <a:latin typeface="+mn-lt"/>
                          <a:ea typeface="+mn-ea"/>
                          <a:cs typeface="+mn-cs"/>
                        </a:rPr>
                        <a:t>немесе</a:t>
                      </a:r>
                      <a:endParaRPr lang="ru-RU" sz="1100" kern="1200" dirty="0">
                        <a:solidFill>
                          <a:srgbClr val="0070C0"/>
                        </a:solidFill>
                        <a:effectLst/>
                        <a:latin typeface="+mn-lt"/>
                        <a:ea typeface="+mn-ea"/>
                        <a:cs typeface="+mn-cs"/>
                      </a:endParaRPr>
                    </a:p>
                    <a:p>
                      <a:pPr algn="just">
                        <a:spcAft>
                          <a:spcPts val="0"/>
                        </a:spcAft>
                      </a:pPr>
                      <a:r>
                        <a:rPr lang="kk-KZ" sz="1100" kern="1200" dirty="0">
                          <a:solidFill>
                            <a:srgbClr val="0070C0"/>
                          </a:solidFill>
                          <a:effectLst/>
                          <a:latin typeface="+mn-lt"/>
                          <a:ea typeface="+mn-ea"/>
                          <a:cs typeface="+mn-cs"/>
                        </a:rPr>
                        <a:t>- тақырып бойынша 1 бейне-ресурсты қарау және 3-5 сұраққа жауап беру</a:t>
                      </a:r>
                      <a:endParaRPr lang="ru-RU" sz="1100" kern="1200" dirty="0">
                        <a:solidFill>
                          <a:srgbClr val="0070C0"/>
                        </a:solidFill>
                        <a:effectLst/>
                        <a:latin typeface="+mn-lt"/>
                        <a:ea typeface="+mn-ea"/>
                        <a:cs typeface="+mn-cs"/>
                      </a:endParaRPr>
                    </a:p>
                  </a:txBody>
                  <a:tcPr marL="62136" marR="62136" marT="0" marB="0"/>
                </a:tc>
                <a:extLst>
                  <a:ext uri="{0D108BD9-81ED-4DB2-BD59-A6C34878D82A}">
                    <a16:rowId xmlns:a16="http://schemas.microsoft.com/office/drawing/2014/main" val="183183552"/>
                  </a:ext>
                </a:extLst>
              </a:tr>
              <a:tr h="634276">
                <a:tc>
                  <a:txBody>
                    <a:bodyPr/>
                    <a:lstStyle/>
                    <a:p>
                      <a:pPr algn="just">
                        <a:spcAft>
                          <a:spcPts val="0"/>
                        </a:spcAft>
                      </a:pPr>
                      <a:r>
                        <a:rPr lang="en-US" sz="1100">
                          <a:effectLst/>
                        </a:rPr>
                        <a:t>География</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62136" marT="0" marB="0"/>
                </a:tc>
                <a:tc>
                  <a:txBody>
                    <a:bodyPr/>
                    <a:lstStyle/>
                    <a:p>
                      <a:pPr algn="just">
                        <a:spcAft>
                          <a:spcPts val="0"/>
                        </a:spcAft>
                      </a:pPr>
                      <a:r>
                        <a:rPr lang="kk-KZ" sz="1100" kern="1200" dirty="0">
                          <a:solidFill>
                            <a:srgbClr val="0070C0"/>
                          </a:solidFill>
                          <a:effectLst/>
                          <a:latin typeface="+mn-lt"/>
                          <a:ea typeface="+mn-ea"/>
                          <a:cs typeface="+mn-cs"/>
                        </a:rPr>
                        <a:t>- </a:t>
                      </a:r>
                      <a:r>
                        <a:rPr lang="ru-RU" sz="1100" kern="1200" dirty="0">
                          <a:solidFill>
                            <a:srgbClr val="0070C0"/>
                          </a:solidFill>
                          <a:effectLst/>
                          <a:latin typeface="+mn-lt"/>
                          <a:ea typeface="+mn-ea"/>
                          <a:cs typeface="+mn-cs"/>
                        </a:rPr>
                        <a:t>1 параграф</a:t>
                      </a:r>
                      <a:r>
                        <a:rPr lang="kk-KZ" sz="1100" kern="1200" dirty="0">
                          <a:solidFill>
                            <a:srgbClr val="0070C0"/>
                          </a:solidFill>
                          <a:effectLst/>
                          <a:latin typeface="+mn-lt"/>
                          <a:ea typeface="+mn-ea"/>
                          <a:cs typeface="+mn-cs"/>
                        </a:rPr>
                        <a:t> және 3-5 сұраққа жауап беру</a:t>
                      </a:r>
                      <a:r>
                        <a:rPr lang="ru-RU" sz="1100" kern="1200" dirty="0">
                          <a:solidFill>
                            <a:srgbClr val="0070C0"/>
                          </a:solidFill>
                          <a:effectLst/>
                          <a:latin typeface="+mn-lt"/>
                          <a:ea typeface="+mn-ea"/>
                          <a:cs typeface="+mn-cs"/>
                        </a:rPr>
                        <a:t>; </a:t>
                      </a:r>
                      <a:r>
                        <a:rPr lang="kk-KZ" sz="1100" kern="1200" dirty="0">
                          <a:solidFill>
                            <a:srgbClr val="0070C0"/>
                          </a:solidFill>
                          <a:effectLst/>
                          <a:latin typeface="+mn-lt"/>
                          <a:ea typeface="+mn-ea"/>
                          <a:cs typeface="+mn-cs"/>
                        </a:rPr>
                        <a:t>немесе</a:t>
                      </a:r>
                      <a:endParaRPr lang="ru-RU" sz="1100" kern="1200" dirty="0">
                        <a:solidFill>
                          <a:srgbClr val="0070C0"/>
                        </a:solidFill>
                        <a:effectLst/>
                        <a:latin typeface="+mn-lt"/>
                        <a:ea typeface="+mn-ea"/>
                        <a:cs typeface="+mn-cs"/>
                      </a:endParaRPr>
                    </a:p>
                    <a:p>
                      <a:pPr algn="just">
                        <a:spcAft>
                          <a:spcPts val="0"/>
                        </a:spcAft>
                      </a:pPr>
                      <a:r>
                        <a:rPr lang="kk-KZ" sz="1100" kern="1200" dirty="0">
                          <a:solidFill>
                            <a:srgbClr val="0070C0"/>
                          </a:solidFill>
                          <a:effectLst/>
                          <a:latin typeface="+mn-lt"/>
                          <a:ea typeface="+mn-ea"/>
                          <a:cs typeface="+mn-cs"/>
                        </a:rPr>
                        <a:t>- тақырып бойынша 1 бейне-ресурсты қарау және 3-5 сұраққа жауап беру</a:t>
                      </a:r>
                      <a:endParaRPr lang="ru-RU" sz="1100" kern="1200" dirty="0">
                        <a:solidFill>
                          <a:srgbClr val="0070C0"/>
                        </a:solidFill>
                        <a:effectLst/>
                        <a:latin typeface="+mn-lt"/>
                        <a:ea typeface="+mn-ea"/>
                        <a:cs typeface="+mn-cs"/>
                      </a:endParaRPr>
                    </a:p>
                  </a:txBody>
                  <a:tcPr marL="62136" marR="62136" marT="0" marB="0"/>
                </a:tc>
                <a:extLst>
                  <a:ext uri="{0D108BD9-81ED-4DB2-BD59-A6C34878D82A}">
                    <a16:rowId xmlns:a16="http://schemas.microsoft.com/office/drawing/2014/main" val="1892454994"/>
                  </a:ext>
                </a:extLst>
              </a:tr>
              <a:tr h="634276">
                <a:tc>
                  <a:txBody>
                    <a:bodyPr/>
                    <a:lstStyle/>
                    <a:p>
                      <a:pPr algn="just">
                        <a:spcAft>
                          <a:spcPts val="0"/>
                        </a:spcAft>
                      </a:pPr>
                      <a:r>
                        <a:rPr lang="kk-KZ" sz="1100">
                          <a:effectLst/>
                        </a:rPr>
                        <a:t>Құқық негіздері</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62136" marT="0" marB="0"/>
                </a:tc>
                <a:tc>
                  <a:txBody>
                    <a:bodyPr/>
                    <a:lstStyle/>
                    <a:p>
                      <a:pPr algn="just">
                        <a:spcAft>
                          <a:spcPts val="0"/>
                        </a:spcAft>
                      </a:pPr>
                      <a:r>
                        <a:rPr lang="kk-KZ" sz="1100" kern="1200" dirty="0">
                          <a:solidFill>
                            <a:srgbClr val="0070C0"/>
                          </a:solidFill>
                          <a:effectLst/>
                          <a:latin typeface="+mn-lt"/>
                          <a:ea typeface="+mn-ea"/>
                          <a:cs typeface="+mn-cs"/>
                        </a:rPr>
                        <a:t>- </a:t>
                      </a:r>
                      <a:r>
                        <a:rPr lang="ru-RU" sz="1100" kern="1200" dirty="0">
                          <a:solidFill>
                            <a:srgbClr val="0070C0"/>
                          </a:solidFill>
                          <a:effectLst/>
                          <a:latin typeface="+mn-lt"/>
                          <a:ea typeface="+mn-ea"/>
                          <a:cs typeface="+mn-cs"/>
                        </a:rPr>
                        <a:t>1 параграф</a:t>
                      </a:r>
                      <a:r>
                        <a:rPr lang="kk-KZ" sz="1100" kern="1200" dirty="0">
                          <a:solidFill>
                            <a:srgbClr val="0070C0"/>
                          </a:solidFill>
                          <a:effectLst/>
                          <a:latin typeface="+mn-lt"/>
                          <a:ea typeface="+mn-ea"/>
                          <a:cs typeface="+mn-cs"/>
                        </a:rPr>
                        <a:t> және 3-5 сұраққа жауап беру</a:t>
                      </a:r>
                      <a:r>
                        <a:rPr lang="ru-RU" sz="1100" kern="1200" dirty="0">
                          <a:solidFill>
                            <a:srgbClr val="0070C0"/>
                          </a:solidFill>
                          <a:effectLst/>
                          <a:latin typeface="+mn-lt"/>
                          <a:ea typeface="+mn-ea"/>
                          <a:cs typeface="+mn-cs"/>
                        </a:rPr>
                        <a:t>; </a:t>
                      </a:r>
                      <a:r>
                        <a:rPr lang="kk-KZ" sz="1100" kern="1200" dirty="0">
                          <a:solidFill>
                            <a:srgbClr val="0070C0"/>
                          </a:solidFill>
                          <a:effectLst/>
                          <a:latin typeface="+mn-lt"/>
                          <a:ea typeface="+mn-ea"/>
                          <a:cs typeface="+mn-cs"/>
                        </a:rPr>
                        <a:t>немесе</a:t>
                      </a:r>
                      <a:endParaRPr lang="ru-RU" sz="1100" kern="1200" dirty="0">
                        <a:solidFill>
                          <a:srgbClr val="0070C0"/>
                        </a:solidFill>
                        <a:effectLst/>
                        <a:latin typeface="+mn-lt"/>
                        <a:ea typeface="+mn-ea"/>
                        <a:cs typeface="+mn-cs"/>
                      </a:endParaRPr>
                    </a:p>
                    <a:p>
                      <a:pPr algn="just">
                        <a:spcAft>
                          <a:spcPts val="0"/>
                        </a:spcAft>
                      </a:pPr>
                      <a:r>
                        <a:rPr lang="kk-KZ" sz="1100" kern="1200" dirty="0">
                          <a:solidFill>
                            <a:srgbClr val="0070C0"/>
                          </a:solidFill>
                          <a:effectLst/>
                          <a:latin typeface="+mn-lt"/>
                          <a:ea typeface="+mn-ea"/>
                          <a:cs typeface="+mn-cs"/>
                        </a:rPr>
                        <a:t>- 1 параграф және 1 тапсырманы орындау (кестені толтыру, бапты оқу, ұғымдарды салыстыру және түсіндіру және т.б.)</a:t>
                      </a:r>
                      <a:endParaRPr lang="ru-RU" sz="1100" kern="1200" dirty="0">
                        <a:solidFill>
                          <a:srgbClr val="0070C0"/>
                        </a:solidFill>
                        <a:effectLst/>
                        <a:latin typeface="+mn-lt"/>
                        <a:ea typeface="+mn-ea"/>
                        <a:cs typeface="+mn-cs"/>
                      </a:endParaRPr>
                    </a:p>
                  </a:txBody>
                  <a:tcPr marL="62136" marR="62136" marT="0" marB="0"/>
                </a:tc>
                <a:extLst>
                  <a:ext uri="{0D108BD9-81ED-4DB2-BD59-A6C34878D82A}">
                    <a16:rowId xmlns:a16="http://schemas.microsoft.com/office/drawing/2014/main" val="711954664"/>
                  </a:ext>
                </a:extLst>
              </a:tr>
              <a:tr h="422851">
                <a:tc>
                  <a:txBody>
                    <a:bodyPr/>
                    <a:lstStyle/>
                    <a:p>
                      <a:pPr algn="just">
                        <a:spcAft>
                          <a:spcPts val="0"/>
                        </a:spcAft>
                      </a:pPr>
                      <a:r>
                        <a:rPr lang="en-US" sz="1100">
                          <a:effectLst/>
                        </a:rPr>
                        <a:t>Физика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62136" marT="0" marB="0"/>
                </a:tc>
                <a:tc>
                  <a:txBody>
                    <a:bodyPr/>
                    <a:lstStyle/>
                    <a:p>
                      <a:pPr algn="just">
                        <a:spcAft>
                          <a:spcPts val="0"/>
                        </a:spcAft>
                      </a:pPr>
                      <a:r>
                        <a:rPr lang="kk-KZ" sz="1100" kern="1200" dirty="0">
                          <a:solidFill>
                            <a:srgbClr val="0070C0"/>
                          </a:solidFill>
                          <a:effectLst/>
                          <a:latin typeface="+mn-lt"/>
                          <a:ea typeface="+mn-ea"/>
                          <a:cs typeface="+mn-cs"/>
                        </a:rPr>
                        <a:t>- </a:t>
                      </a:r>
                      <a:r>
                        <a:rPr lang="ru-RU" sz="1100" kern="1200" dirty="0">
                          <a:solidFill>
                            <a:srgbClr val="0070C0"/>
                          </a:solidFill>
                          <a:effectLst/>
                          <a:latin typeface="+mn-lt"/>
                          <a:ea typeface="+mn-ea"/>
                          <a:cs typeface="+mn-cs"/>
                        </a:rPr>
                        <a:t>1 параграф</a:t>
                      </a:r>
                      <a:r>
                        <a:rPr lang="kk-KZ" sz="1100" kern="1200" dirty="0">
                          <a:solidFill>
                            <a:srgbClr val="0070C0"/>
                          </a:solidFill>
                          <a:effectLst/>
                          <a:latin typeface="+mn-lt"/>
                          <a:ea typeface="+mn-ea"/>
                          <a:cs typeface="+mn-cs"/>
                        </a:rPr>
                        <a:t> және 1-2 есепті шешу; немесе</a:t>
                      </a:r>
                      <a:endParaRPr lang="ru-RU" sz="1100" kern="1200" dirty="0">
                        <a:solidFill>
                          <a:srgbClr val="0070C0"/>
                        </a:solidFill>
                        <a:effectLst/>
                        <a:latin typeface="+mn-lt"/>
                        <a:ea typeface="+mn-ea"/>
                        <a:cs typeface="+mn-cs"/>
                      </a:endParaRPr>
                    </a:p>
                    <a:p>
                      <a:pPr algn="just">
                        <a:spcAft>
                          <a:spcPts val="0"/>
                        </a:spcAft>
                      </a:pPr>
                      <a:r>
                        <a:rPr lang="kk-KZ" sz="1100" kern="1200" dirty="0">
                          <a:solidFill>
                            <a:srgbClr val="0070C0"/>
                          </a:solidFill>
                          <a:effectLst/>
                          <a:latin typeface="+mn-lt"/>
                          <a:ea typeface="+mn-ea"/>
                          <a:cs typeface="+mn-cs"/>
                        </a:rPr>
                        <a:t>- </a:t>
                      </a:r>
                      <a:r>
                        <a:rPr lang="ru-RU" sz="1100" kern="1200" dirty="0">
                          <a:solidFill>
                            <a:srgbClr val="0070C0"/>
                          </a:solidFill>
                          <a:effectLst/>
                          <a:latin typeface="+mn-lt"/>
                          <a:ea typeface="+mn-ea"/>
                          <a:cs typeface="+mn-cs"/>
                        </a:rPr>
                        <a:t>1 параграф</a:t>
                      </a:r>
                      <a:r>
                        <a:rPr lang="kk-KZ" sz="1100" kern="1200" dirty="0">
                          <a:solidFill>
                            <a:srgbClr val="0070C0"/>
                          </a:solidFill>
                          <a:effectLst/>
                          <a:latin typeface="+mn-lt"/>
                          <a:ea typeface="+mn-ea"/>
                          <a:cs typeface="+mn-cs"/>
                        </a:rPr>
                        <a:t>  және зертханалық жұмысты орындау</a:t>
                      </a:r>
                      <a:endParaRPr lang="ru-RU" sz="1100" kern="1200" dirty="0">
                        <a:solidFill>
                          <a:srgbClr val="0070C0"/>
                        </a:solidFill>
                        <a:effectLst/>
                        <a:latin typeface="+mn-lt"/>
                        <a:ea typeface="+mn-ea"/>
                        <a:cs typeface="+mn-cs"/>
                      </a:endParaRPr>
                    </a:p>
                  </a:txBody>
                  <a:tcPr marL="62136" marR="62136" marT="0" marB="0"/>
                </a:tc>
                <a:extLst>
                  <a:ext uri="{0D108BD9-81ED-4DB2-BD59-A6C34878D82A}">
                    <a16:rowId xmlns:a16="http://schemas.microsoft.com/office/drawing/2014/main" val="3434649588"/>
                  </a:ext>
                </a:extLst>
              </a:tr>
              <a:tr h="634276">
                <a:tc>
                  <a:txBody>
                    <a:bodyPr/>
                    <a:lstStyle/>
                    <a:p>
                      <a:pPr algn="just">
                        <a:spcAft>
                          <a:spcPts val="0"/>
                        </a:spcAft>
                      </a:pPr>
                      <a:r>
                        <a:rPr lang="en-US" sz="1100">
                          <a:effectLst/>
                        </a:rPr>
                        <a:t>Химия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62136" marT="0" marB="0"/>
                </a:tc>
                <a:tc>
                  <a:txBody>
                    <a:bodyPr/>
                    <a:lstStyle/>
                    <a:p>
                      <a:pPr algn="just">
                        <a:spcAft>
                          <a:spcPts val="0"/>
                        </a:spcAft>
                      </a:pPr>
                      <a:r>
                        <a:rPr lang="kk-KZ" sz="1100" kern="1200">
                          <a:solidFill>
                            <a:srgbClr val="0070C0"/>
                          </a:solidFill>
                          <a:effectLst/>
                          <a:latin typeface="+mn-lt"/>
                          <a:ea typeface="+mn-ea"/>
                          <a:cs typeface="+mn-cs"/>
                        </a:rPr>
                        <a:t>- </a:t>
                      </a:r>
                      <a:r>
                        <a:rPr lang="en-US" sz="1100" kern="1200">
                          <a:solidFill>
                            <a:srgbClr val="0070C0"/>
                          </a:solidFill>
                          <a:effectLst/>
                          <a:latin typeface="+mn-lt"/>
                          <a:ea typeface="+mn-ea"/>
                          <a:cs typeface="+mn-cs"/>
                        </a:rPr>
                        <a:t>1 параграф</a:t>
                      </a:r>
                      <a:r>
                        <a:rPr lang="kk-KZ" sz="1100" kern="1200">
                          <a:solidFill>
                            <a:srgbClr val="0070C0"/>
                          </a:solidFill>
                          <a:effectLst/>
                          <a:latin typeface="+mn-lt"/>
                          <a:ea typeface="+mn-ea"/>
                          <a:cs typeface="+mn-cs"/>
                        </a:rPr>
                        <a:t>  және 1-2 есепті шешу; немесе</a:t>
                      </a:r>
                      <a:endParaRPr lang="ru-RU" sz="1100" kern="1200">
                        <a:solidFill>
                          <a:srgbClr val="0070C0"/>
                        </a:solidFill>
                        <a:effectLst/>
                        <a:latin typeface="+mn-lt"/>
                        <a:ea typeface="+mn-ea"/>
                        <a:cs typeface="+mn-cs"/>
                      </a:endParaRPr>
                    </a:p>
                    <a:p>
                      <a:pPr algn="just">
                        <a:spcAft>
                          <a:spcPts val="0"/>
                        </a:spcAft>
                      </a:pPr>
                      <a:r>
                        <a:rPr lang="kk-KZ" sz="1100" kern="1200">
                          <a:solidFill>
                            <a:srgbClr val="0070C0"/>
                          </a:solidFill>
                          <a:effectLst/>
                          <a:latin typeface="+mn-lt"/>
                          <a:ea typeface="+mn-ea"/>
                          <a:cs typeface="+mn-cs"/>
                        </a:rPr>
                        <a:t>-  тақырып бойынша 1 бейне-ресурсты қарау және 3-5 сұраққа жауап беру</a:t>
                      </a:r>
                      <a:endParaRPr lang="ru-RU" sz="1100" kern="1200">
                        <a:solidFill>
                          <a:srgbClr val="0070C0"/>
                        </a:solidFill>
                        <a:effectLst/>
                        <a:latin typeface="+mn-lt"/>
                        <a:ea typeface="+mn-ea"/>
                        <a:cs typeface="+mn-cs"/>
                      </a:endParaRPr>
                    </a:p>
                  </a:txBody>
                  <a:tcPr marL="62136" marR="62136" marT="0" marB="0"/>
                </a:tc>
                <a:extLst>
                  <a:ext uri="{0D108BD9-81ED-4DB2-BD59-A6C34878D82A}">
                    <a16:rowId xmlns:a16="http://schemas.microsoft.com/office/drawing/2014/main" val="216886817"/>
                  </a:ext>
                </a:extLst>
              </a:tr>
              <a:tr h="634276">
                <a:tc>
                  <a:txBody>
                    <a:bodyPr/>
                    <a:lstStyle/>
                    <a:p>
                      <a:pPr algn="just">
                        <a:spcAft>
                          <a:spcPts val="0"/>
                        </a:spcAft>
                      </a:pPr>
                      <a:r>
                        <a:rPr lang="en-US" sz="1100">
                          <a:effectLst/>
                        </a:rPr>
                        <a:t>Биология</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62136" marT="0" marB="0"/>
                </a:tc>
                <a:tc>
                  <a:txBody>
                    <a:bodyPr/>
                    <a:lstStyle/>
                    <a:p>
                      <a:pPr algn="just">
                        <a:spcAft>
                          <a:spcPts val="0"/>
                        </a:spcAft>
                      </a:pPr>
                      <a:r>
                        <a:rPr lang="kk-KZ" sz="1100" kern="1200" dirty="0">
                          <a:solidFill>
                            <a:srgbClr val="0070C0"/>
                          </a:solidFill>
                          <a:effectLst/>
                          <a:latin typeface="+mn-lt"/>
                          <a:ea typeface="+mn-ea"/>
                          <a:cs typeface="+mn-cs"/>
                        </a:rPr>
                        <a:t>- </a:t>
                      </a:r>
                      <a:r>
                        <a:rPr lang="ru-RU" sz="1100" kern="1200" dirty="0">
                          <a:solidFill>
                            <a:srgbClr val="0070C0"/>
                          </a:solidFill>
                          <a:effectLst/>
                          <a:latin typeface="+mn-lt"/>
                          <a:ea typeface="+mn-ea"/>
                          <a:cs typeface="+mn-cs"/>
                        </a:rPr>
                        <a:t>1 параграф</a:t>
                      </a:r>
                      <a:r>
                        <a:rPr lang="kk-KZ" sz="1100" kern="1200" dirty="0">
                          <a:solidFill>
                            <a:srgbClr val="0070C0"/>
                          </a:solidFill>
                          <a:effectLst/>
                          <a:latin typeface="+mn-lt"/>
                          <a:ea typeface="+mn-ea"/>
                          <a:cs typeface="+mn-cs"/>
                        </a:rPr>
                        <a:t>  және 3-5 сұраққа жауап беру; немесе</a:t>
                      </a:r>
                      <a:endParaRPr lang="ru-RU" sz="1100" kern="1200" dirty="0">
                        <a:solidFill>
                          <a:srgbClr val="0070C0"/>
                        </a:solidFill>
                        <a:effectLst/>
                        <a:latin typeface="+mn-lt"/>
                        <a:ea typeface="+mn-ea"/>
                        <a:cs typeface="+mn-cs"/>
                      </a:endParaRPr>
                    </a:p>
                    <a:p>
                      <a:pPr algn="just">
                        <a:spcAft>
                          <a:spcPts val="0"/>
                        </a:spcAft>
                      </a:pPr>
                      <a:r>
                        <a:rPr lang="kk-KZ" sz="1100" kern="1200" dirty="0">
                          <a:solidFill>
                            <a:srgbClr val="0070C0"/>
                          </a:solidFill>
                          <a:effectLst/>
                          <a:latin typeface="+mn-lt"/>
                          <a:ea typeface="+mn-ea"/>
                          <a:cs typeface="+mn-cs"/>
                        </a:rPr>
                        <a:t>-  тақырып бойынша 1 бейне-ресурсты қарау және 3-5 сұраққа жауап беру</a:t>
                      </a:r>
                      <a:endParaRPr lang="ru-RU" sz="1100" kern="1200" dirty="0">
                        <a:solidFill>
                          <a:srgbClr val="0070C0"/>
                        </a:solidFill>
                        <a:effectLst/>
                        <a:latin typeface="+mn-lt"/>
                        <a:ea typeface="+mn-ea"/>
                        <a:cs typeface="+mn-cs"/>
                      </a:endParaRPr>
                    </a:p>
                  </a:txBody>
                  <a:tcPr marL="62136" marR="62136" marT="0" marB="0"/>
                </a:tc>
                <a:extLst>
                  <a:ext uri="{0D108BD9-81ED-4DB2-BD59-A6C34878D82A}">
                    <a16:rowId xmlns:a16="http://schemas.microsoft.com/office/drawing/2014/main" val="2144308028"/>
                  </a:ext>
                </a:extLst>
              </a:tr>
              <a:tr h="845701">
                <a:tc>
                  <a:txBody>
                    <a:bodyPr/>
                    <a:lstStyle/>
                    <a:p>
                      <a:pPr algn="just">
                        <a:spcAft>
                          <a:spcPts val="0"/>
                        </a:spcAft>
                      </a:pPr>
                      <a:r>
                        <a:rPr lang="en-US" sz="1100" dirty="0" err="1">
                          <a:effectLst/>
                        </a:rPr>
                        <a:t>Кәсіпкерлік</a:t>
                      </a:r>
                      <a:r>
                        <a:rPr lang="en-US" sz="1100" dirty="0">
                          <a:effectLst/>
                        </a:rPr>
                        <a:t> </a:t>
                      </a:r>
                      <a:r>
                        <a:rPr lang="en-US" sz="1100" dirty="0" err="1">
                          <a:effectLst/>
                        </a:rPr>
                        <a:t>және</a:t>
                      </a:r>
                      <a:r>
                        <a:rPr lang="en-US" sz="1100" dirty="0">
                          <a:effectLst/>
                        </a:rPr>
                        <a:t> </a:t>
                      </a:r>
                      <a:r>
                        <a:rPr lang="en-US" sz="1100" dirty="0" err="1">
                          <a:effectLst/>
                        </a:rPr>
                        <a:t>бизнес</a:t>
                      </a:r>
                      <a:r>
                        <a:rPr lang="en-US" sz="1100" dirty="0">
                          <a:effectLst/>
                        </a:rPr>
                        <a:t> </a:t>
                      </a:r>
                      <a:r>
                        <a:rPr lang="en-US" sz="1100" dirty="0" err="1">
                          <a:effectLst/>
                        </a:rPr>
                        <a:t>негіздері</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62136" marT="0" marB="0"/>
                </a:tc>
                <a:tc>
                  <a:txBody>
                    <a:bodyPr/>
                    <a:lstStyle/>
                    <a:p>
                      <a:pPr algn="just">
                        <a:spcAft>
                          <a:spcPts val="0"/>
                        </a:spcAft>
                      </a:pPr>
                      <a:r>
                        <a:rPr lang="kk-KZ" sz="1100" kern="1200" dirty="0">
                          <a:solidFill>
                            <a:srgbClr val="0070C0"/>
                          </a:solidFill>
                          <a:effectLst/>
                          <a:latin typeface="+mn-lt"/>
                          <a:ea typeface="+mn-ea"/>
                          <a:cs typeface="+mn-cs"/>
                        </a:rPr>
                        <a:t>- 1 параграф,  және 3-5 сұраққа жауап беру немесе</a:t>
                      </a:r>
                      <a:endParaRPr lang="ru-RU" sz="1100" kern="1200" dirty="0">
                        <a:solidFill>
                          <a:srgbClr val="0070C0"/>
                        </a:solidFill>
                        <a:effectLst/>
                        <a:latin typeface="+mn-lt"/>
                        <a:ea typeface="+mn-ea"/>
                        <a:cs typeface="+mn-cs"/>
                      </a:endParaRPr>
                    </a:p>
                    <a:p>
                      <a:pPr algn="just">
                        <a:spcAft>
                          <a:spcPts val="0"/>
                        </a:spcAft>
                      </a:pPr>
                      <a:r>
                        <a:rPr lang="kk-KZ" sz="1100" kern="1200" dirty="0">
                          <a:solidFill>
                            <a:srgbClr val="0070C0"/>
                          </a:solidFill>
                          <a:effectLst/>
                          <a:latin typeface="+mn-lt"/>
                          <a:ea typeface="+mn-ea"/>
                          <a:cs typeface="+mn-cs"/>
                        </a:rPr>
                        <a:t>- 1 параграф және 1 тапсырма (айырмашылықтарды сипаттаңыз, немесе кестені толтырыңыз немесе ұқсастықтарды табыңыз және т.б.). </a:t>
                      </a:r>
                      <a:endParaRPr lang="ru-RU" sz="1100" kern="1200" dirty="0">
                        <a:solidFill>
                          <a:srgbClr val="0070C0"/>
                        </a:solidFill>
                        <a:effectLst/>
                        <a:latin typeface="+mn-lt"/>
                        <a:ea typeface="+mn-ea"/>
                        <a:cs typeface="+mn-cs"/>
                      </a:endParaRPr>
                    </a:p>
                  </a:txBody>
                  <a:tcPr marL="62136" marR="62136" marT="0" marB="0"/>
                </a:tc>
                <a:extLst>
                  <a:ext uri="{0D108BD9-81ED-4DB2-BD59-A6C34878D82A}">
                    <a16:rowId xmlns:a16="http://schemas.microsoft.com/office/drawing/2014/main" val="299488757"/>
                  </a:ext>
                </a:extLst>
              </a:tr>
            </a:tbl>
          </a:graphicData>
        </a:graphic>
      </p:graphicFrame>
      <p:graphicFrame>
        <p:nvGraphicFramePr>
          <p:cNvPr id="4" name="Таблица 3">
            <a:extLst>
              <a:ext uri="{FF2B5EF4-FFF2-40B4-BE49-F238E27FC236}">
                <a16:creationId xmlns:a16="http://schemas.microsoft.com/office/drawing/2014/main" id="{4DCC811C-4D86-4177-803D-0B041F4F36D0}"/>
              </a:ext>
            </a:extLst>
          </p:cNvPr>
          <p:cNvGraphicFramePr>
            <a:graphicFrameLocks noGrp="1"/>
          </p:cNvGraphicFramePr>
          <p:nvPr/>
        </p:nvGraphicFramePr>
        <p:xfrm>
          <a:off x="6358587" y="1136090"/>
          <a:ext cx="5406091" cy="5335900"/>
        </p:xfrm>
        <a:graphic>
          <a:graphicData uri="http://schemas.openxmlformats.org/drawingml/2006/table">
            <a:tbl>
              <a:tblPr firstRow="1" firstCol="1" bandRow="1">
                <a:tableStyleId>{5C22544A-7EE6-4342-B048-85BDC9FD1C3A}</a:tableStyleId>
              </a:tblPr>
              <a:tblGrid>
                <a:gridCol w="1239797">
                  <a:extLst>
                    <a:ext uri="{9D8B030D-6E8A-4147-A177-3AD203B41FA5}">
                      <a16:colId xmlns:a16="http://schemas.microsoft.com/office/drawing/2014/main" val="3643676884"/>
                    </a:ext>
                  </a:extLst>
                </a:gridCol>
                <a:gridCol w="4166294">
                  <a:extLst>
                    <a:ext uri="{9D8B030D-6E8A-4147-A177-3AD203B41FA5}">
                      <a16:colId xmlns:a16="http://schemas.microsoft.com/office/drawing/2014/main" val="3543127191"/>
                    </a:ext>
                  </a:extLst>
                </a:gridCol>
              </a:tblGrid>
              <a:tr h="0">
                <a:tc gridSpan="2">
                  <a:txBody>
                    <a:bodyPr/>
                    <a:lstStyle/>
                    <a:p>
                      <a:pPr algn="ctr">
                        <a:spcAft>
                          <a:spcPts val="0"/>
                        </a:spcAft>
                      </a:pPr>
                      <a:endParaRPr lang="kk-KZ" sz="1000" dirty="0">
                        <a:effectLst/>
                      </a:endParaRPr>
                    </a:p>
                    <a:p>
                      <a:pPr algn="ctr">
                        <a:spcAft>
                          <a:spcPts val="0"/>
                        </a:spcAft>
                      </a:pPr>
                      <a:r>
                        <a:rPr lang="kk-KZ" sz="1000" dirty="0">
                          <a:effectLst/>
                        </a:rPr>
                        <a:t>10 класс (ЖМБ)</a:t>
                      </a:r>
                      <a:endParaRPr lang="ru-RU" sz="1000" dirty="0">
                        <a:effectLst/>
                      </a:endParaRPr>
                    </a:p>
                    <a:p>
                      <a:pPr algn="ctr">
                        <a:spcAft>
                          <a:spcPts val="0"/>
                        </a:spcAft>
                      </a:pPr>
                      <a:r>
                        <a:rPr lang="kk-KZ" sz="900" dirty="0">
                          <a:effectLst/>
                        </a:rPr>
                        <a:t> </a:t>
                      </a:r>
                      <a:endParaRPr lang="ru-RU"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709" marR="49709" marT="0" marB="0"/>
                </a:tc>
                <a:tc hMerge="1">
                  <a:txBody>
                    <a:bodyPr/>
                    <a:lstStyle/>
                    <a:p>
                      <a:endParaRPr lang="ru-RU"/>
                    </a:p>
                  </a:txBody>
                  <a:tcPr/>
                </a:tc>
                <a:extLst>
                  <a:ext uri="{0D108BD9-81ED-4DB2-BD59-A6C34878D82A}">
                    <a16:rowId xmlns:a16="http://schemas.microsoft.com/office/drawing/2014/main" val="1687796923"/>
                  </a:ext>
                </a:extLst>
              </a:tr>
              <a:tr h="330682">
                <a:tc>
                  <a:txBody>
                    <a:bodyPr/>
                    <a:lstStyle/>
                    <a:p>
                      <a:pPr>
                        <a:spcAft>
                          <a:spcPts val="0"/>
                        </a:spcAft>
                      </a:pPr>
                      <a:r>
                        <a:rPr lang="kk-KZ" sz="900" kern="1200">
                          <a:effectLst/>
                        </a:rPr>
                        <a:t>Қазақ тілі/Русский язык</a:t>
                      </a:r>
                      <a:endParaRPr lang="ru-RU"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709" marR="49709" marT="0" marB="0"/>
                </a:tc>
                <a:tc>
                  <a:txBody>
                    <a:bodyPr/>
                    <a:lstStyle/>
                    <a:p>
                      <a:pPr marL="0" algn="just" defTabSz="914400" rtl="0" eaLnBrk="1" latinLnBrk="0" hangingPunct="1">
                        <a:lnSpc>
                          <a:spcPct val="115000"/>
                        </a:lnSpc>
                        <a:spcAft>
                          <a:spcPts val="0"/>
                        </a:spcAft>
                      </a:pPr>
                      <a:r>
                        <a:rPr lang="kk-KZ" sz="1000" kern="1200" dirty="0">
                          <a:solidFill>
                            <a:srgbClr val="0070C0"/>
                          </a:solidFill>
                          <a:effectLst/>
                          <a:latin typeface="+mn-lt"/>
                          <a:ea typeface="+mn-ea"/>
                          <a:cs typeface="+mn-cs"/>
                        </a:rPr>
                        <a:t>- 1 ауызша жаттығу (100-110 сөз), сабақ тақырыбы бойынша 1 жазбаша жаттығу</a:t>
                      </a:r>
                      <a:endParaRPr lang="ru-RU" sz="1000" kern="1200" dirty="0">
                        <a:solidFill>
                          <a:srgbClr val="0070C0"/>
                        </a:solidFill>
                        <a:effectLst/>
                        <a:latin typeface="+mn-lt"/>
                        <a:ea typeface="+mn-ea"/>
                        <a:cs typeface="+mn-cs"/>
                      </a:endParaRPr>
                    </a:p>
                  </a:txBody>
                  <a:tcPr marL="49709" marR="49709" marT="0" marB="0"/>
                </a:tc>
                <a:extLst>
                  <a:ext uri="{0D108BD9-81ED-4DB2-BD59-A6C34878D82A}">
                    <a16:rowId xmlns:a16="http://schemas.microsoft.com/office/drawing/2014/main" val="2874594265"/>
                  </a:ext>
                </a:extLst>
              </a:tr>
              <a:tr h="482257">
                <a:tc>
                  <a:txBody>
                    <a:bodyPr/>
                    <a:lstStyle/>
                    <a:p>
                      <a:pPr algn="just">
                        <a:spcAft>
                          <a:spcPts val="0"/>
                        </a:spcAft>
                      </a:pPr>
                      <a:r>
                        <a:rPr lang="kk-KZ" sz="900">
                          <a:effectLst/>
                        </a:rPr>
                        <a:t>Қазақ әдебиеті/Русская литература</a:t>
                      </a:r>
                      <a:endParaRPr lang="ru-RU"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709" marR="49709" marT="0" marB="0"/>
                </a:tc>
                <a:tc>
                  <a:txBody>
                    <a:bodyPr/>
                    <a:lstStyle/>
                    <a:p>
                      <a:pPr marL="0" algn="just" defTabSz="914400" rtl="0" eaLnBrk="1" latinLnBrk="0" hangingPunct="1">
                        <a:lnSpc>
                          <a:spcPct val="115000"/>
                        </a:lnSpc>
                        <a:spcAft>
                          <a:spcPts val="0"/>
                        </a:spcAft>
                      </a:pPr>
                      <a:r>
                        <a:rPr lang="kk-KZ" sz="1000" kern="1200" dirty="0">
                          <a:solidFill>
                            <a:srgbClr val="0070C0"/>
                          </a:solidFill>
                          <a:effectLst/>
                          <a:latin typeface="+mn-lt"/>
                          <a:ea typeface="+mn-ea"/>
                          <a:cs typeface="+mn-cs"/>
                        </a:rPr>
                        <a:t>- 10-15 бет оқу, мәтінді талдауға арналған 1-2 жаттығу</a:t>
                      </a:r>
                      <a:endParaRPr lang="ru-RU" sz="1000" kern="1200" dirty="0">
                        <a:solidFill>
                          <a:srgbClr val="0070C0"/>
                        </a:solidFill>
                        <a:effectLst/>
                        <a:latin typeface="+mn-lt"/>
                        <a:ea typeface="+mn-ea"/>
                        <a:cs typeface="+mn-cs"/>
                      </a:endParaRPr>
                    </a:p>
                    <a:p>
                      <a:pPr marL="0" algn="just" defTabSz="914400" rtl="0" eaLnBrk="1" latinLnBrk="0" hangingPunct="1">
                        <a:lnSpc>
                          <a:spcPct val="115000"/>
                        </a:lnSpc>
                        <a:spcAft>
                          <a:spcPts val="0"/>
                        </a:spcAft>
                      </a:pPr>
                      <a:r>
                        <a:rPr lang="kk-KZ" sz="1000" kern="1200" dirty="0">
                          <a:solidFill>
                            <a:srgbClr val="0070C0"/>
                          </a:solidFill>
                          <a:effectLst/>
                          <a:latin typeface="+mn-lt"/>
                          <a:ea typeface="+mn-ea"/>
                          <a:cs typeface="+mn-cs"/>
                        </a:rPr>
                        <a:t> </a:t>
                      </a:r>
                      <a:endParaRPr lang="ru-RU" sz="1000" kern="1200" dirty="0">
                        <a:solidFill>
                          <a:srgbClr val="0070C0"/>
                        </a:solidFill>
                        <a:effectLst/>
                        <a:latin typeface="+mn-lt"/>
                        <a:ea typeface="+mn-ea"/>
                        <a:cs typeface="+mn-cs"/>
                      </a:endParaRPr>
                    </a:p>
                  </a:txBody>
                  <a:tcPr marL="49709" marR="49709" marT="0" marB="0"/>
                </a:tc>
                <a:extLst>
                  <a:ext uri="{0D108BD9-81ED-4DB2-BD59-A6C34878D82A}">
                    <a16:rowId xmlns:a16="http://schemas.microsoft.com/office/drawing/2014/main" val="3403999360"/>
                  </a:ext>
                </a:extLst>
              </a:tr>
              <a:tr h="482257">
                <a:tc>
                  <a:txBody>
                    <a:bodyPr/>
                    <a:lstStyle/>
                    <a:p>
                      <a:pPr algn="just">
                        <a:spcAft>
                          <a:spcPts val="0"/>
                        </a:spcAft>
                      </a:pPr>
                      <a:r>
                        <a:rPr lang="ru-RU" sz="900">
                          <a:effectLst/>
                        </a:rPr>
                        <a:t>Русский язык и литература</a:t>
                      </a:r>
                      <a:r>
                        <a:rPr lang="kk-KZ" sz="900">
                          <a:effectLst/>
                        </a:rPr>
                        <a:t>/Қазақ тілі мен әдебиеті</a:t>
                      </a:r>
                      <a:endParaRPr lang="ru-RU"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709" marR="49709" marT="0" marB="0"/>
                </a:tc>
                <a:tc>
                  <a:txBody>
                    <a:bodyPr/>
                    <a:lstStyle/>
                    <a:p>
                      <a:pPr marL="0" algn="just" defTabSz="914400" rtl="0" eaLnBrk="1" latinLnBrk="0" hangingPunct="1">
                        <a:lnSpc>
                          <a:spcPct val="115000"/>
                        </a:lnSpc>
                        <a:spcAft>
                          <a:spcPts val="0"/>
                        </a:spcAft>
                      </a:pPr>
                      <a:r>
                        <a:rPr lang="kk-KZ" sz="1000" kern="1200" dirty="0">
                          <a:solidFill>
                            <a:srgbClr val="0070C0"/>
                          </a:solidFill>
                          <a:effectLst/>
                          <a:latin typeface="+mn-lt"/>
                          <a:ea typeface="+mn-ea"/>
                          <a:cs typeface="+mn-cs"/>
                        </a:rPr>
                        <a:t>- сабақ тақырыбы бойынша 1 ауызша жаттығу (50-60 сөз) және 1 жазбаша жаттығу</a:t>
                      </a:r>
                      <a:endParaRPr lang="ru-RU" sz="1000" kern="1200" dirty="0">
                        <a:solidFill>
                          <a:srgbClr val="0070C0"/>
                        </a:solidFill>
                        <a:effectLst/>
                        <a:latin typeface="+mn-lt"/>
                        <a:ea typeface="+mn-ea"/>
                        <a:cs typeface="+mn-cs"/>
                      </a:endParaRPr>
                    </a:p>
                  </a:txBody>
                  <a:tcPr marL="49709" marR="49709" marT="0" marB="0"/>
                </a:tc>
                <a:extLst>
                  <a:ext uri="{0D108BD9-81ED-4DB2-BD59-A6C34878D82A}">
                    <a16:rowId xmlns:a16="http://schemas.microsoft.com/office/drawing/2014/main" val="1350107451"/>
                  </a:ext>
                </a:extLst>
              </a:tr>
              <a:tr h="330682">
                <a:tc>
                  <a:txBody>
                    <a:bodyPr/>
                    <a:lstStyle/>
                    <a:p>
                      <a:pPr algn="just">
                        <a:spcAft>
                          <a:spcPts val="0"/>
                        </a:spcAft>
                      </a:pPr>
                      <a:r>
                        <a:rPr lang="kk-KZ" sz="900">
                          <a:effectLst/>
                        </a:rPr>
                        <a:t>Ағылшын тілі</a:t>
                      </a:r>
                      <a:endParaRPr lang="ru-RU"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709" marR="49709" marT="0" marB="0"/>
                </a:tc>
                <a:tc>
                  <a:txBody>
                    <a:bodyPr/>
                    <a:lstStyle/>
                    <a:p>
                      <a:pPr marL="0" algn="just" defTabSz="914400" rtl="0" eaLnBrk="1" latinLnBrk="0" hangingPunct="1">
                        <a:lnSpc>
                          <a:spcPct val="115000"/>
                        </a:lnSpc>
                        <a:spcAft>
                          <a:spcPts val="0"/>
                        </a:spcAft>
                      </a:pPr>
                      <a:r>
                        <a:rPr lang="kk-KZ" sz="1000" kern="1200" dirty="0">
                          <a:solidFill>
                            <a:srgbClr val="0070C0"/>
                          </a:solidFill>
                          <a:effectLst/>
                          <a:latin typeface="+mn-lt"/>
                          <a:ea typeface="+mn-ea"/>
                          <a:cs typeface="+mn-cs"/>
                        </a:rPr>
                        <a:t>- сабақ тақырыбы бойынша 1 ауызша жаттығу (45-55 сөз) және 1 жазбаша жаттығу</a:t>
                      </a:r>
                      <a:endParaRPr lang="ru-RU" sz="1000" kern="1200" dirty="0">
                        <a:solidFill>
                          <a:srgbClr val="0070C0"/>
                        </a:solidFill>
                        <a:effectLst/>
                        <a:latin typeface="+mn-lt"/>
                        <a:ea typeface="+mn-ea"/>
                        <a:cs typeface="+mn-cs"/>
                      </a:endParaRPr>
                    </a:p>
                  </a:txBody>
                  <a:tcPr marL="49709" marR="49709" marT="0" marB="0"/>
                </a:tc>
                <a:extLst>
                  <a:ext uri="{0D108BD9-81ED-4DB2-BD59-A6C34878D82A}">
                    <a16:rowId xmlns:a16="http://schemas.microsoft.com/office/drawing/2014/main" val="3830777388"/>
                  </a:ext>
                </a:extLst>
              </a:tr>
              <a:tr h="482257">
                <a:tc>
                  <a:txBody>
                    <a:bodyPr/>
                    <a:lstStyle/>
                    <a:p>
                      <a:pPr algn="just">
                        <a:spcAft>
                          <a:spcPts val="0"/>
                        </a:spcAft>
                      </a:pPr>
                      <a:r>
                        <a:rPr lang="en-US" sz="900">
                          <a:effectLst/>
                        </a:rPr>
                        <a:t>Алгебра және анализ бастамалары</a:t>
                      </a:r>
                      <a:endParaRPr lang="ru-RU"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709" marR="49709" marT="0" marB="0"/>
                </a:tc>
                <a:tc>
                  <a:txBody>
                    <a:bodyPr/>
                    <a:lstStyle/>
                    <a:p>
                      <a:pPr marL="0" algn="just" defTabSz="914400" rtl="0" eaLnBrk="1" latinLnBrk="0" hangingPunct="1">
                        <a:lnSpc>
                          <a:spcPct val="115000"/>
                        </a:lnSpc>
                        <a:spcAft>
                          <a:spcPts val="0"/>
                        </a:spcAft>
                      </a:pPr>
                      <a:r>
                        <a:rPr lang="kk-KZ" sz="1000" kern="1200" dirty="0">
                          <a:solidFill>
                            <a:srgbClr val="0070C0"/>
                          </a:solidFill>
                          <a:effectLst/>
                          <a:latin typeface="+mn-lt"/>
                          <a:ea typeface="+mn-ea"/>
                          <a:cs typeface="+mn-cs"/>
                        </a:rPr>
                        <a:t>- </a:t>
                      </a:r>
                      <a:r>
                        <a:rPr lang="en-US" sz="1000" kern="1200" dirty="0">
                          <a:solidFill>
                            <a:srgbClr val="0070C0"/>
                          </a:solidFill>
                          <a:effectLst/>
                          <a:latin typeface="+mn-lt"/>
                          <a:ea typeface="+mn-ea"/>
                          <a:cs typeface="+mn-cs"/>
                        </a:rPr>
                        <a:t>2 </a:t>
                      </a:r>
                      <a:r>
                        <a:rPr lang="kk-KZ" sz="1000" kern="1200" dirty="0">
                          <a:solidFill>
                            <a:srgbClr val="0070C0"/>
                          </a:solidFill>
                          <a:effectLst/>
                          <a:latin typeface="+mn-lt"/>
                          <a:ea typeface="+mn-ea"/>
                          <a:cs typeface="+mn-cs"/>
                        </a:rPr>
                        <a:t>сөз есеп және 8 есеп</a:t>
                      </a:r>
                      <a:r>
                        <a:rPr lang="en-US" sz="1000" kern="1200" dirty="0">
                          <a:solidFill>
                            <a:srgbClr val="0070C0"/>
                          </a:solidFill>
                          <a:effectLst/>
                          <a:latin typeface="+mn-lt"/>
                          <a:ea typeface="+mn-ea"/>
                          <a:cs typeface="+mn-cs"/>
                        </a:rPr>
                        <a:t>; </a:t>
                      </a:r>
                      <a:r>
                        <a:rPr lang="kk-KZ" sz="1000" kern="1200" dirty="0">
                          <a:solidFill>
                            <a:srgbClr val="0070C0"/>
                          </a:solidFill>
                          <a:effectLst/>
                          <a:latin typeface="+mn-lt"/>
                          <a:ea typeface="+mn-ea"/>
                          <a:cs typeface="+mn-cs"/>
                        </a:rPr>
                        <a:t>немесе</a:t>
                      </a:r>
                      <a:endParaRPr lang="ru-RU" sz="1000" kern="1200" dirty="0">
                        <a:solidFill>
                          <a:srgbClr val="0070C0"/>
                        </a:solidFill>
                        <a:effectLst/>
                        <a:latin typeface="+mn-lt"/>
                        <a:ea typeface="+mn-ea"/>
                        <a:cs typeface="+mn-cs"/>
                      </a:endParaRPr>
                    </a:p>
                    <a:p>
                      <a:pPr marL="0" algn="just" defTabSz="914400" rtl="0" eaLnBrk="1" latinLnBrk="0" hangingPunct="1">
                        <a:lnSpc>
                          <a:spcPct val="115000"/>
                        </a:lnSpc>
                        <a:spcAft>
                          <a:spcPts val="0"/>
                        </a:spcAft>
                      </a:pPr>
                      <a:r>
                        <a:rPr lang="en-US" sz="1000" kern="1200" dirty="0">
                          <a:solidFill>
                            <a:srgbClr val="0070C0"/>
                          </a:solidFill>
                          <a:effectLst/>
                          <a:latin typeface="+mn-lt"/>
                          <a:ea typeface="+mn-ea"/>
                          <a:cs typeface="+mn-cs"/>
                        </a:rPr>
                        <a:t>- 1 </a:t>
                      </a:r>
                      <a:r>
                        <a:rPr lang="kk-KZ" sz="1000" kern="1200" dirty="0">
                          <a:solidFill>
                            <a:srgbClr val="0070C0"/>
                          </a:solidFill>
                          <a:effectLst/>
                          <a:latin typeface="+mn-lt"/>
                          <a:ea typeface="+mn-ea"/>
                          <a:cs typeface="+mn-cs"/>
                        </a:rPr>
                        <a:t>сөз есеп және 10 есеп</a:t>
                      </a:r>
                      <a:endParaRPr lang="ru-RU" sz="1000" kern="1200" dirty="0">
                        <a:solidFill>
                          <a:srgbClr val="0070C0"/>
                        </a:solidFill>
                        <a:effectLst/>
                        <a:latin typeface="+mn-lt"/>
                        <a:ea typeface="+mn-ea"/>
                        <a:cs typeface="+mn-cs"/>
                      </a:endParaRPr>
                    </a:p>
                  </a:txBody>
                  <a:tcPr marL="49709" marR="49709" marT="0" marB="0"/>
                </a:tc>
                <a:extLst>
                  <a:ext uri="{0D108BD9-81ED-4DB2-BD59-A6C34878D82A}">
                    <a16:rowId xmlns:a16="http://schemas.microsoft.com/office/drawing/2014/main" val="204414996"/>
                  </a:ext>
                </a:extLst>
              </a:tr>
              <a:tr h="160752">
                <a:tc>
                  <a:txBody>
                    <a:bodyPr/>
                    <a:lstStyle/>
                    <a:p>
                      <a:pPr algn="just">
                        <a:spcAft>
                          <a:spcPts val="0"/>
                        </a:spcAft>
                      </a:pPr>
                      <a:r>
                        <a:rPr lang="en-US" sz="900">
                          <a:effectLst/>
                        </a:rPr>
                        <a:t>Геометрия</a:t>
                      </a:r>
                      <a:endParaRPr lang="ru-RU"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709" marR="49709" marT="0" marB="0"/>
                </a:tc>
                <a:tc>
                  <a:txBody>
                    <a:bodyPr/>
                    <a:lstStyle/>
                    <a:p>
                      <a:pPr marL="0" algn="just" defTabSz="914400" rtl="0" eaLnBrk="1" latinLnBrk="0" hangingPunct="1">
                        <a:lnSpc>
                          <a:spcPct val="115000"/>
                        </a:lnSpc>
                        <a:spcAft>
                          <a:spcPts val="0"/>
                        </a:spcAft>
                      </a:pPr>
                      <a:r>
                        <a:rPr lang="kk-KZ" sz="1000" kern="1200" dirty="0">
                          <a:solidFill>
                            <a:srgbClr val="0070C0"/>
                          </a:solidFill>
                          <a:effectLst/>
                          <a:latin typeface="+mn-lt"/>
                          <a:ea typeface="+mn-ea"/>
                          <a:cs typeface="+mn-cs"/>
                        </a:rPr>
                        <a:t>- </a:t>
                      </a:r>
                      <a:r>
                        <a:rPr lang="en-US" sz="1000" kern="1200" dirty="0">
                          <a:solidFill>
                            <a:srgbClr val="0070C0"/>
                          </a:solidFill>
                          <a:effectLst/>
                          <a:latin typeface="+mn-lt"/>
                          <a:ea typeface="+mn-ea"/>
                          <a:cs typeface="+mn-cs"/>
                        </a:rPr>
                        <a:t>2 </a:t>
                      </a:r>
                      <a:r>
                        <a:rPr lang="kk-KZ" sz="1000" kern="1200" dirty="0">
                          <a:solidFill>
                            <a:srgbClr val="0070C0"/>
                          </a:solidFill>
                          <a:effectLst/>
                          <a:latin typeface="+mn-lt"/>
                          <a:ea typeface="+mn-ea"/>
                          <a:cs typeface="+mn-cs"/>
                        </a:rPr>
                        <a:t>сөз есеп және 3-5 сұраққа жауап беру</a:t>
                      </a:r>
                      <a:endParaRPr lang="ru-RU" sz="1000" kern="1200" dirty="0">
                        <a:solidFill>
                          <a:srgbClr val="0070C0"/>
                        </a:solidFill>
                        <a:effectLst/>
                        <a:latin typeface="+mn-lt"/>
                        <a:ea typeface="+mn-ea"/>
                        <a:cs typeface="+mn-cs"/>
                      </a:endParaRPr>
                    </a:p>
                  </a:txBody>
                  <a:tcPr marL="49709" marR="49709" marT="0" marB="0"/>
                </a:tc>
                <a:extLst>
                  <a:ext uri="{0D108BD9-81ED-4DB2-BD59-A6C34878D82A}">
                    <a16:rowId xmlns:a16="http://schemas.microsoft.com/office/drawing/2014/main" val="2678091826"/>
                  </a:ext>
                </a:extLst>
              </a:tr>
              <a:tr h="330682">
                <a:tc>
                  <a:txBody>
                    <a:bodyPr/>
                    <a:lstStyle/>
                    <a:p>
                      <a:pPr algn="just">
                        <a:spcAft>
                          <a:spcPts val="0"/>
                        </a:spcAft>
                      </a:pPr>
                      <a:r>
                        <a:rPr lang="en-US" sz="900">
                          <a:effectLst/>
                        </a:rPr>
                        <a:t>Информатика </a:t>
                      </a:r>
                      <a:endParaRPr lang="ru-RU"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709" marR="49709" marT="0" marB="0"/>
                </a:tc>
                <a:tc>
                  <a:txBody>
                    <a:bodyPr/>
                    <a:lstStyle/>
                    <a:p>
                      <a:pPr marL="0" algn="just" defTabSz="914400" rtl="0" eaLnBrk="1" latinLnBrk="0" hangingPunct="1">
                        <a:lnSpc>
                          <a:spcPct val="115000"/>
                        </a:lnSpc>
                        <a:spcAft>
                          <a:spcPts val="0"/>
                        </a:spcAft>
                      </a:pPr>
                      <a:r>
                        <a:rPr lang="kk-KZ" sz="1000" kern="1200" dirty="0">
                          <a:solidFill>
                            <a:srgbClr val="0070C0"/>
                          </a:solidFill>
                          <a:effectLst/>
                          <a:latin typeface="+mn-lt"/>
                          <a:ea typeface="+mn-ea"/>
                          <a:cs typeface="+mn-cs"/>
                        </a:rPr>
                        <a:t>1 интерактивтік тест тапсырмасы  және 2-3 сұраққа жауап беру; немесе сабақ тақырыбы бойынша 2 практикалық тапсырма</a:t>
                      </a:r>
                      <a:endParaRPr lang="ru-RU" sz="1000" kern="1200" dirty="0">
                        <a:solidFill>
                          <a:srgbClr val="0070C0"/>
                        </a:solidFill>
                        <a:effectLst/>
                        <a:latin typeface="+mn-lt"/>
                        <a:ea typeface="+mn-ea"/>
                        <a:cs typeface="+mn-cs"/>
                      </a:endParaRPr>
                    </a:p>
                  </a:txBody>
                  <a:tcPr marL="49709" marR="49709" marT="0" marB="0"/>
                </a:tc>
                <a:extLst>
                  <a:ext uri="{0D108BD9-81ED-4DB2-BD59-A6C34878D82A}">
                    <a16:rowId xmlns:a16="http://schemas.microsoft.com/office/drawing/2014/main" val="2444781011"/>
                  </a:ext>
                </a:extLst>
              </a:tr>
              <a:tr h="503375">
                <a:tc>
                  <a:txBody>
                    <a:bodyPr/>
                    <a:lstStyle/>
                    <a:p>
                      <a:pPr algn="just">
                        <a:spcAft>
                          <a:spcPts val="0"/>
                        </a:spcAft>
                      </a:pPr>
                      <a:r>
                        <a:rPr lang="kk-KZ" sz="900">
                          <a:effectLst/>
                        </a:rPr>
                        <a:t>Қазақстан тарихы</a:t>
                      </a:r>
                      <a:endParaRPr lang="ru-RU"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709" marR="49709" marT="0" marB="0"/>
                </a:tc>
                <a:tc>
                  <a:txBody>
                    <a:bodyPr/>
                    <a:lstStyle/>
                    <a:p>
                      <a:pPr marL="0" algn="just" defTabSz="914400" rtl="0" eaLnBrk="1" latinLnBrk="0" hangingPunct="1">
                        <a:lnSpc>
                          <a:spcPct val="115000"/>
                        </a:lnSpc>
                        <a:spcAft>
                          <a:spcPts val="0"/>
                        </a:spcAft>
                      </a:pPr>
                      <a:r>
                        <a:rPr lang="kk-KZ" sz="1000" kern="1200" dirty="0">
                          <a:solidFill>
                            <a:srgbClr val="0070C0"/>
                          </a:solidFill>
                          <a:effectLst/>
                          <a:latin typeface="+mn-lt"/>
                          <a:ea typeface="+mn-ea"/>
                          <a:cs typeface="+mn-cs"/>
                        </a:rPr>
                        <a:t>- </a:t>
                      </a:r>
                      <a:r>
                        <a:rPr lang="ru-RU" sz="1000" kern="1200" dirty="0">
                          <a:solidFill>
                            <a:srgbClr val="0070C0"/>
                          </a:solidFill>
                          <a:effectLst/>
                          <a:latin typeface="+mn-lt"/>
                          <a:ea typeface="+mn-ea"/>
                          <a:cs typeface="+mn-cs"/>
                        </a:rPr>
                        <a:t>1 параграф</a:t>
                      </a:r>
                      <a:r>
                        <a:rPr lang="kk-KZ" sz="1000" kern="1200" dirty="0">
                          <a:solidFill>
                            <a:srgbClr val="0070C0"/>
                          </a:solidFill>
                          <a:effectLst/>
                          <a:latin typeface="+mn-lt"/>
                          <a:ea typeface="+mn-ea"/>
                          <a:cs typeface="+mn-cs"/>
                        </a:rPr>
                        <a:t> және 3-5 сұраққа жауап беру</a:t>
                      </a:r>
                      <a:r>
                        <a:rPr lang="ru-RU" sz="1000" kern="1200" dirty="0">
                          <a:solidFill>
                            <a:srgbClr val="0070C0"/>
                          </a:solidFill>
                          <a:effectLst/>
                          <a:latin typeface="+mn-lt"/>
                          <a:ea typeface="+mn-ea"/>
                          <a:cs typeface="+mn-cs"/>
                        </a:rPr>
                        <a:t>; </a:t>
                      </a:r>
                      <a:r>
                        <a:rPr lang="kk-KZ" sz="1000" kern="1200" dirty="0">
                          <a:solidFill>
                            <a:srgbClr val="0070C0"/>
                          </a:solidFill>
                          <a:effectLst/>
                          <a:latin typeface="+mn-lt"/>
                          <a:ea typeface="+mn-ea"/>
                          <a:cs typeface="+mn-cs"/>
                        </a:rPr>
                        <a:t>немесе</a:t>
                      </a:r>
                      <a:endParaRPr lang="ru-RU" sz="1000" kern="1200" dirty="0">
                        <a:solidFill>
                          <a:srgbClr val="0070C0"/>
                        </a:solidFill>
                        <a:effectLst/>
                        <a:latin typeface="+mn-lt"/>
                        <a:ea typeface="+mn-ea"/>
                        <a:cs typeface="+mn-cs"/>
                      </a:endParaRPr>
                    </a:p>
                    <a:p>
                      <a:pPr marL="0" algn="just" defTabSz="914400" rtl="0" eaLnBrk="1" latinLnBrk="0" hangingPunct="1">
                        <a:lnSpc>
                          <a:spcPct val="115000"/>
                        </a:lnSpc>
                        <a:spcAft>
                          <a:spcPts val="0"/>
                        </a:spcAft>
                      </a:pPr>
                      <a:r>
                        <a:rPr lang="kk-KZ" sz="1000" kern="1200" dirty="0">
                          <a:solidFill>
                            <a:srgbClr val="0070C0"/>
                          </a:solidFill>
                          <a:effectLst/>
                          <a:latin typeface="+mn-lt"/>
                          <a:ea typeface="+mn-ea"/>
                          <a:cs typeface="+mn-cs"/>
                        </a:rPr>
                        <a:t>- тақырып бойынша 1 бейне-ресурсты қарау және 3-5 сұраққа жауап беру</a:t>
                      </a:r>
                      <a:endParaRPr lang="ru-RU" sz="1000" kern="1200" dirty="0">
                        <a:solidFill>
                          <a:srgbClr val="0070C0"/>
                        </a:solidFill>
                        <a:effectLst/>
                        <a:latin typeface="+mn-lt"/>
                        <a:ea typeface="+mn-ea"/>
                        <a:cs typeface="+mn-cs"/>
                      </a:endParaRPr>
                    </a:p>
                  </a:txBody>
                  <a:tcPr marL="49709" marR="49709" marT="0" marB="0"/>
                </a:tc>
                <a:extLst>
                  <a:ext uri="{0D108BD9-81ED-4DB2-BD59-A6C34878D82A}">
                    <a16:rowId xmlns:a16="http://schemas.microsoft.com/office/drawing/2014/main" val="2018316849"/>
                  </a:ext>
                </a:extLst>
              </a:tr>
              <a:tr h="503375">
                <a:tc>
                  <a:txBody>
                    <a:bodyPr/>
                    <a:lstStyle/>
                    <a:p>
                      <a:pPr algn="just">
                        <a:spcAft>
                          <a:spcPts val="0"/>
                        </a:spcAft>
                      </a:pPr>
                      <a:r>
                        <a:rPr lang="kk-KZ" sz="900">
                          <a:effectLst/>
                        </a:rPr>
                        <a:t>Өзін-өзі тану</a:t>
                      </a:r>
                      <a:endParaRPr lang="ru-RU"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709" marR="49709" marT="0" marB="0"/>
                </a:tc>
                <a:tc>
                  <a:txBody>
                    <a:bodyPr/>
                    <a:lstStyle/>
                    <a:p>
                      <a:pPr marL="0" algn="just" defTabSz="914400" rtl="0" eaLnBrk="1" latinLnBrk="0" hangingPunct="1">
                        <a:lnSpc>
                          <a:spcPct val="115000"/>
                        </a:lnSpc>
                        <a:spcAft>
                          <a:spcPts val="0"/>
                        </a:spcAft>
                      </a:pPr>
                      <a:r>
                        <a:rPr lang="kk-KZ" sz="1000" kern="1200" dirty="0">
                          <a:solidFill>
                            <a:srgbClr val="0070C0"/>
                          </a:solidFill>
                          <a:effectLst/>
                          <a:latin typeface="+mn-lt"/>
                          <a:ea typeface="+mn-ea"/>
                          <a:cs typeface="+mn-cs"/>
                        </a:rPr>
                        <a:t>- 10 беттен көп емес оқу және мәтін бойынша 2-3 сұраққа жауап беру </a:t>
                      </a:r>
                      <a:endParaRPr lang="ru-RU" sz="1000" kern="1200" dirty="0">
                        <a:solidFill>
                          <a:srgbClr val="0070C0"/>
                        </a:solidFill>
                        <a:effectLst/>
                        <a:latin typeface="+mn-lt"/>
                        <a:ea typeface="+mn-ea"/>
                        <a:cs typeface="+mn-cs"/>
                      </a:endParaRPr>
                    </a:p>
                    <a:p>
                      <a:pPr marL="0" algn="just" defTabSz="914400" rtl="0" eaLnBrk="1" latinLnBrk="0" hangingPunct="1">
                        <a:lnSpc>
                          <a:spcPct val="115000"/>
                        </a:lnSpc>
                        <a:spcAft>
                          <a:spcPts val="0"/>
                        </a:spcAft>
                      </a:pPr>
                      <a:r>
                        <a:rPr lang="kk-KZ" sz="1000" kern="1200" dirty="0">
                          <a:solidFill>
                            <a:srgbClr val="0070C0"/>
                          </a:solidFill>
                          <a:effectLst/>
                          <a:latin typeface="+mn-lt"/>
                          <a:ea typeface="+mn-ea"/>
                          <a:cs typeface="+mn-cs"/>
                        </a:rPr>
                        <a:t> </a:t>
                      </a:r>
                      <a:endParaRPr lang="ru-RU" sz="1000" kern="1200" dirty="0">
                        <a:solidFill>
                          <a:srgbClr val="0070C0"/>
                        </a:solidFill>
                        <a:effectLst/>
                        <a:latin typeface="+mn-lt"/>
                        <a:ea typeface="+mn-ea"/>
                        <a:cs typeface="+mn-cs"/>
                      </a:endParaRPr>
                    </a:p>
                  </a:txBody>
                  <a:tcPr marL="49709" marR="49709" marT="0" marB="0"/>
                </a:tc>
                <a:extLst>
                  <a:ext uri="{0D108BD9-81ED-4DB2-BD59-A6C34878D82A}">
                    <a16:rowId xmlns:a16="http://schemas.microsoft.com/office/drawing/2014/main" val="3773559567"/>
                  </a:ext>
                </a:extLst>
              </a:tr>
              <a:tr h="503375">
                <a:tc>
                  <a:txBody>
                    <a:bodyPr/>
                    <a:lstStyle/>
                    <a:p>
                      <a:pPr algn="just">
                        <a:spcAft>
                          <a:spcPts val="0"/>
                        </a:spcAft>
                      </a:pPr>
                      <a:r>
                        <a:rPr lang="kk-KZ" sz="900">
                          <a:effectLst/>
                        </a:rPr>
                        <a:t>Дене шынықтыру</a:t>
                      </a:r>
                      <a:endParaRPr lang="ru-RU"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709" marR="49709" marT="0" marB="0"/>
                </a:tc>
                <a:tc>
                  <a:txBody>
                    <a:bodyPr/>
                    <a:lstStyle/>
                    <a:p>
                      <a:pPr marL="0" algn="just" defTabSz="914400" rtl="0" eaLnBrk="1" latinLnBrk="0" hangingPunct="1">
                        <a:lnSpc>
                          <a:spcPct val="115000"/>
                        </a:lnSpc>
                        <a:spcAft>
                          <a:spcPts val="0"/>
                        </a:spcAft>
                      </a:pPr>
                      <a:r>
                        <a:rPr lang="kk-KZ" sz="1000" kern="1200" dirty="0">
                          <a:solidFill>
                            <a:srgbClr val="0070C0"/>
                          </a:solidFill>
                          <a:effectLst/>
                          <a:latin typeface="+mn-lt"/>
                          <a:ea typeface="+mn-ea"/>
                          <a:cs typeface="+mn-cs"/>
                        </a:rPr>
                        <a:t>- жас ерекшеліктеріне сәйкес ұсынылған бейне-ресурс немесе педагог ұсынымдары бойынша физикалық жаттығулар кешенін қарау және орындау </a:t>
                      </a:r>
                      <a:endParaRPr lang="ru-RU" sz="1000" kern="1200" dirty="0">
                        <a:solidFill>
                          <a:srgbClr val="0070C0"/>
                        </a:solidFill>
                        <a:effectLst/>
                        <a:latin typeface="+mn-lt"/>
                        <a:ea typeface="+mn-ea"/>
                        <a:cs typeface="+mn-cs"/>
                      </a:endParaRPr>
                    </a:p>
                  </a:txBody>
                  <a:tcPr marL="49709" marR="49709" marT="0" marB="0"/>
                </a:tc>
                <a:extLst>
                  <a:ext uri="{0D108BD9-81ED-4DB2-BD59-A6C34878D82A}">
                    <a16:rowId xmlns:a16="http://schemas.microsoft.com/office/drawing/2014/main" val="4270019666"/>
                  </a:ext>
                </a:extLst>
              </a:tr>
              <a:tr h="643009">
                <a:tc>
                  <a:txBody>
                    <a:bodyPr/>
                    <a:lstStyle/>
                    <a:p>
                      <a:pPr algn="just">
                        <a:spcAft>
                          <a:spcPts val="0"/>
                        </a:spcAft>
                      </a:pPr>
                      <a:r>
                        <a:rPr lang="kk-KZ" sz="900" dirty="0">
                          <a:effectLst/>
                        </a:rPr>
                        <a:t>Алғашқы әскери және технологиялық дайындық</a:t>
                      </a:r>
                      <a:endParaRPr lang="ru-RU"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709" marR="49709" marT="0" marB="0"/>
                </a:tc>
                <a:tc>
                  <a:txBody>
                    <a:bodyPr/>
                    <a:lstStyle/>
                    <a:p>
                      <a:pPr marL="0" algn="just" defTabSz="914400" rtl="0" eaLnBrk="1" latinLnBrk="0" hangingPunct="1">
                        <a:lnSpc>
                          <a:spcPct val="115000"/>
                        </a:lnSpc>
                        <a:spcAft>
                          <a:spcPts val="0"/>
                        </a:spcAft>
                      </a:pPr>
                      <a:r>
                        <a:rPr lang="kk-KZ" sz="1000" kern="1200" dirty="0">
                          <a:solidFill>
                            <a:srgbClr val="0070C0"/>
                          </a:solidFill>
                          <a:effectLst/>
                          <a:latin typeface="+mn-lt"/>
                          <a:ea typeface="+mn-ea"/>
                          <a:cs typeface="+mn-cs"/>
                        </a:rPr>
                        <a:t>- 1 параграф және 3-5 сұраққа жауап беру; немесе </a:t>
                      </a:r>
                      <a:endParaRPr lang="ru-RU" sz="1000" kern="1200" dirty="0">
                        <a:solidFill>
                          <a:srgbClr val="0070C0"/>
                        </a:solidFill>
                        <a:effectLst/>
                        <a:latin typeface="+mn-lt"/>
                        <a:ea typeface="+mn-ea"/>
                        <a:cs typeface="+mn-cs"/>
                      </a:endParaRPr>
                    </a:p>
                    <a:p>
                      <a:pPr marL="0" algn="just" defTabSz="914400" rtl="0" eaLnBrk="1" latinLnBrk="0" hangingPunct="1">
                        <a:lnSpc>
                          <a:spcPct val="115000"/>
                        </a:lnSpc>
                        <a:spcAft>
                          <a:spcPts val="0"/>
                        </a:spcAft>
                      </a:pPr>
                      <a:r>
                        <a:rPr lang="kk-KZ" sz="1000" kern="1200" dirty="0">
                          <a:solidFill>
                            <a:srgbClr val="0070C0"/>
                          </a:solidFill>
                          <a:effectLst/>
                          <a:latin typeface="+mn-lt"/>
                          <a:ea typeface="+mn-ea"/>
                          <a:cs typeface="+mn-cs"/>
                        </a:rPr>
                        <a:t>- 1 параграф және тақырып бойынша 1 тапсырма  (баппен танысу, талдау немесе кестені толтыру және т.б.)</a:t>
                      </a:r>
                      <a:endParaRPr lang="ru-RU" sz="1000" kern="1200" dirty="0">
                        <a:solidFill>
                          <a:srgbClr val="0070C0"/>
                        </a:solidFill>
                        <a:effectLst/>
                        <a:latin typeface="+mn-lt"/>
                        <a:ea typeface="+mn-ea"/>
                        <a:cs typeface="+mn-cs"/>
                      </a:endParaRPr>
                    </a:p>
                  </a:txBody>
                  <a:tcPr marL="49709" marR="49709" marT="0" marB="0"/>
                </a:tc>
                <a:extLst>
                  <a:ext uri="{0D108BD9-81ED-4DB2-BD59-A6C34878D82A}">
                    <a16:rowId xmlns:a16="http://schemas.microsoft.com/office/drawing/2014/main" val="513721417"/>
                  </a:ext>
                </a:extLst>
              </a:tr>
            </a:tbl>
          </a:graphicData>
        </a:graphic>
      </p:graphicFrame>
      <p:sp>
        <p:nvSpPr>
          <p:cNvPr id="7" name="Заголовок 3">
            <a:extLst>
              <a:ext uri="{FF2B5EF4-FFF2-40B4-BE49-F238E27FC236}">
                <a16:creationId xmlns:a16="http://schemas.microsoft.com/office/drawing/2014/main" id="{DB9E48B4-FE7F-443E-BD76-153E52129D7D}"/>
              </a:ext>
            </a:extLst>
          </p:cNvPr>
          <p:cNvSpPr txBox="1">
            <a:spLocks/>
          </p:cNvSpPr>
          <p:nvPr/>
        </p:nvSpPr>
        <p:spPr>
          <a:xfrm>
            <a:off x="0" y="177339"/>
            <a:ext cx="12192000" cy="632862"/>
          </a:xfrm>
          <a:prstGeom prst="rect">
            <a:avLst/>
          </a:prstGeom>
          <a:solidFill>
            <a:schemeClr val="accent1">
              <a:lumMod val="20000"/>
              <a:lumOff val="80000"/>
            </a:schemeClr>
          </a:solidFill>
          <a:ln w="15875" cap="rnd"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ormAutofit fontScale="92500"/>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ru-RU" sz="2600" b="1" i="1" dirty="0" err="1">
                <a:solidFill>
                  <a:schemeClr val="tx2"/>
                </a:solidFill>
              </a:rPr>
              <a:t>Оқушыларға</a:t>
            </a:r>
            <a:r>
              <a:rPr lang="ru-RU" sz="2600" b="1" i="1" dirty="0">
                <a:solidFill>
                  <a:schemeClr val="tx2"/>
                </a:solidFill>
              </a:rPr>
              <a:t> </a:t>
            </a:r>
            <a:r>
              <a:rPr lang="ru-RU" sz="2600" b="1" i="1" dirty="0" err="1">
                <a:solidFill>
                  <a:schemeClr val="tx2"/>
                </a:solidFill>
              </a:rPr>
              <a:t>арналған</a:t>
            </a:r>
            <a:r>
              <a:rPr lang="ru-RU" sz="2600" b="1" i="1" dirty="0">
                <a:solidFill>
                  <a:schemeClr val="tx2"/>
                </a:solidFill>
              </a:rPr>
              <a:t> </a:t>
            </a:r>
            <a:r>
              <a:rPr lang="ru-RU" sz="2600" b="1" i="1" dirty="0" err="1">
                <a:solidFill>
                  <a:schemeClr val="tx2"/>
                </a:solidFill>
              </a:rPr>
              <a:t>оқу</a:t>
            </a:r>
            <a:r>
              <a:rPr lang="ru-RU" sz="2600" b="1" i="1" dirty="0">
                <a:solidFill>
                  <a:schemeClr val="tx2"/>
                </a:solidFill>
              </a:rPr>
              <a:t> </a:t>
            </a:r>
            <a:r>
              <a:rPr lang="ru-RU" sz="2600" b="1" i="1" dirty="0" err="1">
                <a:solidFill>
                  <a:schemeClr val="tx2"/>
                </a:solidFill>
              </a:rPr>
              <a:t>тапсырмаларының</a:t>
            </a:r>
            <a:r>
              <a:rPr lang="ru-RU" sz="2600" b="1" i="1" dirty="0">
                <a:solidFill>
                  <a:schemeClr val="tx2"/>
                </a:solidFill>
              </a:rPr>
              <a:t> </a:t>
            </a:r>
            <a:r>
              <a:rPr lang="ru-RU" sz="2600" b="1" i="1" dirty="0" err="1">
                <a:solidFill>
                  <a:schemeClr val="tx2"/>
                </a:solidFill>
              </a:rPr>
              <a:t>болжалды</a:t>
            </a:r>
            <a:r>
              <a:rPr lang="ru-RU" sz="2600" b="1" i="1" dirty="0">
                <a:solidFill>
                  <a:schemeClr val="tx2"/>
                </a:solidFill>
              </a:rPr>
              <a:t> </a:t>
            </a:r>
            <a:r>
              <a:rPr lang="ru-RU" sz="2600" b="1" i="1" dirty="0" err="1">
                <a:solidFill>
                  <a:schemeClr val="tx2"/>
                </a:solidFill>
              </a:rPr>
              <a:t>көлемі</a:t>
            </a:r>
            <a:endParaRPr lang="ru-RU" sz="2600" b="1" i="1" dirty="0">
              <a:solidFill>
                <a:schemeClr val="tx2"/>
              </a:solidFill>
            </a:endParaRPr>
          </a:p>
        </p:txBody>
      </p:sp>
    </p:spTree>
    <p:extLst>
      <p:ext uri="{BB962C8B-B14F-4D97-AF65-F5344CB8AC3E}">
        <p14:creationId xmlns:p14="http://schemas.microsoft.com/office/powerpoint/2010/main" val="2609810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F81F8B88-1218-468E-8535-3B1C34CF0421}"/>
              </a:ext>
            </a:extLst>
          </p:cNvPr>
          <p:cNvGraphicFramePr>
            <a:graphicFrameLocks noGrp="1"/>
          </p:cNvGraphicFramePr>
          <p:nvPr/>
        </p:nvGraphicFramePr>
        <p:xfrm>
          <a:off x="273571" y="1120823"/>
          <a:ext cx="5210449" cy="5287793"/>
        </p:xfrm>
        <a:graphic>
          <a:graphicData uri="http://schemas.openxmlformats.org/drawingml/2006/table">
            <a:tbl>
              <a:tblPr firstRow="1" firstCol="1" bandRow="1">
                <a:tableStyleId>{5C22544A-7EE6-4342-B048-85BDC9FD1C3A}</a:tableStyleId>
              </a:tblPr>
              <a:tblGrid>
                <a:gridCol w="1194930">
                  <a:extLst>
                    <a:ext uri="{9D8B030D-6E8A-4147-A177-3AD203B41FA5}">
                      <a16:colId xmlns:a16="http://schemas.microsoft.com/office/drawing/2014/main" val="3358400377"/>
                    </a:ext>
                  </a:extLst>
                </a:gridCol>
                <a:gridCol w="4015519">
                  <a:extLst>
                    <a:ext uri="{9D8B030D-6E8A-4147-A177-3AD203B41FA5}">
                      <a16:colId xmlns:a16="http://schemas.microsoft.com/office/drawing/2014/main" val="2249864218"/>
                    </a:ext>
                  </a:extLst>
                </a:gridCol>
              </a:tblGrid>
              <a:tr h="177785">
                <a:tc gridSpan="2">
                  <a:txBody>
                    <a:bodyPr/>
                    <a:lstStyle/>
                    <a:p>
                      <a:pPr algn="ctr">
                        <a:spcAft>
                          <a:spcPts val="0"/>
                        </a:spcAft>
                      </a:pPr>
                      <a:r>
                        <a:rPr lang="kk-KZ" sz="1000">
                          <a:effectLst/>
                        </a:rPr>
                        <a:t>Таңдау пәндері</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650" marR="59650" marT="0" marB="0"/>
                </a:tc>
                <a:tc hMerge="1">
                  <a:txBody>
                    <a:bodyPr/>
                    <a:lstStyle/>
                    <a:p>
                      <a:endParaRPr lang="ru-RU"/>
                    </a:p>
                  </a:txBody>
                  <a:tcPr/>
                </a:tc>
                <a:extLst>
                  <a:ext uri="{0D108BD9-81ED-4DB2-BD59-A6C34878D82A}">
                    <a16:rowId xmlns:a16="http://schemas.microsoft.com/office/drawing/2014/main" val="3224400475"/>
                  </a:ext>
                </a:extLst>
              </a:tr>
              <a:tr h="408801">
                <a:tc>
                  <a:txBody>
                    <a:bodyPr/>
                    <a:lstStyle/>
                    <a:p>
                      <a:pPr algn="just">
                        <a:spcAft>
                          <a:spcPts val="0"/>
                        </a:spcAft>
                      </a:pPr>
                      <a:r>
                        <a:rPr lang="en-US" sz="1000">
                          <a:effectLst/>
                        </a:rPr>
                        <a:t>Физика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650" marR="59650" marT="0" marB="0"/>
                </a:tc>
                <a:tc>
                  <a:txBody>
                    <a:bodyPr/>
                    <a:lstStyle/>
                    <a:p>
                      <a:pPr algn="just">
                        <a:spcAft>
                          <a:spcPts val="0"/>
                        </a:spcAft>
                      </a:pPr>
                      <a:r>
                        <a:rPr lang="kk-KZ" sz="1200" kern="1200" dirty="0">
                          <a:solidFill>
                            <a:srgbClr val="0070C0"/>
                          </a:solidFill>
                          <a:effectLst/>
                          <a:latin typeface="+mn-lt"/>
                          <a:ea typeface="+mn-ea"/>
                          <a:cs typeface="+mn-cs"/>
                        </a:rPr>
                        <a:t>- </a:t>
                      </a:r>
                      <a:r>
                        <a:rPr lang="ru-RU" sz="1200" kern="1200" dirty="0">
                          <a:solidFill>
                            <a:srgbClr val="0070C0"/>
                          </a:solidFill>
                          <a:effectLst/>
                          <a:latin typeface="+mn-lt"/>
                          <a:ea typeface="+mn-ea"/>
                          <a:cs typeface="+mn-cs"/>
                        </a:rPr>
                        <a:t>1 параграф</a:t>
                      </a:r>
                      <a:r>
                        <a:rPr lang="kk-KZ" sz="1200" kern="1200" dirty="0">
                          <a:solidFill>
                            <a:srgbClr val="0070C0"/>
                          </a:solidFill>
                          <a:effectLst/>
                          <a:latin typeface="+mn-lt"/>
                          <a:ea typeface="+mn-ea"/>
                          <a:cs typeface="+mn-cs"/>
                        </a:rPr>
                        <a:t> және 1-2 есепті шешу; немесе</a:t>
                      </a:r>
                      <a:endParaRPr lang="ru-RU" sz="1200" kern="1200" dirty="0">
                        <a:solidFill>
                          <a:srgbClr val="0070C0"/>
                        </a:solidFill>
                        <a:effectLst/>
                        <a:latin typeface="+mn-lt"/>
                        <a:ea typeface="+mn-ea"/>
                        <a:cs typeface="+mn-cs"/>
                      </a:endParaRPr>
                    </a:p>
                    <a:p>
                      <a:pPr algn="just">
                        <a:spcAft>
                          <a:spcPts val="0"/>
                        </a:spcAft>
                      </a:pPr>
                      <a:r>
                        <a:rPr lang="kk-KZ" sz="1200" kern="1200" dirty="0">
                          <a:solidFill>
                            <a:srgbClr val="0070C0"/>
                          </a:solidFill>
                          <a:effectLst/>
                          <a:latin typeface="+mn-lt"/>
                          <a:ea typeface="+mn-ea"/>
                          <a:cs typeface="+mn-cs"/>
                        </a:rPr>
                        <a:t>- </a:t>
                      </a:r>
                      <a:r>
                        <a:rPr lang="ru-RU" sz="1200" kern="1200" dirty="0">
                          <a:solidFill>
                            <a:srgbClr val="0070C0"/>
                          </a:solidFill>
                          <a:effectLst/>
                          <a:latin typeface="+mn-lt"/>
                          <a:ea typeface="+mn-ea"/>
                          <a:cs typeface="+mn-cs"/>
                        </a:rPr>
                        <a:t>1 параграф</a:t>
                      </a:r>
                      <a:r>
                        <a:rPr lang="kk-KZ" sz="1200" kern="1200" dirty="0">
                          <a:solidFill>
                            <a:srgbClr val="0070C0"/>
                          </a:solidFill>
                          <a:effectLst/>
                          <a:latin typeface="+mn-lt"/>
                          <a:ea typeface="+mn-ea"/>
                          <a:cs typeface="+mn-cs"/>
                        </a:rPr>
                        <a:t>  және зертханалық жұмысты орындау.</a:t>
                      </a:r>
                      <a:endParaRPr lang="ru-RU" sz="1200" kern="1200" dirty="0">
                        <a:solidFill>
                          <a:srgbClr val="0070C0"/>
                        </a:solidFill>
                        <a:effectLst/>
                        <a:latin typeface="+mn-lt"/>
                        <a:ea typeface="+mn-ea"/>
                        <a:cs typeface="+mn-cs"/>
                      </a:endParaRPr>
                    </a:p>
                  </a:txBody>
                  <a:tcPr marL="59650" marR="59650" marT="0" marB="0"/>
                </a:tc>
                <a:extLst>
                  <a:ext uri="{0D108BD9-81ED-4DB2-BD59-A6C34878D82A}">
                    <a16:rowId xmlns:a16="http://schemas.microsoft.com/office/drawing/2014/main" val="2238924002"/>
                  </a:ext>
                </a:extLst>
              </a:tr>
              <a:tr h="613201">
                <a:tc>
                  <a:txBody>
                    <a:bodyPr/>
                    <a:lstStyle/>
                    <a:p>
                      <a:pPr algn="just">
                        <a:spcAft>
                          <a:spcPts val="0"/>
                        </a:spcAft>
                      </a:pPr>
                      <a:r>
                        <a:rPr lang="en-US" sz="1000">
                          <a:effectLst/>
                        </a:rPr>
                        <a:t>Химия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650" marR="59650" marT="0" marB="0"/>
                </a:tc>
                <a:tc>
                  <a:txBody>
                    <a:bodyPr/>
                    <a:lstStyle/>
                    <a:p>
                      <a:pPr algn="just">
                        <a:spcAft>
                          <a:spcPts val="0"/>
                        </a:spcAft>
                      </a:pPr>
                      <a:r>
                        <a:rPr lang="kk-KZ" sz="1200" kern="1200" dirty="0">
                          <a:solidFill>
                            <a:srgbClr val="0070C0"/>
                          </a:solidFill>
                          <a:effectLst/>
                          <a:latin typeface="+mn-lt"/>
                          <a:ea typeface="+mn-ea"/>
                          <a:cs typeface="+mn-cs"/>
                        </a:rPr>
                        <a:t>- </a:t>
                      </a:r>
                      <a:r>
                        <a:rPr lang="en-US" sz="1200" kern="1200" dirty="0">
                          <a:solidFill>
                            <a:srgbClr val="0070C0"/>
                          </a:solidFill>
                          <a:effectLst/>
                          <a:latin typeface="+mn-lt"/>
                          <a:ea typeface="+mn-ea"/>
                          <a:cs typeface="+mn-cs"/>
                        </a:rPr>
                        <a:t>1 </a:t>
                      </a:r>
                      <a:r>
                        <a:rPr lang="en-US" sz="1200" kern="1200" dirty="0" err="1">
                          <a:solidFill>
                            <a:srgbClr val="0070C0"/>
                          </a:solidFill>
                          <a:effectLst/>
                          <a:latin typeface="+mn-lt"/>
                          <a:ea typeface="+mn-ea"/>
                          <a:cs typeface="+mn-cs"/>
                        </a:rPr>
                        <a:t>параграф</a:t>
                      </a:r>
                      <a:r>
                        <a:rPr lang="kk-KZ" sz="1200" kern="1200" dirty="0">
                          <a:solidFill>
                            <a:srgbClr val="0070C0"/>
                          </a:solidFill>
                          <a:effectLst/>
                          <a:latin typeface="+mn-lt"/>
                          <a:ea typeface="+mn-ea"/>
                          <a:cs typeface="+mn-cs"/>
                        </a:rPr>
                        <a:t>  және 1-2 есепті шешу; немесе</a:t>
                      </a:r>
                      <a:endParaRPr lang="ru-RU" sz="1200" kern="1200" dirty="0">
                        <a:solidFill>
                          <a:srgbClr val="0070C0"/>
                        </a:solidFill>
                        <a:effectLst/>
                        <a:latin typeface="+mn-lt"/>
                        <a:ea typeface="+mn-ea"/>
                        <a:cs typeface="+mn-cs"/>
                      </a:endParaRPr>
                    </a:p>
                    <a:p>
                      <a:pPr algn="just">
                        <a:spcAft>
                          <a:spcPts val="0"/>
                        </a:spcAft>
                      </a:pPr>
                      <a:r>
                        <a:rPr lang="kk-KZ" sz="1200" kern="1200" dirty="0">
                          <a:solidFill>
                            <a:srgbClr val="0070C0"/>
                          </a:solidFill>
                          <a:effectLst/>
                          <a:latin typeface="+mn-lt"/>
                          <a:ea typeface="+mn-ea"/>
                          <a:cs typeface="+mn-cs"/>
                        </a:rPr>
                        <a:t>-  тақырып бойынша 1 бейне-ресурсты қарау және 3-5 сұраққа жауап беру.</a:t>
                      </a:r>
                      <a:endParaRPr lang="ru-RU" sz="1200" kern="1200" dirty="0">
                        <a:solidFill>
                          <a:srgbClr val="0070C0"/>
                        </a:solidFill>
                        <a:effectLst/>
                        <a:latin typeface="+mn-lt"/>
                        <a:ea typeface="+mn-ea"/>
                        <a:cs typeface="+mn-cs"/>
                      </a:endParaRPr>
                    </a:p>
                  </a:txBody>
                  <a:tcPr marL="59650" marR="59650" marT="0" marB="0"/>
                </a:tc>
                <a:extLst>
                  <a:ext uri="{0D108BD9-81ED-4DB2-BD59-A6C34878D82A}">
                    <a16:rowId xmlns:a16="http://schemas.microsoft.com/office/drawing/2014/main" val="1617161707"/>
                  </a:ext>
                </a:extLst>
              </a:tr>
              <a:tr h="613201">
                <a:tc>
                  <a:txBody>
                    <a:bodyPr/>
                    <a:lstStyle/>
                    <a:p>
                      <a:pPr algn="just">
                        <a:spcAft>
                          <a:spcPts val="0"/>
                        </a:spcAft>
                      </a:pPr>
                      <a:r>
                        <a:rPr lang="en-US" sz="1000">
                          <a:effectLst/>
                        </a:rPr>
                        <a:t>Биология</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650" marR="59650" marT="0" marB="0"/>
                </a:tc>
                <a:tc>
                  <a:txBody>
                    <a:bodyPr/>
                    <a:lstStyle/>
                    <a:p>
                      <a:pPr algn="just">
                        <a:spcAft>
                          <a:spcPts val="0"/>
                        </a:spcAft>
                      </a:pPr>
                      <a:r>
                        <a:rPr lang="kk-KZ" sz="1200" kern="1200" dirty="0">
                          <a:solidFill>
                            <a:srgbClr val="0070C0"/>
                          </a:solidFill>
                          <a:effectLst/>
                          <a:latin typeface="+mn-lt"/>
                          <a:ea typeface="+mn-ea"/>
                          <a:cs typeface="+mn-cs"/>
                        </a:rPr>
                        <a:t>- </a:t>
                      </a:r>
                      <a:r>
                        <a:rPr lang="ru-RU" sz="1200" kern="1200" dirty="0">
                          <a:solidFill>
                            <a:srgbClr val="0070C0"/>
                          </a:solidFill>
                          <a:effectLst/>
                          <a:latin typeface="+mn-lt"/>
                          <a:ea typeface="+mn-ea"/>
                          <a:cs typeface="+mn-cs"/>
                        </a:rPr>
                        <a:t>1 параграф</a:t>
                      </a:r>
                      <a:r>
                        <a:rPr lang="kk-KZ" sz="1200" kern="1200" dirty="0">
                          <a:solidFill>
                            <a:srgbClr val="0070C0"/>
                          </a:solidFill>
                          <a:effectLst/>
                          <a:latin typeface="+mn-lt"/>
                          <a:ea typeface="+mn-ea"/>
                          <a:cs typeface="+mn-cs"/>
                        </a:rPr>
                        <a:t>  және 3-5 сұраққа жауап беру; немесе</a:t>
                      </a:r>
                      <a:endParaRPr lang="ru-RU" sz="1200" kern="1200" dirty="0">
                        <a:solidFill>
                          <a:srgbClr val="0070C0"/>
                        </a:solidFill>
                        <a:effectLst/>
                        <a:latin typeface="+mn-lt"/>
                        <a:ea typeface="+mn-ea"/>
                        <a:cs typeface="+mn-cs"/>
                      </a:endParaRPr>
                    </a:p>
                    <a:p>
                      <a:pPr algn="just">
                        <a:spcAft>
                          <a:spcPts val="0"/>
                        </a:spcAft>
                      </a:pPr>
                      <a:r>
                        <a:rPr lang="kk-KZ" sz="1200" kern="1200" dirty="0">
                          <a:solidFill>
                            <a:srgbClr val="0070C0"/>
                          </a:solidFill>
                          <a:effectLst/>
                          <a:latin typeface="+mn-lt"/>
                          <a:ea typeface="+mn-ea"/>
                          <a:cs typeface="+mn-cs"/>
                        </a:rPr>
                        <a:t>-  тақырып бойынша 1 бейне-ресурсты қарау және 3-5 сұраққа жауап беру</a:t>
                      </a:r>
                      <a:endParaRPr lang="ru-RU" sz="1200" kern="1200" dirty="0">
                        <a:solidFill>
                          <a:srgbClr val="0070C0"/>
                        </a:solidFill>
                        <a:effectLst/>
                        <a:latin typeface="+mn-lt"/>
                        <a:ea typeface="+mn-ea"/>
                        <a:cs typeface="+mn-cs"/>
                      </a:endParaRPr>
                    </a:p>
                  </a:txBody>
                  <a:tcPr marL="59650" marR="59650" marT="0" marB="0"/>
                </a:tc>
                <a:extLst>
                  <a:ext uri="{0D108BD9-81ED-4DB2-BD59-A6C34878D82A}">
                    <a16:rowId xmlns:a16="http://schemas.microsoft.com/office/drawing/2014/main" val="172201506"/>
                  </a:ext>
                </a:extLst>
              </a:tr>
              <a:tr h="613201">
                <a:tc>
                  <a:txBody>
                    <a:bodyPr/>
                    <a:lstStyle/>
                    <a:p>
                      <a:pPr algn="just">
                        <a:spcAft>
                          <a:spcPts val="0"/>
                        </a:spcAft>
                      </a:pPr>
                      <a:r>
                        <a:rPr lang="en-US" sz="1000">
                          <a:effectLst/>
                        </a:rPr>
                        <a:t>География</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650" marR="59650" marT="0" marB="0"/>
                </a:tc>
                <a:tc>
                  <a:txBody>
                    <a:bodyPr/>
                    <a:lstStyle/>
                    <a:p>
                      <a:pPr algn="just">
                        <a:spcAft>
                          <a:spcPts val="0"/>
                        </a:spcAft>
                      </a:pPr>
                      <a:r>
                        <a:rPr lang="kk-KZ" sz="1200" kern="1200" dirty="0">
                          <a:solidFill>
                            <a:srgbClr val="0070C0"/>
                          </a:solidFill>
                          <a:effectLst/>
                          <a:latin typeface="+mn-lt"/>
                          <a:ea typeface="+mn-ea"/>
                          <a:cs typeface="+mn-cs"/>
                        </a:rPr>
                        <a:t>- </a:t>
                      </a:r>
                      <a:r>
                        <a:rPr lang="ru-RU" sz="1200" kern="1200" dirty="0">
                          <a:solidFill>
                            <a:srgbClr val="0070C0"/>
                          </a:solidFill>
                          <a:effectLst/>
                          <a:latin typeface="+mn-lt"/>
                          <a:ea typeface="+mn-ea"/>
                          <a:cs typeface="+mn-cs"/>
                        </a:rPr>
                        <a:t>1 параграф</a:t>
                      </a:r>
                      <a:r>
                        <a:rPr lang="kk-KZ" sz="1200" kern="1200" dirty="0">
                          <a:solidFill>
                            <a:srgbClr val="0070C0"/>
                          </a:solidFill>
                          <a:effectLst/>
                          <a:latin typeface="+mn-lt"/>
                          <a:ea typeface="+mn-ea"/>
                          <a:cs typeface="+mn-cs"/>
                        </a:rPr>
                        <a:t> және 3-5 сұраққа жауап беру</a:t>
                      </a:r>
                      <a:r>
                        <a:rPr lang="ru-RU" sz="1200" kern="1200" dirty="0">
                          <a:solidFill>
                            <a:srgbClr val="0070C0"/>
                          </a:solidFill>
                          <a:effectLst/>
                          <a:latin typeface="+mn-lt"/>
                          <a:ea typeface="+mn-ea"/>
                          <a:cs typeface="+mn-cs"/>
                        </a:rPr>
                        <a:t>; </a:t>
                      </a:r>
                      <a:r>
                        <a:rPr lang="kk-KZ" sz="1200" kern="1200" dirty="0">
                          <a:solidFill>
                            <a:srgbClr val="0070C0"/>
                          </a:solidFill>
                          <a:effectLst/>
                          <a:latin typeface="+mn-lt"/>
                          <a:ea typeface="+mn-ea"/>
                          <a:cs typeface="+mn-cs"/>
                        </a:rPr>
                        <a:t>немесе</a:t>
                      </a:r>
                      <a:endParaRPr lang="ru-RU" sz="1200" kern="1200" dirty="0">
                        <a:solidFill>
                          <a:srgbClr val="0070C0"/>
                        </a:solidFill>
                        <a:effectLst/>
                        <a:latin typeface="+mn-lt"/>
                        <a:ea typeface="+mn-ea"/>
                        <a:cs typeface="+mn-cs"/>
                      </a:endParaRPr>
                    </a:p>
                    <a:p>
                      <a:pPr algn="just">
                        <a:spcAft>
                          <a:spcPts val="0"/>
                        </a:spcAft>
                      </a:pPr>
                      <a:r>
                        <a:rPr lang="kk-KZ" sz="1200" kern="1200" dirty="0">
                          <a:solidFill>
                            <a:srgbClr val="0070C0"/>
                          </a:solidFill>
                          <a:effectLst/>
                          <a:latin typeface="+mn-lt"/>
                          <a:ea typeface="+mn-ea"/>
                          <a:cs typeface="+mn-cs"/>
                        </a:rPr>
                        <a:t>- тақырып бойынша 1 бейне-ресурсты қарау және 3-5 сұраққа жауап беру</a:t>
                      </a:r>
                      <a:endParaRPr lang="ru-RU" sz="1200" kern="1200" dirty="0">
                        <a:solidFill>
                          <a:srgbClr val="0070C0"/>
                        </a:solidFill>
                        <a:effectLst/>
                        <a:latin typeface="+mn-lt"/>
                        <a:ea typeface="+mn-ea"/>
                        <a:cs typeface="+mn-cs"/>
                      </a:endParaRPr>
                    </a:p>
                  </a:txBody>
                  <a:tcPr marL="59650" marR="59650" marT="0" marB="0"/>
                </a:tc>
                <a:extLst>
                  <a:ext uri="{0D108BD9-81ED-4DB2-BD59-A6C34878D82A}">
                    <a16:rowId xmlns:a16="http://schemas.microsoft.com/office/drawing/2014/main" val="3520250857"/>
                  </a:ext>
                </a:extLst>
              </a:tr>
              <a:tr h="613201">
                <a:tc>
                  <a:txBody>
                    <a:bodyPr/>
                    <a:lstStyle/>
                    <a:p>
                      <a:pPr algn="just">
                        <a:spcAft>
                          <a:spcPts val="0"/>
                        </a:spcAft>
                      </a:pPr>
                      <a:r>
                        <a:rPr lang="en-US" sz="1000">
                          <a:effectLst/>
                        </a:rPr>
                        <a:t>Дүниежүзі тарихы</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650" marR="59650" marT="0" marB="0"/>
                </a:tc>
                <a:tc>
                  <a:txBody>
                    <a:bodyPr/>
                    <a:lstStyle/>
                    <a:p>
                      <a:pPr algn="just">
                        <a:spcAft>
                          <a:spcPts val="0"/>
                        </a:spcAft>
                      </a:pPr>
                      <a:r>
                        <a:rPr lang="kk-KZ" sz="1200" kern="1200" dirty="0">
                          <a:solidFill>
                            <a:srgbClr val="0070C0"/>
                          </a:solidFill>
                          <a:effectLst/>
                          <a:latin typeface="+mn-lt"/>
                          <a:ea typeface="+mn-ea"/>
                          <a:cs typeface="+mn-cs"/>
                        </a:rPr>
                        <a:t>- </a:t>
                      </a:r>
                      <a:r>
                        <a:rPr lang="ru-RU" sz="1200" kern="1200" dirty="0">
                          <a:solidFill>
                            <a:srgbClr val="0070C0"/>
                          </a:solidFill>
                          <a:effectLst/>
                          <a:latin typeface="+mn-lt"/>
                          <a:ea typeface="+mn-ea"/>
                          <a:cs typeface="+mn-cs"/>
                        </a:rPr>
                        <a:t>1 параграф</a:t>
                      </a:r>
                      <a:r>
                        <a:rPr lang="kk-KZ" sz="1200" kern="1200" dirty="0">
                          <a:solidFill>
                            <a:srgbClr val="0070C0"/>
                          </a:solidFill>
                          <a:effectLst/>
                          <a:latin typeface="+mn-lt"/>
                          <a:ea typeface="+mn-ea"/>
                          <a:cs typeface="+mn-cs"/>
                        </a:rPr>
                        <a:t> және 3-5 сұраққа жауап беру</a:t>
                      </a:r>
                      <a:r>
                        <a:rPr lang="ru-RU" sz="1200" kern="1200" dirty="0">
                          <a:solidFill>
                            <a:srgbClr val="0070C0"/>
                          </a:solidFill>
                          <a:effectLst/>
                          <a:latin typeface="+mn-lt"/>
                          <a:ea typeface="+mn-ea"/>
                          <a:cs typeface="+mn-cs"/>
                        </a:rPr>
                        <a:t>; </a:t>
                      </a:r>
                      <a:r>
                        <a:rPr lang="kk-KZ" sz="1200" kern="1200" dirty="0">
                          <a:solidFill>
                            <a:srgbClr val="0070C0"/>
                          </a:solidFill>
                          <a:effectLst/>
                          <a:latin typeface="+mn-lt"/>
                          <a:ea typeface="+mn-ea"/>
                          <a:cs typeface="+mn-cs"/>
                        </a:rPr>
                        <a:t>немесе</a:t>
                      </a:r>
                      <a:endParaRPr lang="ru-RU" sz="1200" kern="1200" dirty="0">
                        <a:solidFill>
                          <a:srgbClr val="0070C0"/>
                        </a:solidFill>
                        <a:effectLst/>
                        <a:latin typeface="+mn-lt"/>
                        <a:ea typeface="+mn-ea"/>
                        <a:cs typeface="+mn-cs"/>
                      </a:endParaRPr>
                    </a:p>
                    <a:p>
                      <a:pPr algn="just">
                        <a:spcAft>
                          <a:spcPts val="0"/>
                        </a:spcAft>
                      </a:pPr>
                      <a:r>
                        <a:rPr lang="kk-KZ" sz="1200" kern="1200" dirty="0">
                          <a:solidFill>
                            <a:srgbClr val="0070C0"/>
                          </a:solidFill>
                          <a:effectLst/>
                          <a:latin typeface="+mn-lt"/>
                          <a:ea typeface="+mn-ea"/>
                          <a:cs typeface="+mn-cs"/>
                        </a:rPr>
                        <a:t>- тақырып бойынша 1 бейне-ресурсты қарау және 3-5 сұраққа жауап беру</a:t>
                      </a:r>
                      <a:endParaRPr lang="ru-RU" sz="1200" kern="1200" dirty="0">
                        <a:solidFill>
                          <a:srgbClr val="0070C0"/>
                        </a:solidFill>
                        <a:effectLst/>
                        <a:latin typeface="+mn-lt"/>
                        <a:ea typeface="+mn-ea"/>
                        <a:cs typeface="+mn-cs"/>
                      </a:endParaRPr>
                    </a:p>
                  </a:txBody>
                  <a:tcPr marL="59650" marR="59650" marT="0" marB="0"/>
                </a:tc>
                <a:extLst>
                  <a:ext uri="{0D108BD9-81ED-4DB2-BD59-A6C34878D82A}">
                    <a16:rowId xmlns:a16="http://schemas.microsoft.com/office/drawing/2014/main" val="1864941278"/>
                  </a:ext>
                </a:extLst>
              </a:tr>
              <a:tr h="817601">
                <a:tc>
                  <a:txBody>
                    <a:bodyPr/>
                    <a:lstStyle/>
                    <a:p>
                      <a:pPr algn="just">
                        <a:spcAft>
                          <a:spcPts val="0"/>
                        </a:spcAft>
                      </a:pPr>
                      <a:r>
                        <a:rPr lang="en-US" sz="1000">
                          <a:effectLst/>
                        </a:rPr>
                        <a:t>Кәсіпкерлік және бизнес негіздері</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650" marR="59650" marT="0" marB="0"/>
                </a:tc>
                <a:tc>
                  <a:txBody>
                    <a:bodyPr/>
                    <a:lstStyle/>
                    <a:p>
                      <a:pPr algn="just">
                        <a:spcAft>
                          <a:spcPts val="0"/>
                        </a:spcAft>
                      </a:pPr>
                      <a:r>
                        <a:rPr lang="kk-KZ" sz="1200" kern="1200" dirty="0">
                          <a:solidFill>
                            <a:srgbClr val="0070C0"/>
                          </a:solidFill>
                          <a:effectLst/>
                          <a:latin typeface="+mn-lt"/>
                          <a:ea typeface="+mn-ea"/>
                          <a:cs typeface="+mn-cs"/>
                        </a:rPr>
                        <a:t>- 1 параграф,  және 3-5 сұраққа жауап беру немесе</a:t>
                      </a:r>
                      <a:endParaRPr lang="ru-RU" sz="1200" kern="1200" dirty="0">
                        <a:solidFill>
                          <a:srgbClr val="0070C0"/>
                        </a:solidFill>
                        <a:effectLst/>
                        <a:latin typeface="+mn-lt"/>
                        <a:ea typeface="+mn-ea"/>
                        <a:cs typeface="+mn-cs"/>
                      </a:endParaRPr>
                    </a:p>
                    <a:p>
                      <a:pPr algn="just">
                        <a:spcAft>
                          <a:spcPts val="0"/>
                        </a:spcAft>
                      </a:pPr>
                      <a:r>
                        <a:rPr lang="kk-KZ" sz="1200" kern="1200" dirty="0">
                          <a:solidFill>
                            <a:srgbClr val="0070C0"/>
                          </a:solidFill>
                          <a:effectLst/>
                          <a:latin typeface="+mn-lt"/>
                          <a:ea typeface="+mn-ea"/>
                          <a:cs typeface="+mn-cs"/>
                        </a:rPr>
                        <a:t>- 1 параграф және 1 тапсырма (айырмашылықтарды сипаттаңыз, немесе кестені толтырыңыз немесе ұқсастықтарды табыңыз және т.б.). </a:t>
                      </a:r>
                      <a:endParaRPr lang="ru-RU" sz="1200" kern="1200" dirty="0">
                        <a:solidFill>
                          <a:srgbClr val="0070C0"/>
                        </a:solidFill>
                        <a:effectLst/>
                        <a:latin typeface="+mn-lt"/>
                        <a:ea typeface="+mn-ea"/>
                        <a:cs typeface="+mn-cs"/>
                      </a:endParaRPr>
                    </a:p>
                  </a:txBody>
                  <a:tcPr marL="59650" marR="59650" marT="0" marB="0"/>
                </a:tc>
                <a:extLst>
                  <a:ext uri="{0D108BD9-81ED-4DB2-BD59-A6C34878D82A}">
                    <a16:rowId xmlns:a16="http://schemas.microsoft.com/office/drawing/2014/main" val="1381832605"/>
                  </a:ext>
                </a:extLst>
              </a:tr>
              <a:tr h="613201">
                <a:tc>
                  <a:txBody>
                    <a:bodyPr/>
                    <a:lstStyle/>
                    <a:p>
                      <a:pPr algn="just">
                        <a:spcAft>
                          <a:spcPts val="0"/>
                        </a:spcAft>
                      </a:pPr>
                      <a:r>
                        <a:rPr lang="kk-KZ" sz="1000">
                          <a:effectLst/>
                        </a:rPr>
                        <a:t>Графика және жобалау</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650" marR="59650" marT="0" marB="0"/>
                </a:tc>
                <a:tc>
                  <a:txBody>
                    <a:bodyPr/>
                    <a:lstStyle/>
                    <a:p>
                      <a:pPr algn="just">
                        <a:spcAft>
                          <a:spcPts val="0"/>
                        </a:spcAft>
                      </a:pPr>
                      <a:r>
                        <a:rPr lang="kk-KZ" sz="1200" kern="1200" dirty="0">
                          <a:solidFill>
                            <a:srgbClr val="0070C0"/>
                          </a:solidFill>
                          <a:effectLst/>
                          <a:latin typeface="+mn-lt"/>
                          <a:ea typeface="+mn-ea"/>
                          <a:cs typeface="+mn-cs"/>
                        </a:rPr>
                        <a:t>- 1 параграф және 3-5 сұраққа жауап беру немесе</a:t>
                      </a:r>
                      <a:endParaRPr lang="ru-RU" sz="1200" kern="1200" dirty="0">
                        <a:solidFill>
                          <a:srgbClr val="0070C0"/>
                        </a:solidFill>
                        <a:effectLst/>
                        <a:latin typeface="+mn-lt"/>
                        <a:ea typeface="+mn-ea"/>
                        <a:cs typeface="+mn-cs"/>
                      </a:endParaRPr>
                    </a:p>
                    <a:p>
                      <a:pPr algn="just">
                        <a:spcAft>
                          <a:spcPts val="0"/>
                        </a:spcAft>
                      </a:pPr>
                      <a:r>
                        <a:rPr lang="kk-KZ" sz="1200" kern="1200" dirty="0">
                          <a:solidFill>
                            <a:srgbClr val="0070C0"/>
                          </a:solidFill>
                          <a:effectLst/>
                          <a:latin typeface="+mn-lt"/>
                          <a:ea typeface="+mn-ea"/>
                          <a:cs typeface="+mn-cs"/>
                        </a:rPr>
                        <a:t> - 1 параграф  және тақырып бойынша 1 тапсырма (кестені толтыру, хабарламаны дайындау және т.б.)</a:t>
                      </a:r>
                      <a:endParaRPr lang="ru-RU" sz="1200" kern="1200" dirty="0">
                        <a:solidFill>
                          <a:srgbClr val="0070C0"/>
                        </a:solidFill>
                        <a:effectLst/>
                        <a:latin typeface="+mn-lt"/>
                        <a:ea typeface="+mn-ea"/>
                        <a:cs typeface="+mn-cs"/>
                      </a:endParaRPr>
                    </a:p>
                  </a:txBody>
                  <a:tcPr marL="59650" marR="59650" marT="0" marB="0"/>
                </a:tc>
                <a:extLst>
                  <a:ext uri="{0D108BD9-81ED-4DB2-BD59-A6C34878D82A}">
                    <a16:rowId xmlns:a16="http://schemas.microsoft.com/office/drawing/2014/main" val="3898788655"/>
                  </a:ext>
                </a:extLst>
              </a:tr>
              <a:tr h="817601">
                <a:tc>
                  <a:txBody>
                    <a:bodyPr/>
                    <a:lstStyle/>
                    <a:p>
                      <a:pPr algn="just">
                        <a:spcAft>
                          <a:spcPts val="0"/>
                        </a:spcAft>
                      </a:pPr>
                      <a:r>
                        <a:rPr lang="kk-KZ" sz="1000">
                          <a:effectLst/>
                        </a:rPr>
                        <a:t>Құқық негіздері</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650" marR="59650" marT="0" marB="0"/>
                </a:tc>
                <a:tc>
                  <a:txBody>
                    <a:bodyPr/>
                    <a:lstStyle/>
                    <a:p>
                      <a:pPr algn="just">
                        <a:spcAft>
                          <a:spcPts val="0"/>
                        </a:spcAft>
                      </a:pPr>
                      <a:r>
                        <a:rPr lang="kk-KZ" sz="1200" kern="1200" dirty="0">
                          <a:solidFill>
                            <a:srgbClr val="0070C0"/>
                          </a:solidFill>
                          <a:effectLst/>
                          <a:latin typeface="+mn-lt"/>
                          <a:ea typeface="+mn-ea"/>
                          <a:cs typeface="+mn-cs"/>
                        </a:rPr>
                        <a:t>- </a:t>
                      </a:r>
                      <a:r>
                        <a:rPr lang="ru-RU" sz="1200" kern="1200" dirty="0">
                          <a:solidFill>
                            <a:srgbClr val="0070C0"/>
                          </a:solidFill>
                          <a:effectLst/>
                          <a:latin typeface="+mn-lt"/>
                          <a:ea typeface="+mn-ea"/>
                          <a:cs typeface="+mn-cs"/>
                        </a:rPr>
                        <a:t>1 параграф</a:t>
                      </a:r>
                      <a:r>
                        <a:rPr lang="kk-KZ" sz="1200" kern="1200" dirty="0">
                          <a:solidFill>
                            <a:srgbClr val="0070C0"/>
                          </a:solidFill>
                          <a:effectLst/>
                          <a:latin typeface="+mn-lt"/>
                          <a:ea typeface="+mn-ea"/>
                          <a:cs typeface="+mn-cs"/>
                        </a:rPr>
                        <a:t> және 3-5 сұраққа жауап беру</a:t>
                      </a:r>
                      <a:r>
                        <a:rPr lang="ru-RU" sz="1200" kern="1200" dirty="0">
                          <a:solidFill>
                            <a:srgbClr val="0070C0"/>
                          </a:solidFill>
                          <a:effectLst/>
                          <a:latin typeface="+mn-lt"/>
                          <a:ea typeface="+mn-ea"/>
                          <a:cs typeface="+mn-cs"/>
                        </a:rPr>
                        <a:t>; </a:t>
                      </a:r>
                      <a:r>
                        <a:rPr lang="kk-KZ" sz="1200" kern="1200" dirty="0">
                          <a:solidFill>
                            <a:srgbClr val="0070C0"/>
                          </a:solidFill>
                          <a:effectLst/>
                          <a:latin typeface="+mn-lt"/>
                          <a:ea typeface="+mn-ea"/>
                          <a:cs typeface="+mn-cs"/>
                        </a:rPr>
                        <a:t>немесе</a:t>
                      </a:r>
                      <a:endParaRPr lang="ru-RU" sz="1200" kern="1200" dirty="0">
                        <a:solidFill>
                          <a:srgbClr val="0070C0"/>
                        </a:solidFill>
                        <a:effectLst/>
                        <a:latin typeface="+mn-lt"/>
                        <a:ea typeface="+mn-ea"/>
                        <a:cs typeface="+mn-cs"/>
                      </a:endParaRPr>
                    </a:p>
                    <a:p>
                      <a:pPr algn="just">
                        <a:spcAft>
                          <a:spcPts val="0"/>
                        </a:spcAft>
                      </a:pPr>
                      <a:r>
                        <a:rPr lang="kk-KZ" sz="1200" kern="1200" dirty="0">
                          <a:solidFill>
                            <a:srgbClr val="0070C0"/>
                          </a:solidFill>
                          <a:effectLst/>
                          <a:latin typeface="+mn-lt"/>
                          <a:ea typeface="+mn-ea"/>
                          <a:cs typeface="+mn-cs"/>
                        </a:rPr>
                        <a:t>- 1 параграф және 1 тапсырманы орындау (кестені толтыру, бапты оқу, ұғымдарды салыстыру және түсіндіру және т.б.)</a:t>
                      </a:r>
                      <a:endParaRPr lang="ru-RU" sz="1200" kern="1200" dirty="0">
                        <a:solidFill>
                          <a:srgbClr val="0070C0"/>
                        </a:solidFill>
                        <a:effectLst/>
                        <a:latin typeface="+mn-lt"/>
                        <a:ea typeface="+mn-ea"/>
                        <a:cs typeface="+mn-cs"/>
                      </a:endParaRPr>
                    </a:p>
                  </a:txBody>
                  <a:tcPr marL="59650" marR="59650" marT="0" marB="0"/>
                </a:tc>
                <a:extLst>
                  <a:ext uri="{0D108BD9-81ED-4DB2-BD59-A6C34878D82A}">
                    <a16:rowId xmlns:a16="http://schemas.microsoft.com/office/drawing/2014/main" val="2578454222"/>
                  </a:ext>
                </a:extLst>
              </a:tr>
            </a:tbl>
          </a:graphicData>
        </a:graphic>
      </p:graphicFrame>
      <p:graphicFrame>
        <p:nvGraphicFramePr>
          <p:cNvPr id="4" name="Таблица 3">
            <a:extLst>
              <a:ext uri="{FF2B5EF4-FFF2-40B4-BE49-F238E27FC236}">
                <a16:creationId xmlns:a16="http://schemas.microsoft.com/office/drawing/2014/main" id="{0B8173D4-9AAE-41FE-95AA-4AF6705B1203}"/>
              </a:ext>
            </a:extLst>
          </p:cNvPr>
          <p:cNvGraphicFramePr>
            <a:graphicFrameLocks noGrp="1"/>
          </p:cNvGraphicFramePr>
          <p:nvPr/>
        </p:nvGraphicFramePr>
        <p:xfrm>
          <a:off x="6096000" y="1119442"/>
          <a:ext cx="5393391" cy="5340032"/>
        </p:xfrm>
        <a:graphic>
          <a:graphicData uri="http://schemas.openxmlformats.org/drawingml/2006/table">
            <a:tbl>
              <a:tblPr firstRow="1" firstCol="1" bandRow="1">
                <a:tableStyleId>{5C22544A-7EE6-4342-B048-85BDC9FD1C3A}</a:tableStyleId>
              </a:tblPr>
              <a:tblGrid>
                <a:gridCol w="1236884">
                  <a:extLst>
                    <a:ext uri="{9D8B030D-6E8A-4147-A177-3AD203B41FA5}">
                      <a16:colId xmlns:a16="http://schemas.microsoft.com/office/drawing/2014/main" val="2695570174"/>
                    </a:ext>
                  </a:extLst>
                </a:gridCol>
                <a:gridCol w="4156507">
                  <a:extLst>
                    <a:ext uri="{9D8B030D-6E8A-4147-A177-3AD203B41FA5}">
                      <a16:colId xmlns:a16="http://schemas.microsoft.com/office/drawing/2014/main" val="3261347215"/>
                    </a:ext>
                  </a:extLst>
                </a:gridCol>
              </a:tblGrid>
              <a:tr h="265112">
                <a:tc gridSpan="2">
                  <a:txBody>
                    <a:bodyPr/>
                    <a:lstStyle/>
                    <a:p>
                      <a:pPr algn="ctr">
                        <a:spcAft>
                          <a:spcPts val="0"/>
                        </a:spcAft>
                      </a:pPr>
                      <a:r>
                        <a:rPr lang="kk-KZ" sz="900" dirty="0">
                          <a:effectLst/>
                        </a:rPr>
                        <a:t> </a:t>
                      </a:r>
                      <a:r>
                        <a:rPr lang="kk-KZ" sz="1000" dirty="0">
                          <a:effectLst/>
                        </a:rPr>
                        <a:t>11-сынып (ҚГБ)</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709" marR="49709" marT="0" marB="0"/>
                </a:tc>
                <a:tc hMerge="1">
                  <a:txBody>
                    <a:bodyPr/>
                    <a:lstStyle/>
                    <a:p>
                      <a:endParaRPr lang="ru-RU"/>
                    </a:p>
                  </a:txBody>
                  <a:tcPr/>
                </a:tc>
                <a:extLst>
                  <a:ext uri="{0D108BD9-81ED-4DB2-BD59-A6C34878D82A}">
                    <a16:rowId xmlns:a16="http://schemas.microsoft.com/office/drawing/2014/main" val="3035879501"/>
                  </a:ext>
                </a:extLst>
              </a:tr>
              <a:tr h="265112">
                <a:tc>
                  <a:txBody>
                    <a:bodyPr/>
                    <a:lstStyle/>
                    <a:p>
                      <a:pPr>
                        <a:spcAft>
                          <a:spcPts val="0"/>
                        </a:spcAft>
                      </a:pPr>
                      <a:r>
                        <a:rPr lang="kk-KZ" sz="900" kern="1200">
                          <a:effectLst/>
                        </a:rPr>
                        <a:t>Қазақ тілі/Русский язык</a:t>
                      </a:r>
                      <a:endParaRPr lang="ru-RU"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709" marR="49709" marT="0" marB="0"/>
                </a:tc>
                <a:tc>
                  <a:txBody>
                    <a:bodyPr/>
                    <a:lstStyle/>
                    <a:p>
                      <a:pPr algn="just">
                        <a:spcAft>
                          <a:spcPts val="0"/>
                        </a:spcAft>
                      </a:pPr>
                      <a:r>
                        <a:rPr lang="kk-KZ" sz="1200" kern="1200" dirty="0">
                          <a:solidFill>
                            <a:srgbClr val="0070C0"/>
                          </a:solidFill>
                          <a:effectLst/>
                          <a:latin typeface="+mn-lt"/>
                          <a:ea typeface="+mn-ea"/>
                          <a:cs typeface="+mn-cs"/>
                        </a:rPr>
                        <a:t>- 1 ауызша жаттығу (110-115 сөз), сабақ тақырыбы бойынша 1 жазбаша жаттығу</a:t>
                      </a:r>
                      <a:endParaRPr lang="ru-RU" sz="1200" kern="1200" dirty="0">
                        <a:solidFill>
                          <a:srgbClr val="0070C0"/>
                        </a:solidFill>
                        <a:effectLst/>
                        <a:latin typeface="+mn-lt"/>
                        <a:ea typeface="+mn-ea"/>
                        <a:cs typeface="+mn-cs"/>
                      </a:endParaRPr>
                    </a:p>
                  </a:txBody>
                  <a:tcPr marL="49709" marR="49709" marT="0" marB="0"/>
                </a:tc>
                <a:extLst>
                  <a:ext uri="{0D108BD9-81ED-4DB2-BD59-A6C34878D82A}">
                    <a16:rowId xmlns:a16="http://schemas.microsoft.com/office/drawing/2014/main" val="2487078348"/>
                  </a:ext>
                </a:extLst>
              </a:tr>
              <a:tr h="397669">
                <a:tc>
                  <a:txBody>
                    <a:bodyPr/>
                    <a:lstStyle/>
                    <a:p>
                      <a:pPr algn="just">
                        <a:spcAft>
                          <a:spcPts val="0"/>
                        </a:spcAft>
                      </a:pPr>
                      <a:r>
                        <a:rPr lang="kk-KZ" sz="900">
                          <a:effectLst/>
                        </a:rPr>
                        <a:t>Қазақ әдебиеті/Русская литература</a:t>
                      </a:r>
                      <a:endParaRPr lang="ru-RU"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709" marR="49709" marT="0" marB="0"/>
                </a:tc>
                <a:tc>
                  <a:txBody>
                    <a:bodyPr/>
                    <a:lstStyle/>
                    <a:p>
                      <a:pPr algn="just">
                        <a:spcAft>
                          <a:spcPts val="0"/>
                        </a:spcAft>
                      </a:pPr>
                      <a:r>
                        <a:rPr lang="kk-KZ" sz="1200" kern="1200" dirty="0">
                          <a:solidFill>
                            <a:srgbClr val="0070C0"/>
                          </a:solidFill>
                          <a:effectLst/>
                          <a:latin typeface="+mn-lt"/>
                          <a:ea typeface="+mn-ea"/>
                          <a:cs typeface="+mn-cs"/>
                        </a:rPr>
                        <a:t>- 10-15 бет оқу, мәтінді талдауға арналған 1-2 жаттығу</a:t>
                      </a:r>
                      <a:endParaRPr lang="ru-RU" sz="1200" kern="1200" dirty="0">
                        <a:solidFill>
                          <a:srgbClr val="0070C0"/>
                        </a:solidFill>
                        <a:effectLst/>
                        <a:latin typeface="+mn-lt"/>
                        <a:ea typeface="+mn-ea"/>
                        <a:cs typeface="+mn-cs"/>
                      </a:endParaRPr>
                    </a:p>
                    <a:p>
                      <a:pPr algn="just">
                        <a:spcAft>
                          <a:spcPts val="0"/>
                        </a:spcAft>
                      </a:pPr>
                      <a:r>
                        <a:rPr lang="kk-KZ" sz="1200" kern="1200" dirty="0">
                          <a:solidFill>
                            <a:srgbClr val="0070C0"/>
                          </a:solidFill>
                          <a:effectLst/>
                          <a:latin typeface="+mn-lt"/>
                          <a:ea typeface="+mn-ea"/>
                          <a:cs typeface="+mn-cs"/>
                        </a:rPr>
                        <a:t> </a:t>
                      </a:r>
                      <a:endParaRPr lang="ru-RU" sz="1200" kern="1200" dirty="0">
                        <a:solidFill>
                          <a:srgbClr val="0070C0"/>
                        </a:solidFill>
                        <a:effectLst/>
                        <a:latin typeface="+mn-lt"/>
                        <a:ea typeface="+mn-ea"/>
                        <a:cs typeface="+mn-cs"/>
                      </a:endParaRPr>
                    </a:p>
                  </a:txBody>
                  <a:tcPr marL="49709" marR="49709" marT="0" marB="0"/>
                </a:tc>
                <a:extLst>
                  <a:ext uri="{0D108BD9-81ED-4DB2-BD59-A6C34878D82A}">
                    <a16:rowId xmlns:a16="http://schemas.microsoft.com/office/drawing/2014/main" val="1758672751"/>
                  </a:ext>
                </a:extLst>
              </a:tr>
              <a:tr h="397669">
                <a:tc>
                  <a:txBody>
                    <a:bodyPr/>
                    <a:lstStyle/>
                    <a:p>
                      <a:pPr algn="just">
                        <a:spcAft>
                          <a:spcPts val="0"/>
                        </a:spcAft>
                      </a:pPr>
                      <a:r>
                        <a:rPr lang="ru-RU" sz="900">
                          <a:effectLst/>
                        </a:rPr>
                        <a:t>Русский язык и литература</a:t>
                      </a:r>
                      <a:r>
                        <a:rPr lang="kk-KZ" sz="900">
                          <a:effectLst/>
                        </a:rPr>
                        <a:t>/Қазақ тілі мен әдебиеті</a:t>
                      </a:r>
                      <a:endParaRPr lang="ru-RU"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709" marR="49709" marT="0" marB="0"/>
                </a:tc>
                <a:tc>
                  <a:txBody>
                    <a:bodyPr/>
                    <a:lstStyle/>
                    <a:p>
                      <a:pPr algn="just">
                        <a:spcAft>
                          <a:spcPts val="0"/>
                        </a:spcAft>
                      </a:pPr>
                      <a:r>
                        <a:rPr lang="kk-KZ" sz="1200" kern="1200" dirty="0">
                          <a:solidFill>
                            <a:srgbClr val="0070C0"/>
                          </a:solidFill>
                          <a:effectLst/>
                          <a:latin typeface="+mn-lt"/>
                          <a:ea typeface="+mn-ea"/>
                          <a:cs typeface="+mn-cs"/>
                        </a:rPr>
                        <a:t>- сабақ тақырыбы бойынша 1 ауызша жаттығу (60-70 сөз) және 1 жазбаша жаттығу</a:t>
                      </a:r>
                      <a:endParaRPr lang="ru-RU" sz="1200" kern="1200" dirty="0">
                        <a:solidFill>
                          <a:srgbClr val="0070C0"/>
                        </a:solidFill>
                        <a:effectLst/>
                        <a:latin typeface="+mn-lt"/>
                        <a:ea typeface="+mn-ea"/>
                        <a:cs typeface="+mn-cs"/>
                      </a:endParaRPr>
                    </a:p>
                  </a:txBody>
                  <a:tcPr marL="49709" marR="49709" marT="0" marB="0"/>
                </a:tc>
                <a:extLst>
                  <a:ext uri="{0D108BD9-81ED-4DB2-BD59-A6C34878D82A}">
                    <a16:rowId xmlns:a16="http://schemas.microsoft.com/office/drawing/2014/main" val="915504837"/>
                  </a:ext>
                </a:extLst>
              </a:tr>
              <a:tr h="265112">
                <a:tc>
                  <a:txBody>
                    <a:bodyPr/>
                    <a:lstStyle/>
                    <a:p>
                      <a:pPr algn="just">
                        <a:spcAft>
                          <a:spcPts val="0"/>
                        </a:spcAft>
                      </a:pPr>
                      <a:r>
                        <a:rPr lang="kk-KZ" sz="900">
                          <a:effectLst/>
                        </a:rPr>
                        <a:t>Ағылшын тілі</a:t>
                      </a:r>
                      <a:endParaRPr lang="ru-RU"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709" marR="49709" marT="0" marB="0"/>
                </a:tc>
                <a:tc>
                  <a:txBody>
                    <a:bodyPr/>
                    <a:lstStyle/>
                    <a:p>
                      <a:pPr algn="just">
                        <a:spcAft>
                          <a:spcPts val="0"/>
                        </a:spcAft>
                      </a:pPr>
                      <a:r>
                        <a:rPr lang="kk-KZ" sz="1200" kern="1200" dirty="0">
                          <a:solidFill>
                            <a:srgbClr val="0070C0"/>
                          </a:solidFill>
                          <a:effectLst/>
                          <a:latin typeface="+mn-lt"/>
                          <a:ea typeface="+mn-ea"/>
                          <a:cs typeface="+mn-cs"/>
                        </a:rPr>
                        <a:t>- сабақ тақырыбы бойынша 1 ауызша жаттығу (55-65 сөз) және 1 жазбаша жаттығу</a:t>
                      </a:r>
                      <a:endParaRPr lang="ru-RU" sz="1200" kern="1200" dirty="0">
                        <a:solidFill>
                          <a:srgbClr val="0070C0"/>
                        </a:solidFill>
                        <a:effectLst/>
                        <a:latin typeface="+mn-lt"/>
                        <a:ea typeface="+mn-ea"/>
                        <a:cs typeface="+mn-cs"/>
                      </a:endParaRPr>
                    </a:p>
                  </a:txBody>
                  <a:tcPr marL="49709" marR="49709" marT="0" marB="0"/>
                </a:tc>
                <a:extLst>
                  <a:ext uri="{0D108BD9-81ED-4DB2-BD59-A6C34878D82A}">
                    <a16:rowId xmlns:a16="http://schemas.microsoft.com/office/drawing/2014/main" val="388612111"/>
                  </a:ext>
                </a:extLst>
              </a:tr>
              <a:tr h="397669">
                <a:tc>
                  <a:txBody>
                    <a:bodyPr/>
                    <a:lstStyle/>
                    <a:p>
                      <a:pPr algn="just">
                        <a:spcAft>
                          <a:spcPts val="0"/>
                        </a:spcAft>
                      </a:pPr>
                      <a:r>
                        <a:rPr lang="en-US" sz="900">
                          <a:effectLst/>
                        </a:rPr>
                        <a:t>Алгебра және анализ бастамалары</a:t>
                      </a:r>
                      <a:endParaRPr lang="ru-RU"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709" marR="49709" marT="0" marB="0"/>
                </a:tc>
                <a:tc>
                  <a:txBody>
                    <a:bodyPr/>
                    <a:lstStyle/>
                    <a:p>
                      <a:pPr algn="just">
                        <a:spcAft>
                          <a:spcPts val="0"/>
                        </a:spcAft>
                      </a:pPr>
                      <a:r>
                        <a:rPr lang="kk-KZ" sz="1200" kern="1200">
                          <a:solidFill>
                            <a:srgbClr val="0070C0"/>
                          </a:solidFill>
                          <a:effectLst/>
                          <a:latin typeface="+mn-lt"/>
                          <a:ea typeface="+mn-ea"/>
                          <a:cs typeface="+mn-cs"/>
                        </a:rPr>
                        <a:t>- </a:t>
                      </a:r>
                      <a:r>
                        <a:rPr lang="en-US" sz="1200" kern="1200">
                          <a:solidFill>
                            <a:srgbClr val="0070C0"/>
                          </a:solidFill>
                          <a:effectLst/>
                          <a:latin typeface="+mn-lt"/>
                          <a:ea typeface="+mn-ea"/>
                          <a:cs typeface="+mn-cs"/>
                        </a:rPr>
                        <a:t>2 </a:t>
                      </a:r>
                      <a:r>
                        <a:rPr lang="kk-KZ" sz="1200" kern="1200">
                          <a:solidFill>
                            <a:srgbClr val="0070C0"/>
                          </a:solidFill>
                          <a:effectLst/>
                          <a:latin typeface="+mn-lt"/>
                          <a:ea typeface="+mn-ea"/>
                          <a:cs typeface="+mn-cs"/>
                        </a:rPr>
                        <a:t>сөз есеп және 8 есеп</a:t>
                      </a:r>
                      <a:r>
                        <a:rPr lang="en-US" sz="1200" kern="1200">
                          <a:solidFill>
                            <a:srgbClr val="0070C0"/>
                          </a:solidFill>
                          <a:effectLst/>
                          <a:latin typeface="+mn-lt"/>
                          <a:ea typeface="+mn-ea"/>
                          <a:cs typeface="+mn-cs"/>
                        </a:rPr>
                        <a:t>; </a:t>
                      </a:r>
                      <a:r>
                        <a:rPr lang="kk-KZ" sz="1200" kern="1200">
                          <a:solidFill>
                            <a:srgbClr val="0070C0"/>
                          </a:solidFill>
                          <a:effectLst/>
                          <a:latin typeface="+mn-lt"/>
                          <a:ea typeface="+mn-ea"/>
                          <a:cs typeface="+mn-cs"/>
                        </a:rPr>
                        <a:t>немесе</a:t>
                      </a:r>
                      <a:endParaRPr lang="ru-RU" sz="1200" kern="1200">
                        <a:solidFill>
                          <a:srgbClr val="0070C0"/>
                        </a:solidFill>
                        <a:effectLst/>
                        <a:latin typeface="+mn-lt"/>
                        <a:ea typeface="+mn-ea"/>
                        <a:cs typeface="+mn-cs"/>
                      </a:endParaRPr>
                    </a:p>
                    <a:p>
                      <a:pPr algn="just">
                        <a:spcAft>
                          <a:spcPts val="0"/>
                        </a:spcAft>
                      </a:pPr>
                      <a:r>
                        <a:rPr lang="en-US" sz="1200" kern="1200">
                          <a:solidFill>
                            <a:srgbClr val="0070C0"/>
                          </a:solidFill>
                          <a:effectLst/>
                          <a:latin typeface="+mn-lt"/>
                          <a:ea typeface="+mn-ea"/>
                          <a:cs typeface="+mn-cs"/>
                        </a:rPr>
                        <a:t>- 1 </a:t>
                      </a:r>
                      <a:r>
                        <a:rPr lang="kk-KZ" sz="1200" kern="1200">
                          <a:solidFill>
                            <a:srgbClr val="0070C0"/>
                          </a:solidFill>
                          <a:effectLst/>
                          <a:latin typeface="+mn-lt"/>
                          <a:ea typeface="+mn-ea"/>
                          <a:cs typeface="+mn-cs"/>
                        </a:rPr>
                        <a:t>сөз есеп және 10 есеп</a:t>
                      </a:r>
                      <a:endParaRPr lang="ru-RU" sz="1200" kern="1200">
                        <a:solidFill>
                          <a:srgbClr val="0070C0"/>
                        </a:solidFill>
                        <a:effectLst/>
                        <a:latin typeface="+mn-lt"/>
                        <a:ea typeface="+mn-ea"/>
                        <a:cs typeface="+mn-cs"/>
                      </a:endParaRPr>
                    </a:p>
                  </a:txBody>
                  <a:tcPr marL="49709" marR="49709" marT="0" marB="0"/>
                </a:tc>
                <a:extLst>
                  <a:ext uri="{0D108BD9-81ED-4DB2-BD59-A6C34878D82A}">
                    <a16:rowId xmlns:a16="http://schemas.microsoft.com/office/drawing/2014/main" val="1854989515"/>
                  </a:ext>
                </a:extLst>
              </a:tr>
              <a:tr h="132556">
                <a:tc>
                  <a:txBody>
                    <a:bodyPr/>
                    <a:lstStyle/>
                    <a:p>
                      <a:pPr algn="just">
                        <a:spcAft>
                          <a:spcPts val="0"/>
                        </a:spcAft>
                      </a:pPr>
                      <a:r>
                        <a:rPr lang="en-US" sz="900">
                          <a:effectLst/>
                        </a:rPr>
                        <a:t>Геометрия</a:t>
                      </a:r>
                      <a:endParaRPr lang="ru-RU"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709" marR="49709" marT="0" marB="0"/>
                </a:tc>
                <a:tc>
                  <a:txBody>
                    <a:bodyPr/>
                    <a:lstStyle/>
                    <a:p>
                      <a:pPr algn="just">
                        <a:spcAft>
                          <a:spcPts val="0"/>
                        </a:spcAft>
                      </a:pPr>
                      <a:r>
                        <a:rPr lang="kk-KZ" sz="1200" kern="1200" dirty="0">
                          <a:solidFill>
                            <a:srgbClr val="0070C0"/>
                          </a:solidFill>
                          <a:effectLst/>
                          <a:latin typeface="+mn-lt"/>
                          <a:ea typeface="+mn-ea"/>
                          <a:cs typeface="+mn-cs"/>
                        </a:rPr>
                        <a:t>- </a:t>
                      </a:r>
                      <a:r>
                        <a:rPr lang="en-US" sz="1200" kern="1200" dirty="0">
                          <a:solidFill>
                            <a:srgbClr val="0070C0"/>
                          </a:solidFill>
                          <a:effectLst/>
                          <a:latin typeface="+mn-lt"/>
                          <a:ea typeface="+mn-ea"/>
                          <a:cs typeface="+mn-cs"/>
                        </a:rPr>
                        <a:t>2 </a:t>
                      </a:r>
                      <a:r>
                        <a:rPr lang="kk-KZ" sz="1200" kern="1200" dirty="0">
                          <a:solidFill>
                            <a:srgbClr val="0070C0"/>
                          </a:solidFill>
                          <a:effectLst/>
                          <a:latin typeface="+mn-lt"/>
                          <a:ea typeface="+mn-ea"/>
                          <a:cs typeface="+mn-cs"/>
                        </a:rPr>
                        <a:t>сөз есеп және 3-5 сұраққа жауап беру</a:t>
                      </a:r>
                      <a:endParaRPr lang="ru-RU" sz="1200" kern="1200" dirty="0">
                        <a:solidFill>
                          <a:srgbClr val="0070C0"/>
                        </a:solidFill>
                        <a:effectLst/>
                        <a:latin typeface="+mn-lt"/>
                        <a:ea typeface="+mn-ea"/>
                        <a:cs typeface="+mn-cs"/>
                      </a:endParaRPr>
                    </a:p>
                  </a:txBody>
                  <a:tcPr marL="49709" marR="49709" marT="0" marB="0"/>
                </a:tc>
                <a:extLst>
                  <a:ext uri="{0D108BD9-81ED-4DB2-BD59-A6C34878D82A}">
                    <a16:rowId xmlns:a16="http://schemas.microsoft.com/office/drawing/2014/main" val="4086485496"/>
                  </a:ext>
                </a:extLst>
              </a:tr>
              <a:tr h="265112">
                <a:tc>
                  <a:txBody>
                    <a:bodyPr/>
                    <a:lstStyle/>
                    <a:p>
                      <a:pPr algn="just">
                        <a:spcAft>
                          <a:spcPts val="0"/>
                        </a:spcAft>
                      </a:pPr>
                      <a:r>
                        <a:rPr lang="en-US" sz="900">
                          <a:effectLst/>
                        </a:rPr>
                        <a:t>Информатика </a:t>
                      </a:r>
                      <a:endParaRPr lang="ru-RU"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709" marR="49709" marT="0" marB="0"/>
                </a:tc>
                <a:tc>
                  <a:txBody>
                    <a:bodyPr/>
                    <a:lstStyle/>
                    <a:p>
                      <a:pPr algn="just">
                        <a:spcAft>
                          <a:spcPts val="0"/>
                        </a:spcAft>
                      </a:pPr>
                      <a:r>
                        <a:rPr lang="kk-KZ" sz="1200" kern="1200" dirty="0">
                          <a:solidFill>
                            <a:srgbClr val="0070C0"/>
                          </a:solidFill>
                          <a:effectLst/>
                          <a:latin typeface="+mn-lt"/>
                          <a:ea typeface="+mn-ea"/>
                          <a:cs typeface="+mn-cs"/>
                        </a:rPr>
                        <a:t>1 интерактивтік тест тапсырмасы  және 2-3 сұраққа жауап беру; немесе сабақ тақырыбы бойынша 2 практикалық тапсырма</a:t>
                      </a:r>
                      <a:endParaRPr lang="ru-RU" sz="1200" kern="1200" dirty="0">
                        <a:solidFill>
                          <a:srgbClr val="0070C0"/>
                        </a:solidFill>
                        <a:effectLst/>
                        <a:latin typeface="+mn-lt"/>
                        <a:ea typeface="+mn-ea"/>
                        <a:cs typeface="+mn-cs"/>
                      </a:endParaRPr>
                    </a:p>
                  </a:txBody>
                  <a:tcPr marL="49709" marR="49709" marT="0" marB="0"/>
                </a:tc>
                <a:extLst>
                  <a:ext uri="{0D108BD9-81ED-4DB2-BD59-A6C34878D82A}">
                    <a16:rowId xmlns:a16="http://schemas.microsoft.com/office/drawing/2014/main" val="3350248619"/>
                  </a:ext>
                </a:extLst>
              </a:tr>
              <a:tr h="397669">
                <a:tc>
                  <a:txBody>
                    <a:bodyPr/>
                    <a:lstStyle/>
                    <a:p>
                      <a:pPr algn="just">
                        <a:spcAft>
                          <a:spcPts val="0"/>
                        </a:spcAft>
                      </a:pPr>
                      <a:r>
                        <a:rPr lang="kk-KZ" sz="900">
                          <a:effectLst/>
                        </a:rPr>
                        <a:t>Қазақстан тарихы</a:t>
                      </a:r>
                      <a:endParaRPr lang="ru-RU"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709" marR="49709" marT="0" marB="0"/>
                </a:tc>
                <a:tc>
                  <a:txBody>
                    <a:bodyPr/>
                    <a:lstStyle/>
                    <a:p>
                      <a:pPr algn="just">
                        <a:spcAft>
                          <a:spcPts val="0"/>
                        </a:spcAft>
                      </a:pPr>
                      <a:r>
                        <a:rPr lang="kk-KZ" sz="1200" kern="1200" dirty="0">
                          <a:solidFill>
                            <a:srgbClr val="0070C0"/>
                          </a:solidFill>
                          <a:effectLst/>
                          <a:latin typeface="+mn-lt"/>
                          <a:ea typeface="+mn-ea"/>
                          <a:cs typeface="+mn-cs"/>
                        </a:rPr>
                        <a:t>- </a:t>
                      </a:r>
                      <a:r>
                        <a:rPr lang="ru-RU" sz="1200" kern="1200" dirty="0">
                          <a:solidFill>
                            <a:srgbClr val="0070C0"/>
                          </a:solidFill>
                          <a:effectLst/>
                          <a:latin typeface="+mn-lt"/>
                          <a:ea typeface="+mn-ea"/>
                          <a:cs typeface="+mn-cs"/>
                        </a:rPr>
                        <a:t>1 параграф</a:t>
                      </a:r>
                      <a:r>
                        <a:rPr lang="kk-KZ" sz="1200" kern="1200" dirty="0">
                          <a:solidFill>
                            <a:srgbClr val="0070C0"/>
                          </a:solidFill>
                          <a:effectLst/>
                          <a:latin typeface="+mn-lt"/>
                          <a:ea typeface="+mn-ea"/>
                          <a:cs typeface="+mn-cs"/>
                        </a:rPr>
                        <a:t> және 3-5 сұраққа жауап беру</a:t>
                      </a:r>
                      <a:r>
                        <a:rPr lang="ru-RU" sz="1200" kern="1200" dirty="0">
                          <a:solidFill>
                            <a:srgbClr val="0070C0"/>
                          </a:solidFill>
                          <a:effectLst/>
                          <a:latin typeface="+mn-lt"/>
                          <a:ea typeface="+mn-ea"/>
                          <a:cs typeface="+mn-cs"/>
                        </a:rPr>
                        <a:t>; </a:t>
                      </a:r>
                      <a:r>
                        <a:rPr lang="kk-KZ" sz="1200" kern="1200" dirty="0">
                          <a:solidFill>
                            <a:srgbClr val="0070C0"/>
                          </a:solidFill>
                          <a:effectLst/>
                          <a:latin typeface="+mn-lt"/>
                          <a:ea typeface="+mn-ea"/>
                          <a:cs typeface="+mn-cs"/>
                        </a:rPr>
                        <a:t>немесе</a:t>
                      </a:r>
                      <a:endParaRPr lang="ru-RU" sz="1200" kern="1200" dirty="0">
                        <a:solidFill>
                          <a:srgbClr val="0070C0"/>
                        </a:solidFill>
                        <a:effectLst/>
                        <a:latin typeface="+mn-lt"/>
                        <a:ea typeface="+mn-ea"/>
                        <a:cs typeface="+mn-cs"/>
                      </a:endParaRPr>
                    </a:p>
                    <a:p>
                      <a:pPr algn="just">
                        <a:spcAft>
                          <a:spcPts val="0"/>
                        </a:spcAft>
                      </a:pPr>
                      <a:r>
                        <a:rPr lang="kk-KZ" sz="1200" kern="1200" dirty="0">
                          <a:solidFill>
                            <a:srgbClr val="0070C0"/>
                          </a:solidFill>
                          <a:effectLst/>
                          <a:latin typeface="+mn-lt"/>
                          <a:ea typeface="+mn-ea"/>
                          <a:cs typeface="+mn-cs"/>
                        </a:rPr>
                        <a:t>- тақырып бойынша 1 бейне-ресурсты қарау және 3-5 сұраққа жауап беру.</a:t>
                      </a:r>
                      <a:endParaRPr lang="ru-RU" sz="1200" kern="1200" dirty="0">
                        <a:solidFill>
                          <a:srgbClr val="0070C0"/>
                        </a:solidFill>
                        <a:effectLst/>
                        <a:latin typeface="+mn-lt"/>
                        <a:ea typeface="+mn-ea"/>
                        <a:cs typeface="+mn-cs"/>
                      </a:endParaRPr>
                    </a:p>
                  </a:txBody>
                  <a:tcPr marL="49709" marR="49709" marT="0" marB="0"/>
                </a:tc>
                <a:extLst>
                  <a:ext uri="{0D108BD9-81ED-4DB2-BD59-A6C34878D82A}">
                    <a16:rowId xmlns:a16="http://schemas.microsoft.com/office/drawing/2014/main" val="1760788879"/>
                  </a:ext>
                </a:extLst>
              </a:tr>
              <a:tr h="265112">
                <a:tc>
                  <a:txBody>
                    <a:bodyPr/>
                    <a:lstStyle/>
                    <a:p>
                      <a:pPr algn="just">
                        <a:spcAft>
                          <a:spcPts val="0"/>
                        </a:spcAft>
                      </a:pPr>
                      <a:r>
                        <a:rPr lang="kk-KZ" sz="900">
                          <a:effectLst/>
                        </a:rPr>
                        <a:t>Өзін-өзі тану</a:t>
                      </a:r>
                      <a:endParaRPr lang="ru-RU"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709" marR="49709" marT="0" marB="0"/>
                </a:tc>
                <a:tc>
                  <a:txBody>
                    <a:bodyPr/>
                    <a:lstStyle/>
                    <a:p>
                      <a:pPr algn="just">
                        <a:spcAft>
                          <a:spcPts val="0"/>
                        </a:spcAft>
                      </a:pPr>
                      <a:r>
                        <a:rPr lang="kk-KZ" sz="1200" kern="1200">
                          <a:solidFill>
                            <a:srgbClr val="0070C0"/>
                          </a:solidFill>
                          <a:effectLst/>
                          <a:latin typeface="+mn-lt"/>
                          <a:ea typeface="+mn-ea"/>
                          <a:cs typeface="+mn-cs"/>
                        </a:rPr>
                        <a:t>- 10 беттен көп емес оқу және мәтін бойынша 2-3 сұраққа жауап беру </a:t>
                      </a:r>
                      <a:endParaRPr lang="ru-RU" sz="1200" kern="1200">
                        <a:solidFill>
                          <a:srgbClr val="0070C0"/>
                        </a:solidFill>
                        <a:effectLst/>
                        <a:latin typeface="+mn-lt"/>
                        <a:ea typeface="+mn-ea"/>
                        <a:cs typeface="+mn-cs"/>
                      </a:endParaRPr>
                    </a:p>
                    <a:p>
                      <a:pPr algn="just">
                        <a:spcAft>
                          <a:spcPts val="0"/>
                        </a:spcAft>
                      </a:pPr>
                      <a:r>
                        <a:rPr lang="kk-KZ" sz="1200" kern="1200">
                          <a:solidFill>
                            <a:srgbClr val="0070C0"/>
                          </a:solidFill>
                          <a:effectLst/>
                          <a:latin typeface="+mn-lt"/>
                          <a:ea typeface="+mn-ea"/>
                          <a:cs typeface="+mn-cs"/>
                        </a:rPr>
                        <a:t> </a:t>
                      </a:r>
                      <a:endParaRPr lang="ru-RU" sz="1200" kern="1200">
                        <a:solidFill>
                          <a:srgbClr val="0070C0"/>
                        </a:solidFill>
                        <a:effectLst/>
                        <a:latin typeface="+mn-lt"/>
                        <a:ea typeface="+mn-ea"/>
                        <a:cs typeface="+mn-cs"/>
                      </a:endParaRPr>
                    </a:p>
                  </a:txBody>
                  <a:tcPr marL="49709" marR="49709" marT="0" marB="0"/>
                </a:tc>
                <a:extLst>
                  <a:ext uri="{0D108BD9-81ED-4DB2-BD59-A6C34878D82A}">
                    <a16:rowId xmlns:a16="http://schemas.microsoft.com/office/drawing/2014/main" val="3714350753"/>
                  </a:ext>
                </a:extLst>
              </a:tr>
              <a:tr h="397669">
                <a:tc>
                  <a:txBody>
                    <a:bodyPr/>
                    <a:lstStyle/>
                    <a:p>
                      <a:pPr algn="just">
                        <a:spcAft>
                          <a:spcPts val="0"/>
                        </a:spcAft>
                      </a:pPr>
                      <a:r>
                        <a:rPr lang="kk-KZ" sz="900">
                          <a:effectLst/>
                        </a:rPr>
                        <a:t>Дене шынықтыру</a:t>
                      </a:r>
                      <a:endParaRPr lang="ru-RU"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709" marR="49709" marT="0" marB="0"/>
                </a:tc>
                <a:tc>
                  <a:txBody>
                    <a:bodyPr/>
                    <a:lstStyle/>
                    <a:p>
                      <a:pPr algn="just">
                        <a:spcAft>
                          <a:spcPts val="0"/>
                        </a:spcAft>
                      </a:pPr>
                      <a:r>
                        <a:rPr lang="kk-KZ" sz="1200" kern="1200" dirty="0">
                          <a:solidFill>
                            <a:srgbClr val="0070C0"/>
                          </a:solidFill>
                          <a:effectLst/>
                          <a:latin typeface="+mn-lt"/>
                          <a:ea typeface="+mn-ea"/>
                          <a:cs typeface="+mn-cs"/>
                        </a:rPr>
                        <a:t>- жас ерекшеліктеріне сәйкес ұсынылған бейне-ресурс немесе педагог ұсынымдары бойынша физикалық жаттығулар кешенін қарау және орындау </a:t>
                      </a:r>
                      <a:endParaRPr lang="ru-RU" sz="1200" kern="1200" dirty="0">
                        <a:solidFill>
                          <a:srgbClr val="0070C0"/>
                        </a:solidFill>
                        <a:effectLst/>
                        <a:latin typeface="+mn-lt"/>
                        <a:ea typeface="+mn-ea"/>
                        <a:cs typeface="+mn-cs"/>
                      </a:endParaRPr>
                    </a:p>
                  </a:txBody>
                  <a:tcPr marL="49709" marR="49709" marT="0" marB="0"/>
                </a:tc>
                <a:extLst>
                  <a:ext uri="{0D108BD9-81ED-4DB2-BD59-A6C34878D82A}">
                    <a16:rowId xmlns:a16="http://schemas.microsoft.com/office/drawing/2014/main" val="2786872603"/>
                  </a:ext>
                </a:extLst>
              </a:tr>
              <a:tr h="530225">
                <a:tc>
                  <a:txBody>
                    <a:bodyPr/>
                    <a:lstStyle/>
                    <a:p>
                      <a:pPr algn="just">
                        <a:spcAft>
                          <a:spcPts val="0"/>
                        </a:spcAft>
                      </a:pPr>
                      <a:r>
                        <a:rPr lang="kk-KZ" sz="900">
                          <a:effectLst/>
                        </a:rPr>
                        <a:t>Алғашқы әскери және технологиялық дайындық</a:t>
                      </a:r>
                      <a:endParaRPr lang="ru-RU"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709" marR="49709" marT="0" marB="0"/>
                </a:tc>
                <a:tc>
                  <a:txBody>
                    <a:bodyPr/>
                    <a:lstStyle/>
                    <a:p>
                      <a:pPr algn="just">
                        <a:spcAft>
                          <a:spcPts val="0"/>
                        </a:spcAft>
                      </a:pPr>
                      <a:r>
                        <a:rPr lang="kk-KZ" sz="1200" kern="1200" dirty="0">
                          <a:solidFill>
                            <a:srgbClr val="0070C0"/>
                          </a:solidFill>
                          <a:effectLst/>
                          <a:latin typeface="+mn-lt"/>
                          <a:ea typeface="+mn-ea"/>
                          <a:cs typeface="+mn-cs"/>
                        </a:rPr>
                        <a:t>- 1 параграф және 3-5 сұраққа жауап беру; немесе </a:t>
                      </a:r>
                      <a:endParaRPr lang="ru-RU" sz="1200" kern="1200" dirty="0">
                        <a:solidFill>
                          <a:srgbClr val="0070C0"/>
                        </a:solidFill>
                        <a:effectLst/>
                        <a:latin typeface="+mn-lt"/>
                        <a:ea typeface="+mn-ea"/>
                        <a:cs typeface="+mn-cs"/>
                      </a:endParaRPr>
                    </a:p>
                    <a:p>
                      <a:pPr algn="just">
                        <a:spcAft>
                          <a:spcPts val="0"/>
                        </a:spcAft>
                      </a:pPr>
                      <a:r>
                        <a:rPr lang="kk-KZ" sz="1200" kern="1200" dirty="0">
                          <a:solidFill>
                            <a:srgbClr val="0070C0"/>
                          </a:solidFill>
                          <a:effectLst/>
                          <a:latin typeface="+mn-lt"/>
                          <a:ea typeface="+mn-ea"/>
                          <a:cs typeface="+mn-cs"/>
                        </a:rPr>
                        <a:t>- 1 параграф және тақырып бойынша 1 тапсырма  (баппен танысу, талдау немесе кестені толтыру және т.б.)</a:t>
                      </a:r>
                      <a:endParaRPr lang="ru-RU" sz="1200" kern="1200" dirty="0">
                        <a:solidFill>
                          <a:srgbClr val="0070C0"/>
                        </a:solidFill>
                        <a:effectLst/>
                        <a:latin typeface="+mn-lt"/>
                        <a:ea typeface="+mn-ea"/>
                        <a:cs typeface="+mn-cs"/>
                      </a:endParaRPr>
                    </a:p>
                  </a:txBody>
                  <a:tcPr marL="49709" marR="49709" marT="0" marB="0"/>
                </a:tc>
                <a:extLst>
                  <a:ext uri="{0D108BD9-81ED-4DB2-BD59-A6C34878D82A}">
                    <a16:rowId xmlns:a16="http://schemas.microsoft.com/office/drawing/2014/main" val="372216149"/>
                  </a:ext>
                </a:extLst>
              </a:tr>
            </a:tbl>
          </a:graphicData>
        </a:graphic>
      </p:graphicFrame>
      <p:sp>
        <p:nvSpPr>
          <p:cNvPr id="7" name="Заголовок 3">
            <a:extLst>
              <a:ext uri="{FF2B5EF4-FFF2-40B4-BE49-F238E27FC236}">
                <a16:creationId xmlns:a16="http://schemas.microsoft.com/office/drawing/2014/main" id="{DB9E48B4-FE7F-443E-BD76-153E52129D7D}"/>
              </a:ext>
            </a:extLst>
          </p:cNvPr>
          <p:cNvSpPr txBox="1">
            <a:spLocks/>
          </p:cNvSpPr>
          <p:nvPr/>
        </p:nvSpPr>
        <p:spPr>
          <a:xfrm>
            <a:off x="0" y="177339"/>
            <a:ext cx="12192000" cy="632862"/>
          </a:xfrm>
          <a:prstGeom prst="rect">
            <a:avLst/>
          </a:prstGeom>
          <a:solidFill>
            <a:schemeClr val="accent1">
              <a:lumMod val="20000"/>
              <a:lumOff val="80000"/>
            </a:schemeClr>
          </a:solidFill>
          <a:ln w="15875" cap="rnd"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ormAutofit fontScale="92500"/>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ru-RU" sz="2600" b="1" i="1" dirty="0" err="1">
                <a:solidFill>
                  <a:schemeClr val="tx2"/>
                </a:solidFill>
              </a:rPr>
              <a:t>Оқушыларға</a:t>
            </a:r>
            <a:r>
              <a:rPr lang="ru-RU" sz="2600" b="1" i="1" dirty="0">
                <a:solidFill>
                  <a:schemeClr val="tx2"/>
                </a:solidFill>
              </a:rPr>
              <a:t> </a:t>
            </a:r>
            <a:r>
              <a:rPr lang="ru-RU" sz="2600" b="1" i="1" dirty="0" err="1">
                <a:solidFill>
                  <a:schemeClr val="tx2"/>
                </a:solidFill>
              </a:rPr>
              <a:t>арналған</a:t>
            </a:r>
            <a:r>
              <a:rPr lang="ru-RU" sz="2600" b="1" i="1" dirty="0">
                <a:solidFill>
                  <a:schemeClr val="tx2"/>
                </a:solidFill>
              </a:rPr>
              <a:t> </a:t>
            </a:r>
            <a:r>
              <a:rPr lang="ru-RU" sz="2600" b="1" i="1" dirty="0" err="1">
                <a:solidFill>
                  <a:schemeClr val="tx2"/>
                </a:solidFill>
              </a:rPr>
              <a:t>оқу</a:t>
            </a:r>
            <a:r>
              <a:rPr lang="ru-RU" sz="2600" b="1" i="1" dirty="0">
                <a:solidFill>
                  <a:schemeClr val="tx2"/>
                </a:solidFill>
              </a:rPr>
              <a:t> </a:t>
            </a:r>
            <a:r>
              <a:rPr lang="ru-RU" sz="2600" b="1" i="1" dirty="0" err="1">
                <a:solidFill>
                  <a:schemeClr val="tx2"/>
                </a:solidFill>
              </a:rPr>
              <a:t>тапсырмаларының</a:t>
            </a:r>
            <a:r>
              <a:rPr lang="ru-RU" sz="2600" b="1" i="1" dirty="0">
                <a:solidFill>
                  <a:schemeClr val="tx2"/>
                </a:solidFill>
              </a:rPr>
              <a:t> </a:t>
            </a:r>
            <a:r>
              <a:rPr lang="ru-RU" sz="2600" b="1" i="1" dirty="0" err="1">
                <a:solidFill>
                  <a:schemeClr val="tx2"/>
                </a:solidFill>
              </a:rPr>
              <a:t>болжалды</a:t>
            </a:r>
            <a:r>
              <a:rPr lang="ru-RU" sz="2600" b="1" i="1" dirty="0">
                <a:solidFill>
                  <a:schemeClr val="tx2"/>
                </a:solidFill>
              </a:rPr>
              <a:t> </a:t>
            </a:r>
            <a:r>
              <a:rPr lang="ru-RU" sz="2600" b="1" i="1" dirty="0" err="1">
                <a:solidFill>
                  <a:schemeClr val="tx2"/>
                </a:solidFill>
              </a:rPr>
              <a:t>көлемі</a:t>
            </a:r>
            <a:endParaRPr lang="ru-RU" sz="2600" b="1" i="1" dirty="0">
              <a:solidFill>
                <a:schemeClr val="tx2"/>
              </a:solidFill>
            </a:endParaRPr>
          </a:p>
        </p:txBody>
      </p:sp>
    </p:spTree>
    <p:extLst>
      <p:ext uri="{BB962C8B-B14F-4D97-AF65-F5344CB8AC3E}">
        <p14:creationId xmlns:p14="http://schemas.microsoft.com/office/powerpoint/2010/main" val="4717849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B83B83DA-22A8-4D2B-A856-FC114C87CD05}"/>
              </a:ext>
            </a:extLst>
          </p:cNvPr>
          <p:cNvGraphicFramePr>
            <a:graphicFrameLocks noGrp="1"/>
          </p:cNvGraphicFramePr>
          <p:nvPr/>
        </p:nvGraphicFramePr>
        <p:xfrm>
          <a:off x="273571" y="1159504"/>
          <a:ext cx="5238234" cy="5272209"/>
        </p:xfrm>
        <a:graphic>
          <a:graphicData uri="http://schemas.openxmlformats.org/drawingml/2006/table">
            <a:tbl>
              <a:tblPr firstRow="1" firstCol="1" bandRow="1">
                <a:tableStyleId>{5C22544A-7EE6-4342-B048-85BDC9FD1C3A}</a:tableStyleId>
              </a:tblPr>
              <a:tblGrid>
                <a:gridCol w="1201301">
                  <a:extLst>
                    <a:ext uri="{9D8B030D-6E8A-4147-A177-3AD203B41FA5}">
                      <a16:colId xmlns:a16="http://schemas.microsoft.com/office/drawing/2014/main" val="1267367427"/>
                    </a:ext>
                  </a:extLst>
                </a:gridCol>
                <a:gridCol w="4036933">
                  <a:extLst>
                    <a:ext uri="{9D8B030D-6E8A-4147-A177-3AD203B41FA5}">
                      <a16:colId xmlns:a16="http://schemas.microsoft.com/office/drawing/2014/main" val="2789130539"/>
                    </a:ext>
                  </a:extLst>
                </a:gridCol>
              </a:tblGrid>
              <a:tr h="212961">
                <a:tc gridSpan="2">
                  <a:txBody>
                    <a:bodyPr/>
                    <a:lstStyle/>
                    <a:p>
                      <a:pPr algn="ctr">
                        <a:spcAft>
                          <a:spcPts val="0"/>
                        </a:spcAft>
                      </a:pPr>
                      <a:r>
                        <a:rPr lang="kk-KZ" sz="1100">
                          <a:effectLst/>
                        </a:rPr>
                        <a:t>Таңдау пәндері</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37" marR="64837" marT="0" marB="0"/>
                </a:tc>
                <a:tc hMerge="1">
                  <a:txBody>
                    <a:bodyPr/>
                    <a:lstStyle/>
                    <a:p>
                      <a:endParaRPr lang="ru-RU"/>
                    </a:p>
                  </a:txBody>
                  <a:tcPr/>
                </a:tc>
                <a:extLst>
                  <a:ext uri="{0D108BD9-81ED-4DB2-BD59-A6C34878D82A}">
                    <a16:rowId xmlns:a16="http://schemas.microsoft.com/office/drawing/2014/main" val="3369217755"/>
                  </a:ext>
                </a:extLst>
              </a:tr>
              <a:tr h="425923">
                <a:tc>
                  <a:txBody>
                    <a:bodyPr/>
                    <a:lstStyle/>
                    <a:p>
                      <a:pPr algn="just">
                        <a:spcAft>
                          <a:spcPts val="0"/>
                        </a:spcAft>
                      </a:pPr>
                      <a:r>
                        <a:rPr lang="kk-KZ" sz="1100">
                          <a:effectLst/>
                        </a:rPr>
                        <a:t>Шетел тілі</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37" marR="64837" marT="0" marB="0"/>
                </a:tc>
                <a:tc>
                  <a:txBody>
                    <a:bodyPr/>
                    <a:lstStyle/>
                    <a:p>
                      <a:pPr algn="just">
                        <a:spcAft>
                          <a:spcPts val="0"/>
                        </a:spcAft>
                      </a:pPr>
                      <a:r>
                        <a:rPr lang="kk-KZ" sz="1100" kern="1200" dirty="0">
                          <a:solidFill>
                            <a:srgbClr val="0070C0"/>
                          </a:solidFill>
                          <a:effectLst/>
                          <a:latin typeface="+mn-lt"/>
                          <a:ea typeface="+mn-ea"/>
                          <a:cs typeface="+mn-cs"/>
                        </a:rPr>
                        <a:t>- сабақ тақырыбы бойынша 1 ауызша жаттығу (40-50 сөз) және 1 жазбаша жаттығу</a:t>
                      </a:r>
                      <a:endParaRPr lang="ru-RU" sz="1100" kern="1200" dirty="0">
                        <a:solidFill>
                          <a:srgbClr val="0070C0"/>
                        </a:solidFill>
                        <a:effectLst/>
                        <a:latin typeface="+mn-lt"/>
                        <a:ea typeface="+mn-ea"/>
                        <a:cs typeface="+mn-cs"/>
                      </a:endParaRPr>
                    </a:p>
                  </a:txBody>
                  <a:tcPr marL="64837" marR="64837" marT="0" marB="0"/>
                </a:tc>
                <a:extLst>
                  <a:ext uri="{0D108BD9-81ED-4DB2-BD59-A6C34878D82A}">
                    <a16:rowId xmlns:a16="http://schemas.microsoft.com/office/drawing/2014/main" val="4159662936"/>
                  </a:ext>
                </a:extLst>
              </a:tr>
              <a:tr h="638884">
                <a:tc>
                  <a:txBody>
                    <a:bodyPr/>
                    <a:lstStyle/>
                    <a:p>
                      <a:pPr algn="just">
                        <a:spcAft>
                          <a:spcPts val="0"/>
                        </a:spcAft>
                      </a:pPr>
                      <a:r>
                        <a:rPr lang="en-US" sz="1100">
                          <a:effectLst/>
                        </a:rPr>
                        <a:t>Дүниежүзі тарихы</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37" marR="64837" marT="0" marB="0"/>
                </a:tc>
                <a:tc>
                  <a:txBody>
                    <a:bodyPr/>
                    <a:lstStyle/>
                    <a:p>
                      <a:pPr algn="just">
                        <a:spcAft>
                          <a:spcPts val="0"/>
                        </a:spcAft>
                      </a:pPr>
                      <a:r>
                        <a:rPr lang="kk-KZ" sz="1100" kern="1200" dirty="0">
                          <a:solidFill>
                            <a:srgbClr val="0070C0"/>
                          </a:solidFill>
                          <a:effectLst/>
                          <a:latin typeface="+mn-lt"/>
                          <a:ea typeface="+mn-ea"/>
                          <a:cs typeface="+mn-cs"/>
                        </a:rPr>
                        <a:t>- </a:t>
                      </a:r>
                      <a:r>
                        <a:rPr lang="ru-RU" sz="1100" kern="1200" dirty="0">
                          <a:solidFill>
                            <a:srgbClr val="0070C0"/>
                          </a:solidFill>
                          <a:effectLst/>
                          <a:latin typeface="+mn-lt"/>
                          <a:ea typeface="+mn-ea"/>
                          <a:cs typeface="+mn-cs"/>
                        </a:rPr>
                        <a:t>1 параграф</a:t>
                      </a:r>
                      <a:r>
                        <a:rPr lang="kk-KZ" sz="1100" kern="1200" dirty="0">
                          <a:solidFill>
                            <a:srgbClr val="0070C0"/>
                          </a:solidFill>
                          <a:effectLst/>
                          <a:latin typeface="+mn-lt"/>
                          <a:ea typeface="+mn-ea"/>
                          <a:cs typeface="+mn-cs"/>
                        </a:rPr>
                        <a:t> және 3-5 сұраққа жауап беру</a:t>
                      </a:r>
                      <a:r>
                        <a:rPr lang="ru-RU" sz="1100" kern="1200" dirty="0">
                          <a:solidFill>
                            <a:srgbClr val="0070C0"/>
                          </a:solidFill>
                          <a:effectLst/>
                          <a:latin typeface="+mn-lt"/>
                          <a:ea typeface="+mn-ea"/>
                          <a:cs typeface="+mn-cs"/>
                        </a:rPr>
                        <a:t>; </a:t>
                      </a:r>
                      <a:r>
                        <a:rPr lang="kk-KZ" sz="1100" kern="1200" dirty="0">
                          <a:solidFill>
                            <a:srgbClr val="0070C0"/>
                          </a:solidFill>
                          <a:effectLst/>
                          <a:latin typeface="+mn-lt"/>
                          <a:ea typeface="+mn-ea"/>
                          <a:cs typeface="+mn-cs"/>
                        </a:rPr>
                        <a:t>немесе</a:t>
                      </a:r>
                      <a:endParaRPr lang="ru-RU" sz="1100" kern="1200" dirty="0">
                        <a:solidFill>
                          <a:srgbClr val="0070C0"/>
                        </a:solidFill>
                        <a:effectLst/>
                        <a:latin typeface="+mn-lt"/>
                        <a:ea typeface="+mn-ea"/>
                        <a:cs typeface="+mn-cs"/>
                      </a:endParaRPr>
                    </a:p>
                    <a:p>
                      <a:pPr algn="just">
                        <a:spcAft>
                          <a:spcPts val="0"/>
                        </a:spcAft>
                      </a:pPr>
                      <a:r>
                        <a:rPr lang="kk-KZ" sz="1100" kern="1200" dirty="0">
                          <a:solidFill>
                            <a:srgbClr val="0070C0"/>
                          </a:solidFill>
                          <a:effectLst/>
                          <a:latin typeface="+mn-lt"/>
                          <a:ea typeface="+mn-ea"/>
                          <a:cs typeface="+mn-cs"/>
                        </a:rPr>
                        <a:t>- тақырып бойынша 1 бейне-ресурсты қарау және 3-5 сұраққа жауап беру.</a:t>
                      </a:r>
                      <a:endParaRPr lang="ru-RU" sz="1100" kern="1200" dirty="0">
                        <a:solidFill>
                          <a:srgbClr val="0070C0"/>
                        </a:solidFill>
                        <a:effectLst/>
                        <a:latin typeface="+mn-lt"/>
                        <a:ea typeface="+mn-ea"/>
                        <a:cs typeface="+mn-cs"/>
                      </a:endParaRPr>
                    </a:p>
                  </a:txBody>
                  <a:tcPr marL="64837" marR="64837" marT="0" marB="0"/>
                </a:tc>
                <a:extLst>
                  <a:ext uri="{0D108BD9-81ED-4DB2-BD59-A6C34878D82A}">
                    <a16:rowId xmlns:a16="http://schemas.microsoft.com/office/drawing/2014/main" val="919374987"/>
                  </a:ext>
                </a:extLst>
              </a:tr>
              <a:tr h="638884">
                <a:tc>
                  <a:txBody>
                    <a:bodyPr/>
                    <a:lstStyle/>
                    <a:p>
                      <a:pPr algn="just">
                        <a:spcAft>
                          <a:spcPts val="0"/>
                        </a:spcAft>
                      </a:pPr>
                      <a:r>
                        <a:rPr lang="en-US" sz="1100">
                          <a:effectLst/>
                        </a:rPr>
                        <a:t>География</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37" marR="64837" marT="0" marB="0"/>
                </a:tc>
                <a:tc>
                  <a:txBody>
                    <a:bodyPr/>
                    <a:lstStyle/>
                    <a:p>
                      <a:pPr algn="just">
                        <a:spcAft>
                          <a:spcPts val="0"/>
                        </a:spcAft>
                      </a:pPr>
                      <a:r>
                        <a:rPr lang="kk-KZ" sz="1100" kern="1200">
                          <a:solidFill>
                            <a:srgbClr val="0070C0"/>
                          </a:solidFill>
                          <a:effectLst/>
                          <a:latin typeface="+mn-lt"/>
                          <a:ea typeface="+mn-ea"/>
                          <a:cs typeface="+mn-cs"/>
                        </a:rPr>
                        <a:t>- </a:t>
                      </a:r>
                      <a:r>
                        <a:rPr lang="ru-RU" sz="1100" kern="1200">
                          <a:solidFill>
                            <a:srgbClr val="0070C0"/>
                          </a:solidFill>
                          <a:effectLst/>
                          <a:latin typeface="+mn-lt"/>
                          <a:ea typeface="+mn-ea"/>
                          <a:cs typeface="+mn-cs"/>
                        </a:rPr>
                        <a:t>1 параграф</a:t>
                      </a:r>
                      <a:r>
                        <a:rPr lang="kk-KZ" sz="1100" kern="1200">
                          <a:solidFill>
                            <a:srgbClr val="0070C0"/>
                          </a:solidFill>
                          <a:effectLst/>
                          <a:latin typeface="+mn-lt"/>
                          <a:ea typeface="+mn-ea"/>
                          <a:cs typeface="+mn-cs"/>
                        </a:rPr>
                        <a:t> және 3-5 сұраққа жауап беру</a:t>
                      </a:r>
                      <a:r>
                        <a:rPr lang="ru-RU" sz="1100" kern="1200">
                          <a:solidFill>
                            <a:srgbClr val="0070C0"/>
                          </a:solidFill>
                          <a:effectLst/>
                          <a:latin typeface="+mn-lt"/>
                          <a:ea typeface="+mn-ea"/>
                          <a:cs typeface="+mn-cs"/>
                        </a:rPr>
                        <a:t>; </a:t>
                      </a:r>
                      <a:r>
                        <a:rPr lang="kk-KZ" sz="1100" kern="1200">
                          <a:solidFill>
                            <a:srgbClr val="0070C0"/>
                          </a:solidFill>
                          <a:effectLst/>
                          <a:latin typeface="+mn-lt"/>
                          <a:ea typeface="+mn-ea"/>
                          <a:cs typeface="+mn-cs"/>
                        </a:rPr>
                        <a:t>немесе</a:t>
                      </a:r>
                      <a:endParaRPr lang="ru-RU" sz="1100" kern="1200">
                        <a:solidFill>
                          <a:srgbClr val="0070C0"/>
                        </a:solidFill>
                        <a:effectLst/>
                        <a:latin typeface="+mn-lt"/>
                        <a:ea typeface="+mn-ea"/>
                        <a:cs typeface="+mn-cs"/>
                      </a:endParaRPr>
                    </a:p>
                    <a:p>
                      <a:pPr algn="just">
                        <a:spcAft>
                          <a:spcPts val="0"/>
                        </a:spcAft>
                      </a:pPr>
                      <a:r>
                        <a:rPr lang="kk-KZ" sz="1100" kern="1200">
                          <a:solidFill>
                            <a:srgbClr val="0070C0"/>
                          </a:solidFill>
                          <a:effectLst/>
                          <a:latin typeface="+mn-lt"/>
                          <a:ea typeface="+mn-ea"/>
                          <a:cs typeface="+mn-cs"/>
                        </a:rPr>
                        <a:t>- тақырып бойынша 1 бейне-ресурсты қарау және 3-5 сұраққа жауап беру.</a:t>
                      </a:r>
                      <a:endParaRPr lang="ru-RU" sz="1100" kern="1200">
                        <a:solidFill>
                          <a:srgbClr val="0070C0"/>
                        </a:solidFill>
                        <a:effectLst/>
                        <a:latin typeface="+mn-lt"/>
                        <a:ea typeface="+mn-ea"/>
                        <a:cs typeface="+mn-cs"/>
                      </a:endParaRPr>
                    </a:p>
                  </a:txBody>
                  <a:tcPr marL="64837" marR="64837" marT="0" marB="0"/>
                </a:tc>
                <a:extLst>
                  <a:ext uri="{0D108BD9-81ED-4DB2-BD59-A6C34878D82A}">
                    <a16:rowId xmlns:a16="http://schemas.microsoft.com/office/drawing/2014/main" val="2708167010"/>
                  </a:ext>
                </a:extLst>
              </a:tr>
              <a:tr h="825933">
                <a:tc>
                  <a:txBody>
                    <a:bodyPr/>
                    <a:lstStyle/>
                    <a:p>
                      <a:pPr algn="just">
                        <a:spcAft>
                          <a:spcPts val="0"/>
                        </a:spcAft>
                      </a:pPr>
                      <a:r>
                        <a:rPr lang="kk-KZ" sz="1100">
                          <a:effectLst/>
                        </a:rPr>
                        <a:t>Құқық негіздері</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37" marR="64837" marT="0" marB="0"/>
                </a:tc>
                <a:tc>
                  <a:txBody>
                    <a:bodyPr/>
                    <a:lstStyle/>
                    <a:p>
                      <a:pPr algn="just">
                        <a:spcAft>
                          <a:spcPts val="0"/>
                        </a:spcAft>
                      </a:pPr>
                      <a:r>
                        <a:rPr lang="kk-KZ" sz="1100" kern="1200" dirty="0">
                          <a:solidFill>
                            <a:srgbClr val="0070C0"/>
                          </a:solidFill>
                          <a:effectLst/>
                          <a:latin typeface="+mn-lt"/>
                          <a:ea typeface="+mn-ea"/>
                          <a:cs typeface="+mn-cs"/>
                        </a:rPr>
                        <a:t>- </a:t>
                      </a:r>
                      <a:r>
                        <a:rPr lang="ru-RU" sz="1100" kern="1200" dirty="0">
                          <a:solidFill>
                            <a:srgbClr val="0070C0"/>
                          </a:solidFill>
                          <a:effectLst/>
                          <a:latin typeface="+mn-lt"/>
                          <a:ea typeface="+mn-ea"/>
                          <a:cs typeface="+mn-cs"/>
                        </a:rPr>
                        <a:t>1 параграф</a:t>
                      </a:r>
                      <a:r>
                        <a:rPr lang="kk-KZ" sz="1100" kern="1200" dirty="0">
                          <a:solidFill>
                            <a:srgbClr val="0070C0"/>
                          </a:solidFill>
                          <a:effectLst/>
                          <a:latin typeface="+mn-lt"/>
                          <a:ea typeface="+mn-ea"/>
                          <a:cs typeface="+mn-cs"/>
                        </a:rPr>
                        <a:t> және 3-5 сұраққа жауап беру</a:t>
                      </a:r>
                      <a:r>
                        <a:rPr lang="ru-RU" sz="1100" kern="1200" dirty="0">
                          <a:solidFill>
                            <a:srgbClr val="0070C0"/>
                          </a:solidFill>
                          <a:effectLst/>
                          <a:latin typeface="+mn-lt"/>
                          <a:ea typeface="+mn-ea"/>
                          <a:cs typeface="+mn-cs"/>
                        </a:rPr>
                        <a:t>; </a:t>
                      </a:r>
                      <a:r>
                        <a:rPr lang="kk-KZ" sz="1100" kern="1200" dirty="0">
                          <a:solidFill>
                            <a:srgbClr val="0070C0"/>
                          </a:solidFill>
                          <a:effectLst/>
                          <a:latin typeface="+mn-lt"/>
                          <a:ea typeface="+mn-ea"/>
                          <a:cs typeface="+mn-cs"/>
                        </a:rPr>
                        <a:t>немесе</a:t>
                      </a:r>
                      <a:endParaRPr lang="ru-RU" sz="1100" kern="1200" dirty="0">
                        <a:solidFill>
                          <a:srgbClr val="0070C0"/>
                        </a:solidFill>
                        <a:effectLst/>
                        <a:latin typeface="+mn-lt"/>
                        <a:ea typeface="+mn-ea"/>
                        <a:cs typeface="+mn-cs"/>
                      </a:endParaRPr>
                    </a:p>
                    <a:p>
                      <a:pPr algn="just">
                        <a:spcAft>
                          <a:spcPts val="0"/>
                        </a:spcAft>
                      </a:pPr>
                      <a:r>
                        <a:rPr lang="kk-KZ" sz="1100" kern="1200" dirty="0">
                          <a:solidFill>
                            <a:srgbClr val="0070C0"/>
                          </a:solidFill>
                          <a:effectLst/>
                          <a:latin typeface="+mn-lt"/>
                          <a:ea typeface="+mn-ea"/>
                          <a:cs typeface="+mn-cs"/>
                        </a:rPr>
                        <a:t>- 1 параграф және 1 тапсырманы орындау (кестені толтыру, бапты оқу, ұғымдарды салыстыру және түсіндіру және т.б.)</a:t>
                      </a:r>
                      <a:endParaRPr lang="ru-RU" sz="1100" kern="1200" dirty="0">
                        <a:solidFill>
                          <a:srgbClr val="0070C0"/>
                        </a:solidFill>
                        <a:effectLst/>
                        <a:latin typeface="+mn-lt"/>
                        <a:ea typeface="+mn-ea"/>
                        <a:cs typeface="+mn-cs"/>
                      </a:endParaRPr>
                    </a:p>
                  </a:txBody>
                  <a:tcPr marL="64837" marR="64837" marT="0" marB="0"/>
                </a:tc>
                <a:extLst>
                  <a:ext uri="{0D108BD9-81ED-4DB2-BD59-A6C34878D82A}">
                    <a16:rowId xmlns:a16="http://schemas.microsoft.com/office/drawing/2014/main" val="1822221467"/>
                  </a:ext>
                </a:extLst>
              </a:tr>
              <a:tr h="425923">
                <a:tc>
                  <a:txBody>
                    <a:bodyPr/>
                    <a:lstStyle/>
                    <a:p>
                      <a:pPr algn="just">
                        <a:spcAft>
                          <a:spcPts val="0"/>
                        </a:spcAft>
                      </a:pPr>
                      <a:r>
                        <a:rPr lang="en-US" sz="1100">
                          <a:effectLst/>
                        </a:rPr>
                        <a:t>Физика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37" marR="64837" marT="0" marB="0"/>
                </a:tc>
                <a:tc>
                  <a:txBody>
                    <a:bodyPr/>
                    <a:lstStyle/>
                    <a:p>
                      <a:pPr algn="just">
                        <a:spcAft>
                          <a:spcPts val="0"/>
                        </a:spcAft>
                      </a:pPr>
                      <a:r>
                        <a:rPr lang="kk-KZ" sz="1100" kern="1200" dirty="0">
                          <a:solidFill>
                            <a:srgbClr val="0070C0"/>
                          </a:solidFill>
                          <a:effectLst/>
                          <a:latin typeface="+mn-lt"/>
                          <a:ea typeface="+mn-ea"/>
                          <a:cs typeface="+mn-cs"/>
                        </a:rPr>
                        <a:t>- </a:t>
                      </a:r>
                      <a:r>
                        <a:rPr lang="ru-RU" sz="1100" kern="1200" dirty="0">
                          <a:solidFill>
                            <a:srgbClr val="0070C0"/>
                          </a:solidFill>
                          <a:effectLst/>
                          <a:latin typeface="+mn-lt"/>
                          <a:ea typeface="+mn-ea"/>
                          <a:cs typeface="+mn-cs"/>
                        </a:rPr>
                        <a:t>1 параграф</a:t>
                      </a:r>
                      <a:r>
                        <a:rPr lang="kk-KZ" sz="1100" kern="1200" dirty="0">
                          <a:solidFill>
                            <a:srgbClr val="0070C0"/>
                          </a:solidFill>
                          <a:effectLst/>
                          <a:latin typeface="+mn-lt"/>
                          <a:ea typeface="+mn-ea"/>
                          <a:cs typeface="+mn-cs"/>
                        </a:rPr>
                        <a:t> және 1-2 есепті шешу; немесе</a:t>
                      </a:r>
                      <a:endParaRPr lang="ru-RU" sz="1100" kern="1200" dirty="0">
                        <a:solidFill>
                          <a:srgbClr val="0070C0"/>
                        </a:solidFill>
                        <a:effectLst/>
                        <a:latin typeface="+mn-lt"/>
                        <a:ea typeface="+mn-ea"/>
                        <a:cs typeface="+mn-cs"/>
                      </a:endParaRPr>
                    </a:p>
                    <a:p>
                      <a:pPr algn="just">
                        <a:spcAft>
                          <a:spcPts val="0"/>
                        </a:spcAft>
                      </a:pPr>
                      <a:r>
                        <a:rPr lang="kk-KZ" sz="1100" kern="1200" dirty="0">
                          <a:solidFill>
                            <a:srgbClr val="0070C0"/>
                          </a:solidFill>
                          <a:effectLst/>
                          <a:latin typeface="+mn-lt"/>
                          <a:ea typeface="+mn-ea"/>
                          <a:cs typeface="+mn-cs"/>
                        </a:rPr>
                        <a:t>- </a:t>
                      </a:r>
                      <a:r>
                        <a:rPr lang="ru-RU" sz="1100" kern="1200" dirty="0">
                          <a:solidFill>
                            <a:srgbClr val="0070C0"/>
                          </a:solidFill>
                          <a:effectLst/>
                          <a:latin typeface="+mn-lt"/>
                          <a:ea typeface="+mn-ea"/>
                          <a:cs typeface="+mn-cs"/>
                        </a:rPr>
                        <a:t>1 параграф</a:t>
                      </a:r>
                      <a:r>
                        <a:rPr lang="kk-KZ" sz="1100" kern="1200" dirty="0">
                          <a:solidFill>
                            <a:srgbClr val="0070C0"/>
                          </a:solidFill>
                          <a:effectLst/>
                          <a:latin typeface="+mn-lt"/>
                          <a:ea typeface="+mn-ea"/>
                          <a:cs typeface="+mn-cs"/>
                        </a:rPr>
                        <a:t>  және зертханалық жұмысты орындау.</a:t>
                      </a:r>
                      <a:endParaRPr lang="ru-RU" sz="1100" kern="1200" dirty="0">
                        <a:solidFill>
                          <a:srgbClr val="0070C0"/>
                        </a:solidFill>
                        <a:effectLst/>
                        <a:latin typeface="+mn-lt"/>
                        <a:ea typeface="+mn-ea"/>
                        <a:cs typeface="+mn-cs"/>
                      </a:endParaRPr>
                    </a:p>
                  </a:txBody>
                  <a:tcPr marL="64837" marR="64837" marT="0" marB="0"/>
                </a:tc>
                <a:extLst>
                  <a:ext uri="{0D108BD9-81ED-4DB2-BD59-A6C34878D82A}">
                    <a16:rowId xmlns:a16="http://schemas.microsoft.com/office/drawing/2014/main" val="594137463"/>
                  </a:ext>
                </a:extLst>
              </a:tr>
              <a:tr h="638884">
                <a:tc>
                  <a:txBody>
                    <a:bodyPr/>
                    <a:lstStyle/>
                    <a:p>
                      <a:pPr algn="just">
                        <a:spcAft>
                          <a:spcPts val="0"/>
                        </a:spcAft>
                      </a:pPr>
                      <a:r>
                        <a:rPr lang="en-US" sz="1100">
                          <a:effectLst/>
                        </a:rPr>
                        <a:t>Химия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37" marR="64837" marT="0" marB="0"/>
                </a:tc>
                <a:tc>
                  <a:txBody>
                    <a:bodyPr/>
                    <a:lstStyle/>
                    <a:p>
                      <a:pPr algn="just">
                        <a:spcAft>
                          <a:spcPts val="0"/>
                        </a:spcAft>
                      </a:pPr>
                      <a:r>
                        <a:rPr lang="kk-KZ" sz="1100" kern="1200" dirty="0">
                          <a:solidFill>
                            <a:srgbClr val="0070C0"/>
                          </a:solidFill>
                          <a:effectLst/>
                          <a:latin typeface="+mn-lt"/>
                          <a:ea typeface="+mn-ea"/>
                          <a:cs typeface="+mn-cs"/>
                        </a:rPr>
                        <a:t>- </a:t>
                      </a:r>
                      <a:r>
                        <a:rPr lang="en-US" sz="1100" kern="1200" dirty="0">
                          <a:solidFill>
                            <a:srgbClr val="0070C0"/>
                          </a:solidFill>
                          <a:effectLst/>
                          <a:latin typeface="+mn-lt"/>
                          <a:ea typeface="+mn-ea"/>
                          <a:cs typeface="+mn-cs"/>
                        </a:rPr>
                        <a:t>1 </a:t>
                      </a:r>
                      <a:r>
                        <a:rPr lang="en-US" sz="1100" kern="1200" dirty="0" err="1">
                          <a:solidFill>
                            <a:srgbClr val="0070C0"/>
                          </a:solidFill>
                          <a:effectLst/>
                          <a:latin typeface="+mn-lt"/>
                          <a:ea typeface="+mn-ea"/>
                          <a:cs typeface="+mn-cs"/>
                        </a:rPr>
                        <a:t>параграф</a:t>
                      </a:r>
                      <a:r>
                        <a:rPr lang="kk-KZ" sz="1100" kern="1200" dirty="0">
                          <a:solidFill>
                            <a:srgbClr val="0070C0"/>
                          </a:solidFill>
                          <a:effectLst/>
                          <a:latin typeface="+mn-lt"/>
                          <a:ea typeface="+mn-ea"/>
                          <a:cs typeface="+mn-cs"/>
                        </a:rPr>
                        <a:t>  және 1-2 есепті шешу; немесе</a:t>
                      </a:r>
                      <a:endParaRPr lang="ru-RU" sz="1100" kern="1200" dirty="0">
                        <a:solidFill>
                          <a:srgbClr val="0070C0"/>
                        </a:solidFill>
                        <a:effectLst/>
                        <a:latin typeface="+mn-lt"/>
                        <a:ea typeface="+mn-ea"/>
                        <a:cs typeface="+mn-cs"/>
                      </a:endParaRPr>
                    </a:p>
                    <a:p>
                      <a:pPr algn="just">
                        <a:spcAft>
                          <a:spcPts val="0"/>
                        </a:spcAft>
                      </a:pPr>
                      <a:r>
                        <a:rPr lang="kk-KZ" sz="1100" kern="1200" dirty="0">
                          <a:solidFill>
                            <a:srgbClr val="0070C0"/>
                          </a:solidFill>
                          <a:effectLst/>
                          <a:latin typeface="+mn-lt"/>
                          <a:ea typeface="+mn-ea"/>
                          <a:cs typeface="+mn-cs"/>
                        </a:rPr>
                        <a:t>-  тақырып бойынша 1 бейне-ресурсты қарау және 3-5 сұраққа жауап беру.</a:t>
                      </a:r>
                      <a:endParaRPr lang="ru-RU" sz="1100" kern="1200" dirty="0">
                        <a:solidFill>
                          <a:srgbClr val="0070C0"/>
                        </a:solidFill>
                        <a:effectLst/>
                        <a:latin typeface="+mn-lt"/>
                        <a:ea typeface="+mn-ea"/>
                        <a:cs typeface="+mn-cs"/>
                      </a:endParaRPr>
                    </a:p>
                  </a:txBody>
                  <a:tcPr marL="64837" marR="64837" marT="0" marB="0"/>
                </a:tc>
                <a:extLst>
                  <a:ext uri="{0D108BD9-81ED-4DB2-BD59-A6C34878D82A}">
                    <a16:rowId xmlns:a16="http://schemas.microsoft.com/office/drawing/2014/main" val="3656648861"/>
                  </a:ext>
                </a:extLst>
              </a:tr>
              <a:tr h="638884">
                <a:tc>
                  <a:txBody>
                    <a:bodyPr/>
                    <a:lstStyle/>
                    <a:p>
                      <a:pPr algn="just">
                        <a:spcAft>
                          <a:spcPts val="0"/>
                        </a:spcAft>
                      </a:pPr>
                      <a:r>
                        <a:rPr lang="en-US" sz="1100">
                          <a:effectLst/>
                        </a:rPr>
                        <a:t>Биология</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37" marR="64837" marT="0" marB="0"/>
                </a:tc>
                <a:tc>
                  <a:txBody>
                    <a:bodyPr/>
                    <a:lstStyle/>
                    <a:p>
                      <a:pPr algn="just">
                        <a:spcAft>
                          <a:spcPts val="0"/>
                        </a:spcAft>
                      </a:pPr>
                      <a:r>
                        <a:rPr lang="kk-KZ" sz="1100" kern="1200" dirty="0">
                          <a:solidFill>
                            <a:srgbClr val="0070C0"/>
                          </a:solidFill>
                          <a:effectLst/>
                          <a:latin typeface="+mn-lt"/>
                          <a:ea typeface="+mn-ea"/>
                          <a:cs typeface="+mn-cs"/>
                        </a:rPr>
                        <a:t>- </a:t>
                      </a:r>
                      <a:r>
                        <a:rPr lang="ru-RU" sz="1100" kern="1200" dirty="0">
                          <a:solidFill>
                            <a:srgbClr val="0070C0"/>
                          </a:solidFill>
                          <a:effectLst/>
                          <a:latin typeface="+mn-lt"/>
                          <a:ea typeface="+mn-ea"/>
                          <a:cs typeface="+mn-cs"/>
                        </a:rPr>
                        <a:t>1 параграф</a:t>
                      </a:r>
                      <a:r>
                        <a:rPr lang="kk-KZ" sz="1100" kern="1200" dirty="0">
                          <a:solidFill>
                            <a:srgbClr val="0070C0"/>
                          </a:solidFill>
                          <a:effectLst/>
                          <a:latin typeface="+mn-lt"/>
                          <a:ea typeface="+mn-ea"/>
                          <a:cs typeface="+mn-cs"/>
                        </a:rPr>
                        <a:t>  және 3-5 сұраққа жауап беру; немесе</a:t>
                      </a:r>
                      <a:endParaRPr lang="ru-RU" sz="1100" kern="1200" dirty="0">
                        <a:solidFill>
                          <a:srgbClr val="0070C0"/>
                        </a:solidFill>
                        <a:effectLst/>
                        <a:latin typeface="+mn-lt"/>
                        <a:ea typeface="+mn-ea"/>
                        <a:cs typeface="+mn-cs"/>
                      </a:endParaRPr>
                    </a:p>
                    <a:p>
                      <a:pPr algn="just">
                        <a:spcAft>
                          <a:spcPts val="0"/>
                        </a:spcAft>
                      </a:pPr>
                      <a:r>
                        <a:rPr lang="kk-KZ" sz="1100" kern="1200" dirty="0">
                          <a:solidFill>
                            <a:srgbClr val="0070C0"/>
                          </a:solidFill>
                          <a:effectLst/>
                          <a:latin typeface="+mn-lt"/>
                          <a:ea typeface="+mn-ea"/>
                          <a:cs typeface="+mn-cs"/>
                        </a:rPr>
                        <a:t>-  тақырып бойынша 1 бейне-ресурсты қарау және 3-5 сұраққа жауап беру</a:t>
                      </a:r>
                      <a:endParaRPr lang="ru-RU" sz="1100" kern="1200" dirty="0">
                        <a:solidFill>
                          <a:srgbClr val="0070C0"/>
                        </a:solidFill>
                        <a:effectLst/>
                        <a:latin typeface="+mn-lt"/>
                        <a:ea typeface="+mn-ea"/>
                        <a:cs typeface="+mn-cs"/>
                      </a:endParaRPr>
                    </a:p>
                  </a:txBody>
                  <a:tcPr marL="64837" marR="64837" marT="0" marB="0"/>
                </a:tc>
                <a:extLst>
                  <a:ext uri="{0D108BD9-81ED-4DB2-BD59-A6C34878D82A}">
                    <a16:rowId xmlns:a16="http://schemas.microsoft.com/office/drawing/2014/main" val="336627158"/>
                  </a:ext>
                </a:extLst>
              </a:tr>
              <a:tr h="825933">
                <a:tc>
                  <a:txBody>
                    <a:bodyPr/>
                    <a:lstStyle/>
                    <a:p>
                      <a:pPr algn="just">
                        <a:spcAft>
                          <a:spcPts val="0"/>
                        </a:spcAft>
                      </a:pPr>
                      <a:r>
                        <a:rPr lang="en-US" sz="1100">
                          <a:effectLst/>
                        </a:rPr>
                        <a:t>Кәсіпкерлік және бизнес негіздері</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37" marR="64837" marT="0" marB="0"/>
                </a:tc>
                <a:tc>
                  <a:txBody>
                    <a:bodyPr/>
                    <a:lstStyle/>
                    <a:p>
                      <a:pPr algn="just">
                        <a:spcAft>
                          <a:spcPts val="0"/>
                        </a:spcAft>
                      </a:pPr>
                      <a:r>
                        <a:rPr lang="kk-KZ" sz="1100" kern="1200" dirty="0">
                          <a:solidFill>
                            <a:srgbClr val="0070C0"/>
                          </a:solidFill>
                          <a:effectLst/>
                          <a:latin typeface="+mn-lt"/>
                          <a:ea typeface="+mn-ea"/>
                          <a:cs typeface="+mn-cs"/>
                        </a:rPr>
                        <a:t>- 1 параграф,  және 3-5 сұраққа жауап беру немесе</a:t>
                      </a:r>
                      <a:endParaRPr lang="ru-RU" sz="1100" kern="1200" dirty="0">
                        <a:solidFill>
                          <a:srgbClr val="0070C0"/>
                        </a:solidFill>
                        <a:effectLst/>
                        <a:latin typeface="+mn-lt"/>
                        <a:ea typeface="+mn-ea"/>
                        <a:cs typeface="+mn-cs"/>
                      </a:endParaRPr>
                    </a:p>
                    <a:p>
                      <a:pPr algn="just">
                        <a:spcAft>
                          <a:spcPts val="0"/>
                        </a:spcAft>
                      </a:pPr>
                      <a:r>
                        <a:rPr lang="kk-KZ" sz="1100" kern="1200" dirty="0">
                          <a:solidFill>
                            <a:srgbClr val="0070C0"/>
                          </a:solidFill>
                          <a:effectLst/>
                          <a:latin typeface="+mn-lt"/>
                          <a:ea typeface="+mn-ea"/>
                          <a:cs typeface="+mn-cs"/>
                        </a:rPr>
                        <a:t>- 1 параграф және 1 тапсырма (айырмашылықтарды сипаттаңыз, немесе кестені толтырыңыз немесе ұқсастықтарды табыңыз және т.б.) </a:t>
                      </a:r>
                      <a:endParaRPr lang="ru-RU" sz="1100" kern="1200" dirty="0">
                        <a:solidFill>
                          <a:srgbClr val="0070C0"/>
                        </a:solidFill>
                        <a:effectLst/>
                        <a:latin typeface="+mn-lt"/>
                        <a:ea typeface="+mn-ea"/>
                        <a:cs typeface="+mn-cs"/>
                      </a:endParaRPr>
                    </a:p>
                  </a:txBody>
                  <a:tcPr marL="64837" marR="64837" marT="0" marB="0"/>
                </a:tc>
                <a:extLst>
                  <a:ext uri="{0D108BD9-81ED-4DB2-BD59-A6C34878D82A}">
                    <a16:rowId xmlns:a16="http://schemas.microsoft.com/office/drawing/2014/main" val="312147479"/>
                  </a:ext>
                </a:extLst>
              </a:tr>
            </a:tbl>
          </a:graphicData>
        </a:graphic>
      </p:graphicFrame>
      <p:graphicFrame>
        <p:nvGraphicFramePr>
          <p:cNvPr id="4" name="Таблица 3">
            <a:extLst>
              <a:ext uri="{FF2B5EF4-FFF2-40B4-BE49-F238E27FC236}">
                <a16:creationId xmlns:a16="http://schemas.microsoft.com/office/drawing/2014/main" id="{035FD1AD-0347-4ECC-BD88-BA05AEB02A83}"/>
              </a:ext>
            </a:extLst>
          </p:cNvPr>
          <p:cNvGraphicFramePr>
            <a:graphicFrameLocks noGrp="1"/>
          </p:cNvGraphicFramePr>
          <p:nvPr/>
        </p:nvGraphicFramePr>
        <p:xfrm>
          <a:off x="6096000" y="1176405"/>
          <a:ext cx="5496163" cy="5261405"/>
        </p:xfrm>
        <a:graphic>
          <a:graphicData uri="http://schemas.openxmlformats.org/drawingml/2006/table">
            <a:tbl>
              <a:tblPr firstRow="1" firstCol="1" bandRow="1">
                <a:tableStyleId>{5C22544A-7EE6-4342-B048-85BDC9FD1C3A}</a:tableStyleId>
              </a:tblPr>
              <a:tblGrid>
                <a:gridCol w="1260454">
                  <a:extLst>
                    <a:ext uri="{9D8B030D-6E8A-4147-A177-3AD203B41FA5}">
                      <a16:colId xmlns:a16="http://schemas.microsoft.com/office/drawing/2014/main" val="2977352121"/>
                    </a:ext>
                  </a:extLst>
                </a:gridCol>
                <a:gridCol w="4235709">
                  <a:extLst>
                    <a:ext uri="{9D8B030D-6E8A-4147-A177-3AD203B41FA5}">
                      <a16:colId xmlns:a16="http://schemas.microsoft.com/office/drawing/2014/main" val="2263692174"/>
                    </a:ext>
                  </a:extLst>
                </a:gridCol>
              </a:tblGrid>
              <a:tr h="170232">
                <a:tc gridSpan="2">
                  <a:txBody>
                    <a:bodyPr/>
                    <a:lstStyle/>
                    <a:p>
                      <a:pPr algn="ctr">
                        <a:spcAft>
                          <a:spcPts val="0"/>
                        </a:spcAft>
                      </a:pPr>
                      <a:r>
                        <a:rPr lang="kk-KZ" sz="1000" dirty="0">
                          <a:effectLst/>
                        </a:rPr>
                        <a:t>11-сынып (ЖМБ)</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423" marR="51423" marT="0" marB="0"/>
                </a:tc>
                <a:tc hMerge="1">
                  <a:txBody>
                    <a:bodyPr/>
                    <a:lstStyle/>
                    <a:p>
                      <a:endParaRPr lang="ru-RU"/>
                    </a:p>
                  </a:txBody>
                  <a:tcPr/>
                </a:tc>
                <a:extLst>
                  <a:ext uri="{0D108BD9-81ED-4DB2-BD59-A6C34878D82A}">
                    <a16:rowId xmlns:a16="http://schemas.microsoft.com/office/drawing/2014/main" val="3912523543"/>
                  </a:ext>
                </a:extLst>
              </a:tr>
              <a:tr h="340465">
                <a:tc>
                  <a:txBody>
                    <a:bodyPr/>
                    <a:lstStyle/>
                    <a:p>
                      <a:pPr>
                        <a:spcAft>
                          <a:spcPts val="0"/>
                        </a:spcAft>
                      </a:pPr>
                      <a:r>
                        <a:rPr lang="kk-KZ" sz="900" kern="1200">
                          <a:effectLst/>
                        </a:rPr>
                        <a:t>Қазақ тілі/Русский язык</a:t>
                      </a:r>
                      <a:endParaRPr lang="ru-RU"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423" marR="51423" marT="0" marB="0"/>
                </a:tc>
                <a:tc>
                  <a:txBody>
                    <a:bodyPr/>
                    <a:lstStyle/>
                    <a:p>
                      <a:pPr marL="0" algn="just" defTabSz="914400" rtl="0" eaLnBrk="1" latinLnBrk="0" hangingPunct="1">
                        <a:spcAft>
                          <a:spcPts val="0"/>
                        </a:spcAft>
                      </a:pPr>
                      <a:r>
                        <a:rPr lang="kk-KZ" sz="1100" kern="1200" dirty="0">
                          <a:solidFill>
                            <a:srgbClr val="0070C0"/>
                          </a:solidFill>
                          <a:effectLst/>
                          <a:latin typeface="+mn-lt"/>
                          <a:ea typeface="+mn-ea"/>
                          <a:cs typeface="+mn-cs"/>
                        </a:rPr>
                        <a:t>- 1 ауызша жаттығу (110-115 сөз), сабақ тақырыбы бойынша 1 жазбаша жаттығу</a:t>
                      </a:r>
                      <a:endParaRPr lang="ru-RU" sz="1100" kern="1200" dirty="0">
                        <a:solidFill>
                          <a:srgbClr val="0070C0"/>
                        </a:solidFill>
                        <a:effectLst/>
                        <a:latin typeface="+mn-lt"/>
                        <a:ea typeface="+mn-ea"/>
                        <a:cs typeface="+mn-cs"/>
                      </a:endParaRPr>
                    </a:p>
                  </a:txBody>
                  <a:tcPr marL="51423" marR="51423" marT="0" marB="0"/>
                </a:tc>
                <a:extLst>
                  <a:ext uri="{0D108BD9-81ED-4DB2-BD59-A6C34878D82A}">
                    <a16:rowId xmlns:a16="http://schemas.microsoft.com/office/drawing/2014/main" val="2582489915"/>
                  </a:ext>
                </a:extLst>
              </a:tr>
              <a:tr h="510697">
                <a:tc>
                  <a:txBody>
                    <a:bodyPr/>
                    <a:lstStyle/>
                    <a:p>
                      <a:pPr algn="just">
                        <a:spcAft>
                          <a:spcPts val="0"/>
                        </a:spcAft>
                      </a:pPr>
                      <a:r>
                        <a:rPr lang="kk-KZ" sz="900">
                          <a:effectLst/>
                        </a:rPr>
                        <a:t>Қазақ әдебиеті/Русская литература</a:t>
                      </a:r>
                      <a:endParaRPr lang="ru-RU"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423" marR="51423" marT="0" marB="0"/>
                </a:tc>
                <a:tc>
                  <a:txBody>
                    <a:bodyPr/>
                    <a:lstStyle/>
                    <a:p>
                      <a:pPr marL="0" algn="just" defTabSz="914400" rtl="0" eaLnBrk="1" latinLnBrk="0" hangingPunct="1">
                        <a:spcAft>
                          <a:spcPts val="0"/>
                        </a:spcAft>
                      </a:pPr>
                      <a:r>
                        <a:rPr lang="kk-KZ" sz="1100" kern="1200" dirty="0">
                          <a:solidFill>
                            <a:srgbClr val="0070C0"/>
                          </a:solidFill>
                          <a:effectLst/>
                          <a:latin typeface="+mn-lt"/>
                          <a:ea typeface="+mn-ea"/>
                          <a:cs typeface="+mn-cs"/>
                        </a:rPr>
                        <a:t>- 10-15 бет оқу, мәтінді талдауға арналған 1-2 жаттығу</a:t>
                      </a:r>
                      <a:endParaRPr lang="ru-RU" sz="1100" kern="1200" dirty="0">
                        <a:solidFill>
                          <a:srgbClr val="0070C0"/>
                        </a:solidFill>
                        <a:effectLst/>
                        <a:latin typeface="+mn-lt"/>
                        <a:ea typeface="+mn-ea"/>
                        <a:cs typeface="+mn-cs"/>
                      </a:endParaRPr>
                    </a:p>
                    <a:p>
                      <a:pPr marL="0" algn="just" defTabSz="914400" rtl="0" eaLnBrk="1" latinLnBrk="0" hangingPunct="1">
                        <a:spcAft>
                          <a:spcPts val="0"/>
                        </a:spcAft>
                      </a:pPr>
                      <a:r>
                        <a:rPr lang="kk-KZ" sz="1100" kern="1200" dirty="0">
                          <a:solidFill>
                            <a:srgbClr val="0070C0"/>
                          </a:solidFill>
                          <a:effectLst/>
                          <a:latin typeface="+mn-lt"/>
                          <a:ea typeface="+mn-ea"/>
                          <a:cs typeface="+mn-cs"/>
                        </a:rPr>
                        <a:t> </a:t>
                      </a:r>
                      <a:endParaRPr lang="ru-RU" sz="1100" kern="1200" dirty="0">
                        <a:solidFill>
                          <a:srgbClr val="0070C0"/>
                        </a:solidFill>
                        <a:effectLst/>
                        <a:latin typeface="+mn-lt"/>
                        <a:ea typeface="+mn-ea"/>
                        <a:cs typeface="+mn-cs"/>
                      </a:endParaRPr>
                    </a:p>
                  </a:txBody>
                  <a:tcPr marL="51423" marR="51423" marT="0" marB="0"/>
                </a:tc>
                <a:extLst>
                  <a:ext uri="{0D108BD9-81ED-4DB2-BD59-A6C34878D82A}">
                    <a16:rowId xmlns:a16="http://schemas.microsoft.com/office/drawing/2014/main" val="1625744038"/>
                  </a:ext>
                </a:extLst>
              </a:tr>
              <a:tr h="510697">
                <a:tc>
                  <a:txBody>
                    <a:bodyPr/>
                    <a:lstStyle/>
                    <a:p>
                      <a:pPr algn="just">
                        <a:spcAft>
                          <a:spcPts val="0"/>
                        </a:spcAft>
                      </a:pPr>
                      <a:r>
                        <a:rPr lang="ru-RU" sz="900">
                          <a:effectLst/>
                        </a:rPr>
                        <a:t>Русский язык и литература</a:t>
                      </a:r>
                      <a:r>
                        <a:rPr lang="kk-KZ" sz="900">
                          <a:effectLst/>
                        </a:rPr>
                        <a:t>/Қазақ тілі мен әдебиеті</a:t>
                      </a:r>
                      <a:endParaRPr lang="ru-RU"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423" marR="51423" marT="0" marB="0"/>
                </a:tc>
                <a:tc>
                  <a:txBody>
                    <a:bodyPr/>
                    <a:lstStyle/>
                    <a:p>
                      <a:pPr marL="0" algn="just" defTabSz="914400" rtl="0" eaLnBrk="1" latinLnBrk="0" hangingPunct="1">
                        <a:spcAft>
                          <a:spcPts val="0"/>
                        </a:spcAft>
                      </a:pPr>
                      <a:r>
                        <a:rPr lang="kk-KZ" sz="1100" kern="1200" dirty="0">
                          <a:solidFill>
                            <a:srgbClr val="0070C0"/>
                          </a:solidFill>
                          <a:effectLst/>
                          <a:latin typeface="+mn-lt"/>
                          <a:ea typeface="+mn-ea"/>
                          <a:cs typeface="+mn-cs"/>
                        </a:rPr>
                        <a:t>- сабақ тақырыбы бойынша 1 ауызша жаттығу (60-70 сөз) және 1 жазбаша жаттығу</a:t>
                      </a:r>
                      <a:endParaRPr lang="ru-RU" sz="1100" kern="1200" dirty="0">
                        <a:solidFill>
                          <a:srgbClr val="0070C0"/>
                        </a:solidFill>
                        <a:effectLst/>
                        <a:latin typeface="+mn-lt"/>
                        <a:ea typeface="+mn-ea"/>
                        <a:cs typeface="+mn-cs"/>
                      </a:endParaRPr>
                    </a:p>
                  </a:txBody>
                  <a:tcPr marL="51423" marR="51423" marT="0" marB="0"/>
                </a:tc>
                <a:extLst>
                  <a:ext uri="{0D108BD9-81ED-4DB2-BD59-A6C34878D82A}">
                    <a16:rowId xmlns:a16="http://schemas.microsoft.com/office/drawing/2014/main" val="2053555139"/>
                  </a:ext>
                </a:extLst>
              </a:tr>
              <a:tr h="340465">
                <a:tc>
                  <a:txBody>
                    <a:bodyPr/>
                    <a:lstStyle/>
                    <a:p>
                      <a:pPr algn="just">
                        <a:spcAft>
                          <a:spcPts val="0"/>
                        </a:spcAft>
                      </a:pPr>
                      <a:r>
                        <a:rPr lang="kk-KZ" sz="900">
                          <a:effectLst/>
                        </a:rPr>
                        <a:t>Ағылшын тілі</a:t>
                      </a:r>
                      <a:endParaRPr lang="ru-RU"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423" marR="51423" marT="0" marB="0"/>
                </a:tc>
                <a:tc>
                  <a:txBody>
                    <a:bodyPr/>
                    <a:lstStyle/>
                    <a:p>
                      <a:pPr marL="0" algn="just" defTabSz="914400" rtl="0" eaLnBrk="1" latinLnBrk="0" hangingPunct="1">
                        <a:spcAft>
                          <a:spcPts val="0"/>
                        </a:spcAft>
                      </a:pPr>
                      <a:r>
                        <a:rPr lang="kk-KZ" sz="1100" kern="1200">
                          <a:solidFill>
                            <a:srgbClr val="0070C0"/>
                          </a:solidFill>
                          <a:effectLst/>
                          <a:latin typeface="+mn-lt"/>
                          <a:ea typeface="+mn-ea"/>
                          <a:cs typeface="+mn-cs"/>
                        </a:rPr>
                        <a:t>- сабақ тақырыбы бойынша 1 ауызша жаттығу (55-65 сөз) және 1 жазбаша жаттығу</a:t>
                      </a:r>
                      <a:endParaRPr lang="ru-RU" sz="1100" kern="1200">
                        <a:solidFill>
                          <a:srgbClr val="0070C0"/>
                        </a:solidFill>
                        <a:effectLst/>
                        <a:latin typeface="+mn-lt"/>
                        <a:ea typeface="+mn-ea"/>
                        <a:cs typeface="+mn-cs"/>
                      </a:endParaRPr>
                    </a:p>
                  </a:txBody>
                  <a:tcPr marL="51423" marR="51423" marT="0" marB="0"/>
                </a:tc>
                <a:extLst>
                  <a:ext uri="{0D108BD9-81ED-4DB2-BD59-A6C34878D82A}">
                    <a16:rowId xmlns:a16="http://schemas.microsoft.com/office/drawing/2014/main" val="3943603298"/>
                  </a:ext>
                </a:extLst>
              </a:tr>
              <a:tr h="510697">
                <a:tc>
                  <a:txBody>
                    <a:bodyPr/>
                    <a:lstStyle/>
                    <a:p>
                      <a:pPr algn="just">
                        <a:spcAft>
                          <a:spcPts val="0"/>
                        </a:spcAft>
                      </a:pPr>
                      <a:r>
                        <a:rPr lang="en-US" sz="900">
                          <a:effectLst/>
                        </a:rPr>
                        <a:t>Алгебра және анализ бастамалары</a:t>
                      </a:r>
                      <a:endParaRPr lang="ru-RU"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423" marR="51423" marT="0" marB="0"/>
                </a:tc>
                <a:tc>
                  <a:txBody>
                    <a:bodyPr/>
                    <a:lstStyle/>
                    <a:p>
                      <a:pPr marL="0" algn="just" defTabSz="914400" rtl="0" eaLnBrk="1" latinLnBrk="0" hangingPunct="1">
                        <a:spcAft>
                          <a:spcPts val="0"/>
                        </a:spcAft>
                      </a:pPr>
                      <a:r>
                        <a:rPr lang="kk-KZ" sz="1100" kern="1200" dirty="0">
                          <a:solidFill>
                            <a:srgbClr val="0070C0"/>
                          </a:solidFill>
                          <a:effectLst/>
                          <a:latin typeface="+mn-lt"/>
                          <a:ea typeface="+mn-ea"/>
                          <a:cs typeface="+mn-cs"/>
                        </a:rPr>
                        <a:t>- </a:t>
                      </a:r>
                      <a:r>
                        <a:rPr lang="en-US" sz="1100" kern="1200" dirty="0">
                          <a:solidFill>
                            <a:srgbClr val="0070C0"/>
                          </a:solidFill>
                          <a:effectLst/>
                          <a:latin typeface="+mn-lt"/>
                          <a:ea typeface="+mn-ea"/>
                          <a:cs typeface="+mn-cs"/>
                        </a:rPr>
                        <a:t>2 </a:t>
                      </a:r>
                      <a:r>
                        <a:rPr lang="kk-KZ" sz="1100" kern="1200" dirty="0">
                          <a:solidFill>
                            <a:srgbClr val="0070C0"/>
                          </a:solidFill>
                          <a:effectLst/>
                          <a:latin typeface="+mn-lt"/>
                          <a:ea typeface="+mn-ea"/>
                          <a:cs typeface="+mn-cs"/>
                        </a:rPr>
                        <a:t>сөз есеп және 8 есеп</a:t>
                      </a:r>
                      <a:r>
                        <a:rPr lang="en-US" sz="1100" kern="1200" dirty="0">
                          <a:solidFill>
                            <a:srgbClr val="0070C0"/>
                          </a:solidFill>
                          <a:effectLst/>
                          <a:latin typeface="+mn-lt"/>
                          <a:ea typeface="+mn-ea"/>
                          <a:cs typeface="+mn-cs"/>
                        </a:rPr>
                        <a:t>; </a:t>
                      </a:r>
                      <a:r>
                        <a:rPr lang="kk-KZ" sz="1100" kern="1200" dirty="0">
                          <a:solidFill>
                            <a:srgbClr val="0070C0"/>
                          </a:solidFill>
                          <a:effectLst/>
                          <a:latin typeface="+mn-lt"/>
                          <a:ea typeface="+mn-ea"/>
                          <a:cs typeface="+mn-cs"/>
                        </a:rPr>
                        <a:t>немесе</a:t>
                      </a:r>
                      <a:endParaRPr lang="ru-RU" sz="1100" kern="1200" dirty="0">
                        <a:solidFill>
                          <a:srgbClr val="0070C0"/>
                        </a:solidFill>
                        <a:effectLst/>
                        <a:latin typeface="+mn-lt"/>
                        <a:ea typeface="+mn-ea"/>
                        <a:cs typeface="+mn-cs"/>
                      </a:endParaRPr>
                    </a:p>
                    <a:p>
                      <a:pPr marL="0" algn="just" defTabSz="914400" rtl="0" eaLnBrk="1" latinLnBrk="0" hangingPunct="1">
                        <a:spcAft>
                          <a:spcPts val="0"/>
                        </a:spcAft>
                      </a:pPr>
                      <a:r>
                        <a:rPr lang="en-US" sz="1100" kern="1200" dirty="0">
                          <a:solidFill>
                            <a:srgbClr val="0070C0"/>
                          </a:solidFill>
                          <a:effectLst/>
                          <a:latin typeface="+mn-lt"/>
                          <a:ea typeface="+mn-ea"/>
                          <a:cs typeface="+mn-cs"/>
                        </a:rPr>
                        <a:t>- 1 </a:t>
                      </a:r>
                      <a:r>
                        <a:rPr lang="kk-KZ" sz="1100" kern="1200" dirty="0">
                          <a:solidFill>
                            <a:srgbClr val="0070C0"/>
                          </a:solidFill>
                          <a:effectLst/>
                          <a:latin typeface="+mn-lt"/>
                          <a:ea typeface="+mn-ea"/>
                          <a:cs typeface="+mn-cs"/>
                        </a:rPr>
                        <a:t>сөз есеп және 10 есеп</a:t>
                      </a:r>
                      <a:endParaRPr lang="ru-RU" sz="1100" kern="1200" dirty="0">
                        <a:solidFill>
                          <a:srgbClr val="0070C0"/>
                        </a:solidFill>
                        <a:effectLst/>
                        <a:latin typeface="+mn-lt"/>
                        <a:ea typeface="+mn-ea"/>
                        <a:cs typeface="+mn-cs"/>
                      </a:endParaRPr>
                    </a:p>
                  </a:txBody>
                  <a:tcPr marL="51423" marR="51423" marT="0" marB="0"/>
                </a:tc>
                <a:extLst>
                  <a:ext uri="{0D108BD9-81ED-4DB2-BD59-A6C34878D82A}">
                    <a16:rowId xmlns:a16="http://schemas.microsoft.com/office/drawing/2014/main" val="2770210765"/>
                  </a:ext>
                </a:extLst>
              </a:tr>
              <a:tr h="170232">
                <a:tc>
                  <a:txBody>
                    <a:bodyPr/>
                    <a:lstStyle/>
                    <a:p>
                      <a:pPr algn="just">
                        <a:spcAft>
                          <a:spcPts val="0"/>
                        </a:spcAft>
                      </a:pPr>
                      <a:r>
                        <a:rPr lang="en-US" sz="900">
                          <a:effectLst/>
                        </a:rPr>
                        <a:t>Геометрия</a:t>
                      </a:r>
                      <a:endParaRPr lang="ru-RU"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423" marR="51423" marT="0" marB="0"/>
                </a:tc>
                <a:tc>
                  <a:txBody>
                    <a:bodyPr/>
                    <a:lstStyle/>
                    <a:p>
                      <a:pPr marL="0" algn="just" defTabSz="914400" rtl="0" eaLnBrk="1" latinLnBrk="0" hangingPunct="1">
                        <a:spcAft>
                          <a:spcPts val="0"/>
                        </a:spcAft>
                      </a:pPr>
                      <a:r>
                        <a:rPr lang="kk-KZ" sz="1100" kern="1200" dirty="0">
                          <a:solidFill>
                            <a:srgbClr val="0070C0"/>
                          </a:solidFill>
                          <a:effectLst/>
                          <a:latin typeface="+mn-lt"/>
                          <a:ea typeface="+mn-ea"/>
                          <a:cs typeface="+mn-cs"/>
                        </a:rPr>
                        <a:t>- </a:t>
                      </a:r>
                      <a:r>
                        <a:rPr lang="en-US" sz="1100" kern="1200" dirty="0">
                          <a:solidFill>
                            <a:srgbClr val="0070C0"/>
                          </a:solidFill>
                          <a:effectLst/>
                          <a:latin typeface="+mn-lt"/>
                          <a:ea typeface="+mn-ea"/>
                          <a:cs typeface="+mn-cs"/>
                        </a:rPr>
                        <a:t>2 </a:t>
                      </a:r>
                      <a:r>
                        <a:rPr lang="kk-KZ" sz="1100" kern="1200" dirty="0">
                          <a:solidFill>
                            <a:srgbClr val="0070C0"/>
                          </a:solidFill>
                          <a:effectLst/>
                          <a:latin typeface="+mn-lt"/>
                          <a:ea typeface="+mn-ea"/>
                          <a:cs typeface="+mn-cs"/>
                        </a:rPr>
                        <a:t>сөз есеп және 3-5 сұраққа жауап беру</a:t>
                      </a:r>
                      <a:endParaRPr lang="ru-RU" sz="1100" kern="1200" dirty="0">
                        <a:solidFill>
                          <a:srgbClr val="0070C0"/>
                        </a:solidFill>
                        <a:effectLst/>
                        <a:latin typeface="+mn-lt"/>
                        <a:ea typeface="+mn-ea"/>
                        <a:cs typeface="+mn-cs"/>
                      </a:endParaRPr>
                    </a:p>
                  </a:txBody>
                  <a:tcPr marL="51423" marR="51423" marT="0" marB="0"/>
                </a:tc>
                <a:extLst>
                  <a:ext uri="{0D108BD9-81ED-4DB2-BD59-A6C34878D82A}">
                    <a16:rowId xmlns:a16="http://schemas.microsoft.com/office/drawing/2014/main" val="3085853474"/>
                  </a:ext>
                </a:extLst>
              </a:tr>
              <a:tr h="340465">
                <a:tc>
                  <a:txBody>
                    <a:bodyPr/>
                    <a:lstStyle/>
                    <a:p>
                      <a:pPr algn="just">
                        <a:spcAft>
                          <a:spcPts val="0"/>
                        </a:spcAft>
                      </a:pPr>
                      <a:r>
                        <a:rPr lang="en-US" sz="900">
                          <a:effectLst/>
                        </a:rPr>
                        <a:t>Информатика </a:t>
                      </a:r>
                      <a:endParaRPr lang="ru-RU"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423" marR="51423" marT="0" marB="0"/>
                </a:tc>
                <a:tc>
                  <a:txBody>
                    <a:bodyPr/>
                    <a:lstStyle/>
                    <a:p>
                      <a:pPr marL="0" algn="just" defTabSz="914400" rtl="0" eaLnBrk="1" latinLnBrk="0" hangingPunct="1">
                        <a:spcAft>
                          <a:spcPts val="0"/>
                        </a:spcAft>
                      </a:pPr>
                      <a:r>
                        <a:rPr lang="kk-KZ" sz="1100" kern="1200">
                          <a:solidFill>
                            <a:srgbClr val="0070C0"/>
                          </a:solidFill>
                          <a:effectLst/>
                          <a:latin typeface="+mn-lt"/>
                          <a:ea typeface="+mn-ea"/>
                          <a:cs typeface="+mn-cs"/>
                        </a:rPr>
                        <a:t>1 интерактивтік тест тапсырмасы  және 2-3 сұраққа жауап беру; немесе сабақ тақырыбы бойынша 2 практикалық тапсырма</a:t>
                      </a:r>
                      <a:endParaRPr lang="ru-RU" sz="1100" kern="1200">
                        <a:solidFill>
                          <a:srgbClr val="0070C0"/>
                        </a:solidFill>
                        <a:effectLst/>
                        <a:latin typeface="+mn-lt"/>
                        <a:ea typeface="+mn-ea"/>
                        <a:cs typeface="+mn-cs"/>
                      </a:endParaRPr>
                    </a:p>
                  </a:txBody>
                  <a:tcPr marL="51423" marR="51423" marT="0" marB="0"/>
                </a:tc>
                <a:extLst>
                  <a:ext uri="{0D108BD9-81ED-4DB2-BD59-A6C34878D82A}">
                    <a16:rowId xmlns:a16="http://schemas.microsoft.com/office/drawing/2014/main" val="1390140475"/>
                  </a:ext>
                </a:extLst>
              </a:tr>
              <a:tr h="510575">
                <a:tc>
                  <a:txBody>
                    <a:bodyPr/>
                    <a:lstStyle/>
                    <a:p>
                      <a:pPr algn="just">
                        <a:spcAft>
                          <a:spcPts val="0"/>
                        </a:spcAft>
                      </a:pPr>
                      <a:r>
                        <a:rPr lang="kk-KZ" sz="900">
                          <a:effectLst/>
                        </a:rPr>
                        <a:t>Қазақстан тарихы</a:t>
                      </a:r>
                      <a:endParaRPr lang="ru-RU"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423" marR="51423" marT="0" marB="0"/>
                </a:tc>
                <a:tc>
                  <a:txBody>
                    <a:bodyPr/>
                    <a:lstStyle/>
                    <a:p>
                      <a:pPr marL="0" algn="just" defTabSz="914400" rtl="0" eaLnBrk="1" latinLnBrk="0" hangingPunct="1">
                        <a:spcAft>
                          <a:spcPts val="0"/>
                        </a:spcAft>
                      </a:pPr>
                      <a:r>
                        <a:rPr lang="kk-KZ" sz="1100" kern="1200" dirty="0">
                          <a:solidFill>
                            <a:srgbClr val="0070C0"/>
                          </a:solidFill>
                          <a:effectLst/>
                          <a:latin typeface="+mn-lt"/>
                          <a:ea typeface="+mn-ea"/>
                          <a:cs typeface="+mn-cs"/>
                        </a:rPr>
                        <a:t>- </a:t>
                      </a:r>
                      <a:r>
                        <a:rPr lang="ru-RU" sz="1100" kern="1200" dirty="0">
                          <a:solidFill>
                            <a:srgbClr val="0070C0"/>
                          </a:solidFill>
                          <a:effectLst/>
                          <a:latin typeface="+mn-lt"/>
                          <a:ea typeface="+mn-ea"/>
                          <a:cs typeface="+mn-cs"/>
                        </a:rPr>
                        <a:t>1 параграф</a:t>
                      </a:r>
                      <a:r>
                        <a:rPr lang="kk-KZ" sz="1100" kern="1200" dirty="0">
                          <a:solidFill>
                            <a:srgbClr val="0070C0"/>
                          </a:solidFill>
                          <a:effectLst/>
                          <a:latin typeface="+mn-lt"/>
                          <a:ea typeface="+mn-ea"/>
                          <a:cs typeface="+mn-cs"/>
                        </a:rPr>
                        <a:t> және 3-5 сұраққа жауап беру</a:t>
                      </a:r>
                      <a:r>
                        <a:rPr lang="ru-RU" sz="1100" kern="1200" dirty="0">
                          <a:solidFill>
                            <a:srgbClr val="0070C0"/>
                          </a:solidFill>
                          <a:effectLst/>
                          <a:latin typeface="+mn-lt"/>
                          <a:ea typeface="+mn-ea"/>
                          <a:cs typeface="+mn-cs"/>
                        </a:rPr>
                        <a:t>; </a:t>
                      </a:r>
                      <a:r>
                        <a:rPr lang="kk-KZ" sz="1100" kern="1200" dirty="0">
                          <a:solidFill>
                            <a:srgbClr val="0070C0"/>
                          </a:solidFill>
                          <a:effectLst/>
                          <a:latin typeface="+mn-lt"/>
                          <a:ea typeface="+mn-ea"/>
                          <a:cs typeface="+mn-cs"/>
                        </a:rPr>
                        <a:t>немесе</a:t>
                      </a:r>
                      <a:endParaRPr lang="ru-RU" sz="1100" kern="1200" dirty="0">
                        <a:solidFill>
                          <a:srgbClr val="0070C0"/>
                        </a:solidFill>
                        <a:effectLst/>
                        <a:latin typeface="+mn-lt"/>
                        <a:ea typeface="+mn-ea"/>
                        <a:cs typeface="+mn-cs"/>
                      </a:endParaRPr>
                    </a:p>
                    <a:p>
                      <a:pPr marL="0" algn="just" defTabSz="914400" rtl="0" eaLnBrk="1" latinLnBrk="0" hangingPunct="1">
                        <a:spcAft>
                          <a:spcPts val="0"/>
                        </a:spcAft>
                      </a:pPr>
                      <a:r>
                        <a:rPr lang="kk-KZ" sz="1100" kern="1200" dirty="0">
                          <a:solidFill>
                            <a:srgbClr val="0070C0"/>
                          </a:solidFill>
                          <a:effectLst/>
                          <a:latin typeface="+mn-lt"/>
                          <a:ea typeface="+mn-ea"/>
                          <a:cs typeface="+mn-cs"/>
                        </a:rPr>
                        <a:t>- тақырып бойынша 1 бейне-ресурсты қарау және 3-5 сұраққа жауап беру</a:t>
                      </a:r>
                      <a:endParaRPr lang="ru-RU" sz="1100" kern="1200" dirty="0">
                        <a:solidFill>
                          <a:srgbClr val="0070C0"/>
                        </a:solidFill>
                        <a:effectLst/>
                        <a:latin typeface="+mn-lt"/>
                        <a:ea typeface="+mn-ea"/>
                        <a:cs typeface="+mn-cs"/>
                      </a:endParaRPr>
                    </a:p>
                  </a:txBody>
                  <a:tcPr marL="51423" marR="51423" marT="0" marB="0"/>
                </a:tc>
                <a:extLst>
                  <a:ext uri="{0D108BD9-81ED-4DB2-BD59-A6C34878D82A}">
                    <a16:rowId xmlns:a16="http://schemas.microsoft.com/office/drawing/2014/main" val="1496413697"/>
                  </a:ext>
                </a:extLst>
              </a:tr>
              <a:tr h="340465">
                <a:tc>
                  <a:txBody>
                    <a:bodyPr/>
                    <a:lstStyle/>
                    <a:p>
                      <a:pPr algn="just">
                        <a:spcAft>
                          <a:spcPts val="0"/>
                        </a:spcAft>
                      </a:pPr>
                      <a:r>
                        <a:rPr lang="kk-KZ" sz="900">
                          <a:effectLst/>
                        </a:rPr>
                        <a:t>Өзін-өзі тану</a:t>
                      </a:r>
                      <a:endParaRPr lang="ru-RU"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423" marR="51423" marT="0" marB="0"/>
                </a:tc>
                <a:tc>
                  <a:txBody>
                    <a:bodyPr/>
                    <a:lstStyle/>
                    <a:p>
                      <a:pPr marL="0" algn="just" defTabSz="914400" rtl="0" eaLnBrk="1" latinLnBrk="0" hangingPunct="1">
                        <a:spcAft>
                          <a:spcPts val="0"/>
                        </a:spcAft>
                      </a:pPr>
                      <a:r>
                        <a:rPr lang="kk-KZ" sz="1100" kern="1200" dirty="0">
                          <a:solidFill>
                            <a:srgbClr val="0070C0"/>
                          </a:solidFill>
                          <a:effectLst/>
                          <a:latin typeface="+mn-lt"/>
                          <a:ea typeface="+mn-ea"/>
                          <a:cs typeface="+mn-cs"/>
                        </a:rPr>
                        <a:t>- 10 беттен көп емес оқу және мәтін бойынша 2-3 сұраққа жауап беру </a:t>
                      </a:r>
                      <a:endParaRPr lang="ru-RU" sz="1100" kern="1200" dirty="0">
                        <a:solidFill>
                          <a:srgbClr val="0070C0"/>
                        </a:solidFill>
                        <a:effectLst/>
                        <a:latin typeface="+mn-lt"/>
                        <a:ea typeface="+mn-ea"/>
                        <a:cs typeface="+mn-cs"/>
                      </a:endParaRPr>
                    </a:p>
                    <a:p>
                      <a:pPr marL="0" algn="just" defTabSz="914400" rtl="0" eaLnBrk="1" latinLnBrk="0" hangingPunct="1">
                        <a:spcAft>
                          <a:spcPts val="0"/>
                        </a:spcAft>
                      </a:pPr>
                      <a:r>
                        <a:rPr lang="kk-KZ" sz="1100" kern="1200" dirty="0">
                          <a:solidFill>
                            <a:srgbClr val="0070C0"/>
                          </a:solidFill>
                          <a:effectLst/>
                          <a:latin typeface="+mn-lt"/>
                          <a:ea typeface="+mn-ea"/>
                          <a:cs typeface="+mn-cs"/>
                        </a:rPr>
                        <a:t> </a:t>
                      </a:r>
                      <a:endParaRPr lang="ru-RU" sz="1100" kern="1200" dirty="0">
                        <a:solidFill>
                          <a:srgbClr val="0070C0"/>
                        </a:solidFill>
                        <a:effectLst/>
                        <a:latin typeface="+mn-lt"/>
                        <a:ea typeface="+mn-ea"/>
                        <a:cs typeface="+mn-cs"/>
                      </a:endParaRPr>
                    </a:p>
                  </a:txBody>
                  <a:tcPr marL="51423" marR="51423" marT="0" marB="0"/>
                </a:tc>
                <a:extLst>
                  <a:ext uri="{0D108BD9-81ED-4DB2-BD59-A6C34878D82A}">
                    <a16:rowId xmlns:a16="http://schemas.microsoft.com/office/drawing/2014/main" val="3466218826"/>
                  </a:ext>
                </a:extLst>
              </a:tr>
              <a:tr h="510575">
                <a:tc>
                  <a:txBody>
                    <a:bodyPr/>
                    <a:lstStyle/>
                    <a:p>
                      <a:pPr algn="just">
                        <a:spcAft>
                          <a:spcPts val="0"/>
                        </a:spcAft>
                      </a:pPr>
                      <a:r>
                        <a:rPr lang="kk-KZ" sz="900">
                          <a:effectLst/>
                        </a:rPr>
                        <a:t>Дене шынықтыру</a:t>
                      </a:r>
                      <a:endParaRPr lang="ru-RU"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423" marR="51423" marT="0" marB="0"/>
                </a:tc>
                <a:tc>
                  <a:txBody>
                    <a:bodyPr/>
                    <a:lstStyle/>
                    <a:p>
                      <a:pPr marL="0" algn="just" defTabSz="914400" rtl="0" eaLnBrk="1" latinLnBrk="0" hangingPunct="1">
                        <a:spcAft>
                          <a:spcPts val="0"/>
                        </a:spcAft>
                      </a:pPr>
                      <a:r>
                        <a:rPr lang="kk-KZ" sz="1100" kern="1200">
                          <a:solidFill>
                            <a:srgbClr val="0070C0"/>
                          </a:solidFill>
                          <a:effectLst/>
                          <a:latin typeface="+mn-lt"/>
                          <a:ea typeface="+mn-ea"/>
                          <a:cs typeface="+mn-cs"/>
                        </a:rPr>
                        <a:t>- жас ерекшеліктеріне сәйкес ұсынылған бейне-ресурс немесе педагог ұсынымдары бойынша физикалық жаттығулар кешенін қарау және орындау </a:t>
                      </a:r>
                      <a:endParaRPr lang="ru-RU" sz="1100" kern="1200">
                        <a:solidFill>
                          <a:srgbClr val="0070C0"/>
                        </a:solidFill>
                        <a:effectLst/>
                        <a:latin typeface="+mn-lt"/>
                        <a:ea typeface="+mn-ea"/>
                        <a:cs typeface="+mn-cs"/>
                      </a:endParaRPr>
                    </a:p>
                  </a:txBody>
                  <a:tcPr marL="51423" marR="51423" marT="0" marB="0"/>
                </a:tc>
                <a:extLst>
                  <a:ext uri="{0D108BD9-81ED-4DB2-BD59-A6C34878D82A}">
                    <a16:rowId xmlns:a16="http://schemas.microsoft.com/office/drawing/2014/main" val="3547363029"/>
                  </a:ext>
                </a:extLst>
              </a:tr>
              <a:tr h="680930">
                <a:tc>
                  <a:txBody>
                    <a:bodyPr/>
                    <a:lstStyle/>
                    <a:p>
                      <a:pPr algn="just">
                        <a:spcAft>
                          <a:spcPts val="0"/>
                        </a:spcAft>
                      </a:pPr>
                      <a:r>
                        <a:rPr lang="kk-KZ" sz="900">
                          <a:effectLst/>
                        </a:rPr>
                        <a:t>Алғашқы әскери және технологиялық дайындық</a:t>
                      </a:r>
                      <a:endParaRPr lang="ru-RU"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423" marR="51423" marT="0" marB="0"/>
                </a:tc>
                <a:tc>
                  <a:txBody>
                    <a:bodyPr/>
                    <a:lstStyle/>
                    <a:p>
                      <a:pPr marL="0" algn="just" defTabSz="914400" rtl="0" eaLnBrk="1" latinLnBrk="0" hangingPunct="1">
                        <a:spcAft>
                          <a:spcPts val="0"/>
                        </a:spcAft>
                      </a:pPr>
                      <a:r>
                        <a:rPr lang="kk-KZ" sz="1100" kern="1200" dirty="0">
                          <a:solidFill>
                            <a:srgbClr val="0070C0"/>
                          </a:solidFill>
                          <a:effectLst/>
                          <a:latin typeface="+mn-lt"/>
                          <a:ea typeface="+mn-ea"/>
                          <a:cs typeface="+mn-cs"/>
                        </a:rPr>
                        <a:t>- 1 параграф және 3-5 сұраққа жауап беру; немесе </a:t>
                      </a:r>
                      <a:endParaRPr lang="ru-RU" sz="1100" kern="1200" dirty="0">
                        <a:solidFill>
                          <a:srgbClr val="0070C0"/>
                        </a:solidFill>
                        <a:effectLst/>
                        <a:latin typeface="+mn-lt"/>
                        <a:ea typeface="+mn-ea"/>
                        <a:cs typeface="+mn-cs"/>
                      </a:endParaRPr>
                    </a:p>
                    <a:p>
                      <a:pPr marL="0" algn="just" defTabSz="914400" rtl="0" eaLnBrk="1" latinLnBrk="0" hangingPunct="1">
                        <a:spcAft>
                          <a:spcPts val="0"/>
                        </a:spcAft>
                      </a:pPr>
                      <a:r>
                        <a:rPr lang="kk-KZ" sz="1100" kern="1200" dirty="0">
                          <a:solidFill>
                            <a:srgbClr val="0070C0"/>
                          </a:solidFill>
                          <a:effectLst/>
                          <a:latin typeface="+mn-lt"/>
                          <a:ea typeface="+mn-ea"/>
                          <a:cs typeface="+mn-cs"/>
                        </a:rPr>
                        <a:t>- 1 параграф және тақырып бойынша 1 тапсырма  (баппен танысу, талдау немесе кестені толтыру және т.б.)</a:t>
                      </a:r>
                      <a:endParaRPr lang="ru-RU" sz="1100" kern="1200" dirty="0">
                        <a:solidFill>
                          <a:srgbClr val="0070C0"/>
                        </a:solidFill>
                        <a:effectLst/>
                        <a:latin typeface="+mn-lt"/>
                        <a:ea typeface="+mn-ea"/>
                        <a:cs typeface="+mn-cs"/>
                      </a:endParaRPr>
                    </a:p>
                  </a:txBody>
                  <a:tcPr marL="51423" marR="51423" marT="0" marB="0"/>
                </a:tc>
                <a:extLst>
                  <a:ext uri="{0D108BD9-81ED-4DB2-BD59-A6C34878D82A}">
                    <a16:rowId xmlns:a16="http://schemas.microsoft.com/office/drawing/2014/main" val="3462142807"/>
                  </a:ext>
                </a:extLst>
              </a:tr>
            </a:tbl>
          </a:graphicData>
        </a:graphic>
      </p:graphicFrame>
      <p:sp>
        <p:nvSpPr>
          <p:cNvPr id="7" name="Заголовок 3">
            <a:extLst>
              <a:ext uri="{FF2B5EF4-FFF2-40B4-BE49-F238E27FC236}">
                <a16:creationId xmlns:a16="http://schemas.microsoft.com/office/drawing/2014/main" id="{DB9E48B4-FE7F-443E-BD76-153E52129D7D}"/>
              </a:ext>
            </a:extLst>
          </p:cNvPr>
          <p:cNvSpPr txBox="1">
            <a:spLocks/>
          </p:cNvSpPr>
          <p:nvPr/>
        </p:nvSpPr>
        <p:spPr>
          <a:xfrm>
            <a:off x="0" y="177339"/>
            <a:ext cx="12192000" cy="632862"/>
          </a:xfrm>
          <a:prstGeom prst="rect">
            <a:avLst/>
          </a:prstGeom>
          <a:solidFill>
            <a:schemeClr val="accent1">
              <a:lumMod val="20000"/>
              <a:lumOff val="80000"/>
            </a:schemeClr>
          </a:solidFill>
          <a:ln w="15875" cap="rnd"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ormAutofit fontScale="92500"/>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ru-RU" sz="2600" b="1" i="1" dirty="0" err="1">
                <a:solidFill>
                  <a:schemeClr val="tx2"/>
                </a:solidFill>
              </a:rPr>
              <a:t>Оқушыларға</a:t>
            </a:r>
            <a:r>
              <a:rPr lang="ru-RU" sz="2600" b="1" i="1" dirty="0">
                <a:solidFill>
                  <a:schemeClr val="tx2"/>
                </a:solidFill>
              </a:rPr>
              <a:t> </a:t>
            </a:r>
            <a:r>
              <a:rPr lang="ru-RU" sz="2600" b="1" i="1" dirty="0" err="1">
                <a:solidFill>
                  <a:schemeClr val="tx2"/>
                </a:solidFill>
              </a:rPr>
              <a:t>арналған</a:t>
            </a:r>
            <a:r>
              <a:rPr lang="ru-RU" sz="2600" b="1" i="1" dirty="0">
                <a:solidFill>
                  <a:schemeClr val="tx2"/>
                </a:solidFill>
              </a:rPr>
              <a:t> </a:t>
            </a:r>
            <a:r>
              <a:rPr lang="ru-RU" sz="2600" b="1" i="1" dirty="0" err="1">
                <a:solidFill>
                  <a:schemeClr val="tx2"/>
                </a:solidFill>
              </a:rPr>
              <a:t>оқу</a:t>
            </a:r>
            <a:r>
              <a:rPr lang="ru-RU" sz="2600" b="1" i="1" dirty="0">
                <a:solidFill>
                  <a:schemeClr val="tx2"/>
                </a:solidFill>
              </a:rPr>
              <a:t> </a:t>
            </a:r>
            <a:r>
              <a:rPr lang="ru-RU" sz="2600" b="1" i="1" dirty="0" err="1">
                <a:solidFill>
                  <a:schemeClr val="tx2"/>
                </a:solidFill>
              </a:rPr>
              <a:t>тапсырмаларының</a:t>
            </a:r>
            <a:r>
              <a:rPr lang="ru-RU" sz="2600" b="1" i="1" dirty="0">
                <a:solidFill>
                  <a:schemeClr val="tx2"/>
                </a:solidFill>
              </a:rPr>
              <a:t> </a:t>
            </a:r>
            <a:r>
              <a:rPr lang="ru-RU" sz="2600" b="1" i="1" dirty="0" err="1">
                <a:solidFill>
                  <a:schemeClr val="tx2"/>
                </a:solidFill>
              </a:rPr>
              <a:t>болжалды</a:t>
            </a:r>
            <a:r>
              <a:rPr lang="ru-RU" sz="2600" b="1" i="1" dirty="0">
                <a:solidFill>
                  <a:schemeClr val="tx2"/>
                </a:solidFill>
              </a:rPr>
              <a:t> </a:t>
            </a:r>
            <a:r>
              <a:rPr lang="ru-RU" sz="2600" b="1" i="1" dirty="0" err="1">
                <a:solidFill>
                  <a:schemeClr val="tx2"/>
                </a:solidFill>
              </a:rPr>
              <a:t>көлемі</a:t>
            </a:r>
            <a:endParaRPr lang="ru-RU" sz="2600" b="1" i="1" dirty="0">
              <a:solidFill>
                <a:schemeClr val="tx2"/>
              </a:solidFill>
            </a:endParaRPr>
          </a:p>
        </p:txBody>
      </p:sp>
    </p:spTree>
    <p:extLst>
      <p:ext uri="{BB962C8B-B14F-4D97-AF65-F5344CB8AC3E}">
        <p14:creationId xmlns:p14="http://schemas.microsoft.com/office/powerpoint/2010/main" val="26081076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a:extLst>
              <a:ext uri="{FF2B5EF4-FFF2-40B4-BE49-F238E27FC236}">
                <a16:creationId xmlns:a16="http://schemas.microsoft.com/office/drawing/2014/main" id="{DB9E48B4-FE7F-443E-BD76-153E52129D7D}"/>
              </a:ext>
            </a:extLst>
          </p:cNvPr>
          <p:cNvSpPr txBox="1">
            <a:spLocks/>
          </p:cNvSpPr>
          <p:nvPr/>
        </p:nvSpPr>
        <p:spPr>
          <a:xfrm>
            <a:off x="0" y="239701"/>
            <a:ext cx="12192000" cy="632862"/>
          </a:xfrm>
          <a:prstGeom prst="rect">
            <a:avLst/>
          </a:prstGeom>
          <a:solidFill>
            <a:schemeClr val="accent1">
              <a:lumMod val="20000"/>
              <a:lumOff val="80000"/>
            </a:schemeClr>
          </a:solidFill>
          <a:ln w="15875" cap="rnd"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orm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ru-RU" sz="2600" b="1" i="1" dirty="0">
                <a:solidFill>
                  <a:schemeClr val="tx2"/>
                </a:solidFill>
              </a:rPr>
              <a:t> </a:t>
            </a:r>
          </a:p>
        </p:txBody>
      </p:sp>
      <p:graphicFrame>
        <p:nvGraphicFramePr>
          <p:cNvPr id="2" name="Таблица 1">
            <a:extLst>
              <a:ext uri="{FF2B5EF4-FFF2-40B4-BE49-F238E27FC236}">
                <a16:creationId xmlns:a16="http://schemas.microsoft.com/office/drawing/2014/main" id="{020AA8F9-186B-4EA8-98BD-553C2CCB70CD}"/>
              </a:ext>
            </a:extLst>
          </p:cNvPr>
          <p:cNvGraphicFramePr>
            <a:graphicFrameLocks noGrp="1"/>
          </p:cNvGraphicFramePr>
          <p:nvPr/>
        </p:nvGraphicFramePr>
        <p:xfrm>
          <a:off x="742434" y="1099027"/>
          <a:ext cx="10547866" cy="4844573"/>
        </p:xfrm>
        <a:graphic>
          <a:graphicData uri="http://schemas.openxmlformats.org/drawingml/2006/table">
            <a:tbl>
              <a:tblPr firstRow="1" firstCol="1" bandRow="1">
                <a:tableStyleId>{5C22544A-7EE6-4342-B048-85BDC9FD1C3A}</a:tableStyleId>
              </a:tblPr>
              <a:tblGrid>
                <a:gridCol w="2418978">
                  <a:extLst>
                    <a:ext uri="{9D8B030D-6E8A-4147-A177-3AD203B41FA5}">
                      <a16:colId xmlns:a16="http://schemas.microsoft.com/office/drawing/2014/main" val="3868611420"/>
                    </a:ext>
                  </a:extLst>
                </a:gridCol>
                <a:gridCol w="8128888">
                  <a:extLst>
                    <a:ext uri="{9D8B030D-6E8A-4147-A177-3AD203B41FA5}">
                      <a16:colId xmlns:a16="http://schemas.microsoft.com/office/drawing/2014/main" val="2155077858"/>
                    </a:ext>
                  </a:extLst>
                </a:gridCol>
              </a:tblGrid>
              <a:tr h="395511">
                <a:tc gridSpan="2">
                  <a:txBody>
                    <a:bodyPr/>
                    <a:lstStyle/>
                    <a:p>
                      <a:pPr algn="ctr">
                        <a:spcAft>
                          <a:spcPts val="0"/>
                        </a:spcAft>
                      </a:pPr>
                      <a:r>
                        <a:rPr lang="kk-KZ" sz="1200" dirty="0">
                          <a:effectLst/>
                        </a:rPr>
                        <a:t>Таңдау пәндері</a:t>
                      </a:r>
                    </a:p>
                    <a:p>
                      <a:pPr algn="ctr">
                        <a:spcAft>
                          <a:spcPts val="0"/>
                        </a:spcAft>
                      </a:pP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62136" marT="0" marB="0"/>
                </a:tc>
                <a:tc hMerge="1">
                  <a:txBody>
                    <a:bodyPr/>
                    <a:lstStyle/>
                    <a:p>
                      <a:endParaRPr lang="ru-RU"/>
                    </a:p>
                  </a:txBody>
                  <a:tcPr/>
                </a:tc>
                <a:extLst>
                  <a:ext uri="{0D108BD9-81ED-4DB2-BD59-A6C34878D82A}">
                    <a16:rowId xmlns:a16="http://schemas.microsoft.com/office/drawing/2014/main" val="3089689066"/>
                  </a:ext>
                </a:extLst>
              </a:tr>
              <a:tr h="435543">
                <a:tc>
                  <a:txBody>
                    <a:bodyPr/>
                    <a:lstStyle/>
                    <a:p>
                      <a:pPr algn="just">
                        <a:spcAft>
                          <a:spcPts val="0"/>
                        </a:spcAft>
                      </a:pPr>
                      <a:r>
                        <a:rPr lang="en-US" sz="1100">
                          <a:effectLst/>
                        </a:rPr>
                        <a:t>Физика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62136" marT="0" marB="0"/>
                </a:tc>
                <a:tc>
                  <a:txBody>
                    <a:bodyPr/>
                    <a:lstStyle/>
                    <a:p>
                      <a:pPr marL="0" algn="just" defTabSz="914400" rtl="0" eaLnBrk="1" latinLnBrk="0" hangingPunct="1">
                        <a:lnSpc>
                          <a:spcPct val="115000"/>
                        </a:lnSpc>
                        <a:spcAft>
                          <a:spcPts val="0"/>
                        </a:spcAft>
                      </a:pPr>
                      <a:r>
                        <a:rPr lang="kk-KZ" sz="1200" kern="1200" dirty="0">
                          <a:solidFill>
                            <a:srgbClr val="0070C0"/>
                          </a:solidFill>
                          <a:effectLst/>
                          <a:latin typeface="+mn-lt"/>
                          <a:ea typeface="+mn-ea"/>
                          <a:cs typeface="+mn-cs"/>
                        </a:rPr>
                        <a:t>- </a:t>
                      </a:r>
                      <a:r>
                        <a:rPr lang="ru-RU" sz="1200" kern="1200" dirty="0">
                          <a:solidFill>
                            <a:srgbClr val="0070C0"/>
                          </a:solidFill>
                          <a:effectLst/>
                          <a:latin typeface="+mn-lt"/>
                          <a:ea typeface="+mn-ea"/>
                          <a:cs typeface="+mn-cs"/>
                        </a:rPr>
                        <a:t>1 параграф</a:t>
                      </a:r>
                      <a:r>
                        <a:rPr lang="kk-KZ" sz="1200" kern="1200" dirty="0">
                          <a:solidFill>
                            <a:srgbClr val="0070C0"/>
                          </a:solidFill>
                          <a:effectLst/>
                          <a:latin typeface="+mn-lt"/>
                          <a:ea typeface="+mn-ea"/>
                          <a:cs typeface="+mn-cs"/>
                        </a:rPr>
                        <a:t> және 1-2 есепті шешу; немесе</a:t>
                      </a:r>
                      <a:endParaRPr lang="ru-RU" sz="1200" kern="1200" dirty="0">
                        <a:solidFill>
                          <a:srgbClr val="0070C0"/>
                        </a:solidFill>
                        <a:effectLst/>
                        <a:latin typeface="+mn-lt"/>
                        <a:ea typeface="+mn-ea"/>
                        <a:cs typeface="+mn-cs"/>
                      </a:endParaRPr>
                    </a:p>
                    <a:p>
                      <a:pPr marL="0" algn="just" defTabSz="914400" rtl="0" eaLnBrk="1" latinLnBrk="0" hangingPunct="1">
                        <a:lnSpc>
                          <a:spcPct val="115000"/>
                        </a:lnSpc>
                        <a:spcAft>
                          <a:spcPts val="0"/>
                        </a:spcAft>
                      </a:pPr>
                      <a:r>
                        <a:rPr lang="kk-KZ" sz="1200" kern="1200" dirty="0">
                          <a:solidFill>
                            <a:srgbClr val="0070C0"/>
                          </a:solidFill>
                          <a:effectLst/>
                          <a:latin typeface="+mn-lt"/>
                          <a:ea typeface="+mn-ea"/>
                          <a:cs typeface="+mn-cs"/>
                        </a:rPr>
                        <a:t>- </a:t>
                      </a:r>
                      <a:r>
                        <a:rPr lang="ru-RU" sz="1200" kern="1200" dirty="0">
                          <a:solidFill>
                            <a:srgbClr val="0070C0"/>
                          </a:solidFill>
                          <a:effectLst/>
                          <a:latin typeface="+mn-lt"/>
                          <a:ea typeface="+mn-ea"/>
                          <a:cs typeface="+mn-cs"/>
                        </a:rPr>
                        <a:t>1 параграф</a:t>
                      </a:r>
                      <a:r>
                        <a:rPr lang="kk-KZ" sz="1200" kern="1200" dirty="0">
                          <a:solidFill>
                            <a:srgbClr val="0070C0"/>
                          </a:solidFill>
                          <a:effectLst/>
                          <a:latin typeface="+mn-lt"/>
                          <a:ea typeface="+mn-ea"/>
                          <a:cs typeface="+mn-cs"/>
                        </a:rPr>
                        <a:t>  және зертханалық жұмысты орындау</a:t>
                      </a:r>
                      <a:endParaRPr lang="ru-RU" sz="1200" kern="1200" dirty="0">
                        <a:solidFill>
                          <a:srgbClr val="0070C0"/>
                        </a:solidFill>
                        <a:effectLst/>
                        <a:latin typeface="+mn-lt"/>
                        <a:ea typeface="+mn-ea"/>
                        <a:cs typeface="+mn-cs"/>
                      </a:endParaRPr>
                    </a:p>
                  </a:txBody>
                  <a:tcPr marL="62136" marR="62136" marT="0" marB="0"/>
                </a:tc>
                <a:extLst>
                  <a:ext uri="{0D108BD9-81ED-4DB2-BD59-A6C34878D82A}">
                    <a16:rowId xmlns:a16="http://schemas.microsoft.com/office/drawing/2014/main" val="2954445188"/>
                  </a:ext>
                </a:extLst>
              </a:tr>
              <a:tr h="537519">
                <a:tc>
                  <a:txBody>
                    <a:bodyPr/>
                    <a:lstStyle/>
                    <a:p>
                      <a:pPr algn="just">
                        <a:spcAft>
                          <a:spcPts val="0"/>
                        </a:spcAft>
                      </a:pPr>
                      <a:r>
                        <a:rPr lang="en-US" sz="1100">
                          <a:effectLst/>
                        </a:rPr>
                        <a:t>Химия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62136" marT="0" marB="0"/>
                </a:tc>
                <a:tc>
                  <a:txBody>
                    <a:bodyPr/>
                    <a:lstStyle/>
                    <a:p>
                      <a:pPr marL="0" algn="just" defTabSz="914400" rtl="0" eaLnBrk="1" latinLnBrk="0" hangingPunct="1">
                        <a:lnSpc>
                          <a:spcPct val="115000"/>
                        </a:lnSpc>
                        <a:spcAft>
                          <a:spcPts val="0"/>
                        </a:spcAft>
                      </a:pPr>
                      <a:r>
                        <a:rPr lang="kk-KZ" sz="1200" kern="1200" dirty="0">
                          <a:solidFill>
                            <a:srgbClr val="0070C0"/>
                          </a:solidFill>
                          <a:effectLst/>
                          <a:latin typeface="+mn-lt"/>
                          <a:ea typeface="+mn-ea"/>
                          <a:cs typeface="+mn-cs"/>
                        </a:rPr>
                        <a:t>- </a:t>
                      </a:r>
                      <a:r>
                        <a:rPr lang="en-US" sz="1200" kern="1200" dirty="0">
                          <a:solidFill>
                            <a:srgbClr val="0070C0"/>
                          </a:solidFill>
                          <a:effectLst/>
                          <a:latin typeface="+mn-lt"/>
                          <a:ea typeface="+mn-ea"/>
                          <a:cs typeface="+mn-cs"/>
                        </a:rPr>
                        <a:t>1 </a:t>
                      </a:r>
                      <a:r>
                        <a:rPr lang="en-US" sz="1200" kern="1200" dirty="0" err="1">
                          <a:solidFill>
                            <a:srgbClr val="0070C0"/>
                          </a:solidFill>
                          <a:effectLst/>
                          <a:latin typeface="+mn-lt"/>
                          <a:ea typeface="+mn-ea"/>
                          <a:cs typeface="+mn-cs"/>
                        </a:rPr>
                        <a:t>параграф</a:t>
                      </a:r>
                      <a:r>
                        <a:rPr lang="kk-KZ" sz="1200" kern="1200" dirty="0">
                          <a:solidFill>
                            <a:srgbClr val="0070C0"/>
                          </a:solidFill>
                          <a:effectLst/>
                          <a:latin typeface="+mn-lt"/>
                          <a:ea typeface="+mn-ea"/>
                          <a:cs typeface="+mn-cs"/>
                        </a:rPr>
                        <a:t>  және 1-2 есепті шешу; немесе</a:t>
                      </a:r>
                      <a:endParaRPr lang="ru-RU" sz="1200" kern="1200" dirty="0">
                        <a:solidFill>
                          <a:srgbClr val="0070C0"/>
                        </a:solidFill>
                        <a:effectLst/>
                        <a:latin typeface="+mn-lt"/>
                        <a:ea typeface="+mn-ea"/>
                        <a:cs typeface="+mn-cs"/>
                      </a:endParaRPr>
                    </a:p>
                    <a:p>
                      <a:pPr marL="0" algn="just" defTabSz="914400" rtl="0" eaLnBrk="1" latinLnBrk="0" hangingPunct="1">
                        <a:lnSpc>
                          <a:spcPct val="115000"/>
                        </a:lnSpc>
                        <a:spcAft>
                          <a:spcPts val="0"/>
                        </a:spcAft>
                      </a:pPr>
                      <a:r>
                        <a:rPr lang="kk-KZ" sz="1200" kern="1200" dirty="0">
                          <a:solidFill>
                            <a:srgbClr val="0070C0"/>
                          </a:solidFill>
                          <a:effectLst/>
                          <a:latin typeface="+mn-lt"/>
                          <a:ea typeface="+mn-ea"/>
                          <a:cs typeface="+mn-cs"/>
                        </a:rPr>
                        <a:t>-  тақырып бойынша 1 бейне-ресурсты қарау және 3-5 сұраққа жауап беру</a:t>
                      </a:r>
                      <a:endParaRPr lang="ru-RU" sz="1200" kern="1200" dirty="0">
                        <a:solidFill>
                          <a:srgbClr val="0070C0"/>
                        </a:solidFill>
                        <a:effectLst/>
                        <a:latin typeface="+mn-lt"/>
                        <a:ea typeface="+mn-ea"/>
                        <a:cs typeface="+mn-cs"/>
                      </a:endParaRPr>
                    </a:p>
                  </a:txBody>
                  <a:tcPr marL="62136" marR="62136" marT="0" marB="0"/>
                </a:tc>
                <a:extLst>
                  <a:ext uri="{0D108BD9-81ED-4DB2-BD59-A6C34878D82A}">
                    <a16:rowId xmlns:a16="http://schemas.microsoft.com/office/drawing/2014/main" val="3665954196"/>
                  </a:ext>
                </a:extLst>
              </a:tr>
              <a:tr h="537519">
                <a:tc>
                  <a:txBody>
                    <a:bodyPr/>
                    <a:lstStyle/>
                    <a:p>
                      <a:pPr algn="just">
                        <a:spcAft>
                          <a:spcPts val="0"/>
                        </a:spcAft>
                      </a:pPr>
                      <a:r>
                        <a:rPr lang="en-US" sz="1100">
                          <a:effectLst/>
                        </a:rPr>
                        <a:t>Биология</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62136" marT="0" marB="0"/>
                </a:tc>
                <a:tc>
                  <a:txBody>
                    <a:bodyPr/>
                    <a:lstStyle/>
                    <a:p>
                      <a:pPr marL="0" algn="just" defTabSz="914400" rtl="0" eaLnBrk="1" latinLnBrk="0" hangingPunct="1">
                        <a:lnSpc>
                          <a:spcPct val="115000"/>
                        </a:lnSpc>
                        <a:spcAft>
                          <a:spcPts val="0"/>
                        </a:spcAft>
                      </a:pPr>
                      <a:r>
                        <a:rPr lang="kk-KZ" sz="1200" kern="1200">
                          <a:solidFill>
                            <a:srgbClr val="0070C0"/>
                          </a:solidFill>
                          <a:effectLst/>
                          <a:latin typeface="+mn-lt"/>
                          <a:ea typeface="+mn-ea"/>
                          <a:cs typeface="+mn-cs"/>
                        </a:rPr>
                        <a:t>- </a:t>
                      </a:r>
                      <a:r>
                        <a:rPr lang="ru-RU" sz="1200" kern="1200">
                          <a:solidFill>
                            <a:srgbClr val="0070C0"/>
                          </a:solidFill>
                          <a:effectLst/>
                          <a:latin typeface="+mn-lt"/>
                          <a:ea typeface="+mn-ea"/>
                          <a:cs typeface="+mn-cs"/>
                        </a:rPr>
                        <a:t>1 параграф</a:t>
                      </a:r>
                      <a:r>
                        <a:rPr lang="kk-KZ" sz="1200" kern="1200">
                          <a:solidFill>
                            <a:srgbClr val="0070C0"/>
                          </a:solidFill>
                          <a:effectLst/>
                          <a:latin typeface="+mn-lt"/>
                          <a:ea typeface="+mn-ea"/>
                          <a:cs typeface="+mn-cs"/>
                        </a:rPr>
                        <a:t>  және 3-5 сұраққа жауап беру; немесе</a:t>
                      </a:r>
                      <a:endParaRPr lang="ru-RU" sz="1200" kern="1200">
                        <a:solidFill>
                          <a:srgbClr val="0070C0"/>
                        </a:solidFill>
                        <a:effectLst/>
                        <a:latin typeface="+mn-lt"/>
                        <a:ea typeface="+mn-ea"/>
                        <a:cs typeface="+mn-cs"/>
                      </a:endParaRPr>
                    </a:p>
                    <a:p>
                      <a:pPr marL="0" algn="just" defTabSz="914400" rtl="0" eaLnBrk="1" latinLnBrk="0" hangingPunct="1">
                        <a:lnSpc>
                          <a:spcPct val="115000"/>
                        </a:lnSpc>
                        <a:spcAft>
                          <a:spcPts val="0"/>
                        </a:spcAft>
                      </a:pPr>
                      <a:r>
                        <a:rPr lang="kk-KZ" sz="1200" kern="1200">
                          <a:solidFill>
                            <a:srgbClr val="0070C0"/>
                          </a:solidFill>
                          <a:effectLst/>
                          <a:latin typeface="+mn-lt"/>
                          <a:ea typeface="+mn-ea"/>
                          <a:cs typeface="+mn-cs"/>
                        </a:rPr>
                        <a:t>-  тақырып бойынша 1 бейне-ресурсты қарау және 3-5 сұраққа жауап беру</a:t>
                      </a:r>
                      <a:endParaRPr lang="ru-RU" sz="1200" kern="1200">
                        <a:solidFill>
                          <a:srgbClr val="0070C0"/>
                        </a:solidFill>
                        <a:effectLst/>
                        <a:latin typeface="+mn-lt"/>
                        <a:ea typeface="+mn-ea"/>
                        <a:cs typeface="+mn-cs"/>
                      </a:endParaRPr>
                    </a:p>
                  </a:txBody>
                  <a:tcPr marL="62136" marR="62136" marT="0" marB="0"/>
                </a:tc>
                <a:extLst>
                  <a:ext uri="{0D108BD9-81ED-4DB2-BD59-A6C34878D82A}">
                    <a16:rowId xmlns:a16="http://schemas.microsoft.com/office/drawing/2014/main" val="1537331005"/>
                  </a:ext>
                </a:extLst>
              </a:tr>
              <a:tr h="537519">
                <a:tc>
                  <a:txBody>
                    <a:bodyPr/>
                    <a:lstStyle/>
                    <a:p>
                      <a:pPr algn="just">
                        <a:spcAft>
                          <a:spcPts val="0"/>
                        </a:spcAft>
                      </a:pPr>
                      <a:r>
                        <a:rPr lang="en-US" sz="1100">
                          <a:effectLst/>
                        </a:rPr>
                        <a:t>География</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62136" marT="0" marB="0"/>
                </a:tc>
                <a:tc>
                  <a:txBody>
                    <a:bodyPr/>
                    <a:lstStyle/>
                    <a:p>
                      <a:pPr marL="0" algn="just" defTabSz="914400" rtl="0" eaLnBrk="1" latinLnBrk="0" hangingPunct="1">
                        <a:lnSpc>
                          <a:spcPct val="115000"/>
                        </a:lnSpc>
                        <a:spcAft>
                          <a:spcPts val="0"/>
                        </a:spcAft>
                      </a:pPr>
                      <a:r>
                        <a:rPr lang="kk-KZ" sz="1200" kern="1200" dirty="0">
                          <a:solidFill>
                            <a:srgbClr val="0070C0"/>
                          </a:solidFill>
                          <a:effectLst/>
                          <a:latin typeface="+mn-lt"/>
                          <a:ea typeface="+mn-ea"/>
                          <a:cs typeface="+mn-cs"/>
                        </a:rPr>
                        <a:t>- </a:t>
                      </a:r>
                      <a:r>
                        <a:rPr lang="ru-RU" sz="1200" kern="1200" dirty="0">
                          <a:solidFill>
                            <a:srgbClr val="0070C0"/>
                          </a:solidFill>
                          <a:effectLst/>
                          <a:latin typeface="+mn-lt"/>
                          <a:ea typeface="+mn-ea"/>
                          <a:cs typeface="+mn-cs"/>
                        </a:rPr>
                        <a:t>1 параграф</a:t>
                      </a:r>
                      <a:r>
                        <a:rPr lang="kk-KZ" sz="1200" kern="1200" dirty="0">
                          <a:solidFill>
                            <a:srgbClr val="0070C0"/>
                          </a:solidFill>
                          <a:effectLst/>
                          <a:latin typeface="+mn-lt"/>
                          <a:ea typeface="+mn-ea"/>
                          <a:cs typeface="+mn-cs"/>
                        </a:rPr>
                        <a:t> және 3-5 сұраққа жауап беру</a:t>
                      </a:r>
                      <a:r>
                        <a:rPr lang="ru-RU" sz="1200" kern="1200" dirty="0">
                          <a:solidFill>
                            <a:srgbClr val="0070C0"/>
                          </a:solidFill>
                          <a:effectLst/>
                          <a:latin typeface="+mn-lt"/>
                          <a:ea typeface="+mn-ea"/>
                          <a:cs typeface="+mn-cs"/>
                        </a:rPr>
                        <a:t>; </a:t>
                      </a:r>
                      <a:r>
                        <a:rPr lang="kk-KZ" sz="1200" kern="1200" dirty="0">
                          <a:solidFill>
                            <a:srgbClr val="0070C0"/>
                          </a:solidFill>
                          <a:effectLst/>
                          <a:latin typeface="+mn-lt"/>
                          <a:ea typeface="+mn-ea"/>
                          <a:cs typeface="+mn-cs"/>
                        </a:rPr>
                        <a:t>немесе</a:t>
                      </a:r>
                      <a:endParaRPr lang="ru-RU" sz="1200" kern="1200" dirty="0">
                        <a:solidFill>
                          <a:srgbClr val="0070C0"/>
                        </a:solidFill>
                        <a:effectLst/>
                        <a:latin typeface="+mn-lt"/>
                        <a:ea typeface="+mn-ea"/>
                        <a:cs typeface="+mn-cs"/>
                      </a:endParaRPr>
                    </a:p>
                    <a:p>
                      <a:pPr marL="0" algn="just" defTabSz="914400" rtl="0" eaLnBrk="1" latinLnBrk="0" hangingPunct="1">
                        <a:lnSpc>
                          <a:spcPct val="115000"/>
                        </a:lnSpc>
                        <a:spcAft>
                          <a:spcPts val="0"/>
                        </a:spcAft>
                      </a:pPr>
                      <a:r>
                        <a:rPr lang="kk-KZ" sz="1200" kern="1200" dirty="0">
                          <a:solidFill>
                            <a:srgbClr val="0070C0"/>
                          </a:solidFill>
                          <a:effectLst/>
                          <a:latin typeface="+mn-lt"/>
                          <a:ea typeface="+mn-ea"/>
                          <a:cs typeface="+mn-cs"/>
                        </a:rPr>
                        <a:t>- тақырып бойынша 1 бейне-ресурсты қарау және 3-5 сұраққа жауап беру</a:t>
                      </a:r>
                      <a:endParaRPr lang="ru-RU" sz="1200" kern="1200" dirty="0">
                        <a:solidFill>
                          <a:srgbClr val="0070C0"/>
                        </a:solidFill>
                        <a:effectLst/>
                        <a:latin typeface="+mn-lt"/>
                        <a:ea typeface="+mn-ea"/>
                        <a:cs typeface="+mn-cs"/>
                      </a:endParaRPr>
                    </a:p>
                  </a:txBody>
                  <a:tcPr marL="62136" marR="62136" marT="0" marB="0"/>
                </a:tc>
                <a:extLst>
                  <a:ext uri="{0D108BD9-81ED-4DB2-BD59-A6C34878D82A}">
                    <a16:rowId xmlns:a16="http://schemas.microsoft.com/office/drawing/2014/main" val="2260769216"/>
                  </a:ext>
                </a:extLst>
              </a:tr>
              <a:tr h="537519">
                <a:tc>
                  <a:txBody>
                    <a:bodyPr/>
                    <a:lstStyle/>
                    <a:p>
                      <a:pPr algn="just">
                        <a:spcAft>
                          <a:spcPts val="0"/>
                        </a:spcAft>
                      </a:pPr>
                      <a:r>
                        <a:rPr lang="en-US" sz="1100">
                          <a:effectLst/>
                        </a:rPr>
                        <a:t>Дүниежүзі тарихы</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62136" marT="0" marB="0"/>
                </a:tc>
                <a:tc>
                  <a:txBody>
                    <a:bodyPr/>
                    <a:lstStyle/>
                    <a:p>
                      <a:pPr marL="0" algn="just" defTabSz="914400" rtl="0" eaLnBrk="1" latinLnBrk="0" hangingPunct="1">
                        <a:lnSpc>
                          <a:spcPct val="115000"/>
                        </a:lnSpc>
                        <a:spcAft>
                          <a:spcPts val="0"/>
                        </a:spcAft>
                      </a:pPr>
                      <a:r>
                        <a:rPr lang="kk-KZ" sz="1200" kern="1200" dirty="0">
                          <a:solidFill>
                            <a:srgbClr val="0070C0"/>
                          </a:solidFill>
                          <a:effectLst/>
                          <a:latin typeface="+mn-lt"/>
                          <a:ea typeface="+mn-ea"/>
                          <a:cs typeface="+mn-cs"/>
                        </a:rPr>
                        <a:t>- </a:t>
                      </a:r>
                      <a:r>
                        <a:rPr lang="ru-RU" sz="1200" kern="1200" dirty="0">
                          <a:solidFill>
                            <a:srgbClr val="0070C0"/>
                          </a:solidFill>
                          <a:effectLst/>
                          <a:latin typeface="+mn-lt"/>
                          <a:ea typeface="+mn-ea"/>
                          <a:cs typeface="+mn-cs"/>
                        </a:rPr>
                        <a:t>1 параграф</a:t>
                      </a:r>
                      <a:r>
                        <a:rPr lang="kk-KZ" sz="1200" kern="1200" dirty="0">
                          <a:solidFill>
                            <a:srgbClr val="0070C0"/>
                          </a:solidFill>
                          <a:effectLst/>
                          <a:latin typeface="+mn-lt"/>
                          <a:ea typeface="+mn-ea"/>
                          <a:cs typeface="+mn-cs"/>
                        </a:rPr>
                        <a:t> және 3-5 сұраққа жауап беру</a:t>
                      </a:r>
                      <a:r>
                        <a:rPr lang="ru-RU" sz="1200" kern="1200" dirty="0">
                          <a:solidFill>
                            <a:srgbClr val="0070C0"/>
                          </a:solidFill>
                          <a:effectLst/>
                          <a:latin typeface="+mn-lt"/>
                          <a:ea typeface="+mn-ea"/>
                          <a:cs typeface="+mn-cs"/>
                        </a:rPr>
                        <a:t>; </a:t>
                      </a:r>
                      <a:r>
                        <a:rPr lang="kk-KZ" sz="1200" kern="1200" dirty="0">
                          <a:solidFill>
                            <a:srgbClr val="0070C0"/>
                          </a:solidFill>
                          <a:effectLst/>
                          <a:latin typeface="+mn-lt"/>
                          <a:ea typeface="+mn-ea"/>
                          <a:cs typeface="+mn-cs"/>
                        </a:rPr>
                        <a:t>немесе</a:t>
                      </a:r>
                      <a:endParaRPr lang="ru-RU" sz="1200" kern="1200" dirty="0">
                        <a:solidFill>
                          <a:srgbClr val="0070C0"/>
                        </a:solidFill>
                        <a:effectLst/>
                        <a:latin typeface="+mn-lt"/>
                        <a:ea typeface="+mn-ea"/>
                        <a:cs typeface="+mn-cs"/>
                      </a:endParaRPr>
                    </a:p>
                    <a:p>
                      <a:pPr marL="0" algn="just" defTabSz="914400" rtl="0" eaLnBrk="1" latinLnBrk="0" hangingPunct="1">
                        <a:lnSpc>
                          <a:spcPct val="115000"/>
                        </a:lnSpc>
                        <a:spcAft>
                          <a:spcPts val="0"/>
                        </a:spcAft>
                      </a:pPr>
                      <a:r>
                        <a:rPr lang="kk-KZ" sz="1200" kern="1200" dirty="0">
                          <a:solidFill>
                            <a:srgbClr val="0070C0"/>
                          </a:solidFill>
                          <a:effectLst/>
                          <a:latin typeface="+mn-lt"/>
                          <a:ea typeface="+mn-ea"/>
                          <a:cs typeface="+mn-cs"/>
                        </a:rPr>
                        <a:t>- тақырып бойынша 1 бейне-ресурсты қарау және 3-5 сұраққа жауап беру</a:t>
                      </a:r>
                      <a:endParaRPr lang="ru-RU" sz="1200" kern="1200" dirty="0">
                        <a:solidFill>
                          <a:srgbClr val="0070C0"/>
                        </a:solidFill>
                        <a:effectLst/>
                        <a:latin typeface="+mn-lt"/>
                        <a:ea typeface="+mn-ea"/>
                        <a:cs typeface="+mn-cs"/>
                      </a:endParaRPr>
                    </a:p>
                  </a:txBody>
                  <a:tcPr marL="62136" marR="62136" marT="0" marB="0"/>
                </a:tc>
                <a:extLst>
                  <a:ext uri="{0D108BD9-81ED-4DB2-BD59-A6C34878D82A}">
                    <a16:rowId xmlns:a16="http://schemas.microsoft.com/office/drawing/2014/main" val="2799110050"/>
                  </a:ext>
                </a:extLst>
              </a:tr>
              <a:tr h="662962">
                <a:tc>
                  <a:txBody>
                    <a:bodyPr/>
                    <a:lstStyle/>
                    <a:p>
                      <a:pPr algn="just">
                        <a:spcAft>
                          <a:spcPts val="0"/>
                        </a:spcAft>
                      </a:pPr>
                      <a:r>
                        <a:rPr lang="en-US" sz="1100">
                          <a:effectLst/>
                        </a:rPr>
                        <a:t>Кәсіпкерлік және бизнес негіздері</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62136" marT="0" marB="0"/>
                </a:tc>
                <a:tc>
                  <a:txBody>
                    <a:bodyPr/>
                    <a:lstStyle/>
                    <a:p>
                      <a:pPr marL="0" algn="just" defTabSz="914400" rtl="0" eaLnBrk="1" latinLnBrk="0" hangingPunct="1">
                        <a:lnSpc>
                          <a:spcPct val="115000"/>
                        </a:lnSpc>
                        <a:spcAft>
                          <a:spcPts val="0"/>
                        </a:spcAft>
                      </a:pPr>
                      <a:r>
                        <a:rPr lang="kk-KZ" sz="1200" kern="1200" dirty="0">
                          <a:solidFill>
                            <a:srgbClr val="0070C0"/>
                          </a:solidFill>
                          <a:effectLst/>
                          <a:latin typeface="+mn-lt"/>
                          <a:ea typeface="+mn-ea"/>
                          <a:cs typeface="+mn-cs"/>
                        </a:rPr>
                        <a:t>- 1 параграф,  және 3-5 сұраққа жауап беру немесе</a:t>
                      </a:r>
                      <a:endParaRPr lang="ru-RU" sz="1200" kern="1200" dirty="0">
                        <a:solidFill>
                          <a:srgbClr val="0070C0"/>
                        </a:solidFill>
                        <a:effectLst/>
                        <a:latin typeface="+mn-lt"/>
                        <a:ea typeface="+mn-ea"/>
                        <a:cs typeface="+mn-cs"/>
                      </a:endParaRPr>
                    </a:p>
                    <a:p>
                      <a:pPr marL="0" algn="just" defTabSz="914400" rtl="0" eaLnBrk="1" latinLnBrk="0" hangingPunct="1">
                        <a:lnSpc>
                          <a:spcPct val="115000"/>
                        </a:lnSpc>
                        <a:spcAft>
                          <a:spcPts val="0"/>
                        </a:spcAft>
                      </a:pPr>
                      <a:r>
                        <a:rPr lang="kk-KZ" sz="1200" kern="1200" dirty="0">
                          <a:solidFill>
                            <a:srgbClr val="0070C0"/>
                          </a:solidFill>
                          <a:effectLst/>
                          <a:latin typeface="+mn-lt"/>
                          <a:ea typeface="+mn-ea"/>
                          <a:cs typeface="+mn-cs"/>
                        </a:rPr>
                        <a:t>- 1 параграф және 1 тапсырма (айырмашылықтарды сипаттаңыз, немесе кестені толтырыңыз немесе ұқсастықтарды табыңыз және т.б.) </a:t>
                      </a:r>
                      <a:endParaRPr lang="ru-RU" sz="1200" kern="1200" dirty="0">
                        <a:solidFill>
                          <a:srgbClr val="0070C0"/>
                        </a:solidFill>
                        <a:effectLst/>
                        <a:latin typeface="+mn-lt"/>
                        <a:ea typeface="+mn-ea"/>
                        <a:cs typeface="+mn-cs"/>
                      </a:endParaRPr>
                    </a:p>
                  </a:txBody>
                  <a:tcPr marL="62136" marR="62136" marT="0" marB="0"/>
                </a:tc>
                <a:extLst>
                  <a:ext uri="{0D108BD9-81ED-4DB2-BD59-A6C34878D82A}">
                    <a16:rowId xmlns:a16="http://schemas.microsoft.com/office/drawing/2014/main" val="3877005646"/>
                  </a:ext>
                </a:extLst>
              </a:tr>
              <a:tr h="537519">
                <a:tc>
                  <a:txBody>
                    <a:bodyPr/>
                    <a:lstStyle/>
                    <a:p>
                      <a:pPr algn="just">
                        <a:spcAft>
                          <a:spcPts val="0"/>
                        </a:spcAft>
                      </a:pPr>
                      <a:r>
                        <a:rPr lang="kk-KZ" sz="1100">
                          <a:effectLst/>
                        </a:rPr>
                        <a:t>Графика және жобалау</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62136" marT="0" marB="0"/>
                </a:tc>
                <a:tc>
                  <a:txBody>
                    <a:bodyPr/>
                    <a:lstStyle/>
                    <a:p>
                      <a:pPr marL="0" algn="just" defTabSz="914400" rtl="0" eaLnBrk="1" latinLnBrk="0" hangingPunct="1">
                        <a:lnSpc>
                          <a:spcPct val="115000"/>
                        </a:lnSpc>
                        <a:spcAft>
                          <a:spcPts val="0"/>
                        </a:spcAft>
                      </a:pPr>
                      <a:r>
                        <a:rPr lang="kk-KZ" sz="1200" kern="1200" dirty="0">
                          <a:solidFill>
                            <a:srgbClr val="0070C0"/>
                          </a:solidFill>
                          <a:effectLst/>
                          <a:latin typeface="+mn-lt"/>
                          <a:ea typeface="+mn-ea"/>
                          <a:cs typeface="+mn-cs"/>
                        </a:rPr>
                        <a:t>- 1 параграф және 3-5 сұраққа жауап беру немесе</a:t>
                      </a:r>
                      <a:endParaRPr lang="ru-RU" sz="1200" kern="1200" dirty="0">
                        <a:solidFill>
                          <a:srgbClr val="0070C0"/>
                        </a:solidFill>
                        <a:effectLst/>
                        <a:latin typeface="+mn-lt"/>
                        <a:ea typeface="+mn-ea"/>
                        <a:cs typeface="+mn-cs"/>
                      </a:endParaRPr>
                    </a:p>
                    <a:p>
                      <a:pPr marL="0" algn="just" defTabSz="914400" rtl="0" eaLnBrk="1" latinLnBrk="0" hangingPunct="1">
                        <a:lnSpc>
                          <a:spcPct val="115000"/>
                        </a:lnSpc>
                        <a:spcAft>
                          <a:spcPts val="0"/>
                        </a:spcAft>
                      </a:pPr>
                      <a:r>
                        <a:rPr lang="kk-KZ" sz="1200" kern="1200" dirty="0">
                          <a:solidFill>
                            <a:srgbClr val="0070C0"/>
                          </a:solidFill>
                          <a:effectLst/>
                          <a:latin typeface="+mn-lt"/>
                          <a:ea typeface="+mn-ea"/>
                          <a:cs typeface="+mn-cs"/>
                        </a:rPr>
                        <a:t> - 1 параграф  және тақырып бойынша 1 тапсырма (кестені толтыру, хабарламаны дайындау және т.б.)</a:t>
                      </a:r>
                      <a:endParaRPr lang="ru-RU" sz="1200" kern="1200" dirty="0">
                        <a:solidFill>
                          <a:srgbClr val="0070C0"/>
                        </a:solidFill>
                        <a:effectLst/>
                        <a:latin typeface="+mn-lt"/>
                        <a:ea typeface="+mn-ea"/>
                        <a:cs typeface="+mn-cs"/>
                      </a:endParaRPr>
                    </a:p>
                  </a:txBody>
                  <a:tcPr marL="62136" marR="62136" marT="0" marB="0"/>
                </a:tc>
                <a:extLst>
                  <a:ext uri="{0D108BD9-81ED-4DB2-BD59-A6C34878D82A}">
                    <a16:rowId xmlns:a16="http://schemas.microsoft.com/office/drawing/2014/main" val="2360102187"/>
                  </a:ext>
                </a:extLst>
              </a:tr>
              <a:tr h="662962">
                <a:tc>
                  <a:txBody>
                    <a:bodyPr/>
                    <a:lstStyle/>
                    <a:p>
                      <a:pPr algn="just">
                        <a:spcAft>
                          <a:spcPts val="0"/>
                        </a:spcAft>
                      </a:pPr>
                      <a:r>
                        <a:rPr lang="kk-KZ" sz="1100">
                          <a:effectLst/>
                        </a:rPr>
                        <a:t>Құқық негіздері</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62136" marT="0" marB="0"/>
                </a:tc>
                <a:tc>
                  <a:txBody>
                    <a:bodyPr/>
                    <a:lstStyle/>
                    <a:p>
                      <a:pPr marL="0" algn="just" defTabSz="914400" rtl="0" eaLnBrk="1" latinLnBrk="0" hangingPunct="1">
                        <a:lnSpc>
                          <a:spcPct val="115000"/>
                        </a:lnSpc>
                        <a:spcAft>
                          <a:spcPts val="0"/>
                        </a:spcAft>
                      </a:pPr>
                      <a:r>
                        <a:rPr lang="kk-KZ" sz="1200" kern="1200" dirty="0">
                          <a:solidFill>
                            <a:srgbClr val="0070C0"/>
                          </a:solidFill>
                          <a:effectLst/>
                          <a:latin typeface="+mn-lt"/>
                          <a:ea typeface="+mn-ea"/>
                          <a:cs typeface="+mn-cs"/>
                        </a:rPr>
                        <a:t>- </a:t>
                      </a:r>
                      <a:r>
                        <a:rPr lang="ru-RU" sz="1200" kern="1200" dirty="0">
                          <a:solidFill>
                            <a:srgbClr val="0070C0"/>
                          </a:solidFill>
                          <a:effectLst/>
                          <a:latin typeface="+mn-lt"/>
                          <a:ea typeface="+mn-ea"/>
                          <a:cs typeface="+mn-cs"/>
                        </a:rPr>
                        <a:t>1 параграф</a:t>
                      </a:r>
                      <a:r>
                        <a:rPr lang="kk-KZ" sz="1200" kern="1200" dirty="0">
                          <a:solidFill>
                            <a:srgbClr val="0070C0"/>
                          </a:solidFill>
                          <a:effectLst/>
                          <a:latin typeface="+mn-lt"/>
                          <a:ea typeface="+mn-ea"/>
                          <a:cs typeface="+mn-cs"/>
                        </a:rPr>
                        <a:t> және 3-5 сұраққа жауап беру</a:t>
                      </a:r>
                      <a:r>
                        <a:rPr lang="ru-RU" sz="1200" kern="1200" dirty="0">
                          <a:solidFill>
                            <a:srgbClr val="0070C0"/>
                          </a:solidFill>
                          <a:effectLst/>
                          <a:latin typeface="+mn-lt"/>
                          <a:ea typeface="+mn-ea"/>
                          <a:cs typeface="+mn-cs"/>
                        </a:rPr>
                        <a:t>; </a:t>
                      </a:r>
                      <a:r>
                        <a:rPr lang="kk-KZ" sz="1200" kern="1200" dirty="0">
                          <a:solidFill>
                            <a:srgbClr val="0070C0"/>
                          </a:solidFill>
                          <a:effectLst/>
                          <a:latin typeface="+mn-lt"/>
                          <a:ea typeface="+mn-ea"/>
                          <a:cs typeface="+mn-cs"/>
                        </a:rPr>
                        <a:t>немесе</a:t>
                      </a:r>
                      <a:endParaRPr lang="ru-RU" sz="1200" kern="1200" dirty="0">
                        <a:solidFill>
                          <a:srgbClr val="0070C0"/>
                        </a:solidFill>
                        <a:effectLst/>
                        <a:latin typeface="+mn-lt"/>
                        <a:ea typeface="+mn-ea"/>
                        <a:cs typeface="+mn-cs"/>
                      </a:endParaRPr>
                    </a:p>
                    <a:p>
                      <a:pPr marL="0" algn="just" defTabSz="914400" rtl="0" eaLnBrk="1" latinLnBrk="0" hangingPunct="1">
                        <a:lnSpc>
                          <a:spcPct val="115000"/>
                        </a:lnSpc>
                        <a:spcAft>
                          <a:spcPts val="0"/>
                        </a:spcAft>
                      </a:pPr>
                      <a:r>
                        <a:rPr lang="kk-KZ" sz="1200" kern="1200" dirty="0">
                          <a:solidFill>
                            <a:srgbClr val="0070C0"/>
                          </a:solidFill>
                          <a:effectLst/>
                          <a:latin typeface="+mn-lt"/>
                          <a:ea typeface="+mn-ea"/>
                          <a:cs typeface="+mn-cs"/>
                        </a:rPr>
                        <a:t>- 1 параграф және 1 тапсырманы орындау (кестені толтыру, бапты оқу, ұғымдарды салыстыру және түсіндіру және т.б.)</a:t>
                      </a:r>
                      <a:endParaRPr lang="ru-RU" sz="1200" kern="1200" dirty="0">
                        <a:solidFill>
                          <a:srgbClr val="0070C0"/>
                        </a:solidFill>
                        <a:effectLst/>
                        <a:latin typeface="+mn-lt"/>
                        <a:ea typeface="+mn-ea"/>
                        <a:cs typeface="+mn-cs"/>
                      </a:endParaRPr>
                    </a:p>
                  </a:txBody>
                  <a:tcPr marL="62136" marR="62136" marT="0" marB="0"/>
                </a:tc>
                <a:extLst>
                  <a:ext uri="{0D108BD9-81ED-4DB2-BD59-A6C34878D82A}">
                    <a16:rowId xmlns:a16="http://schemas.microsoft.com/office/drawing/2014/main" val="3141148555"/>
                  </a:ext>
                </a:extLst>
              </a:tr>
            </a:tbl>
          </a:graphicData>
        </a:graphic>
      </p:graphicFrame>
      <p:sp>
        <p:nvSpPr>
          <p:cNvPr id="8" name="Прямоугольник 7">
            <a:extLst>
              <a:ext uri="{FF2B5EF4-FFF2-40B4-BE49-F238E27FC236}">
                <a16:creationId xmlns:a16="http://schemas.microsoft.com/office/drawing/2014/main" id="{E9BD6284-2903-4946-9874-4FDEF5369A3B}"/>
              </a:ext>
            </a:extLst>
          </p:cNvPr>
          <p:cNvSpPr/>
          <p:nvPr/>
        </p:nvSpPr>
        <p:spPr>
          <a:xfrm>
            <a:off x="21968" y="325299"/>
            <a:ext cx="12170032" cy="461665"/>
          </a:xfrm>
          <a:prstGeom prst="rect">
            <a:avLst/>
          </a:prstGeom>
        </p:spPr>
        <p:txBody>
          <a:bodyPr wrap="square">
            <a:spAutoFit/>
          </a:bodyPr>
          <a:lstStyle/>
          <a:p>
            <a:r>
              <a:rPr lang="ru-RU" sz="2400" b="1" i="1" cap="all" dirty="0" err="1">
                <a:ln w="3175" cmpd="sng">
                  <a:noFill/>
                </a:ln>
                <a:solidFill>
                  <a:schemeClr val="tx2"/>
                </a:solidFill>
              </a:rPr>
              <a:t>Оқушыларға</a:t>
            </a:r>
            <a:r>
              <a:rPr lang="ru-RU" sz="2400" b="1" i="1" cap="all" dirty="0">
                <a:ln w="3175" cmpd="sng">
                  <a:noFill/>
                </a:ln>
                <a:solidFill>
                  <a:schemeClr val="tx2"/>
                </a:solidFill>
              </a:rPr>
              <a:t> </a:t>
            </a:r>
            <a:r>
              <a:rPr lang="ru-RU" sz="2400" b="1" i="1" cap="all" dirty="0" err="1">
                <a:ln w="3175" cmpd="sng">
                  <a:noFill/>
                </a:ln>
                <a:solidFill>
                  <a:schemeClr val="tx2"/>
                </a:solidFill>
              </a:rPr>
              <a:t>арналған</a:t>
            </a:r>
            <a:r>
              <a:rPr lang="ru-RU" sz="2400" b="1" i="1" cap="all" dirty="0">
                <a:ln w="3175" cmpd="sng">
                  <a:noFill/>
                </a:ln>
                <a:solidFill>
                  <a:schemeClr val="tx2"/>
                </a:solidFill>
              </a:rPr>
              <a:t> </a:t>
            </a:r>
            <a:r>
              <a:rPr lang="ru-RU" sz="2400" b="1" i="1" cap="all" dirty="0" err="1">
                <a:ln w="3175" cmpd="sng">
                  <a:noFill/>
                </a:ln>
                <a:solidFill>
                  <a:schemeClr val="tx2"/>
                </a:solidFill>
              </a:rPr>
              <a:t>оқу</a:t>
            </a:r>
            <a:r>
              <a:rPr lang="ru-RU" sz="2400" b="1" i="1" cap="all" dirty="0">
                <a:ln w="3175" cmpd="sng">
                  <a:noFill/>
                </a:ln>
                <a:solidFill>
                  <a:schemeClr val="tx2"/>
                </a:solidFill>
              </a:rPr>
              <a:t> </a:t>
            </a:r>
            <a:r>
              <a:rPr lang="ru-RU" sz="2400" b="1" i="1" cap="all" dirty="0" err="1">
                <a:ln w="3175" cmpd="sng">
                  <a:noFill/>
                </a:ln>
                <a:solidFill>
                  <a:schemeClr val="tx2"/>
                </a:solidFill>
              </a:rPr>
              <a:t>тапсырмаларының</a:t>
            </a:r>
            <a:r>
              <a:rPr lang="ru-RU" sz="2400" b="1" i="1" cap="all" dirty="0">
                <a:ln w="3175" cmpd="sng">
                  <a:noFill/>
                </a:ln>
                <a:solidFill>
                  <a:schemeClr val="tx2"/>
                </a:solidFill>
              </a:rPr>
              <a:t> </a:t>
            </a:r>
            <a:r>
              <a:rPr lang="ru-RU" sz="2400" b="1" i="1" cap="all" dirty="0" err="1">
                <a:ln w="3175" cmpd="sng">
                  <a:noFill/>
                </a:ln>
                <a:solidFill>
                  <a:schemeClr val="tx2"/>
                </a:solidFill>
              </a:rPr>
              <a:t>болжалды</a:t>
            </a:r>
            <a:r>
              <a:rPr lang="ru-RU" sz="2400" b="1" i="1" cap="all" dirty="0">
                <a:ln w="3175" cmpd="sng">
                  <a:noFill/>
                </a:ln>
                <a:solidFill>
                  <a:schemeClr val="tx2"/>
                </a:solidFill>
              </a:rPr>
              <a:t> </a:t>
            </a:r>
            <a:r>
              <a:rPr lang="ru-RU" sz="2400" b="1" i="1" cap="all" dirty="0" err="1">
                <a:ln w="3175" cmpd="sng">
                  <a:noFill/>
                </a:ln>
                <a:solidFill>
                  <a:schemeClr val="tx2"/>
                </a:solidFill>
              </a:rPr>
              <a:t>көлемі</a:t>
            </a:r>
            <a:r>
              <a:rPr lang="ru-RU" sz="2400" b="1" i="1" cap="all" dirty="0">
                <a:ln w="3175" cmpd="sng">
                  <a:noFill/>
                </a:ln>
                <a:solidFill>
                  <a:schemeClr val="tx2"/>
                </a:solidFill>
              </a:rPr>
              <a:t>  </a:t>
            </a:r>
          </a:p>
        </p:txBody>
      </p:sp>
    </p:spTree>
    <p:extLst>
      <p:ext uri="{BB962C8B-B14F-4D97-AF65-F5344CB8AC3E}">
        <p14:creationId xmlns:p14="http://schemas.microsoft.com/office/powerpoint/2010/main" val="3313518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DB9E48B4-FE7F-443E-BD76-153E52129D7D}"/>
              </a:ext>
            </a:extLst>
          </p:cNvPr>
          <p:cNvSpPr>
            <a:spLocks noGrp="1"/>
          </p:cNvSpPr>
          <p:nvPr>
            <p:ph type="ctrTitle"/>
          </p:nvPr>
        </p:nvSpPr>
        <p:spPr>
          <a:xfrm>
            <a:off x="0" y="254846"/>
            <a:ext cx="12192000" cy="63286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r>
              <a:rPr lang="ru-RU" sz="2800" b="1" i="1" dirty="0">
                <a:solidFill>
                  <a:schemeClr val="tx2"/>
                </a:solidFill>
              </a:rPr>
              <a:t>БІРЫҢҒАЙ ЖАЛПЫРЕСПУБЛИКАЛЫҚ АТА-АНАЛАР ЖИНАЛЫСЫ </a:t>
            </a:r>
          </a:p>
        </p:txBody>
      </p:sp>
      <p:sp>
        <p:nvSpPr>
          <p:cNvPr id="3" name="Подзаголовок 2"/>
          <p:cNvSpPr>
            <a:spLocks noGrp="1"/>
          </p:cNvSpPr>
          <p:nvPr>
            <p:ph type="subTitle" idx="1"/>
          </p:nvPr>
        </p:nvSpPr>
        <p:spPr>
          <a:xfrm>
            <a:off x="800909" y="1092708"/>
            <a:ext cx="10590180" cy="468252"/>
          </a:xfrm>
        </p:spPr>
        <p:txBody>
          <a:bodyPr>
            <a:noAutofit/>
          </a:bodyPr>
          <a:lstStyle/>
          <a:p>
            <a:br>
              <a:rPr lang="ru-RU" sz="2400" b="1" dirty="0">
                <a:solidFill>
                  <a:srgbClr val="5154E1"/>
                </a:solidFill>
                <a:latin typeface="Arial" panose="020B0604020202020204" pitchFamily="34" charset="0"/>
                <a:cs typeface="Arial" panose="020B0604020202020204" pitchFamily="34" charset="0"/>
              </a:rPr>
            </a:br>
            <a:endParaRPr lang="ru-RU" sz="2400" b="1" dirty="0">
              <a:solidFill>
                <a:srgbClr val="5154E1"/>
              </a:solidFill>
              <a:latin typeface="Arial" panose="020B0604020202020204" pitchFamily="34" charset="0"/>
              <a:cs typeface="Arial" panose="020B0604020202020204" pitchFamily="34" charset="0"/>
            </a:endParaRPr>
          </a:p>
        </p:txBody>
      </p:sp>
      <p:sp>
        <p:nvSpPr>
          <p:cNvPr id="5" name="Прямоугольник 4"/>
          <p:cNvSpPr/>
          <p:nvPr/>
        </p:nvSpPr>
        <p:spPr>
          <a:xfrm>
            <a:off x="834963" y="1658450"/>
            <a:ext cx="11293641" cy="4770537"/>
          </a:xfrm>
          <a:prstGeom prst="rect">
            <a:avLst/>
          </a:prstGeom>
        </p:spPr>
        <p:txBody>
          <a:bodyPr wrap="square">
            <a:spAutoFit/>
          </a:bodyPr>
          <a:lstStyle/>
          <a:p>
            <a:pPr algn="just"/>
            <a:endParaRPr lang="ru-RU" sz="2400" b="1" dirty="0">
              <a:solidFill>
                <a:schemeClr val="accent6">
                  <a:lumMod val="75000"/>
                </a:schemeClr>
              </a:solidFill>
            </a:endParaRPr>
          </a:p>
          <a:p>
            <a:pPr algn="just"/>
            <a:r>
              <a:rPr lang="kk-KZ" sz="2400" b="1" dirty="0">
                <a:solidFill>
                  <a:schemeClr val="accent2"/>
                </a:solidFill>
              </a:rPr>
              <a:t>Өтетін</a:t>
            </a:r>
            <a:r>
              <a:rPr lang="ru-RU" sz="2400" b="1" dirty="0">
                <a:solidFill>
                  <a:schemeClr val="accent2"/>
                </a:solidFill>
              </a:rPr>
              <a:t> </a:t>
            </a:r>
            <a:r>
              <a:rPr lang="kk-KZ" sz="2400" b="1" dirty="0">
                <a:solidFill>
                  <a:schemeClr val="accent2"/>
                </a:solidFill>
              </a:rPr>
              <a:t>күні</a:t>
            </a:r>
            <a:r>
              <a:rPr lang="ru-RU" sz="2400" b="1" dirty="0">
                <a:solidFill>
                  <a:schemeClr val="accent2"/>
                </a:solidFill>
              </a:rPr>
              <a:t>:</a:t>
            </a:r>
            <a:r>
              <a:rPr lang="ru-RU" sz="2400" b="1" dirty="0">
                <a:solidFill>
                  <a:schemeClr val="accent2">
                    <a:lumMod val="60000"/>
                    <a:lumOff val="40000"/>
                  </a:schemeClr>
                </a:solidFill>
              </a:rPr>
              <a:t>  </a:t>
            </a:r>
            <a:r>
              <a:rPr lang="ru-RU" sz="2400" dirty="0">
                <a:solidFill>
                  <a:srgbClr val="0070C0"/>
                </a:solidFill>
                <a:latin typeface="Arial" panose="020B0604020202020204" pitchFamily="34" charset="0"/>
                <a:cs typeface="Arial" panose="020B0604020202020204" pitchFamily="34" charset="0"/>
              </a:rPr>
              <a:t>2020 </a:t>
            </a:r>
            <a:r>
              <a:rPr lang="kk-KZ" sz="2400" dirty="0">
                <a:solidFill>
                  <a:srgbClr val="0070C0"/>
                </a:solidFill>
                <a:latin typeface="Arial" panose="020B0604020202020204" pitchFamily="34" charset="0"/>
                <a:cs typeface="Arial" panose="020B0604020202020204" pitchFamily="34" charset="0"/>
              </a:rPr>
              <a:t>жылғы</a:t>
            </a:r>
            <a:r>
              <a:rPr lang="ru-RU" sz="2400" dirty="0">
                <a:solidFill>
                  <a:srgbClr val="0070C0"/>
                </a:solidFill>
                <a:latin typeface="Arial" panose="020B0604020202020204" pitchFamily="34" charset="0"/>
                <a:cs typeface="Arial" panose="020B0604020202020204" pitchFamily="34" charset="0"/>
              </a:rPr>
              <a:t> 17 </a:t>
            </a:r>
            <a:r>
              <a:rPr lang="kk-KZ" sz="2400" dirty="0">
                <a:solidFill>
                  <a:srgbClr val="0070C0"/>
                </a:solidFill>
                <a:latin typeface="Arial" panose="020B0604020202020204" pitchFamily="34" charset="0"/>
                <a:cs typeface="Arial" panose="020B0604020202020204" pitchFamily="34" charset="0"/>
              </a:rPr>
              <a:t>қыркүйек</a:t>
            </a:r>
          </a:p>
          <a:p>
            <a:pPr algn="just"/>
            <a:endParaRPr lang="en-US" sz="2400" dirty="0">
              <a:solidFill>
                <a:srgbClr val="0070C0"/>
              </a:solidFill>
            </a:endParaRPr>
          </a:p>
          <a:p>
            <a:pPr algn="just"/>
            <a:r>
              <a:rPr lang="kk-KZ" sz="2400" b="1" dirty="0">
                <a:solidFill>
                  <a:schemeClr val="accent2"/>
                </a:solidFill>
              </a:rPr>
              <a:t>Ата-аналар жиналысының мақсаты:</a:t>
            </a:r>
          </a:p>
          <a:p>
            <a:pPr algn="just"/>
            <a:endParaRPr lang="kk-KZ" sz="2400" b="1" dirty="0">
              <a:solidFill>
                <a:schemeClr val="accent6">
                  <a:lumMod val="40000"/>
                  <a:lumOff val="60000"/>
                </a:schemeClr>
              </a:solidFill>
            </a:endParaRPr>
          </a:p>
          <a:p>
            <a:pPr algn="just"/>
            <a:r>
              <a:rPr lang="kk-KZ" sz="2400" dirty="0">
                <a:solidFill>
                  <a:srgbClr val="0070C0"/>
                </a:solidFill>
                <a:latin typeface="Arial" panose="020B0604020202020204" pitchFamily="34" charset="0"/>
                <a:cs typeface="Arial" panose="020B0604020202020204" pitchFamily="34" charset="0"/>
              </a:rPr>
              <a:t>қашықтан оқыту форматында балаларды оқытудың ерекшеліктері туралы ата-аналарды (заңды өкілдерді) ақпараттандыру </a:t>
            </a:r>
          </a:p>
          <a:p>
            <a:pPr algn="just"/>
            <a:endParaRPr lang="ru-RU" sz="2400" dirty="0">
              <a:solidFill>
                <a:schemeClr val="tx2">
                  <a:lumMod val="40000"/>
                  <a:lumOff val="60000"/>
                </a:schemeClr>
              </a:solidFill>
              <a:latin typeface="Arial" panose="020B0604020202020204" pitchFamily="34" charset="0"/>
              <a:cs typeface="Arial" panose="020B0604020202020204" pitchFamily="34" charset="0"/>
            </a:endParaRPr>
          </a:p>
          <a:p>
            <a:pPr algn="just"/>
            <a:endParaRPr lang="ru-RU" sz="2400" dirty="0">
              <a:solidFill>
                <a:schemeClr val="tx2">
                  <a:lumMod val="40000"/>
                  <a:lumOff val="60000"/>
                </a:schemeClr>
              </a:solidFill>
              <a:latin typeface="Arial" panose="020B0604020202020204" pitchFamily="34" charset="0"/>
              <a:cs typeface="Arial" panose="020B0604020202020204" pitchFamily="34" charset="0"/>
            </a:endParaRPr>
          </a:p>
          <a:p>
            <a:pPr algn="just"/>
            <a:endParaRPr lang="ru-RU" sz="2400" dirty="0">
              <a:solidFill>
                <a:schemeClr val="tx2">
                  <a:lumMod val="40000"/>
                  <a:lumOff val="60000"/>
                </a:schemeClr>
              </a:solidFill>
              <a:latin typeface="Arial" panose="020B0604020202020204" pitchFamily="34" charset="0"/>
              <a:cs typeface="Arial" panose="020B0604020202020204" pitchFamily="34" charset="0"/>
            </a:endParaRPr>
          </a:p>
          <a:p>
            <a:r>
              <a:rPr lang="en-US" sz="4000" dirty="0">
                <a:solidFill>
                  <a:srgbClr val="0070C0"/>
                </a:solidFill>
              </a:rPr>
              <a:t>	</a:t>
            </a:r>
            <a:endParaRPr lang="ru-RU" sz="4000" b="1" dirty="0">
              <a:solidFill>
                <a:srgbClr val="5154E1"/>
              </a:solidFill>
              <a:latin typeface="Arial" panose="020B0604020202020204" pitchFamily="34" charset="0"/>
              <a:cs typeface="Arial" panose="020B0604020202020204" pitchFamily="34" charset="0"/>
            </a:endParaRPr>
          </a:p>
          <a:p>
            <a:pPr algn="ctr">
              <a:lnSpc>
                <a:spcPct val="100000"/>
              </a:lnSpc>
            </a:pPr>
            <a:r>
              <a:rPr lang="ru-RU" sz="2400" b="1" dirty="0">
                <a:solidFill>
                  <a:srgbClr val="0070C0"/>
                </a:solidFill>
              </a:rPr>
              <a:t>2020 </a:t>
            </a:r>
            <a:r>
              <a:rPr lang="kk-KZ" sz="2400" b="1" dirty="0">
                <a:solidFill>
                  <a:srgbClr val="0070C0"/>
                </a:solidFill>
              </a:rPr>
              <a:t>жыл</a:t>
            </a:r>
          </a:p>
        </p:txBody>
      </p:sp>
      <p:pic>
        <p:nvPicPr>
          <p:cNvPr id="6" name="Рисунок 5"/>
          <p:cNvPicPr>
            <a:picLocks noChangeAspect="1"/>
          </p:cNvPicPr>
          <p:nvPr/>
        </p:nvPicPr>
        <p:blipFill>
          <a:blip r:embed="rId2"/>
          <a:stretch>
            <a:fillRect/>
          </a:stretch>
        </p:blipFill>
        <p:spPr>
          <a:xfrm>
            <a:off x="834963" y="4657862"/>
            <a:ext cx="2857500" cy="1600200"/>
          </a:xfrm>
          <a:prstGeom prst="rect">
            <a:avLst/>
          </a:prstGeom>
        </p:spPr>
      </p:pic>
    </p:spTree>
    <p:extLst>
      <p:ext uri="{BB962C8B-B14F-4D97-AF65-F5344CB8AC3E}">
        <p14:creationId xmlns:p14="http://schemas.microsoft.com/office/powerpoint/2010/main" val="2713601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6001102-8EB9-473C-B0E6-DCD14C3BFC67}"/>
              </a:ext>
            </a:extLst>
          </p:cNvPr>
          <p:cNvSpPr txBox="1"/>
          <p:nvPr/>
        </p:nvSpPr>
        <p:spPr>
          <a:xfrm>
            <a:off x="206432" y="1177131"/>
            <a:ext cx="11779621" cy="5078313"/>
          </a:xfrm>
          <a:prstGeom prst="rect">
            <a:avLst/>
          </a:prstGeom>
          <a:noFill/>
        </p:spPr>
        <p:txBody>
          <a:bodyPr wrap="square" rtlCol="0">
            <a:spAutoFit/>
          </a:bodyPr>
          <a:lstStyle/>
          <a:p>
            <a:pPr marL="285750" indent="-285750" algn="just">
              <a:buFont typeface="Wingdings" panose="05000000000000000000" pitchFamily="2" charset="2"/>
              <a:buChar char="Ø"/>
            </a:pPr>
            <a:r>
              <a:rPr lang="ru-RU" dirty="0" err="1">
                <a:solidFill>
                  <a:srgbClr val="0070C0"/>
                </a:solidFill>
              </a:rPr>
              <a:t>Балаларыңыздың</a:t>
            </a:r>
            <a:r>
              <a:rPr lang="ru-RU" dirty="0">
                <a:solidFill>
                  <a:srgbClr val="0070C0"/>
                </a:solidFill>
              </a:rPr>
              <a:t> </a:t>
            </a:r>
            <a:r>
              <a:rPr lang="ru-RU" dirty="0" err="1">
                <a:solidFill>
                  <a:srgbClr val="0070C0"/>
                </a:solidFill>
              </a:rPr>
              <a:t>интернетте</a:t>
            </a:r>
            <a:r>
              <a:rPr lang="ru-RU" dirty="0">
                <a:solidFill>
                  <a:srgbClr val="0070C0"/>
                </a:solidFill>
              </a:rPr>
              <a:t> </a:t>
            </a:r>
            <a:r>
              <a:rPr lang="ru-RU" dirty="0" err="1">
                <a:solidFill>
                  <a:srgbClr val="0070C0"/>
                </a:solidFill>
              </a:rPr>
              <a:t>немен</a:t>
            </a:r>
            <a:r>
              <a:rPr lang="ru-RU" dirty="0">
                <a:solidFill>
                  <a:srgbClr val="0070C0"/>
                </a:solidFill>
              </a:rPr>
              <a:t> </a:t>
            </a:r>
            <a:r>
              <a:rPr lang="ru-RU" dirty="0" err="1">
                <a:solidFill>
                  <a:srgbClr val="0070C0"/>
                </a:solidFill>
              </a:rPr>
              <a:t>айналысатындығы</a:t>
            </a:r>
            <a:r>
              <a:rPr lang="ru-RU" dirty="0">
                <a:solidFill>
                  <a:srgbClr val="0070C0"/>
                </a:solidFill>
              </a:rPr>
              <a:t> </a:t>
            </a:r>
            <a:r>
              <a:rPr lang="ru-RU" dirty="0" err="1">
                <a:solidFill>
                  <a:srgbClr val="0070C0"/>
                </a:solidFill>
              </a:rPr>
              <a:t>туралы</a:t>
            </a:r>
            <a:r>
              <a:rPr lang="ru-RU" dirty="0">
                <a:solidFill>
                  <a:srgbClr val="0070C0"/>
                </a:solidFill>
              </a:rPr>
              <a:t> </a:t>
            </a:r>
            <a:r>
              <a:rPr lang="ru-RU" dirty="0" err="1">
                <a:solidFill>
                  <a:srgbClr val="0070C0"/>
                </a:solidFill>
              </a:rPr>
              <a:t>хабардар</a:t>
            </a:r>
            <a:r>
              <a:rPr lang="ru-RU" dirty="0">
                <a:solidFill>
                  <a:srgbClr val="0070C0"/>
                </a:solidFill>
              </a:rPr>
              <a:t> </a:t>
            </a:r>
            <a:r>
              <a:rPr lang="ru-RU" dirty="0" err="1">
                <a:solidFill>
                  <a:srgbClr val="0070C0"/>
                </a:solidFill>
              </a:rPr>
              <a:t>болыңыз</a:t>
            </a:r>
            <a:r>
              <a:rPr lang="ru-RU" dirty="0">
                <a:solidFill>
                  <a:srgbClr val="0070C0"/>
                </a:solidFill>
              </a:rPr>
              <a:t>. </a:t>
            </a:r>
            <a:r>
              <a:rPr lang="ru-RU" dirty="0" err="1">
                <a:solidFill>
                  <a:srgbClr val="0070C0"/>
                </a:solidFill>
              </a:rPr>
              <a:t>Олардан</a:t>
            </a:r>
            <a:r>
              <a:rPr lang="ru-RU" dirty="0">
                <a:solidFill>
                  <a:srgbClr val="0070C0"/>
                </a:solidFill>
              </a:rPr>
              <a:t> </a:t>
            </a:r>
            <a:r>
              <a:rPr lang="ru-RU" dirty="0" err="1">
                <a:solidFill>
                  <a:srgbClr val="0070C0"/>
                </a:solidFill>
              </a:rPr>
              <a:t>өзіңізді</a:t>
            </a:r>
            <a:r>
              <a:rPr lang="ru-RU" dirty="0">
                <a:solidFill>
                  <a:srgbClr val="0070C0"/>
                </a:solidFill>
              </a:rPr>
              <a:t> </a:t>
            </a:r>
            <a:r>
              <a:rPr lang="ru-RU" dirty="0" err="1">
                <a:solidFill>
                  <a:srgbClr val="0070C0"/>
                </a:solidFill>
              </a:rPr>
              <a:t>бұрын</a:t>
            </a:r>
            <a:r>
              <a:rPr lang="ru-RU" dirty="0">
                <a:solidFill>
                  <a:srgbClr val="0070C0"/>
                </a:solidFill>
              </a:rPr>
              <a:t> </a:t>
            </a:r>
            <a:r>
              <a:rPr lang="ru-RU" dirty="0" err="1">
                <a:solidFill>
                  <a:srgbClr val="0070C0"/>
                </a:solidFill>
              </a:rPr>
              <a:t>қолданбаған</a:t>
            </a:r>
            <a:r>
              <a:rPr lang="ru-RU" dirty="0">
                <a:solidFill>
                  <a:srgbClr val="0070C0"/>
                </a:solidFill>
              </a:rPr>
              <a:t> </a:t>
            </a:r>
            <a:r>
              <a:rPr lang="ru-RU" dirty="0" err="1">
                <a:solidFill>
                  <a:srgbClr val="0070C0"/>
                </a:solidFill>
              </a:rPr>
              <a:t>қосымшаларды</a:t>
            </a:r>
            <a:r>
              <a:rPr lang="ru-RU" dirty="0">
                <a:solidFill>
                  <a:srgbClr val="0070C0"/>
                </a:solidFill>
              </a:rPr>
              <a:t> </a:t>
            </a:r>
            <a:r>
              <a:rPr lang="ru-RU" dirty="0" err="1">
                <a:solidFill>
                  <a:srgbClr val="0070C0"/>
                </a:solidFill>
              </a:rPr>
              <a:t>қолдануға</a:t>
            </a:r>
            <a:r>
              <a:rPr lang="ru-RU" dirty="0">
                <a:solidFill>
                  <a:srgbClr val="0070C0"/>
                </a:solidFill>
              </a:rPr>
              <a:t> </a:t>
            </a:r>
            <a:r>
              <a:rPr lang="ru-RU" dirty="0" err="1">
                <a:solidFill>
                  <a:srgbClr val="0070C0"/>
                </a:solidFill>
              </a:rPr>
              <a:t>үйретуді</a:t>
            </a:r>
            <a:r>
              <a:rPr lang="ru-RU" dirty="0">
                <a:solidFill>
                  <a:srgbClr val="0070C0"/>
                </a:solidFill>
              </a:rPr>
              <a:t> </a:t>
            </a:r>
            <a:r>
              <a:rPr lang="ru-RU" dirty="0" err="1">
                <a:solidFill>
                  <a:srgbClr val="0070C0"/>
                </a:solidFill>
              </a:rPr>
              <a:t>сұраңыз</a:t>
            </a:r>
            <a:r>
              <a:rPr lang="ru-RU" dirty="0">
                <a:solidFill>
                  <a:srgbClr val="0070C0"/>
                </a:solidFill>
              </a:rPr>
              <a:t>;</a:t>
            </a:r>
          </a:p>
          <a:p>
            <a:pPr marL="285750" indent="-285750" algn="just">
              <a:buFont typeface="Wingdings" panose="05000000000000000000" pitchFamily="2" charset="2"/>
              <a:buChar char="Ø"/>
            </a:pPr>
            <a:r>
              <a:rPr lang="ru-RU" dirty="0" err="1">
                <a:solidFill>
                  <a:srgbClr val="0070C0"/>
                </a:solidFill>
              </a:rPr>
              <a:t>Пайдалы</a:t>
            </a:r>
            <a:r>
              <a:rPr lang="ru-RU" dirty="0">
                <a:solidFill>
                  <a:srgbClr val="0070C0"/>
                </a:solidFill>
              </a:rPr>
              <a:t> </a:t>
            </a:r>
            <a:r>
              <a:rPr lang="ru-RU" dirty="0" err="1">
                <a:solidFill>
                  <a:srgbClr val="0070C0"/>
                </a:solidFill>
              </a:rPr>
              <a:t>сайттарды</a:t>
            </a:r>
            <a:r>
              <a:rPr lang="ru-RU" dirty="0">
                <a:solidFill>
                  <a:srgbClr val="0070C0"/>
                </a:solidFill>
              </a:rPr>
              <a:t>, </a:t>
            </a:r>
            <a:r>
              <a:rPr lang="ru-RU" dirty="0" err="1">
                <a:solidFill>
                  <a:srgbClr val="0070C0"/>
                </a:solidFill>
              </a:rPr>
              <a:t>танымдық</a:t>
            </a:r>
            <a:r>
              <a:rPr lang="ru-RU" dirty="0">
                <a:solidFill>
                  <a:srgbClr val="0070C0"/>
                </a:solidFill>
              </a:rPr>
              <a:t> </a:t>
            </a:r>
            <a:r>
              <a:rPr lang="ru-RU" dirty="0" err="1">
                <a:solidFill>
                  <a:srgbClr val="0070C0"/>
                </a:solidFill>
              </a:rPr>
              <a:t>ресурстарды</a:t>
            </a:r>
            <a:r>
              <a:rPr lang="ru-RU" dirty="0">
                <a:solidFill>
                  <a:srgbClr val="0070C0"/>
                </a:solidFill>
              </a:rPr>
              <a:t> </a:t>
            </a:r>
            <a:r>
              <a:rPr lang="ru-RU" dirty="0" err="1">
                <a:solidFill>
                  <a:srgbClr val="0070C0"/>
                </a:solidFill>
              </a:rPr>
              <a:t>ашуға</a:t>
            </a:r>
            <a:r>
              <a:rPr lang="ru-RU" dirty="0">
                <a:solidFill>
                  <a:srgbClr val="0070C0"/>
                </a:solidFill>
              </a:rPr>
              <a:t> </a:t>
            </a:r>
            <a:r>
              <a:rPr lang="ru-RU" dirty="0" err="1">
                <a:solidFill>
                  <a:srgbClr val="0070C0"/>
                </a:solidFill>
              </a:rPr>
              <a:t>үйретіңіз</a:t>
            </a:r>
            <a:r>
              <a:rPr lang="ru-RU" dirty="0">
                <a:solidFill>
                  <a:srgbClr val="0070C0"/>
                </a:solidFill>
              </a:rPr>
              <a:t>;</a:t>
            </a:r>
          </a:p>
          <a:p>
            <a:pPr marL="285750" indent="-285750" algn="just">
              <a:buFont typeface="Wingdings" panose="05000000000000000000" pitchFamily="2" charset="2"/>
              <a:buChar char="Ø"/>
            </a:pPr>
            <a:r>
              <a:rPr lang="ru-RU" dirty="0" err="1">
                <a:solidFill>
                  <a:srgbClr val="0070C0"/>
                </a:solidFill>
              </a:rPr>
              <a:t>Ақпаратпен</a:t>
            </a:r>
            <a:r>
              <a:rPr lang="ru-RU" dirty="0">
                <a:solidFill>
                  <a:srgbClr val="0070C0"/>
                </a:solidFill>
              </a:rPr>
              <a:t> </a:t>
            </a:r>
            <a:r>
              <a:rPr lang="ru-RU" dirty="0" err="1">
                <a:solidFill>
                  <a:srgbClr val="0070C0"/>
                </a:solidFill>
              </a:rPr>
              <a:t>танысқаннан</a:t>
            </a:r>
            <a:r>
              <a:rPr lang="ru-RU" dirty="0">
                <a:solidFill>
                  <a:srgbClr val="0070C0"/>
                </a:solidFill>
              </a:rPr>
              <a:t> </a:t>
            </a:r>
            <a:r>
              <a:rPr lang="ru-RU" dirty="0" err="1">
                <a:solidFill>
                  <a:srgbClr val="0070C0"/>
                </a:solidFill>
              </a:rPr>
              <a:t>кейін</a:t>
            </a:r>
            <a:r>
              <a:rPr lang="ru-RU" dirty="0">
                <a:solidFill>
                  <a:srgbClr val="0070C0"/>
                </a:solidFill>
              </a:rPr>
              <a:t> не </a:t>
            </a:r>
            <a:r>
              <a:rPr lang="ru-RU" dirty="0" err="1">
                <a:solidFill>
                  <a:srgbClr val="0070C0"/>
                </a:solidFill>
              </a:rPr>
              <a:t>қызықты</a:t>
            </a:r>
            <a:r>
              <a:rPr lang="ru-RU" dirty="0">
                <a:solidFill>
                  <a:srgbClr val="0070C0"/>
                </a:solidFill>
              </a:rPr>
              <a:t> </a:t>
            </a:r>
            <a:r>
              <a:rPr lang="ru-RU" dirty="0" err="1">
                <a:solidFill>
                  <a:srgbClr val="0070C0"/>
                </a:solidFill>
              </a:rPr>
              <a:t>екенін</a:t>
            </a:r>
            <a:r>
              <a:rPr lang="ru-RU" dirty="0">
                <a:solidFill>
                  <a:srgbClr val="0070C0"/>
                </a:solidFill>
              </a:rPr>
              <a:t> </a:t>
            </a:r>
            <a:r>
              <a:rPr lang="ru-RU" dirty="0" err="1">
                <a:solidFill>
                  <a:srgbClr val="0070C0"/>
                </a:solidFill>
              </a:rPr>
              <a:t>сұраңыз</a:t>
            </a:r>
            <a:r>
              <a:rPr lang="ru-RU" dirty="0">
                <a:solidFill>
                  <a:srgbClr val="0070C0"/>
                </a:solidFill>
              </a:rPr>
              <a:t>;</a:t>
            </a:r>
          </a:p>
          <a:p>
            <a:pPr marL="285750" indent="-285750" algn="just">
              <a:buFont typeface="Wingdings" panose="05000000000000000000" pitchFamily="2" charset="2"/>
              <a:buChar char="Ø"/>
            </a:pPr>
            <a:r>
              <a:rPr lang="ru-RU" dirty="0" err="1">
                <a:solidFill>
                  <a:srgbClr val="0070C0"/>
                </a:solidFill>
              </a:rPr>
              <a:t>Балаларыңызға</a:t>
            </a:r>
            <a:r>
              <a:rPr lang="ru-RU" dirty="0">
                <a:solidFill>
                  <a:srgbClr val="0070C0"/>
                </a:solidFill>
              </a:rPr>
              <a:t> </a:t>
            </a:r>
            <a:r>
              <a:rPr lang="ru-RU" dirty="0" err="1">
                <a:solidFill>
                  <a:srgbClr val="0070C0"/>
                </a:solidFill>
              </a:rPr>
              <a:t>өздері</a:t>
            </a:r>
            <a:r>
              <a:rPr lang="ru-RU" dirty="0">
                <a:solidFill>
                  <a:srgbClr val="0070C0"/>
                </a:solidFill>
              </a:rPr>
              <a:t> </a:t>
            </a:r>
            <a:r>
              <a:rPr lang="ru-RU" dirty="0" err="1">
                <a:solidFill>
                  <a:srgbClr val="0070C0"/>
                </a:solidFill>
              </a:rPr>
              <a:t>туралы</a:t>
            </a:r>
            <a:r>
              <a:rPr lang="ru-RU" dirty="0">
                <a:solidFill>
                  <a:srgbClr val="0070C0"/>
                </a:solidFill>
              </a:rPr>
              <a:t> </a:t>
            </a:r>
            <a:r>
              <a:rPr lang="ru-RU" dirty="0" err="1">
                <a:solidFill>
                  <a:srgbClr val="0070C0"/>
                </a:solidFill>
              </a:rPr>
              <a:t>ақпаратты</a:t>
            </a:r>
            <a:r>
              <a:rPr lang="ru-RU" dirty="0">
                <a:solidFill>
                  <a:srgbClr val="0070C0"/>
                </a:solidFill>
              </a:rPr>
              <a:t> </a:t>
            </a:r>
            <a:r>
              <a:rPr lang="ru-RU" dirty="0" err="1">
                <a:solidFill>
                  <a:srgbClr val="0070C0"/>
                </a:solidFill>
              </a:rPr>
              <a:t>желіде</a:t>
            </a:r>
            <a:r>
              <a:rPr lang="ru-RU" dirty="0">
                <a:solidFill>
                  <a:srgbClr val="0070C0"/>
                </a:solidFill>
              </a:rPr>
              <a:t> </a:t>
            </a:r>
            <a:r>
              <a:rPr lang="ru-RU" dirty="0" err="1">
                <a:solidFill>
                  <a:srgbClr val="0070C0"/>
                </a:solidFill>
              </a:rPr>
              <a:t>орналастырмау</a:t>
            </a:r>
            <a:r>
              <a:rPr lang="ru-RU" dirty="0">
                <a:solidFill>
                  <a:srgbClr val="0070C0"/>
                </a:solidFill>
              </a:rPr>
              <a:t> </a:t>
            </a:r>
            <a:r>
              <a:rPr lang="ru-RU" dirty="0" err="1">
                <a:solidFill>
                  <a:srgbClr val="0070C0"/>
                </a:solidFill>
              </a:rPr>
              <a:t>керектігін</a:t>
            </a:r>
            <a:r>
              <a:rPr lang="ru-RU" dirty="0">
                <a:solidFill>
                  <a:srgbClr val="0070C0"/>
                </a:solidFill>
              </a:rPr>
              <a:t> </a:t>
            </a:r>
            <a:r>
              <a:rPr lang="ru-RU" dirty="0" err="1">
                <a:solidFill>
                  <a:srgbClr val="0070C0"/>
                </a:solidFill>
              </a:rPr>
              <a:t>түсінуге</a:t>
            </a:r>
            <a:r>
              <a:rPr lang="ru-RU" dirty="0">
                <a:solidFill>
                  <a:srgbClr val="0070C0"/>
                </a:solidFill>
              </a:rPr>
              <a:t> </a:t>
            </a:r>
            <a:r>
              <a:rPr lang="ru-RU" dirty="0" err="1">
                <a:solidFill>
                  <a:srgbClr val="0070C0"/>
                </a:solidFill>
              </a:rPr>
              <a:t>көмектесіңіз</a:t>
            </a:r>
            <a:r>
              <a:rPr lang="ru-RU" dirty="0">
                <a:solidFill>
                  <a:srgbClr val="0070C0"/>
                </a:solidFill>
              </a:rPr>
              <a:t>;</a:t>
            </a:r>
          </a:p>
          <a:p>
            <a:pPr marL="285750" indent="-285750" algn="just">
              <a:buFont typeface="Wingdings" panose="05000000000000000000" pitchFamily="2" charset="2"/>
              <a:buChar char="Ø"/>
            </a:pPr>
            <a:r>
              <a:rPr lang="ru-RU" dirty="0" err="1">
                <a:solidFill>
                  <a:srgbClr val="0070C0"/>
                </a:solidFill>
              </a:rPr>
              <a:t>Егер</a:t>
            </a:r>
            <a:r>
              <a:rPr lang="ru-RU" dirty="0">
                <a:solidFill>
                  <a:srgbClr val="0070C0"/>
                </a:solidFill>
              </a:rPr>
              <a:t> </a:t>
            </a:r>
            <a:r>
              <a:rPr lang="ru-RU" dirty="0" err="1">
                <a:solidFill>
                  <a:srgbClr val="0070C0"/>
                </a:solidFill>
              </a:rPr>
              <a:t>Сіздің</a:t>
            </a:r>
            <a:r>
              <a:rPr lang="ru-RU" dirty="0">
                <a:solidFill>
                  <a:srgbClr val="0070C0"/>
                </a:solidFill>
              </a:rPr>
              <a:t> </a:t>
            </a:r>
            <a:r>
              <a:rPr lang="ru-RU" dirty="0" err="1">
                <a:solidFill>
                  <a:srgbClr val="0070C0"/>
                </a:solidFill>
              </a:rPr>
              <a:t>балаңыз</a:t>
            </a:r>
            <a:r>
              <a:rPr lang="ru-RU" dirty="0">
                <a:solidFill>
                  <a:srgbClr val="0070C0"/>
                </a:solidFill>
              </a:rPr>
              <a:t> спам (</a:t>
            </a:r>
            <a:r>
              <a:rPr lang="ru-RU" dirty="0" err="1">
                <a:solidFill>
                  <a:srgbClr val="0070C0"/>
                </a:solidFill>
              </a:rPr>
              <a:t>қажетсіз</a:t>
            </a:r>
            <a:r>
              <a:rPr lang="ru-RU" dirty="0">
                <a:solidFill>
                  <a:srgbClr val="0070C0"/>
                </a:solidFill>
              </a:rPr>
              <a:t> </a:t>
            </a:r>
            <a:r>
              <a:rPr lang="ru-RU" dirty="0" err="1">
                <a:solidFill>
                  <a:srgbClr val="0070C0"/>
                </a:solidFill>
              </a:rPr>
              <a:t>электрондық</a:t>
            </a:r>
            <a:r>
              <a:rPr lang="ru-RU" dirty="0">
                <a:solidFill>
                  <a:srgbClr val="0070C0"/>
                </a:solidFill>
              </a:rPr>
              <a:t> </a:t>
            </a:r>
            <a:r>
              <a:rPr lang="ru-RU" dirty="0" err="1">
                <a:solidFill>
                  <a:srgbClr val="0070C0"/>
                </a:solidFill>
              </a:rPr>
              <a:t>пошта</a:t>
            </a:r>
            <a:r>
              <a:rPr lang="ru-RU" dirty="0">
                <a:solidFill>
                  <a:srgbClr val="0070C0"/>
                </a:solidFill>
              </a:rPr>
              <a:t>) </a:t>
            </a:r>
            <a:r>
              <a:rPr lang="ru-RU" dirty="0" err="1">
                <a:solidFill>
                  <a:srgbClr val="0070C0"/>
                </a:solidFill>
              </a:rPr>
              <a:t>алса</a:t>
            </a:r>
            <a:r>
              <a:rPr lang="ru-RU" dirty="0">
                <a:solidFill>
                  <a:srgbClr val="0070C0"/>
                </a:solidFill>
              </a:rPr>
              <a:t>, </a:t>
            </a:r>
            <a:r>
              <a:rPr lang="ru-RU" dirty="0" err="1">
                <a:solidFill>
                  <a:srgbClr val="0070C0"/>
                </a:solidFill>
              </a:rPr>
              <a:t>оған</a:t>
            </a:r>
            <a:r>
              <a:rPr lang="ru-RU" dirty="0">
                <a:solidFill>
                  <a:srgbClr val="0070C0"/>
                </a:solidFill>
              </a:rPr>
              <a:t> </a:t>
            </a:r>
            <a:r>
              <a:rPr lang="ru-RU" dirty="0" err="1">
                <a:solidFill>
                  <a:srgbClr val="0070C0"/>
                </a:solidFill>
              </a:rPr>
              <a:t>мұндай</a:t>
            </a:r>
            <a:r>
              <a:rPr lang="ru-RU" dirty="0">
                <a:solidFill>
                  <a:srgbClr val="0070C0"/>
                </a:solidFill>
              </a:rPr>
              <a:t> </a:t>
            </a:r>
            <a:r>
              <a:rPr lang="ru-RU" dirty="0" err="1">
                <a:solidFill>
                  <a:srgbClr val="0070C0"/>
                </a:solidFill>
              </a:rPr>
              <a:t>хаттарда</a:t>
            </a:r>
            <a:r>
              <a:rPr lang="ru-RU" dirty="0">
                <a:solidFill>
                  <a:srgbClr val="0070C0"/>
                </a:solidFill>
              </a:rPr>
              <a:t> </a:t>
            </a:r>
            <a:r>
              <a:rPr lang="ru-RU" dirty="0" err="1">
                <a:solidFill>
                  <a:srgbClr val="0070C0"/>
                </a:solidFill>
              </a:rPr>
              <a:t>жазылғандарға</a:t>
            </a:r>
            <a:r>
              <a:rPr lang="ru-RU" dirty="0">
                <a:solidFill>
                  <a:srgbClr val="0070C0"/>
                </a:solidFill>
              </a:rPr>
              <a:t> </a:t>
            </a:r>
            <a:r>
              <a:rPr lang="ru-RU" dirty="0" err="1">
                <a:solidFill>
                  <a:srgbClr val="0070C0"/>
                </a:solidFill>
              </a:rPr>
              <a:t>сенбеуге</a:t>
            </a:r>
            <a:r>
              <a:rPr lang="ru-RU" dirty="0">
                <a:solidFill>
                  <a:srgbClr val="0070C0"/>
                </a:solidFill>
              </a:rPr>
              <a:t> </a:t>
            </a:r>
            <a:r>
              <a:rPr lang="ru-RU" dirty="0" err="1">
                <a:solidFill>
                  <a:srgbClr val="0070C0"/>
                </a:solidFill>
              </a:rPr>
              <a:t>және</a:t>
            </a:r>
            <a:r>
              <a:rPr lang="ru-RU" dirty="0">
                <a:solidFill>
                  <a:srgbClr val="0070C0"/>
                </a:solidFill>
              </a:rPr>
              <a:t> </a:t>
            </a:r>
            <a:r>
              <a:rPr lang="ru-RU" dirty="0" err="1">
                <a:solidFill>
                  <a:srgbClr val="0070C0"/>
                </a:solidFill>
              </a:rPr>
              <a:t>жағдайда</a:t>
            </a:r>
            <a:r>
              <a:rPr lang="ru-RU" dirty="0">
                <a:solidFill>
                  <a:srgbClr val="0070C0"/>
                </a:solidFill>
              </a:rPr>
              <a:t> </a:t>
            </a:r>
            <a:r>
              <a:rPr lang="ru-RU" dirty="0" err="1">
                <a:solidFill>
                  <a:srgbClr val="0070C0"/>
                </a:solidFill>
              </a:rPr>
              <a:t>оларға</a:t>
            </a:r>
            <a:r>
              <a:rPr lang="ru-RU" dirty="0">
                <a:solidFill>
                  <a:srgbClr val="0070C0"/>
                </a:solidFill>
              </a:rPr>
              <a:t> </a:t>
            </a:r>
            <a:r>
              <a:rPr lang="ru-RU" dirty="0" err="1">
                <a:solidFill>
                  <a:srgbClr val="0070C0"/>
                </a:solidFill>
              </a:rPr>
              <a:t>жауап</a:t>
            </a:r>
            <a:r>
              <a:rPr lang="ru-RU" dirty="0">
                <a:solidFill>
                  <a:srgbClr val="0070C0"/>
                </a:solidFill>
              </a:rPr>
              <a:t> </a:t>
            </a:r>
            <a:r>
              <a:rPr lang="ru-RU" dirty="0" err="1">
                <a:solidFill>
                  <a:srgbClr val="0070C0"/>
                </a:solidFill>
              </a:rPr>
              <a:t>бермеу</a:t>
            </a:r>
            <a:r>
              <a:rPr lang="ru-RU" dirty="0">
                <a:solidFill>
                  <a:srgbClr val="0070C0"/>
                </a:solidFill>
              </a:rPr>
              <a:t> </a:t>
            </a:r>
            <a:r>
              <a:rPr lang="ru-RU" dirty="0" err="1">
                <a:solidFill>
                  <a:srgbClr val="0070C0"/>
                </a:solidFill>
              </a:rPr>
              <a:t>керектігін</a:t>
            </a:r>
            <a:r>
              <a:rPr lang="ru-RU" dirty="0">
                <a:solidFill>
                  <a:srgbClr val="0070C0"/>
                </a:solidFill>
              </a:rPr>
              <a:t> </a:t>
            </a:r>
            <a:r>
              <a:rPr lang="ru-RU" dirty="0" err="1">
                <a:solidFill>
                  <a:srgbClr val="0070C0"/>
                </a:solidFill>
              </a:rPr>
              <a:t>ескертіңіз</a:t>
            </a:r>
            <a:r>
              <a:rPr lang="ru-RU" dirty="0">
                <a:solidFill>
                  <a:srgbClr val="0070C0"/>
                </a:solidFill>
              </a:rPr>
              <a:t>;</a:t>
            </a:r>
          </a:p>
          <a:p>
            <a:pPr marL="285750" indent="-285750" algn="just">
              <a:buFont typeface="Wingdings" panose="05000000000000000000" pitchFamily="2" charset="2"/>
              <a:buChar char="Ø"/>
            </a:pPr>
            <a:r>
              <a:rPr lang="ru-RU" dirty="0" err="1">
                <a:solidFill>
                  <a:srgbClr val="0070C0"/>
                </a:solidFill>
              </a:rPr>
              <a:t>Балаларға</a:t>
            </a:r>
            <a:r>
              <a:rPr lang="ru-RU" dirty="0">
                <a:solidFill>
                  <a:srgbClr val="0070C0"/>
                </a:solidFill>
              </a:rPr>
              <a:t> </a:t>
            </a:r>
            <a:r>
              <a:rPr lang="ru-RU" dirty="0" err="1">
                <a:solidFill>
                  <a:srgbClr val="0070C0"/>
                </a:solidFill>
              </a:rPr>
              <a:t>бейтаныс</a:t>
            </a:r>
            <a:r>
              <a:rPr lang="ru-RU" dirty="0">
                <a:solidFill>
                  <a:srgbClr val="0070C0"/>
                </a:solidFill>
              </a:rPr>
              <a:t> </a:t>
            </a:r>
            <a:r>
              <a:rPr lang="ru-RU" dirty="0" err="1">
                <a:solidFill>
                  <a:srgbClr val="0070C0"/>
                </a:solidFill>
              </a:rPr>
              <a:t>адамдар</a:t>
            </a:r>
            <a:r>
              <a:rPr lang="ru-RU" dirty="0">
                <a:solidFill>
                  <a:srgbClr val="0070C0"/>
                </a:solidFill>
              </a:rPr>
              <a:t> </a:t>
            </a:r>
            <a:r>
              <a:rPr lang="ru-RU" dirty="0" err="1">
                <a:solidFill>
                  <a:srgbClr val="0070C0"/>
                </a:solidFill>
              </a:rPr>
              <a:t>жіберген</a:t>
            </a:r>
            <a:r>
              <a:rPr lang="ru-RU" dirty="0">
                <a:solidFill>
                  <a:srgbClr val="0070C0"/>
                </a:solidFill>
              </a:rPr>
              <a:t> </a:t>
            </a:r>
            <a:r>
              <a:rPr lang="ru-RU" dirty="0" err="1">
                <a:solidFill>
                  <a:srgbClr val="0070C0"/>
                </a:solidFill>
              </a:rPr>
              <a:t>файлдарды</a:t>
            </a:r>
            <a:r>
              <a:rPr lang="ru-RU" dirty="0">
                <a:solidFill>
                  <a:srgbClr val="0070C0"/>
                </a:solidFill>
              </a:rPr>
              <a:t> </a:t>
            </a:r>
            <a:r>
              <a:rPr lang="ru-RU" dirty="0" err="1">
                <a:solidFill>
                  <a:srgbClr val="0070C0"/>
                </a:solidFill>
              </a:rPr>
              <a:t>ашуға</a:t>
            </a:r>
            <a:r>
              <a:rPr lang="ru-RU" dirty="0">
                <a:solidFill>
                  <a:srgbClr val="0070C0"/>
                </a:solidFill>
              </a:rPr>
              <a:t> </a:t>
            </a:r>
            <a:r>
              <a:rPr lang="ru-RU" dirty="0" err="1">
                <a:solidFill>
                  <a:srgbClr val="0070C0"/>
                </a:solidFill>
              </a:rPr>
              <a:t>болмайтынын</a:t>
            </a:r>
            <a:r>
              <a:rPr lang="ru-RU" dirty="0">
                <a:solidFill>
                  <a:srgbClr val="0070C0"/>
                </a:solidFill>
              </a:rPr>
              <a:t> </a:t>
            </a:r>
            <a:r>
              <a:rPr lang="ru-RU" dirty="0" err="1">
                <a:solidFill>
                  <a:srgbClr val="0070C0"/>
                </a:solidFill>
              </a:rPr>
              <a:t>түсіндіріңіз</a:t>
            </a:r>
            <a:r>
              <a:rPr lang="ru-RU" dirty="0">
                <a:solidFill>
                  <a:srgbClr val="0070C0"/>
                </a:solidFill>
              </a:rPr>
              <a:t>. </a:t>
            </a:r>
            <a:r>
              <a:rPr lang="ru-RU" dirty="0" err="1">
                <a:solidFill>
                  <a:srgbClr val="0070C0"/>
                </a:solidFill>
              </a:rPr>
              <a:t>Бұл</a:t>
            </a:r>
            <a:r>
              <a:rPr lang="ru-RU" dirty="0">
                <a:solidFill>
                  <a:srgbClr val="0070C0"/>
                </a:solidFill>
              </a:rPr>
              <a:t> </a:t>
            </a:r>
            <a:r>
              <a:rPr lang="ru-RU" dirty="0" err="1">
                <a:solidFill>
                  <a:srgbClr val="0070C0"/>
                </a:solidFill>
              </a:rPr>
              <a:t>файлдарда</a:t>
            </a:r>
            <a:r>
              <a:rPr lang="ru-RU" dirty="0">
                <a:solidFill>
                  <a:srgbClr val="0070C0"/>
                </a:solidFill>
              </a:rPr>
              <a:t> </a:t>
            </a:r>
            <a:r>
              <a:rPr lang="ru-RU" dirty="0" err="1">
                <a:solidFill>
                  <a:srgbClr val="0070C0"/>
                </a:solidFill>
              </a:rPr>
              <a:t>келіссіз</a:t>
            </a:r>
            <a:r>
              <a:rPr lang="ru-RU" dirty="0">
                <a:solidFill>
                  <a:srgbClr val="0070C0"/>
                </a:solidFill>
              </a:rPr>
              <a:t> </a:t>
            </a:r>
            <a:r>
              <a:rPr lang="ru-RU" dirty="0" err="1">
                <a:solidFill>
                  <a:srgbClr val="0070C0"/>
                </a:solidFill>
              </a:rPr>
              <a:t>немесе</a:t>
            </a:r>
            <a:r>
              <a:rPr lang="ru-RU" dirty="0">
                <a:solidFill>
                  <a:srgbClr val="0070C0"/>
                </a:solidFill>
              </a:rPr>
              <a:t> </a:t>
            </a:r>
            <a:r>
              <a:rPr lang="ru-RU" dirty="0" err="1">
                <a:solidFill>
                  <a:srgbClr val="0070C0"/>
                </a:solidFill>
              </a:rPr>
              <a:t>агрессивті</a:t>
            </a:r>
            <a:r>
              <a:rPr lang="ru-RU" dirty="0">
                <a:solidFill>
                  <a:srgbClr val="0070C0"/>
                </a:solidFill>
              </a:rPr>
              <a:t> </a:t>
            </a:r>
            <a:r>
              <a:rPr lang="ru-RU" dirty="0" err="1">
                <a:solidFill>
                  <a:srgbClr val="0070C0"/>
                </a:solidFill>
              </a:rPr>
              <a:t>мазмұндағы</a:t>
            </a:r>
            <a:r>
              <a:rPr lang="ru-RU" dirty="0">
                <a:solidFill>
                  <a:srgbClr val="0070C0"/>
                </a:solidFill>
              </a:rPr>
              <a:t> </a:t>
            </a:r>
            <a:r>
              <a:rPr lang="ru-RU" dirty="0" err="1">
                <a:solidFill>
                  <a:srgbClr val="0070C0"/>
                </a:solidFill>
              </a:rPr>
              <a:t>фотосуреттер</a:t>
            </a:r>
            <a:r>
              <a:rPr lang="ru-RU" dirty="0">
                <a:solidFill>
                  <a:srgbClr val="0070C0"/>
                </a:solidFill>
              </a:rPr>
              <a:t>, </a:t>
            </a:r>
            <a:r>
              <a:rPr lang="ru-RU" dirty="0" err="1">
                <a:solidFill>
                  <a:srgbClr val="0070C0"/>
                </a:solidFill>
              </a:rPr>
              <a:t>бейнелер</a:t>
            </a:r>
            <a:r>
              <a:rPr lang="ru-RU" dirty="0">
                <a:solidFill>
                  <a:srgbClr val="0070C0"/>
                </a:solidFill>
              </a:rPr>
              <a:t> </a:t>
            </a:r>
            <a:r>
              <a:rPr lang="ru-RU" dirty="0" err="1">
                <a:solidFill>
                  <a:srgbClr val="0070C0"/>
                </a:solidFill>
              </a:rPr>
              <a:t>болуы</a:t>
            </a:r>
            <a:r>
              <a:rPr lang="ru-RU" dirty="0">
                <a:solidFill>
                  <a:srgbClr val="0070C0"/>
                </a:solidFill>
              </a:rPr>
              <a:t> </a:t>
            </a:r>
            <a:r>
              <a:rPr lang="ru-RU" dirty="0" err="1">
                <a:solidFill>
                  <a:srgbClr val="0070C0"/>
                </a:solidFill>
              </a:rPr>
              <a:t>мүмкін</a:t>
            </a:r>
            <a:r>
              <a:rPr lang="ru-RU" dirty="0">
                <a:solidFill>
                  <a:srgbClr val="0070C0"/>
                </a:solidFill>
              </a:rPr>
              <a:t> </a:t>
            </a:r>
            <a:r>
              <a:rPr lang="ru-RU" dirty="0" err="1">
                <a:solidFill>
                  <a:srgbClr val="0070C0"/>
                </a:solidFill>
              </a:rPr>
              <a:t>екенін</a:t>
            </a:r>
            <a:r>
              <a:rPr lang="ru-RU" dirty="0">
                <a:solidFill>
                  <a:srgbClr val="0070C0"/>
                </a:solidFill>
              </a:rPr>
              <a:t> </a:t>
            </a:r>
            <a:r>
              <a:rPr lang="ru-RU" dirty="0" err="1">
                <a:solidFill>
                  <a:srgbClr val="0070C0"/>
                </a:solidFill>
              </a:rPr>
              <a:t>жеткізіңіз</a:t>
            </a:r>
            <a:r>
              <a:rPr lang="ru-RU" dirty="0">
                <a:solidFill>
                  <a:srgbClr val="0070C0"/>
                </a:solidFill>
              </a:rPr>
              <a:t>;</a:t>
            </a:r>
            <a:endParaRPr lang="en-US" dirty="0">
              <a:solidFill>
                <a:srgbClr val="0070C0"/>
              </a:solidFill>
            </a:endParaRPr>
          </a:p>
          <a:p>
            <a:pPr marL="285750" indent="-285750" algn="just">
              <a:buFont typeface="Wingdings" panose="05000000000000000000" pitchFamily="2" charset="2"/>
              <a:buChar char="Ø"/>
            </a:pPr>
            <a:r>
              <a:rPr lang="ru-RU" dirty="0" err="1">
                <a:solidFill>
                  <a:srgbClr val="0070C0"/>
                </a:solidFill>
              </a:rPr>
              <a:t>Интернеттегі</a:t>
            </a:r>
            <a:r>
              <a:rPr lang="ru-RU" dirty="0">
                <a:solidFill>
                  <a:srgbClr val="0070C0"/>
                </a:solidFill>
              </a:rPr>
              <a:t> </a:t>
            </a:r>
            <a:r>
              <a:rPr lang="ru-RU" dirty="0" err="1">
                <a:solidFill>
                  <a:srgbClr val="0070C0"/>
                </a:solidFill>
              </a:rPr>
              <a:t>кейбір</a:t>
            </a:r>
            <a:r>
              <a:rPr lang="ru-RU" dirty="0">
                <a:solidFill>
                  <a:srgbClr val="0070C0"/>
                </a:solidFill>
              </a:rPr>
              <a:t> </a:t>
            </a:r>
            <a:r>
              <a:rPr lang="ru-RU" dirty="0" err="1">
                <a:solidFill>
                  <a:srgbClr val="0070C0"/>
                </a:solidFill>
              </a:rPr>
              <a:t>адамдар</a:t>
            </a:r>
            <a:r>
              <a:rPr lang="ru-RU" dirty="0">
                <a:solidFill>
                  <a:srgbClr val="0070C0"/>
                </a:solidFill>
              </a:rPr>
              <a:t> </a:t>
            </a:r>
            <a:r>
              <a:rPr lang="ru-RU" dirty="0" err="1">
                <a:solidFill>
                  <a:srgbClr val="0070C0"/>
                </a:solidFill>
              </a:rPr>
              <a:t>өтірік</a:t>
            </a:r>
            <a:r>
              <a:rPr lang="ru-RU" dirty="0">
                <a:solidFill>
                  <a:srgbClr val="0070C0"/>
                </a:solidFill>
              </a:rPr>
              <a:t> </a:t>
            </a:r>
            <a:r>
              <a:rPr lang="ru-RU" dirty="0" err="1">
                <a:solidFill>
                  <a:srgbClr val="0070C0"/>
                </a:solidFill>
              </a:rPr>
              <a:t>айтуы</a:t>
            </a:r>
            <a:r>
              <a:rPr lang="ru-RU" dirty="0">
                <a:solidFill>
                  <a:srgbClr val="0070C0"/>
                </a:solidFill>
              </a:rPr>
              <a:t> </a:t>
            </a:r>
            <a:r>
              <a:rPr lang="ru-RU" dirty="0" err="1">
                <a:solidFill>
                  <a:srgbClr val="0070C0"/>
                </a:solidFill>
              </a:rPr>
              <a:t>мүмкін</a:t>
            </a:r>
            <a:r>
              <a:rPr lang="ru-RU" dirty="0">
                <a:solidFill>
                  <a:srgbClr val="0070C0"/>
                </a:solidFill>
              </a:rPr>
              <a:t> </a:t>
            </a:r>
            <a:r>
              <a:rPr lang="ru-RU" dirty="0" err="1">
                <a:solidFill>
                  <a:srgbClr val="0070C0"/>
                </a:solidFill>
              </a:rPr>
              <a:t>және</a:t>
            </a:r>
            <a:r>
              <a:rPr lang="ru-RU" dirty="0">
                <a:solidFill>
                  <a:srgbClr val="0070C0"/>
                </a:solidFill>
              </a:rPr>
              <a:t> </a:t>
            </a:r>
            <a:r>
              <a:rPr lang="ru-RU" dirty="0" err="1">
                <a:solidFill>
                  <a:srgbClr val="0070C0"/>
                </a:solidFill>
              </a:rPr>
              <a:t>өздерін</a:t>
            </a:r>
            <a:r>
              <a:rPr lang="ru-RU" dirty="0">
                <a:solidFill>
                  <a:srgbClr val="0070C0"/>
                </a:solidFill>
              </a:rPr>
              <a:t> </a:t>
            </a:r>
            <a:r>
              <a:rPr lang="ru-RU" dirty="0" err="1">
                <a:solidFill>
                  <a:srgbClr val="0070C0"/>
                </a:solidFill>
              </a:rPr>
              <a:t>басқа</a:t>
            </a:r>
            <a:r>
              <a:rPr lang="ru-RU" dirty="0">
                <a:solidFill>
                  <a:srgbClr val="0070C0"/>
                </a:solidFill>
              </a:rPr>
              <a:t> </a:t>
            </a:r>
            <a:r>
              <a:rPr lang="ru-RU" dirty="0" err="1">
                <a:solidFill>
                  <a:srgbClr val="0070C0"/>
                </a:solidFill>
              </a:rPr>
              <a:t>адамдардың</a:t>
            </a:r>
            <a:r>
              <a:rPr lang="ru-RU" dirty="0">
                <a:solidFill>
                  <a:srgbClr val="0070C0"/>
                </a:solidFill>
              </a:rPr>
              <a:t> </a:t>
            </a:r>
            <a:r>
              <a:rPr lang="ru-RU" dirty="0" err="1">
                <a:solidFill>
                  <a:srgbClr val="0070C0"/>
                </a:solidFill>
              </a:rPr>
              <a:t>атынан</a:t>
            </a:r>
            <a:r>
              <a:rPr lang="ru-RU" dirty="0">
                <a:solidFill>
                  <a:srgbClr val="0070C0"/>
                </a:solidFill>
              </a:rPr>
              <a:t> </a:t>
            </a:r>
            <a:r>
              <a:rPr lang="ru-RU" dirty="0" err="1">
                <a:solidFill>
                  <a:srgbClr val="0070C0"/>
                </a:solidFill>
              </a:rPr>
              <a:t>көрсетуі</a:t>
            </a:r>
            <a:r>
              <a:rPr lang="ru-RU" dirty="0">
                <a:solidFill>
                  <a:srgbClr val="0070C0"/>
                </a:solidFill>
              </a:rPr>
              <a:t> </a:t>
            </a:r>
            <a:r>
              <a:rPr lang="ru-RU" dirty="0" err="1">
                <a:solidFill>
                  <a:srgbClr val="0070C0"/>
                </a:solidFill>
              </a:rPr>
              <a:t>мүмкін</a:t>
            </a:r>
            <a:r>
              <a:rPr lang="ru-RU" dirty="0">
                <a:solidFill>
                  <a:srgbClr val="0070C0"/>
                </a:solidFill>
              </a:rPr>
              <a:t> </a:t>
            </a:r>
            <a:r>
              <a:rPr lang="ru-RU" dirty="0" err="1">
                <a:solidFill>
                  <a:srgbClr val="0070C0"/>
                </a:solidFill>
              </a:rPr>
              <a:t>екенін</a:t>
            </a:r>
            <a:r>
              <a:rPr lang="ru-RU" dirty="0">
                <a:solidFill>
                  <a:srgbClr val="0070C0"/>
                </a:solidFill>
              </a:rPr>
              <a:t> </a:t>
            </a:r>
            <a:r>
              <a:rPr lang="ru-RU" dirty="0" err="1">
                <a:solidFill>
                  <a:srgbClr val="0070C0"/>
                </a:solidFill>
              </a:rPr>
              <a:t>түсіндіріңіз</a:t>
            </a:r>
            <a:r>
              <a:rPr lang="ru-RU" dirty="0">
                <a:solidFill>
                  <a:srgbClr val="0070C0"/>
                </a:solidFill>
              </a:rPr>
              <a:t>;</a:t>
            </a:r>
          </a:p>
          <a:p>
            <a:pPr marL="285750" indent="-285750" algn="just">
              <a:buFont typeface="Wingdings" panose="05000000000000000000" pitchFamily="2" charset="2"/>
              <a:buChar char="Ø"/>
            </a:pPr>
            <a:r>
              <a:rPr lang="ru-RU" dirty="0" err="1">
                <a:solidFill>
                  <a:srgbClr val="0070C0"/>
                </a:solidFill>
              </a:rPr>
              <a:t>Балаларыңызбен</a:t>
            </a:r>
            <a:r>
              <a:rPr lang="ru-RU" dirty="0">
                <a:solidFill>
                  <a:srgbClr val="0070C0"/>
                </a:solidFill>
              </a:rPr>
              <a:t> </a:t>
            </a:r>
            <a:r>
              <a:rPr lang="ru-RU" dirty="0" err="1">
                <a:solidFill>
                  <a:srgbClr val="0070C0"/>
                </a:solidFill>
              </a:rPr>
              <a:t>үнемі</a:t>
            </a:r>
            <a:r>
              <a:rPr lang="ru-RU" dirty="0">
                <a:solidFill>
                  <a:srgbClr val="0070C0"/>
                </a:solidFill>
              </a:rPr>
              <a:t> </a:t>
            </a:r>
            <a:r>
              <a:rPr lang="ru-RU" dirty="0" err="1">
                <a:solidFill>
                  <a:srgbClr val="0070C0"/>
                </a:solidFill>
              </a:rPr>
              <a:t>сөйлесіп</a:t>
            </a:r>
            <a:r>
              <a:rPr lang="ru-RU" dirty="0">
                <a:solidFill>
                  <a:srgbClr val="0070C0"/>
                </a:solidFill>
              </a:rPr>
              <a:t> </a:t>
            </a:r>
            <a:r>
              <a:rPr lang="ru-RU" dirty="0" err="1">
                <a:solidFill>
                  <a:srgbClr val="0070C0"/>
                </a:solidFill>
              </a:rPr>
              <a:t>отырыңыз</a:t>
            </a:r>
            <a:r>
              <a:rPr lang="ru-RU" dirty="0">
                <a:solidFill>
                  <a:srgbClr val="0070C0"/>
                </a:solidFill>
              </a:rPr>
              <a:t>, </a:t>
            </a:r>
            <a:r>
              <a:rPr lang="ru-RU" dirty="0" err="1">
                <a:solidFill>
                  <a:srgbClr val="0070C0"/>
                </a:solidFill>
              </a:rPr>
              <a:t>интернеттегі</a:t>
            </a:r>
            <a:r>
              <a:rPr lang="ru-RU" dirty="0">
                <a:solidFill>
                  <a:srgbClr val="0070C0"/>
                </a:solidFill>
              </a:rPr>
              <a:t> </a:t>
            </a:r>
            <a:r>
              <a:rPr lang="ru-RU" dirty="0" err="1">
                <a:solidFill>
                  <a:srgbClr val="0070C0"/>
                </a:solidFill>
              </a:rPr>
              <a:t>басқа</a:t>
            </a:r>
            <a:r>
              <a:rPr lang="ru-RU" dirty="0">
                <a:solidFill>
                  <a:srgbClr val="0070C0"/>
                </a:solidFill>
              </a:rPr>
              <a:t> </a:t>
            </a:r>
            <a:r>
              <a:rPr lang="ru-RU" dirty="0" err="1">
                <a:solidFill>
                  <a:srgbClr val="0070C0"/>
                </a:solidFill>
              </a:rPr>
              <a:t>адамдардың</a:t>
            </a:r>
            <a:r>
              <a:rPr lang="ru-RU" dirty="0">
                <a:solidFill>
                  <a:srgbClr val="0070C0"/>
                </a:solidFill>
              </a:rPr>
              <a:t> </a:t>
            </a:r>
            <a:r>
              <a:rPr lang="ru-RU" dirty="0" err="1">
                <a:solidFill>
                  <a:srgbClr val="0070C0"/>
                </a:solidFill>
              </a:rPr>
              <a:t>іс-әрекеттеріне</a:t>
            </a:r>
            <a:r>
              <a:rPr lang="ru-RU" dirty="0">
                <a:solidFill>
                  <a:srgbClr val="0070C0"/>
                </a:solidFill>
              </a:rPr>
              <a:t> </a:t>
            </a:r>
            <a:r>
              <a:rPr lang="ru-RU" dirty="0" err="1">
                <a:solidFill>
                  <a:srgbClr val="0070C0"/>
                </a:solidFill>
              </a:rPr>
              <a:t>қалай</a:t>
            </a:r>
            <a:r>
              <a:rPr lang="ru-RU" dirty="0">
                <a:solidFill>
                  <a:srgbClr val="0070C0"/>
                </a:solidFill>
              </a:rPr>
              <a:t> </a:t>
            </a:r>
            <a:r>
              <a:rPr lang="ru-RU" dirty="0" err="1">
                <a:solidFill>
                  <a:srgbClr val="0070C0"/>
                </a:solidFill>
              </a:rPr>
              <a:t>дұрыс</a:t>
            </a:r>
            <a:r>
              <a:rPr lang="ru-RU" dirty="0">
                <a:solidFill>
                  <a:srgbClr val="0070C0"/>
                </a:solidFill>
              </a:rPr>
              <a:t> </a:t>
            </a:r>
            <a:r>
              <a:rPr lang="ru-RU" dirty="0" err="1">
                <a:solidFill>
                  <a:srgbClr val="0070C0"/>
                </a:solidFill>
              </a:rPr>
              <a:t>әрекет</a:t>
            </a:r>
            <a:r>
              <a:rPr lang="ru-RU" dirty="0">
                <a:solidFill>
                  <a:srgbClr val="0070C0"/>
                </a:solidFill>
              </a:rPr>
              <a:t> </a:t>
            </a:r>
            <a:r>
              <a:rPr lang="ru-RU" dirty="0" err="1">
                <a:solidFill>
                  <a:srgbClr val="0070C0"/>
                </a:solidFill>
              </a:rPr>
              <a:t>ету</a:t>
            </a:r>
            <a:r>
              <a:rPr lang="ru-RU" dirty="0">
                <a:solidFill>
                  <a:srgbClr val="0070C0"/>
                </a:solidFill>
              </a:rPr>
              <a:t> </a:t>
            </a:r>
            <a:r>
              <a:rPr lang="ru-RU" dirty="0" err="1">
                <a:solidFill>
                  <a:srgbClr val="0070C0"/>
                </a:solidFill>
              </a:rPr>
              <a:t>және</a:t>
            </a:r>
            <a:r>
              <a:rPr lang="ru-RU" dirty="0">
                <a:solidFill>
                  <a:srgbClr val="0070C0"/>
                </a:solidFill>
              </a:rPr>
              <a:t> </a:t>
            </a:r>
            <a:r>
              <a:rPr lang="ru-RU" dirty="0" err="1">
                <a:solidFill>
                  <a:srgbClr val="0070C0"/>
                </a:solidFill>
              </a:rPr>
              <a:t>жауап</a:t>
            </a:r>
            <a:r>
              <a:rPr lang="ru-RU" dirty="0">
                <a:solidFill>
                  <a:srgbClr val="0070C0"/>
                </a:solidFill>
              </a:rPr>
              <a:t> беру </a:t>
            </a:r>
            <a:r>
              <a:rPr lang="ru-RU" dirty="0" err="1">
                <a:solidFill>
                  <a:srgbClr val="0070C0"/>
                </a:solidFill>
              </a:rPr>
              <a:t>туралы</a:t>
            </a:r>
            <a:r>
              <a:rPr lang="ru-RU" dirty="0">
                <a:solidFill>
                  <a:srgbClr val="0070C0"/>
                </a:solidFill>
              </a:rPr>
              <a:t> </a:t>
            </a:r>
            <a:r>
              <a:rPr lang="ru-RU" dirty="0" err="1">
                <a:solidFill>
                  <a:srgbClr val="0070C0"/>
                </a:solidFill>
              </a:rPr>
              <a:t>кеңес</a:t>
            </a:r>
            <a:r>
              <a:rPr lang="ru-RU" dirty="0">
                <a:solidFill>
                  <a:srgbClr val="0070C0"/>
                </a:solidFill>
              </a:rPr>
              <a:t> </a:t>
            </a:r>
            <a:r>
              <a:rPr lang="ru-RU" dirty="0" err="1">
                <a:solidFill>
                  <a:srgbClr val="0070C0"/>
                </a:solidFill>
              </a:rPr>
              <a:t>беріңіз</a:t>
            </a:r>
            <a:r>
              <a:rPr lang="ru-RU" dirty="0">
                <a:solidFill>
                  <a:srgbClr val="0070C0"/>
                </a:solidFill>
              </a:rPr>
              <a:t>;</a:t>
            </a:r>
          </a:p>
          <a:p>
            <a:pPr marL="285750" indent="-285750" algn="just">
              <a:buFont typeface="Wingdings" panose="05000000000000000000" pitchFamily="2" charset="2"/>
              <a:buChar char="Ø"/>
            </a:pPr>
            <a:r>
              <a:rPr lang="ru-RU" dirty="0" err="1">
                <a:solidFill>
                  <a:srgbClr val="0070C0"/>
                </a:solidFill>
              </a:rPr>
              <a:t>Егер</a:t>
            </a:r>
            <a:r>
              <a:rPr lang="ru-RU" dirty="0">
                <a:solidFill>
                  <a:srgbClr val="0070C0"/>
                </a:solidFill>
              </a:rPr>
              <a:t> </a:t>
            </a:r>
            <a:r>
              <a:rPr lang="ru-RU" dirty="0" err="1">
                <a:solidFill>
                  <a:srgbClr val="0070C0"/>
                </a:solidFill>
              </a:rPr>
              <a:t>біреу</a:t>
            </a:r>
            <a:r>
              <a:rPr lang="ru-RU" dirty="0">
                <a:solidFill>
                  <a:srgbClr val="0070C0"/>
                </a:solidFill>
              </a:rPr>
              <a:t> </a:t>
            </a:r>
            <a:r>
              <a:rPr lang="ru-RU" dirty="0" err="1">
                <a:solidFill>
                  <a:srgbClr val="0070C0"/>
                </a:solidFill>
              </a:rPr>
              <a:t>желіде</a:t>
            </a:r>
            <a:r>
              <a:rPr lang="ru-RU" dirty="0">
                <a:solidFill>
                  <a:srgbClr val="0070C0"/>
                </a:solidFill>
              </a:rPr>
              <a:t> </a:t>
            </a:r>
            <a:r>
              <a:rPr lang="ru-RU" dirty="0" err="1">
                <a:solidFill>
                  <a:srgbClr val="0070C0"/>
                </a:solidFill>
              </a:rPr>
              <a:t>ренжітсе</a:t>
            </a:r>
            <a:r>
              <a:rPr lang="ru-RU" dirty="0">
                <a:solidFill>
                  <a:srgbClr val="0070C0"/>
                </a:solidFill>
              </a:rPr>
              <a:t> </a:t>
            </a:r>
            <a:r>
              <a:rPr lang="ru-RU" dirty="0" err="1">
                <a:solidFill>
                  <a:srgbClr val="0070C0"/>
                </a:solidFill>
              </a:rPr>
              <a:t>немесе</a:t>
            </a:r>
            <a:r>
              <a:rPr lang="ru-RU" dirty="0">
                <a:solidFill>
                  <a:srgbClr val="0070C0"/>
                </a:solidFill>
              </a:rPr>
              <a:t> </a:t>
            </a:r>
            <a:r>
              <a:rPr lang="ru-RU" dirty="0" err="1">
                <a:solidFill>
                  <a:srgbClr val="0070C0"/>
                </a:solidFill>
              </a:rPr>
              <a:t>агрессивті</a:t>
            </a:r>
            <a:r>
              <a:rPr lang="ru-RU" dirty="0">
                <a:solidFill>
                  <a:srgbClr val="0070C0"/>
                </a:solidFill>
              </a:rPr>
              <a:t> </a:t>
            </a:r>
            <a:r>
              <a:rPr lang="ru-RU" dirty="0" err="1">
                <a:solidFill>
                  <a:srgbClr val="0070C0"/>
                </a:solidFill>
              </a:rPr>
              <a:t>мазмұндағы</a:t>
            </a:r>
            <a:r>
              <a:rPr lang="ru-RU" dirty="0">
                <a:solidFill>
                  <a:srgbClr val="0070C0"/>
                </a:solidFill>
              </a:rPr>
              <a:t> </a:t>
            </a:r>
            <a:r>
              <a:rPr lang="ru-RU" dirty="0" err="1">
                <a:solidFill>
                  <a:srgbClr val="0070C0"/>
                </a:solidFill>
              </a:rPr>
              <a:t>материалды</a:t>
            </a:r>
            <a:r>
              <a:rPr lang="ru-RU" dirty="0">
                <a:solidFill>
                  <a:srgbClr val="0070C0"/>
                </a:solidFill>
              </a:rPr>
              <a:t> </a:t>
            </a:r>
            <a:r>
              <a:rPr lang="ru-RU" dirty="0" err="1">
                <a:solidFill>
                  <a:srgbClr val="0070C0"/>
                </a:solidFill>
              </a:rPr>
              <a:t>көрсе</a:t>
            </a:r>
            <a:r>
              <a:rPr lang="ru-RU" dirty="0">
                <a:solidFill>
                  <a:srgbClr val="0070C0"/>
                </a:solidFill>
              </a:rPr>
              <a:t> </a:t>
            </a:r>
            <a:r>
              <a:rPr lang="ru-RU" dirty="0" err="1">
                <a:solidFill>
                  <a:srgbClr val="0070C0"/>
                </a:solidFill>
              </a:rPr>
              <a:t>балаларыңызды</a:t>
            </a:r>
            <a:r>
              <a:rPr lang="ru-RU" dirty="0">
                <a:solidFill>
                  <a:srgbClr val="0070C0"/>
                </a:solidFill>
              </a:rPr>
              <a:t> </a:t>
            </a:r>
            <a:r>
              <a:rPr lang="ru-RU" dirty="0" err="1">
                <a:solidFill>
                  <a:srgbClr val="0070C0"/>
                </a:solidFill>
              </a:rPr>
              <a:t>дұрыс</a:t>
            </a:r>
            <a:r>
              <a:rPr lang="ru-RU" dirty="0">
                <a:solidFill>
                  <a:srgbClr val="0070C0"/>
                </a:solidFill>
              </a:rPr>
              <a:t> </a:t>
            </a:r>
            <a:r>
              <a:rPr lang="ru-RU" dirty="0" err="1">
                <a:solidFill>
                  <a:srgbClr val="0070C0"/>
                </a:solidFill>
              </a:rPr>
              <a:t>жауап</a:t>
            </a:r>
            <a:r>
              <a:rPr lang="ru-RU" dirty="0">
                <a:solidFill>
                  <a:srgbClr val="0070C0"/>
                </a:solidFill>
              </a:rPr>
              <a:t> </a:t>
            </a:r>
            <a:r>
              <a:rPr lang="ru-RU" dirty="0" err="1">
                <a:solidFill>
                  <a:srgbClr val="0070C0"/>
                </a:solidFill>
              </a:rPr>
              <a:t>беруге</a:t>
            </a:r>
            <a:r>
              <a:rPr lang="ru-RU" dirty="0">
                <a:solidFill>
                  <a:srgbClr val="0070C0"/>
                </a:solidFill>
              </a:rPr>
              <a:t> </a:t>
            </a:r>
            <a:r>
              <a:rPr lang="ru-RU" dirty="0" err="1">
                <a:solidFill>
                  <a:srgbClr val="0070C0"/>
                </a:solidFill>
              </a:rPr>
              <a:t>үйретіңіз</a:t>
            </a:r>
            <a:r>
              <a:rPr lang="ru-RU" dirty="0">
                <a:solidFill>
                  <a:srgbClr val="0070C0"/>
                </a:solidFill>
              </a:rPr>
              <a:t>;</a:t>
            </a:r>
          </a:p>
          <a:p>
            <a:pPr marL="285750" indent="-285750" algn="just">
              <a:buFont typeface="Wingdings" panose="05000000000000000000" pitchFamily="2" charset="2"/>
              <a:buChar char="Ø"/>
            </a:pPr>
            <a:r>
              <a:rPr lang="ru-RU" dirty="0" err="1">
                <a:solidFill>
                  <a:srgbClr val="0070C0"/>
                </a:solidFill>
              </a:rPr>
              <a:t>Сіздің</a:t>
            </a:r>
            <a:r>
              <a:rPr lang="ru-RU" dirty="0">
                <a:solidFill>
                  <a:srgbClr val="0070C0"/>
                </a:solidFill>
              </a:rPr>
              <a:t> </a:t>
            </a:r>
            <a:r>
              <a:rPr lang="ru-RU" dirty="0" err="1">
                <a:solidFill>
                  <a:srgbClr val="0070C0"/>
                </a:solidFill>
              </a:rPr>
              <a:t>балаларыңыз</a:t>
            </a:r>
            <a:r>
              <a:rPr lang="ru-RU" dirty="0">
                <a:solidFill>
                  <a:srgbClr val="0070C0"/>
                </a:solidFill>
              </a:rPr>
              <a:t> </a:t>
            </a:r>
            <a:r>
              <a:rPr lang="ru-RU" dirty="0" err="1">
                <a:solidFill>
                  <a:srgbClr val="0070C0"/>
                </a:solidFill>
              </a:rPr>
              <a:t>қолданатын</a:t>
            </a:r>
            <a:r>
              <a:rPr lang="ru-RU" dirty="0">
                <a:solidFill>
                  <a:srgbClr val="0070C0"/>
                </a:solidFill>
              </a:rPr>
              <a:t> </a:t>
            </a:r>
            <a:r>
              <a:rPr lang="ru-RU" dirty="0" err="1">
                <a:solidFill>
                  <a:srgbClr val="0070C0"/>
                </a:solidFill>
              </a:rPr>
              <a:t>компьютерде</a:t>
            </a:r>
            <a:r>
              <a:rPr lang="ru-RU" dirty="0">
                <a:solidFill>
                  <a:srgbClr val="0070C0"/>
                </a:solidFill>
              </a:rPr>
              <a:t> </a:t>
            </a:r>
            <a:r>
              <a:rPr lang="ru-RU" dirty="0" err="1">
                <a:solidFill>
                  <a:srgbClr val="0070C0"/>
                </a:solidFill>
              </a:rPr>
              <a:t>жасына</a:t>
            </a:r>
            <a:r>
              <a:rPr lang="ru-RU" dirty="0">
                <a:solidFill>
                  <a:srgbClr val="0070C0"/>
                </a:solidFill>
              </a:rPr>
              <a:t> </a:t>
            </a:r>
            <a:r>
              <a:rPr lang="ru-RU" dirty="0" err="1">
                <a:solidFill>
                  <a:srgbClr val="0070C0"/>
                </a:solidFill>
              </a:rPr>
              <a:t>қарай</a:t>
            </a:r>
            <a:r>
              <a:rPr lang="ru-RU" dirty="0">
                <a:solidFill>
                  <a:srgbClr val="0070C0"/>
                </a:solidFill>
              </a:rPr>
              <a:t> </a:t>
            </a:r>
            <a:r>
              <a:rPr lang="ru-RU" dirty="0" err="1">
                <a:solidFill>
                  <a:srgbClr val="0070C0"/>
                </a:solidFill>
              </a:rPr>
              <a:t>зерделеу</a:t>
            </a:r>
            <a:r>
              <a:rPr lang="ru-RU" dirty="0">
                <a:solidFill>
                  <a:srgbClr val="0070C0"/>
                </a:solidFill>
              </a:rPr>
              <a:t> </a:t>
            </a:r>
            <a:r>
              <a:rPr lang="ru-RU" dirty="0" err="1">
                <a:solidFill>
                  <a:srgbClr val="0070C0"/>
                </a:solidFill>
              </a:rPr>
              <a:t>құралдары</a:t>
            </a:r>
            <a:r>
              <a:rPr lang="ru-RU" dirty="0">
                <a:solidFill>
                  <a:srgbClr val="0070C0"/>
                </a:solidFill>
              </a:rPr>
              <a:t> </a:t>
            </a:r>
            <a:r>
              <a:rPr lang="ru-RU" dirty="0" err="1">
                <a:solidFill>
                  <a:srgbClr val="0070C0"/>
                </a:solidFill>
              </a:rPr>
              <a:t>орнатылып</a:t>
            </a:r>
            <a:r>
              <a:rPr lang="ru-RU" dirty="0">
                <a:solidFill>
                  <a:srgbClr val="0070C0"/>
                </a:solidFill>
              </a:rPr>
              <a:t>, </a:t>
            </a:r>
            <a:r>
              <a:rPr lang="ru-RU" dirty="0" err="1">
                <a:solidFill>
                  <a:srgbClr val="0070C0"/>
                </a:solidFill>
              </a:rPr>
              <a:t>дұрыс</a:t>
            </a:r>
            <a:r>
              <a:rPr lang="ru-RU" dirty="0">
                <a:solidFill>
                  <a:srgbClr val="0070C0"/>
                </a:solidFill>
              </a:rPr>
              <a:t> </a:t>
            </a:r>
            <a:r>
              <a:rPr lang="ru-RU" dirty="0" err="1">
                <a:solidFill>
                  <a:srgbClr val="0070C0"/>
                </a:solidFill>
              </a:rPr>
              <a:t>конфигурацияланғанына</a:t>
            </a:r>
            <a:r>
              <a:rPr lang="ru-RU" dirty="0">
                <a:solidFill>
                  <a:srgbClr val="0070C0"/>
                </a:solidFill>
              </a:rPr>
              <a:t> </a:t>
            </a:r>
            <a:r>
              <a:rPr lang="ru-RU" dirty="0" err="1">
                <a:solidFill>
                  <a:srgbClr val="0070C0"/>
                </a:solidFill>
              </a:rPr>
              <a:t>көз</a:t>
            </a:r>
            <a:r>
              <a:rPr lang="ru-RU" dirty="0">
                <a:solidFill>
                  <a:srgbClr val="0070C0"/>
                </a:solidFill>
              </a:rPr>
              <a:t> </a:t>
            </a:r>
            <a:r>
              <a:rPr lang="ru-RU" dirty="0" err="1">
                <a:solidFill>
                  <a:srgbClr val="0070C0"/>
                </a:solidFill>
              </a:rPr>
              <a:t>жеткізіңіз</a:t>
            </a:r>
            <a:r>
              <a:rPr lang="ru-RU" dirty="0">
                <a:solidFill>
                  <a:srgbClr val="0070C0"/>
                </a:solidFill>
              </a:rPr>
              <a:t>.</a:t>
            </a:r>
            <a:endParaRPr lang="ru-RU" dirty="0"/>
          </a:p>
          <a:p>
            <a:endParaRPr lang="ru-RU" dirty="0">
              <a:solidFill>
                <a:schemeClr val="tx2">
                  <a:lumMod val="40000"/>
                  <a:lumOff val="60000"/>
                </a:schemeClr>
              </a:solidFill>
              <a:latin typeface="Arial" panose="020B0604020202020204" pitchFamily="34" charset="0"/>
              <a:cs typeface="Arial" panose="020B0604020202020204" pitchFamily="34" charset="0"/>
            </a:endParaRPr>
          </a:p>
        </p:txBody>
      </p:sp>
      <p:sp>
        <p:nvSpPr>
          <p:cNvPr id="7" name="Заголовок 3">
            <a:extLst>
              <a:ext uri="{FF2B5EF4-FFF2-40B4-BE49-F238E27FC236}">
                <a16:creationId xmlns:a16="http://schemas.microsoft.com/office/drawing/2014/main" id="{DB9E48B4-FE7F-443E-BD76-153E52129D7D}"/>
              </a:ext>
            </a:extLst>
          </p:cNvPr>
          <p:cNvSpPr txBox="1">
            <a:spLocks/>
          </p:cNvSpPr>
          <p:nvPr/>
        </p:nvSpPr>
        <p:spPr>
          <a:xfrm>
            <a:off x="243" y="349962"/>
            <a:ext cx="12192000" cy="632862"/>
          </a:xfrm>
          <a:prstGeom prst="rect">
            <a:avLst/>
          </a:prstGeom>
          <a:solidFill>
            <a:schemeClr val="accent1">
              <a:lumMod val="20000"/>
              <a:lumOff val="80000"/>
            </a:schemeClr>
          </a:solidFill>
          <a:ln w="15875" cap="rnd"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orm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ru-RU" sz="2600" b="1" i="1" dirty="0" err="1">
                <a:solidFill>
                  <a:schemeClr val="tx2"/>
                </a:solidFill>
              </a:rPr>
              <a:t>Ата-аналарға</a:t>
            </a:r>
            <a:r>
              <a:rPr lang="ru-RU" sz="2600" b="1" i="1" dirty="0">
                <a:solidFill>
                  <a:schemeClr val="tx2"/>
                </a:solidFill>
              </a:rPr>
              <a:t> </a:t>
            </a:r>
            <a:r>
              <a:rPr lang="ru-RU" sz="2600" b="1" i="1" dirty="0" err="1">
                <a:solidFill>
                  <a:schemeClr val="tx2"/>
                </a:solidFill>
              </a:rPr>
              <a:t>кеңес</a:t>
            </a:r>
            <a:endParaRPr lang="ru-RU" sz="2600" b="1" i="1" dirty="0">
              <a:solidFill>
                <a:schemeClr val="tx2"/>
              </a:solidFill>
            </a:endParaRPr>
          </a:p>
        </p:txBody>
      </p:sp>
    </p:spTree>
    <p:extLst>
      <p:ext uri="{BB962C8B-B14F-4D97-AF65-F5344CB8AC3E}">
        <p14:creationId xmlns:p14="http://schemas.microsoft.com/office/powerpoint/2010/main" val="23235953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9B639A6-6CDB-4A0F-98A1-CF5BA04DAEB3}"/>
              </a:ext>
            </a:extLst>
          </p:cNvPr>
          <p:cNvSpPr txBox="1"/>
          <p:nvPr/>
        </p:nvSpPr>
        <p:spPr>
          <a:xfrm>
            <a:off x="401709" y="1473589"/>
            <a:ext cx="11701401" cy="3693319"/>
          </a:xfrm>
          <a:prstGeom prst="rect">
            <a:avLst/>
          </a:prstGeom>
          <a:noFill/>
        </p:spPr>
        <p:txBody>
          <a:bodyPr wrap="square" rtlCol="0">
            <a:spAutoFit/>
          </a:bodyPr>
          <a:lstStyle/>
          <a:p>
            <a:pPr marL="285750" indent="-285750">
              <a:buFont typeface="Wingdings" panose="05000000000000000000" pitchFamily="2" charset="2"/>
              <a:buChar char="Ø"/>
            </a:pPr>
            <a:r>
              <a:rPr lang="ru-RU" dirty="0" err="1">
                <a:solidFill>
                  <a:srgbClr val="0070C0"/>
                </a:solidFill>
              </a:rPr>
              <a:t>Компьютерді</a:t>
            </a:r>
            <a:r>
              <a:rPr lang="ru-RU" dirty="0">
                <a:solidFill>
                  <a:srgbClr val="0070C0"/>
                </a:solidFill>
              </a:rPr>
              <a:t> </a:t>
            </a:r>
            <a:r>
              <a:rPr lang="ru-RU" dirty="0" err="1">
                <a:solidFill>
                  <a:srgbClr val="0070C0"/>
                </a:solidFill>
              </a:rPr>
              <a:t>көрінетін</a:t>
            </a:r>
            <a:r>
              <a:rPr lang="ru-RU" dirty="0">
                <a:solidFill>
                  <a:srgbClr val="0070C0"/>
                </a:solidFill>
              </a:rPr>
              <a:t> </a:t>
            </a:r>
            <a:r>
              <a:rPr lang="ru-RU" dirty="0" err="1">
                <a:solidFill>
                  <a:srgbClr val="0070C0"/>
                </a:solidFill>
              </a:rPr>
              <a:t>жерге</a:t>
            </a:r>
            <a:r>
              <a:rPr lang="ru-RU" dirty="0">
                <a:solidFill>
                  <a:srgbClr val="0070C0"/>
                </a:solidFill>
              </a:rPr>
              <a:t> </a:t>
            </a:r>
            <a:r>
              <a:rPr lang="ru-RU" dirty="0" err="1">
                <a:solidFill>
                  <a:srgbClr val="0070C0"/>
                </a:solidFill>
              </a:rPr>
              <a:t>қойыңыз</a:t>
            </a:r>
            <a:r>
              <a:rPr lang="ru-RU" dirty="0">
                <a:solidFill>
                  <a:srgbClr val="0070C0"/>
                </a:solidFill>
              </a:rPr>
              <a:t>;</a:t>
            </a:r>
          </a:p>
          <a:p>
            <a:endParaRPr lang="ru-RU" dirty="0">
              <a:solidFill>
                <a:srgbClr val="0070C0"/>
              </a:solidFill>
            </a:endParaRPr>
          </a:p>
          <a:p>
            <a:pPr marL="285750" indent="-285750">
              <a:buFont typeface="Wingdings" panose="05000000000000000000" pitchFamily="2" charset="2"/>
              <a:buChar char="Ø"/>
            </a:pPr>
            <a:r>
              <a:rPr lang="ru-RU" dirty="0" err="1">
                <a:solidFill>
                  <a:srgbClr val="0070C0"/>
                </a:solidFill>
              </a:rPr>
              <a:t>Сабақтан</a:t>
            </a:r>
            <a:r>
              <a:rPr lang="ru-RU" dirty="0">
                <a:solidFill>
                  <a:srgbClr val="0070C0"/>
                </a:solidFill>
              </a:rPr>
              <a:t> </a:t>
            </a:r>
            <a:r>
              <a:rPr lang="ru-RU" dirty="0" err="1">
                <a:solidFill>
                  <a:srgbClr val="0070C0"/>
                </a:solidFill>
              </a:rPr>
              <a:t>тыс</a:t>
            </a:r>
            <a:r>
              <a:rPr lang="ru-RU" dirty="0">
                <a:solidFill>
                  <a:srgbClr val="0070C0"/>
                </a:solidFill>
              </a:rPr>
              <a:t> </a:t>
            </a:r>
            <a:r>
              <a:rPr lang="ru-RU" dirty="0" err="1">
                <a:solidFill>
                  <a:srgbClr val="0070C0"/>
                </a:solidFill>
              </a:rPr>
              <a:t>уақытта</a:t>
            </a:r>
            <a:r>
              <a:rPr lang="ru-RU" dirty="0">
                <a:solidFill>
                  <a:srgbClr val="0070C0"/>
                </a:solidFill>
              </a:rPr>
              <a:t> Интернет пен </a:t>
            </a:r>
            <a:r>
              <a:rPr lang="ru-RU" dirty="0" err="1">
                <a:solidFill>
                  <a:srgbClr val="0070C0"/>
                </a:solidFill>
              </a:rPr>
              <a:t>ойын</a:t>
            </a:r>
            <a:r>
              <a:rPr lang="ru-RU" dirty="0">
                <a:solidFill>
                  <a:srgbClr val="0070C0"/>
                </a:solidFill>
              </a:rPr>
              <a:t> </a:t>
            </a:r>
            <a:r>
              <a:rPr lang="ru-RU" dirty="0" err="1">
                <a:solidFill>
                  <a:srgbClr val="0070C0"/>
                </a:solidFill>
              </a:rPr>
              <a:t>уақытын</a:t>
            </a:r>
            <a:r>
              <a:rPr lang="ru-RU" dirty="0">
                <a:solidFill>
                  <a:srgbClr val="0070C0"/>
                </a:solidFill>
              </a:rPr>
              <a:t> </a:t>
            </a:r>
            <a:r>
              <a:rPr lang="ru-RU" dirty="0" err="1">
                <a:solidFill>
                  <a:srgbClr val="0070C0"/>
                </a:solidFill>
              </a:rPr>
              <a:t>шектеңіз</a:t>
            </a:r>
            <a:r>
              <a:rPr lang="ru-RU" dirty="0">
                <a:solidFill>
                  <a:srgbClr val="0070C0"/>
                </a:solidFill>
              </a:rPr>
              <a:t> (</a:t>
            </a:r>
            <a:r>
              <a:rPr lang="ru-RU" dirty="0" err="1">
                <a:solidFill>
                  <a:srgbClr val="0070C0"/>
                </a:solidFill>
              </a:rPr>
              <a:t>күніне</a:t>
            </a:r>
            <a:r>
              <a:rPr lang="ru-RU" dirty="0">
                <a:solidFill>
                  <a:srgbClr val="0070C0"/>
                </a:solidFill>
              </a:rPr>
              <a:t> 15-30 минут);</a:t>
            </a:r>
          </a:p>
          <a:p>
            <a:endParaRPr lang="ru-RU" dirty="0">
              <a:solidFill>
                <a:srgbClr val="0070C0"/>
              </a:solidFill>
            </a:endParaRPr>
          </a:p>
          <a:p>
            <a:pPr marL="285750" indent="-285750">
              <a:buFont typeface="Wingdings" panose="05000000000000000000" pitchFamily="2" charset="2"/>
              <a:buChar char="Ø"/>
            </a:pPr>
            <a:r>
              <a:rPr lang="ru-RU" dirty="0" err="1">
                <a:solidFill>
                  <a:srgbClr val="0070C0"/>
                </a:solidFill>
              </a:rPr>
              <a:t>Балаңыздың</a:t>
            </a:r>
            <a:r>
              <a:rPr lang="ru-RU" dirty="0">
                <a:solidFill>
                  <a:srgbClr val="0070C0"/>
                </a:solidFill>
              </a:rPr>
              <a:t> </a:t>
            </a:r>
            <a:r>
              <a:rPr lang="ru-RU" dirty="0" err="1">
                <a:solidFill>
                  <a:srgbClr val="0070C0"/>
                </a:solidFill>
              </a:rPr>
              <a:t>Интернетке</a:t>
            </a:r>
            <a:r>
              <a:rPr lang="ru-RU" dirty="0">
                <a:solidFill>
                  <a:srgbClr val="0070C0"/>
                </a:solidFill>
              </a:rPr>
              <a:t> </a:t>
            </a:r>
            <a:r>
              <a:rPr lang="ru-RU" dirty="0" err="1">
                <a:solidFill>
                  <a:srgbClr val="0070C0"/>
                </a:solidFill>
              </a:rPr>
              <a:t>кіру</a:t>
            </a:r>
            <a:r>
              <a:rPr lang="ru-RU" dirty="0">
                <a:solidFill>
                  <a:srgbClr val="0070C0"/>
                </a:solidFill>
              </a:rPr>
              <a:t> </a:t>
            </a:r>
            <a:r>
              <a:rPr lang="ru-RU" dirty="0" err="1">
                <a:solidFill>
                  <a:srgbClr val="0070C0"/>
                </a:solidFill>
              </a:rPr>
              <a:t>тарихына</a:t>
            </a:r>
            <a:r>
              <a:rPr lang="ru-RU" dirty="0">
                <a:solidFill>
                  <a:srgbClr val="0070C0"/>
                </a:solidFill>
              </a:rPr>
              <a:t> </a:t>
            </a:r>
            <a:r>
              <a:rPr lang="ru-RU" dirty="0" err="1">
                <a:solidFill>
                  <a:srgbClr val="0070C0"/>
                </a:solidFill>
              </a:rPr>
              <a:t>қызығушылық</a:t>
            </a:r>
            <a:r>
              <a:rPr lang="ru-RU" dirty="0">
                <a:solidFill>
                  <a:srgbClr val="0070C0"/>
                </a:solidFill>
              </a:rPr>
              <a:t> </a:t>
            </a:r>
            <a:r>
              <a:rPr lang="ru-RU" dirty="0" err="1">
                <a:solidFill>
                  <a:srgbClr val="0070C0"/>
                </a:solidFill>
              </a:rPr>
              <a:t>танытыңыз</a:t>
            </a:r>
            <a:r>
              <a:rPr lang="ru-RU" dirty="0">
                <a:solidFill>
                  <a:srgbClr val="0070C0"/>
                </a:solidFill>
              </a:rPr>
              <a:t>;</a:t>
            </a:r>
          </a:p>
          <a:p>
            <a:pPr marL="285750" indent="-285750">
              <a:buFont typeface="Wingdings" panose="05000000000000000000" pitchFamily="2" charset="2"/>
              <a:buChar char="Ø"/>
            </a:pPr>
            <a:endParaRPr lang="ru-RU" dirty="0">
              <a:solidFill>
                <a:srgbClr val="0070C0"/>
              </a:solidFill>
            </a:endParaRPr>
          </a:p>
          <a:p>
            <a:pPr marL="285750" indent="-285750">
              <a:buFont typeface="Wingdings" panose="05000000000000000000" pitchFamily="2" charset="2"/>
              <a:buChar char="Ø"/>
            </a:pPr>
            <a:r>
              <a:rPr lang="ru-RU" dirty="0" err="1">
                <a:solidFill>
                  <a:srgbClr val="0070C0"/>
                </a:solidFill>
              </a:rPr>
              <a:t>Балаңызбен</a:t>
            </a:r>
            <a:r>
              <a:rPr lang="ru-RU" dirty="0">
                <a:solidFill>
                  <a:srgbClr val="0070C0"/>
                </a:solidFill>
              </a:rPr>
              <a:t> </a:t>
            </a:r>
            <a:r>
              <a:rPr lang="ru-RU" dirty="0" err="1">
                <a:solidFill>
                  <a:srgbClr val="0070C0"/>
                </a:solidFill>
              </a:rPr>
              <a:t>компьютерде</a:t>
            </a:r>
            <a:r>
              <a:rPr lang="ru-RU" dirty="0">
                <a:solidFill>
                  <a:srgbClr val="0070C0"/>
                </a:solidFill>
              </a:rPr>
              <a:t> </a:t>
            </a:r>
            <a:r>
              <a:rPr lang="ru-RU" dirty="0" err="1">
                <a:solidFill>
                  <a:srgbClr val="0070C0"/>
                </a:solidFill>
              </a:rPr>
              <a:t>немесе</a:t>
            </a:r>
            <a:r>
              <a:rPr lang="ru-RU" dirty="0">
                <a:solidFill>
                  <a:srgbClr val="0070C0"/>
                </a:solidFill>
              </a:rPr>
              <a:t> </a:t>
            </a:r>
            <a:r>
              <a:rPr lang="ru-RU" dirty="0" err="1">
                <a:solidFill>
                  <a:srgbClr val="0070C0"/>
                </a:solidFill>
              </a:rPr>
              <a:t>мобильді</a:t>
            </a:r>
            <a:r>
              <a:rPr lang="ru-RU" dirty="0">
                <a:solidFill>
                  <a:srgbClr val="0070C0"/>
                </a:solidFill>
              </a:rPr>
              <a:t> </a:t>
            </a:r>
            <a:r>
              <a:rPr lang="ru-RU" dirty="0" err="1">
                <a:solidFill>
                  <a:srgbClr val="0070C0"/>
                </a:solidFill>
              </a:rPr>
              <a:t>құрылғыда</a:t>
            </a:r>
            <a:r>
              <a:rPr lang="ru-RU" dirty="0">
                <a:solidFill>
                  <a:srgbClr val="0070C0"/>
                </a:solidFill>
              </a:rPr>
              <a:t> не </a:t>
            </a:r>
            <a:r>
              <a:rPr lang="ru-RU" dirty="0" err="1">
                <a:solidFill>
                  <a:srgbClr val="0070C0"/>
                </a:solidFill>
              </a:rPr>
              <a:t>көретіні</a:t>
            </a:r>
            <a:r>
              <a:rPr lang="ru-RU" dirty="0">
                <a:solidFill>
                  <a:srgbClr val="0070C0"/>
                </a:solidFill>
              </a:rPr>
              <a:t> </a:t>
            </a:r>
            <a:r>
              <a:rPr lang="ru-RU" dirty="0" err="1">
                <a:solidFill>
                  <a:srgbClr val="0070C0"/>
                </a:solidFill>
              </a:rPr>
              <a:t>және</a:t>
            </a:r>
            <a:r>
              <a:rPr lang="ru-RU" dirty="0">
                <a:solidFill>
                  <a:srgbClr val="0070C0"/>
                </a:solidFill>
              </a:rPr>
              <a:t> </a:t>
            </a:r>
            <a:r>
              <a:rPr lang="ru-RU" dirty="0" err="1">
                <a:solidFill>
                  <a:srgbClr val="0070C0"/>
                </a:solidFill>
              </a:rPr>
              <a:t>немен</a:t>
            </a:r>
            <a:r>
              <a:rPr lang="ru-RU" dirty="0">
                <a:solidFill>
                  <a:srgbClr val="0070C0"/>
                </a:solidFill>
              </a:rPr>
              <a:t> </a:t>
            </a:r>
            <a:r>
              <a:rPr lang="ru-RU" dirty="0" err="1">
                <a:solidFill>
                  <a:srgbClr val="0070C0"/>
                </a:solidFill>
              </a:rPr>
              <a:t>айналысатыны</a:t>
            </a:r>
            <a:r>
              <a:rPr lang="ru-RU" dirty="0">
                <a:solidFill>
                  <a:srgbClr val="0070C0"/>
                </a:solidFill>
              </a:rPr>
              <a:t> </a:t>
            </a:r>
            <a:r>
              <a:rPr lang="ru-RU" dirty="0" err="1">
                <a:solidFill>
                  <a:srgbClr val="0070C0"/>
                </a:solidFill>
              </a:rPr>
              <a:t>туралы</a:t>
            </a:r>
            <a:r>
              <a:rPr lang="ru-RU" dirty="0">
                <a:solidFill>
                  <a:srgbClr val="0070C0"/>
                </a:solidFill>
              </a:rPr>
              <a:t> </a:t>
            </a:r>
            <a:r>
              <a:rPr lang="ru-RU" dirty="0" err="1">
                <a:solidFill>
                  <a:srgbClr val="0070C0"/>
                </a:solidFill>
              </a:rPr>
              <a:t>сөйлесіңіз</a:t>
            </a:r>
            <a:r>
              <a:rPr lang="ru-RU" dirty="0">
                <a:solidFill>
                  <a:srgbClr val="0070C0"/>
                </a:solidFill>
              </a:rPr>
              <a:t>;</a:t>
            </a:r>
          </a:p>
          <a:p>
            <a:endParaRPr lang="ru-RU" dirty="0">
              <a:solidFill>
                <a:srgbClr val="0070C0"/>
              </a:solidFill>
            </a:endParaRPr>
          </a:p>
          <a:p>
            <a:pPr marL="285750" indent="-285750">
              <a:buFont typeface="Wingdings" panose="05000000000000000000" pitchFamily="2" charset="2"/>
              <a:buChar char="Ø"/>
            </a:pPr>
            <a:r>
              <a:rPr lang="ru-RU" dirty="0" err="1">
                <a:solidFill>
                  <a:srgbClr val="0070C0"/>
                </a:solidFill>
              </a:rPr>
              <a:t>Балаларға</a:t>
            </a:r>
            <a:r>
              <a:rPr lang="ru-RU" dirty="0">
                <a:solidFill>
                  <a:srgbClr val="0070C0"/>
                </a:solidFill>
              </a:rPr>
              <a:t> </a:t>
            </a:r>
            <a:r>
              <a:rPr lang="ru-RU" dirty="0" err="1">
                <a:solidFill>
                  <a:srgbClr val="0070C0"/>
                </a:solidFill>
              </a:rPr>
              <a:t>компьютерде</a:t>
            </a:r>
            <a:r>
              <a:rPr lang="ru-RU" dirty="0">
                <a:solidFill>
                  <a:srgbClr val="0070C0"/>
                </a:solidFill>
              </a:rPr>
              <a:t> </a:t>
            </a:r>
            <a:r>
              <a:rPr lang="ru-RU" dirty="0" err="1">
                <a:solidFill>
                  <a:srgbClr val="0070C0"/>
                </a:solidFill>
              </a:rPr>
              <a:t>тиімді</a:t>
            </a:r>
            <a:r>
              <a:rPr lang="ru-RU" dirty="0">
                <a:solidFill>
                  <a:srgbClr val="0070C0"/>
                </a:solidFill>
              </a:rPr>
              <a:t> </a:t>
            </a:r>
            <a:r>
              <a:rPr lang="ru-RU" dirty="0" err="1">
                <a:solidFill>
                  <a:srgbClr val="0070C0"/>
                </a:solidFill>
              </a:rPr>
              <a:t>уақыт</a:t>
            </a:r>
            <a:r>
              <a:rPr lang="ru-RU" dirty="0">
                <a:solidFill>
                  <a:srgbClr val="0070C0"/>
                </a:solidFill>
              </a:rPr>
              <a:t> </a:t>
            </a:r>
            <a:r>
              <a:rPr lang="ru-RU" dirty="0" err="1">
                <a:solidFill>
                  <a:srgbClr val="0070C0"/>
                </a:solidFill>
              </a:rPr>
              <a:t>өткізуді</a:t>
            </a:r>
            <a:r>
              <a:rPr lang="ru-RU" dirty="0">
                <a:solidFill>
                  <a:srgbClr val="0070C0"/>
                </a:solidFill>
              </a:rPr>
              <a:t> </a:t>
            </a:r>
            <a:r>
              <a:rPr lang="ru-RU" dirty="0" err="1">
                <a:solidFill>
                  <a:srgbClr val="0070C0"/>
                </a:solidFill>
              </a:rPr>
              <a:t>және</a:t>
            </a:r>
            <a:r>
              <a:rPr lang="ru-RU" dirty="0">
                <a:solidFill>
                  <a:srgbClr val="0070C0"/>
                </a:solidFill>
              </a:rPr>
              <a:t> </a:t>
            </a:r>
            <a:r>
              <a:rPr lang="ru-RU" dirty="0" err="1">
                <a:solidFill>
                  <a:srgbClr val="0070C0"/>
                </a:solidFill>
              </a:rPr>
              <a:t>нақты</a:t>
            </a:r>
            <a:r>
              <a:rPr lang="ru-RU" dirty="0">
                <a:solidFill>
                  <a:srgbClr val="0070C0"/>
                </a:solidFill>
              </a:rPr>
              <a:t> </a:t>
            </a:r>
            <a:r>
              <a:rPr lang="ru-RU" dirty="0" err="1">
                <a:solidFill>
                  <a:srgbClr val="0070C0"/>
                </a:solidFill>
              </a:rPr>
              <a:t>дағдыларды</a:t>
            </a:r>
            <a:r>
              <a:rPr lang="ru-RU" dirty="0">
                <a:solidFill>
                  <a:srgbClr val="0070C0"/>
                </a:solidFill>
              </a:rPr>
              <a:t> </a:t>
            </a:r>
            <a:r>
              <a:rPr lang="ru-RU" dirty="0" err="1">
                <a:solidFill>
                  <a:srgbClr val="0070C0"/>
                </a:solidFill>
              </a:rPr>
              <a:t>игеруді</a:t>
            </a:r>
            <a:r>
              <a:rPr lang="ru-RU" dirty="0">
                <a:solidFill>
                  <a:srgbClr val="0070C0"/>
                </a:solidFill>
              </a:rPr>
              <a:t> </a:t>
            </a:r>
            <a:r>
              <a:rPr lang="ru-RU" dirty="0" err="1">
                <a:solidFill>
                  <a:srgbClr val="0070C0"/>
                </a:solidFill>
              </a:rPr>
              <a:t>ұсыныңыз</a:t>
            </a:r>
            <a:r>
              <a:rPr lang="ru-RU" dirty="0">
                <a:solidFill>
                  <a:srgbClr val="0070C0"/>
                </a:solidFill>
              </a:rPr>
              <a:t>;</a:t>
            </a:r>
          </a:p>
          <a:p>
            <a:endParaRPr lang="ru-RU" dirty="0">
              <a:solidFill>
                <a:srgbClr val="0070C0"/>
              </a:solidFill>
            </a:endParaRPr>
          </a:p>
          <a:p>
            <a:pPr marL="285750" indent="-285750">
              <a:buFont typeface="Wingdings" panose="05000000000000000000" pitchFamily="2" charset="2"/>
              <a:buChar char="Ø"/>
            </a:pPr>
            <a:r>
              <a:rPr lang="ru-RU" dirty="0" err="1">
                <a:solidFill>
                  <a:srgbClr val="0070C0"/>
                </a:solidFill>
              </a:rPr>
              <a:t>Үлгі</a:t>
            </a:r>
            <a:r>
              <a:rPr lang="ru-RU" dirty="0">
                <a:solidFill>
                  <a:srgbClr val="0070C0"/>
                </a:solidFill>
              </a:rPr>
              <a:t> </a:t>
            </a:r>
            <a:r>
              <a:rPr lang="ru-RU" dirty="0" err="1">
                <a:solidFill>
                  <a:srgbClr val="0070C0"/>
                </a:solidFill>
              </a:rPr>
              <a:t>болыңыз</a:t>
            </a:r>
            <a:r>
              <a:rPr lang="ru-RU" dirty="0">
                <a:solidFill>
                  <a:srgbClr val="0070C0"/>
                </a:solidFill>
              </a:rPr>
              <a:t>. </a:t>
            </a:r>
            <a:r>
              <a:rPr lang="ru-RU" dirty="0" err="1">
                <a:solidFill>
                  <a:srgbClr val="0070C0"/>
                </a:solidFill>
              </a:rPr>
              <a:t>Балалар</a:t>
            </a:r>
            <a:r>
              <a:rPr lang="ru-RU" dirty="0">
                <a:solidFill>
                  <a:srgbClr val="0070C0"/>
                </a:solidFill>
              </a:rPr>
              <a:t> </a:t>
            </a:r>
            <a:r>
              <a:rPr lang="ru-RU" dirty="0" err="1">
                <a:solidFill>
                  <a:srgbClr val="0070C0"/>
                </a:solidFill>
              </a:rPr>
              <a:t>көбінесе</a:t>
            </a:r>
            <a:r>
              <a:rPr lang="ru-RU" dirty="0">
                <a:solidFill>
                  <a:srgbClr val="0070C0"/>
                </a:solidFill>
              </a:rPr>
              <a:t> </a:t>
            </a:r>
            <a:r>
              <a:rPr lang="ru-RU" dirty="0" err="1">
                <a:solidFill>
                  <a:srgbClr val="0070C0"/>
                </a:solidFill>
              </a:rPr>
              <a:t>ата-аналарының</a:t>
            </a:r>
            <a:r>
              <a:rPr lang="ru-RU" dirty="0">
                <a:solidFill>
                  <a:srgbClr val="0070C0"/>
                </a:solidFill>
              </a:rPr>
              <a:t> </a:t>
            </a:r>
            <a:r>
              <a:rPr lang="ru-RU" dirty="0" err="1">
                <a:solidFill>
                  <a:srgbClr val="0070C0"/>
                </a:solidFill>
              </a:rPr>
              <a:t>мінез-құлқын</a:t>
            </a:r>
            <a:r>
              <a:rPr lang="ru-RU" dirty="0">
                <a:solidFill>
                  <a:srgbClr val="0070C0"/>
                </a:solidFill>
              </a:rPr>
              <a:t> </a:t>
            </a:r>
            <a:r>
              <a:rPr lang="ru-RU" dirty="0" err="1">
                <a:solidFill>
                  <a:srgbClr val="0070C0"/>
                </a:solidFill>
              </a:rPr>
              <a:t>қайталайды</a:t>
            </a:r>
            <a:r>
              <a:rPr lang="ru-RU" dirty="0">
                <a:solidFill>
                  <a:srgbClr val="0070C0"/>
                </a:solidFill>
              </a:rPr>
              <a:t>.</a:t>
            </a:r>
          </a:p>
          <a:p>
            <a:pPr algn="just"/>
            <a:endParaRPr lang="ru-RU" dirty="0">
              <a:solidFill>
                <a:srgbClr val="0070C0"/>
              </a:solidFill>
              <a:latin typeface="Arial" panose="020B0604020202020204" pitchFamily="34" charset="0"/>
              <a:cs typeface="Arial" panose="020B0604020202020204" pitchFamily="34" charset="0"/>
            </a:endParaRPr>
          </a:p>
        </p:txBody>
      </p:sp>
      <p:sp>
        <p:nvSpPr>
          <p:cNvPr id="8" name="Заголовок 3">
            <a:extLst>
              <a:ext uri="{FF2B5EF4-FFF2-40B4-BE49-F238E27FC236}">
                <a16:creationId xmlns:a16="http://schemas.microsoft.com/office/drawing/2014/main" id="{DB9E48B4-FE7F-443E-BD76-153E52129D7D}"/>
              </a:ext>
            </a:extLst>
          </p:cNvPr>
          <p:cNvSpPr txBox="1">
            <a:spLocks/>
          </p:cNvSpPr>
          <p:nvPr/>
        </p:nvSpPr>
        <p:spPr>
          <a:xfrm>
            <a:off x="0" y="251180"/>
            <a:ext cx="12192000" cy="632862"/>
          </a:xfrm>
          <a:prstGeom prst="rect">
            <a:avLst/>
          </a:prstGeom>
          <a:solidFill>
            <a:schemeClr val="accent1">
              <a:lumMod val="20000"/>
              <a:lumOff val="80000"/>
            </a:schemeClr>
          </a:solidFill>
          <a:ln w="15875" cap="rnd"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ormAutofit fontScale="55000" lnSpcReduction="20000"/>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endParaRPr lang="ru-RU" sz="2600" b="1" i="1" dirty="0">
              <a:solidFill>
                <a:schemeClr val="tx2"/>
              </a:solidFill>
            </a:endParaRPr>
          </a:p>
          <a:p>
            <a:pPr algn="ctr"/>
            <a:endParaRPr lang="ru-RU" sz="2600" b="1" i="1" dirty="0">
              <a:solidFill>
                <a:schemeClr val="tx2"/>
              </a:solidFill>
            </a:endParaRPr>
          </a:p>
          <a:p>
            <a:pPr algn="ctr"/>
            <a:r>
              <a:rPr lang="ru-RU" sz="3800" b="1" i="1" dirty="0" err="1">
                <a:solidFill>
                  <a:schemeClr val="tx2"/>
                </a:solidFill>
              </a:rPr>
              <a:t>Балалардың</a:t>
            </a:r>
            <a:r>
              <a:rPr lang="ru-RU" sz="3800" b="1" i="1" dirty="0">
                <a:solidFill>
                  <a:schemeClr val="tx2"/>
                </a:solidFill>
              </a:rPr>
              <a:t> интернет </a:t>
            </a:r>
            <a:r>
              <a:rPr lang="ru-RU" sz="3800" b="1" i="1" dirty="0" err="1">
                <a:solidFill>
                  <a:schemeClr val="tx2"/>
                </a:solidFill>
              </a:rPr>
              <a:t>жүйесіндегі</a:t>
            </a:r>
            <a:r>
              <a:rPr lang="ru-RU" sz="3800" b="1" i="1" dirty="0">
                <a:solidFill>
                  <a:schemeClr val="tx2"/>
                </a:solidFill>
              </a:rPr>
              <a:t> </a:t>
            </a:r>
            <a:r>
              <a:rPr lang="ru-RU" sz="3800" b="1" i="1" dirty="0" err="1">
                <a:solidFill>
                  <a:schemeClr val="tx2"/>
                </a:solidFill>
              </a:rPr>
              <a:t>жұмысын</a:t>
            </a:r>
            <a:r>
              <a:rPr lang="ru-RU" sz="3800" b="1" i="1" dirty="0">
                <a:solidFill>
                  <a:schemeClr val="tx2"/>
                </a:solidFill>
              </a:rPr>
              <a:t> </a:t>
            </a:r>
            <a:r>
              <a:rPr lang="ru-RU" sz="3800" b="1" i="1" dirty="0" err="1">
                <a:solidFill>
                  <a:schemeClr val="tx2"/>
                </a:solidFill>
              </a:rPr>
              <a:t>бақылау</a:t>
            </a:r>
            <a:r>
              <a:rPr lang="ru-RU" sz="3800" b="1" i="1" dirty="0">
                <a:solidFill>
                  <a:schemeClr val="tx2"/>
                </a:solidFill>
              </a:rPr>
              <a:t> </a:t>
            </a:r>
          </a:p>
          <a:p>
            <a:pPr lvl="0"/>
            <a:endParaRPr lang="ru-RU" sz="2800" dirty="0">
              <a:solidFill>
                <a:schemeClr val="bg1"/>
              </a:solidFill>
            </a:endParaRPr>
          </a:p>
          <a:p>
            <a:pPr algn="ctr"/>
            <a:endParaRPr lang="ru-RU" sz="2600" b="1" i="1" dirty="0">
              <a:solidFill>
                <a:schemeClr val="tx2"/>
              </a:solidFill>
            </a:endParaRPr>
          </a:p>
        </p:txBody>
      </p:sp>
    </p:spTree>
    <p:extLst>
      <p:ext uri="{BB962C8B-B14F-4D97-AF65-F5344CB8AC3E}">
        <p14:creationId xmlns:p14="http://schemas.microsoft.com/office/powerpoint/2010/main" val="2742331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DB9E48B4-FE7F-443E-BD76-153E52129D7D}"/>
              </a:ext>
            </a:extLst>
          </p:cNvPr>
          <p:cNvSpPr>
            <a:spLocks noGrp="1"/>
          </p:cNvSpPr>
          <p:nvPr>
            <p:ph type="ctrTitle"/>
          </p:nvPr>
        </p:nvSpPr>
        <p:spPr>
          <a:xfrm>
            <a:off x="0" y="254846"/>
            <a:ext cx="12192000" cy="63286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r>
              <a:rPr lang="ru-RU" sz="2800" b="1" i="1" dirty="0">
                <a:solidFill>
                  <a:schemeClr val="tx2"/>
                </a:solidFill>
              </a:rPr>
              <a:t>БІРЫҢҒАЙ ЖАЛПЫРЕСПУБЛИКАЛЫҚ АТА-АНАЛАР ЖИНАЛЫСЫ </a:t>
            </a:r>
          </a:p>
        </p:txBody>
      </p:sp>
      <p:sp>
        <p:nvSpPr>
          <p:cNvPr id="3" name="Подзаголовок 2"/>
          <p:cNvSpPr>
            <a:spLocks noGrp="1"/>
          </p:cNvSpPr>
          <p:nvPr>
            <p:ph type="subTitle" idx="1"/>
          </p:nvPr>
        </p:nvSpPr>
        <p:spPr>
          <a:xfrm>
            <a:off x="800909" y="1092708"/>
            <a:ext cx="10590180" cy="468252"/>
          </a:xfrm>
        </p:spPr>
        <p:txBody>
          <a:bodyPr>
            <a:noAutofit/>
          </a:bodyPr>
          <a:lstStyle/>
          <a:p>
            <a:br>
              <a:rPr lang="ru-RU" sz="2400" b="1" dirty="0">
                <a:solidFill>
                  <a:srgbClr val="5154E1"/>
                </a:solidFill>
                <a:latin typeface="Arial" panose="020B0604020202020204" pitchFamily="34" charset="0"/>
                <a:cs typeface="Arial" panose="020B0604020202020204" pitchFamily="34" charset="0"/>
              </a:rPr>
            </a:br>
            <a:endParaRPr lang="ru-RU" sz="2400" b="1" dirty="0">
              <a:solidFill>
                <a:srgbClr val="5154E1"/>
              </a:solidFill>
              <a:latin typeface="Arial" panose="020B0604020202020204" pitchFamily="34" charset="0"/>
              <a:cs typeface="Arial" panose="020B0604020202020204" pitchFamily="34" charset="0"/>
            </a:endParaRPr>
          </a:p>
        </p:txBody>
      </p:sp>
      <p:sp>
        <p:nvSpPr>
          <p:cNvPr id="5" name="Прямоугольник 4"/>
          <p:cNvSpPr/>
          <p:nvPr/>
        </p:nvSpPr>
        <p:spPr>
          <a:xfrm>
            <a:off x="218173" y="1092708"/>
            <a:ext cx="11293641" cy="4154984"/>
          </a:xfrm>
          <a:prstGeom prst="rect">
            <a:avLst/>
          </a:prstGeom>
        </p:spPr>
        <p:txBody>
          <a:bodyPr wrap="square">
            <a:spAutoFit/>
          </a:bodyPr>
          <a:lstStyle/>
          <a:p>
            <a:pPr algn="just"/>
            <a:endParaRPr lang="ru-RU" sz="2400" b="1" dirty="0">
              <a:solidFill>
                <a:schemeClr val="accent6">
                  <a:lumMod val="75000"/>
                </a:schemeClr>
              </a:solidFill>
            </a:endParaRPr>
          </a:p>
          <a:p>
            <a:pPr algn="just"/>
            <a:r>
              <a:rPr lang="ru-RU" sz="2400" b="1" dirty="0">
                <a:solidFill>
                  <a:schemeClr val="accent2"/>
                </a:solidFill>
              </a:rPr>
              <a:t>№ 1-қадам:</a:t>
            </a:r>
          </a:p>
          <a:p>
            <a:pPr algn="just"/>
            <a:r>
              <a:rPr lang="kk-KZ" sz="2400" dirty="0">
                <a:solidFill>
                  <a:srgbClr val="0070C0"/>
                </a:solidFill>
                <a:latin typeface="Arial" panose="020B0604020202020204" pitchFamily="34" charset="0"/>
                <a:cs typeface="Arial" panose="020B0604020202020204" pitchFamily="34" charset="0"/>
              </a:rPr>
              <a:t>Баланы мәжбүрлеу жүйесінің артта қалғанына сендіруге тырысыңыз. Қазіргі заманда әрбір адам өзінің өмірі үшін  өзі жауапты болатын мөлшерде жауапкершілікті түсінеді. Егер сіз өзіңіз қаламасаңыз және оны үйренбесеңіз, сізге білімді және табысты адам болуға ешкім көмектеспейді. Қашықтан білім беру сізге өзіңіздің құндылықтарыңызды дәлелдеуге ерекше мүмкіндік береді.</a:t>
            </a:r>
            <a:endParaRPr lang="en-US" sz="2400" dirty="0">
              <a:solidFill>
                <a:srgbClr val="0070C0"/>
              </a:solidFill>
              <a:latin typeface="Arial" panose="020B0604020202020204" pitchFamily="34" charset="0"/>
              <a:cs typeface="Arial" panose="020B0604020202020204" pitchFamily="34" charset="0"/>
            </a:endParaRPr>
          </a:p>
          <a:p>
            <a:pPr algn="just"/>
            <a:r>
              <a:rPr lang="ru-RU" sz="2400" dirty="0">
                <a:solidFill>
                  <a:srgbClr val="0070C0"/>
                </a:solidFill>
                <a:latin typeface="Arial" panose="020B0604020202020204" pitchFamily="34" charset="0"/>
                <a:cs typeface="Arial" panose="020B0604020202020204" pitchFamily="34" charset="0"/>
              </a:rPr>
              <a:t> </a:t>
            </a:r>
          </a:p>
          <a:p>
            <a:pPr algn="just"/>
            <a:r>
              <a:rPr lang="kk-KZ" sz="2400" b="1" dirty="0">
                <a:solidFill>
                  <a:schemeClr val="accent2"/>
                </a:solidFill>
                <a:latin typeface="Arial" panose="020B0604020202020204" pitchFamily="34" charset="0"/>
                <a:cs typeface="Arial" panose="020B0604020202020204" pitchFamily="34" charset="0"/>
              </a:rPr>
              <a:t>Назар аударыңыз! </a:t>
            </a:r>
            <a:r>
              <a:rPr lang="kk-KZ" sz="2400" dirty="0">
                <a:solidFill>
                  <a:srgbClr val="0070C0"/>
                </a:solidFill>
                <a:latin typeface="Arial" panose="020B0604020202020204" pitchFamily="34" charset="0"/>
                <a:cs typeface="Arial" panose="020B0604020202020204" pitchFamily="34" charset="0"/>
              </a:rPr>
              <a:t>Ата - аналардың басты мақсаты-балаға жауапкершілікті түсінуге көмектесу және қашықтан оқу дағдыларын меңгеру үшін барынша қолайлы жағдай жасау.</a:t>
            </a:r>
            <a:endParaRPr lang="kk-KZ" sz="2400" b="1" dirty="0">
              <a:solidFill>
                <a:srgbClr val="5154E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75299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DB9E48B4-FE7F-443E-BD76-153E52129D7D}"/>
              </a:ext>
            </a:extLst>
          </p:cNvPr>
          <p:cNvSpPr>
            <a:spLocks noGrp="1"/>
          </p:cNvSpPr>
          <p:nvPr>
            <p:ph type="ctrTitle"/>
          </p:nvPr>
        </p:nvSpPr>
        <p:spPr>
          <a:xfrm>
            <a:off x="0" y="254846"/>
            <a:ext cx="12192000" cy="63286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r>
              <a:rPr lang="ru-RU" sz="2800" b="1" i="1" dirty="0">
                <a:solidFill>
                  <a:schemeClr val="tx2"/>
                </a:solidFill>
              </a:rPr>
              <a:t>БІРЫҢҒАЙ ЖАЛПЫРЕСПУБЛИКАЛЫҚ АТА-АНАЛАР ЖИНАЛЫСЫ </a:t>
            </a:r>
          </a:p>
        </p:txBody>
      </p:sp>
      <p:sp>
        <p:nvSpPr>
          <p:cNvPr id="3" name="Подзаголовок 2"/>
          <p:cNvSpPr>
            <a:spLocks noGrp="1"/>
          </p:cNvSpPr>
          <p:nvPr>
            <p:ph type="subTitle" idx="1"/>
          </p:nvPr>
        </p:nvSpPr>
        <p:spPr>
          <a:xfrm>
            <a:off x="800909" y="1092708"/>
            <a:ext cx="10590180" cy="468252"/>
          </a:xfrm>
        </p:spPr>
        <p:txBody>
          <a:bodyPr>
            <a:noAutofit/>
          </a:bodyPr>
          <a:lstStyle/>
          <a:p>
            <a:br>
              <a:rPr lang="ru-RU" sz="2400" b="1" dirty="0">
                <a:solidFill>
                  <a:srgbClr val="5154E1"/>
                </a:solidFill>
                <a:latin typeface="Arial" panose="020B0604020202020204" pitchFamily="34" charset="0"/>
                <a:cs typeface="Arial" panose="020B0604020202020204" pitchFamily="34" charset="0"/>
              </a:rPr>
            </a:br>
            <a:endParaRPr lang="ru-RU" sz="2400" b="1" dirty="0">
              <a:solidFill>
                <a:srgbClr val="5154E1"/>
              </a:solidFill>
              <a:latin typeface="Arial" panose="020B0604020202020204" pitchFamily="34" charset="0"/>
              <a:cs typeface="Arial" panose="020B0604020202020204" pitchFamily="34" charset="0"/>
            </a:endParaRPr>
          </a:p>
        </p:txBody>
      </p:sp>
      <p:sp>
        <p:nvSpPr>
          <p:cNvPr id="5" name="Прямоугольник 4"/>
          <p:cNvSpPr/>
          <p:nvPr/>
        </p:nvSpPr>
        <p:spPr>
          <a:xfrm>
            <a:off x="298383" y="887708"/>
            <a:ext cx="11293641" cy="4893647"/>
          </a:xfrm>
          <a:prstGeom prst="rect">
            <a:avLst/>
          </a:prstGeom>
        </p:spPr>
        <p:txBody>
          <a:bodyPr wrap="square">
            <a:spAutoFit/>
          </a:bodyPr>
          <a:lstStyle/>
          <a:p>
            <a:pPr algn="just"/>
            <a:endParaRPr lang="ru-RU" sz="2400" b="1" dirty="0">
              <a:solidFill>
                <a:schemeClr val="accent6">
                  <a:lumMod val="75000"/>
                </a:schemeClr>
              </a:solidFill>
            </a:endParaRPr>
          </a:p>
          <a:p>
            <a:pPr algn="just"/>
            <a:r>
              <a:rPr lang="ru-RU" sz="2400" b="1" dirty="0">
                <a:solidFill>
                  <a:schemeClr val="accent2"/>
                </a:solidFill>
              </a:rPr>
              <a:t>№ 2-қадам:</a:t>
            </a:r>
          </a:p>
          <a:p>
            <a:pPr algn="just"/>
            <a:endParaRPr lang="en-US" sz="2400" dirty="0">
              <a:solidFill>
                <a:srgbClr val="0070C0"/>
              </a:solidFill>
            </a:endParaRPr>
          </a:p>
          <a:p>
            <a:pPr indent="-342900" algn="just">
              <a:buFont typeface="Wingdings" panose="05000000000000000000" pitchFamily="2" charset="2"/>
              <a:buChar char="ü"/>
            </a:pPr>
            <a:r>
              <a:rPr lang="kk-KZ" sz="2400" dirty="0">
                <a:solidFill>
                  <a:srgbClr val="0070C0"/>
                </a:solidFill>
                <a:latin typeface="Arial" panose="020B0604020202020204" pitchFamily="34" charset="0"/>
                <a:cs typeface="Arial" panose="020B0604020202020204" pitchFamily="34" charset="0"/>
              </a:rPr>
              <a:t> Қашықтан оқытуға техникалық тұрғыдан дайындалыңыз, компьютерді, желіге қолжетімділікті, микрофонды тексеріңіз</a:t>
            </a:r>
          </a:p>
          <a:p>
            <a:pPr indent="-342900" algn="just">
              <a:buFont typeface="Wingdings" panose="05000000000000000000" pitchFamily="2" charset="2"/>
              <a:buChar char="ü"/>
            </a:pPr>
            <a:endParaRPr lang="kk-KZ" sz="2400" dirty="0">
              <a:solidFill>
                <a:srgbClr val="0070C0"/>
              </a:solidFill>
              <a:latin typeface="Arial" panose="020B0604020202020204" pitchFamily="34" charset="0"/>
              <a:cs typeface="Arial" panose="020B0604020202020204" pitchFamily="34" charset="0"/>
            </a:endParaRPr>
          </a:p>
          <a:p>
            <a:pPr indent="-342900" algn="just">
              <a:buFont typeface="Wingdings" panose="05000000000000000000" pitchFamily="2" charset="2"/>
              <a:buChar char="ü"/>
            </a:pPr>
            <a:r>
              <a:rPr lang="kk-KZ" sz="2400" dirty="0">
                <a:solidFill>
                  <a:srgbClr val="0070C0"/>
                </a:solidFill>
                <a:latin typeface="Arial" panose="020B0604020202020204" pitchFamily="34" charset="0"/>
                <a:cs typeface="Arial" panose="020B0604020202020204" pitchFamily="34" charset="0"/>
              </a:rPr>
              <a:t>Мектеп таңдаған платформаның ерекшеліктерімен танысыңыз </a:t>
            </a:r>
          </a:p>
          <a:p>
            <a:pPr indent="-342900" algn="just">
              <a:buFont typeface="Wingdings" panose="05000000000000000000" pitchFamily="2" charset="2"/>
              <a:buChar char="ü"/>
            </a:pPr>
            <a:endParaRPr lang="kk-KZ" sz="2400" dirty="0">
              <a:solidFill>
                <a:srgbClr val="0070C0"/>
              </a:solidFill>
              <a:latin typeface="Arial" panose="020B0604020202020204" pitchFamily="34" charset="0"/>
              <a:cs typeface="Arial" panose="020B0604020202020204" pitchFamily="34" charset="0"/>
            </a:endParaRPr>
          </a:p>
          <a:p>
            <a:pPr indent="-342900" algn="just">
              <a:buFont typeface="Wingdings" panose="05000000000000000000" pitchFamily="2" charset="2"/>
              <a:buChar char="ü"/>
            </a:pPr>
            <a:r>
              <a:rPr lang="kk-KZ" sz="2400" dirty="0">
                <a:solidFill>
                  <a:srgbClr val="0070C0"/>
                </a:solidFill>
                <a:latin typeface="Arial" panose="020B0604020202020204" pitchFamily="34" charset="0"/>
                <a:cs typeface="Arial" panose="020B0604020202020204" pitchFamily="34" charset="0"/>
              </a:rPr>
              <a:t>Мұғалімдермен, мектеп әкімшілігімен, сынып жетекшісімен, техникалық қолдаумен байланыс сипатын зерделеңіз</a:t>
            </a:r>
          </a:p>
          <a:p>
            <a:pPr algn="just"/>
            <a:endParaRPr lang="kk-KZ" sz="2400" dirty="0">
              <a:solidFill>
                <a:srgbClr val="0070C0"/>
              </a:solidFill>
              <a:latin typeface="Arial" panose="020B0604020202020204" pitchFamily="34" charset="0"/>
              <a:cs typeface="Arial" panose="020B0604020202020204" pitchFamily="34" charset="0"/>
            </a:endParaRPr>
          </a:p>
          <a:p>
            <a:pPr indent="-342900" algn="just">
              <a:buFont typeface="Wingdings" panose="05000000000000000000" pitchFamily="2" charset="2"/>
              <a:buChar char="ü"/>
            </a:pPr>
            <a:r>
              <a:rPr lang="kk-KZ" sz="2400" dirty="0">
                <a:solidFill>
                  <a:srgbClr val="0070C0"/>
                </a:solidFill>
                <a:latin typeface="Arial" panose="020B0604020202020204" pitchFamily="34" charset="0"/>
                <a:cs typeface="Arial" panose="020B0604020202020204" pitchFamily="34" charset="0"/>
              </a:rPr>
              <a:t>Сабақтың өту барысын, тақырыптарын зерделеп, бағалау жүйесімен, сабақ кестесімен танысыңыз</a:t>
            </a:r>
            <a:endParaRPr lang="kk-KZ" sz="2400" dirty="0">
              <a:solidFill>
                <a:schemeClr val="tx2">
                  <a:lumMod val="40000"/>
                  <a:lumOff val="6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0849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DB9E48B4-FE7F-443E-BD76-153E52129D7D}"/>
              </a:ext>
            </a:extLst>
          </p:cNvPr>
          <p:cNvSpPr>
            <a:spLocks noGrp="1"/>
          </p:cNvSpPr>
          <p:nvPr>
            <p:ph type="ctrTitle"/>
          </p:nvPr>
        </p:nvSpPr>
        <p:spPr>
          <a:xfrm>
            <a:off x="0" y="254846"/>
            <a:ext cx="12192000" cy="63286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r>
              <a:rPr lang="ru-RU" sz="2800" b="1" i="1" dirty="0">
                <a:solidFill>
                  <a:schemeClr val="tx2"/>
                </a:solidFill>
              </a:rPr>
              <a:t>БІРЫҢҒАЙ ЖАЛПЫРЕСПУБЛИКАЛЫҚ АТА-АНАЛАР ЖИНАЛЫСЫ </a:t>
            </a:r>
          </a:p>
        </p:txBody>
      </p:sp>
      <p:sp>
        <p:nvSpPr>
          <p:cNvPr id="3" name="Подзаголовок 2"/>
          <p:cNvSpPr>
            <a:spLocks noGrp="1"/>
          </p:cNvSpPr>
          <p:nvPr>
            <p:ph type="subTitle" idx="1"/>
          </p:nvPr>
        </p:nvSpPr>
        <p:spPr>
          <a:xfrm>
            <a:off x="800909" y="1092708"/>
            <a:ext cx="10590180" cy="468252"/>
          </a:xfrm>
        </p:spPr>
        <p:txBody>
          <a:bodyPr>
            <a:noAutofit/>
          </a:bodyPr>
          <a:lstStyle/>
          <a:p>
            <a:br>
              <a:rPr lang="ru-RU" sz="2400" b="1" dirty="0">
                <a:solidFill>
                  <a:srgbClr val="5154E1"/>
                </a:solidFill>
                <a:latin typeface="Arial" panose="020B0604020202020204" pitchFamily="34" charset="0"/>
                <a:cs typeface="Arial" panose="020B0604020202020204" pitchFamily="34" charset="0"/>
              </a:rPr>
            </a:br>
            <a:endParaRPr lang="ru-RU" sz="2400" b="1" dirty="0">
              <a:solidFill>
                <a:srgbClr val="5154E1"/>
              </a:solidFill>
              <a:latin typeface="Arial" panose="020B0604020202020204" pitchFamily="34" charset="0"/>
              <a:cs typeface="Arial" panose="020B0604020202020204" pitchFamily="34" charset="0"/>
            </a:endParaRPr>
          </a:p>
        </p:txBody>
      </p:sp>
      <p:sp>
        <p:nvSpPr>
          <p:cNvPr id="5" name="Прямоугольник 4"/>
          <p:cNvSpPr/>
          <p:nvPr/>
        </p:nvSpPr>
        <p:spPr>
          <a:xfrm>
            <a:off x="298383" y="887708"/>
            <a:ext cx="11293641" cy="5632311"/>
          </a:xfrm>
          <a:prstGeom prst="rect">
            <a:avLst/>
          </a:prstGeom>
        </p:spPr>
        <p:txBody>
          <a:bodyPr wrap="square">
            <a:spAutoFit/>
          </a:bodyPr>
          <a:lstStyle/>
          <a:p>
            <a:pPr algn="just"/>
            <a:endParaRPr lang="ru-RU" sz="2400" b="1" dirty="0">
              <a:solidFill>
                <a:schemeClr val="accent6">
                  <a:lumMod val="75000"/>
                </a:schemeClr>
              </a:solidFill>
            </a:endParaRPr>
          </a:p>
          <a:p>
            <a:pPr algn="just"/>
            <a:r>
              <a:rPr lang="ru-RU" sz="2400" b="1" dirty="0">
                <a:solidFill>
                  <a:schemeClr val="accent2"/>
                </a:solidFill>
              </a:rPr>
              <a:t>№ </a:t>
            </a:r>
            <a:r>
              <a:rPr lang="en-US" sz="2400" b="1" dirty="0">
                <a:solidFill>
                  <a:schemeClr val="accent2"/>
                </a:solidFill>
              </a:rPr>
              <a:t>3</a:t>
            </a:r>
            <a:r>
              <a:rPr lang="kk-KZ" sz="2400" b="1" dirty="0">
                <a:solidFill>
                  <a:schemeClr val="accent2"/>
                </a:solidFill>
              </a:rPr>
              <a:t>-қадам</a:t>
            </a:r>
            <a:r>
              <a:rPr lang="ru-RU" sz="2400" b="1" dirty="0">
                <a:solidFill>
                  <a:schemeClr val="accent2"/>
                </a:solidFill>
              </a:rPr>
              <a:t>:</a:t>
            </a:r>
          </a:p>
          <a:p>
            <a:pPr algn="just"/>
            <a:endParaRPr lang="en-US" sz="2400" dirty="0">
              <a:solidFill>
                <a:srgbClr val="0070C0"/>
              </a:solidFill>
            </a:endParaRPr>
          </a:p>
          <a:p>
            <a:pPr marL="342900" indent="-342900">
              <a:buFont typeface="Wingdings" panose="05000000000000000000" pitchFamily="2" charset="2"/>
              <a:buChar char="ü"/>
            </a:pPr>
            <a:r>
              <a:rPr lang="kk-KZ" sz="2400" dirty="0">
                <a:solidFill>
                  <a:srgbClr val="0070C0"/>
                </a:solidFill>
                <a:latin typeface="Arial" panose="020B0604020202020204" pitchFamily="34" charset="0"/>
                <a:cs typeface="Arial" panose="020B0604020202020204" pitchFamily="34" charset="0"/>
              </a:rPr>
              <a:t>Оқуға</a:t>
            </a:r>
            <a:r>
              <a:rPr lang="ru-RU" sz="2400" dirty="0">
                <a:solidFill>
                  <a:srgbClr val="0070C0"/>
                </a:solidFill>
                <a:latin typeface="Arial" panose="020B0604020202020204" pitchFamily="34" charset="0"/>
                <a:cs typeface="Arial" panose="020B0604020202020204" pitchFamily="34" charset="0"/>
              </a:rPr>
              <a:t> </a:t>
            </a:r>
            <a:r>
              <a:rPr lang="kk-KZ" sz="2400" dirty="0">
                <a:solidFill>
                  <a:srgbClr val="0070C0"/>
                </a:solidFill>
                <a:latin typeface="Arial" panose="020B0604020202020204" pitchFamily="34" charset="0"/>
                <a:cs typeface="Arial" panose="020B0604020202020204" pitchFamily="34" charset="0"/>
              </a:rPr>
              <a:t>ыңғайлы</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жағдай</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жасаңыз</a:t>
            </a:r>
            <a:r>
              <a:rPr lang="ru-RU" sz="2400" dirty="0">
                <a:solidFill>
                  <a:srgbClr val="0070C0"/>
                </a:solidFill>
                <a:latin typeface="Arial" panose="020B0604020202020204" pitchFamily="34" charset="0"/>
                <a:cs typeface="Arial" panose="020B0604020202020204" pitchFamily="34" charset="0"/>
              </a:rPr>
              <a:t>.</a:t>
            </a:r>
            <a:endParaRPr lang="en-US" sz="2400" dirty="0">
              <a:solidFill>
                <a:srgbClr val="0070C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kk-KZ" sz="2400" dirty="0">
                <a:solidFill>
                  <a:srgbClr val="0070C0"/>
                </a:solidFill>
                <a:latin typeface="Arial" panose="020B0604020202020204" pitchFamily="34" charset="0"/>
                <a:cs typeface="Arial" panose="020B0604020202020204" pitchFamily="34" charset="0"/>
              </a:rPr>
              <a:t>Егер</a:t>
            </a:r>
            <a:r>
              <a:rPr lang="ru-RU" sz="2400" dirty="0">
                <a:solidFill>
                  <a:srgbClr val="0070C0"/>
                </a:solidFill>
                <a:latin typeface="Arial" panose="020B0604020202020204" pitchFamily="34" charset="0"/>
                <a:cs typeface="Arial" panose="020B0604020202020204" pitchFamily="34" charset="0"/>
              </a:rPr>
              <a:t> </a:t>
            </a:r>
            <a:r>
              <a:rPr lang="kk-KZ" sz="2400" dirty="0">
                <a:solidFill>
                  <a:srgbClr val="0070C0"/>
                </a:solidFill>
                <a:latin typeface="Arial" panose="020B0604020202020204" pitchFamily="34" charset="0"/>
                <a:cs typeface="Arial" panose="020B0604020202020204" pitchFamily="34" charset="0"/>
              </a:rPr>
              <a:t>сіздің</a:t>
            </a:r>
            <a:r>
              <a:rPr lang="ru-RU" sz="2400" dirty="0">
                <a:solidFill>
                  <a:srgbClr val="0070C0"/>
                </a:solidFill>
                <a:latin typeface="Arial" panose="020B0604020202020204" pitchFamily="34" charset="0"/>
                <a:cs typeface="Arial" panose="020B0604020202020204" pitchFamily="34" charset="0"/>
              </a:rPr>
              <a:t> </a:t>
            </a:r>
            <a:r>
              <a:rPr lang="kk-KZ" sz="2400" dirty="0">
                <a:solidFill>
                  <a:srgbClr val="0070C0"/>
                </a:solidFill>
                <a:latin typeface="Arial" panose="020B0604020202020204" pitchFamily="34" charset="0"/>
                <a:cs typeface="Arial" panose="020B0604020202020204" pitchFamily="34" charset="0"/>
              </a:rPr>
              <a:t>балаңыз</a:t>
            </a:r>
            <a:r>
              <a:rPr lang="ru-RU" sz="2400" dirty="0">
                <a:solidFill>
                  <a:srgbClr val="0070C0"/>
                </a:solidFill>
                <a:latin typeface="Arial" panose="020B0604020202020204" pitchFamily="34" charset="0"/>
                <a:cs typeface="Arial" panose="020B0604020202020204" pitchFamily="34" charset="0"/>
              </a:rPr>
              <a:t> </a:t>
            </a:r>
            <a:r>
              <a:rPr lang="kk-KZ" sz="2400" dirty="0">
                <a:solidFill>
                  <a:srgbClr val="0070C0"/>
                </a:solidFill>
                <a:latin typeface="Arial" panose="020B0604020202020204" pitchFamily="34" charset="0"/>
                <a:cs typeface="Arial" panose="020B0604020202020204" pitchFamily="34" charset="0"/>
              </a:rPr>
              <a:t>компьютерді</a:t>
            </a:r>
            <a:r>
              <a:rPr lang="ru-RU" sz="2400" dirty="0">
                <a:solidFill>
                  <a:srgbClr val="0070C0"/>
                </a:solidFill>
                <a:latin typeface="Arial" panose="020B0604020202020204" pitchFamily="34" charset="0"/>
                <a:cs typeface="Arial" panose="020B0604020202020204" pitchFamily="34" charset="0"/>
              </a:rPr>
              <a:t> </a:t>
            </a:r>
            <a:r>
              <a:rPr lang="kk-KZ" sz="2400" dirty="0">
                <a:solidFill>
                  <a:srgbClr val="0070C0"/>
                </a:solidFill>
                <a:latin typeface="Arial" panose="020B0604020202020204" pitchFamily="34" charset="0"/>
                <a:cs typeface="Arial" panose="020B0604020202020204" pitchFamily="34" charset="0"/>
              </a:rPr>
              <a:t>жақсы</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білсе</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және</a:t>
            </a:r>
            <a:r>
              <a:rPr lang="ru-RU" sz="2400" dirty="0">
                <a:solidFill>
                  <a:srgbClr val="0070C0"/>
                </a:solidFill>
                <a:latin typeface="Arial" panose="020B0604020202020204" pitchFamily="34" charset="0"/>
                <a:cs typeface="Arial" panose="020B0604020202020204" pitchFamily="34" charset="0"/>
              </a:rPr>
              <a:t> онлайн </a:t>
            </a:r>
            <a:r>
              <a:rPr lang="ru-RU" sz="2400" dirty="0" err="1">
                <a:solidFill>
                  <a:srgbClr val="0070C0"/>
                </a:solidFill>
                <a:latin typeface="Arial" panose="020B0604020202020204" pitchFamily="34" charset="0"/>
                <a:cs typeface="Arial" panose="020B0604020202020204" pitchFamily="34" charset="0"/>
              </a:rPr>
              <a:t>байланысты</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қиындықсыз</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орната</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алса</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оған</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көбірек</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еркіндік</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беріңіз</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Мұндай</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байсалды</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оқыту</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формасы</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оның</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бойындағы</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өзін-өзі</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ұйымдастырудың</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күтпеген</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қасиеттерін</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ашуы</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мүмкін</a:t>
            </a:r>
            <a:r>
              <a:rPr lang="ru-RU" sz="2400" dirty="0">
                <a:solidFill>
                  <a:srgbClr val="0070C0"/>
                </a:solidFill>
                <a:latin typeface="Arial" panose="020B0604020202020204" pitchFamily="34" charset="0"/>
                <a:cs typeface="Arial" panose="020B0604020202020204" pitchFamily="34" charset="0"/>
              </a:rPr>
              <a:t>. </a:t>
            </a:r>
          </a:p>
          <a:p>
            <a:pPr marL="342900" indent="-342900">
              <a:buFont typeface="Wingdings" panose="05000000000000000000" pitchFamily="2" charset="2"/>
              <a:buChar char="ü"/>
            </a:pPr>
            <a:r>
              <a:rPr lang="ru-RU" sz="2400" dirty="0" err="1">
                <a:solidFill>
                  <a:srgbClr val="0070C0"/>
                </a:solidFill>
                <a:latin typeface="Arial" panose="020B0604020202020204" pitchFamily="34" charset="0"/>
                <a:cs typeface="Arial" panose="020B0604020202020204" pitchFamily="34" charset="0"/>
              </a:rPr>
              <a:t>Оған</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жауапкершілікті</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сезінуге</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мүмкіндік</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беріңіз</a:t>
            </a:r>
            <a:r>
              <a:rPr lang="ru-RU" sz="2400" dirty="0">
                <a:solidFill>
                  <a:srgbClr val="0070C0"/>
                </a:solidFill>
                <a:latin typeface="Arial" panose="020B0604020202020204" pitchFamily="34" charset="0"/>
                <a:cs typeface="Arial" panose="020B0604020202020204" pitchFamily="34" charset="0"/>
              </a:rPr>
              <a:t>!</a:t>
            </a:r>
          </a:p>
          <a:p>
            <a:pPr marL="342900" indent="-342900">
              <a:buFont typeface="Wingdings" panose="05000000000000000000" pitchFamily="2" charset="2"/>
              <a:buChar char="ü"/>
            </a:pPr>
            <a:r>
              <a:rPr lang="ru-RU" sz="2400" b="1" dirty="0">
                <a:solidFill>
                  <a:schemeClr val="accent2"/>
                </a:solidFill>
              </a:rPr>
              <a:t>Оны </a:t>
            </a:r>
            <a:r>
              <a:rPr lang="ru-RU" sz="2400" b="1" dirty="0" err="1">
                <a:solidFill>
                  <a:schemeClr val="accent2"/>
                </a:solidFill>
              </a:rPr>
              <a:t>қадағалаңыз</a:t>
            </a:r>
            <a:r>
              <a:rPr lang="ru-RU" sz="2400" b="1" dirty="0">
                <a:solidFill>
                  <a:schemeClr val="accent2"/>
                </a:solidFill>
              </a:rPr>
              <a:t>. </a:t>
            </a:r>
            <a:r>
              <a:rPr lang="ru-RU" sz="2400" dirty="0" err="1">
                <a:solidFill>
                  <a:srgbClr val="0070C0"/>
                </a:solidFill>
                <a:latin typeface="Arial" panose="020B0604020202020204" pitchFamily="34" charset="0"/>
                <a:cs typeface="Arial" panose="020B0604020202020204" pitchFamily="34" charset="0"/>
              </a:rPr>
              <a:t>Бірақ</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бұны</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әдепті</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түрде</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жасаңыз</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Оның</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жұмыс</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уақытын</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бақылаңыз</a:t>
            </a:r>
            <a:r>
              <a:rPr lang="ru-RU" sz="2400" dirty="0">
                <a:solidFill>
                  <a:srgbClr val="0070C0"/>
                </a:solidFill>
                <a:latin typeface="Arial" panose="020B0604020202020204" pitchFamily="34" charset="0"/>
                <a:cs typeface="Arial" panose="020B0604020202020204" pitchFamily="34" charset="0"/>
              </a:rPr>
              <a:t>. </a:t>
            </a:r>
          </a:p>
          <a:p>
            <a:pPr marL="342900" indent="-342900">
              <a:buFont typeface="Wingdings" panose="05000000000000000000" pitchFamily="2" charset="2"/>
              <a:buChar char="ü"/>
            </a:pPr>
            <a:r>
              <a:rPr lang="ru-RU" sz="2400" dirty="0" err="1">
                <a:solidFill>
                  <a:srgbClr val="0070C0"/>
                </a:solidFill>
                <a:latin typeface="Arial" panose="020B0604020202020204" pitchFamily="34" charset="0"/>
                <a:cs typeface="Arial" panose="020B0604020202020204" pitchFamily="34" charset="0"/>
              </a:rPr>
              <a:t>Балаңыз</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таңертеңнен</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кешке</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дейін</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демалыссыз</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компьютерде</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отырмауына</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көз</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жеткізіңіз</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Әрбір</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сабақ</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өткеннен</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кейін</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дене</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шынықтыру</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минутын</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жүргізу</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қажет</a:t>
            </a:r>
            <a:r>
              <a:rPr lang="kk-KZ" sz="2400" dirty="0">
                <a:solidFill>
                  <a:srgbClr val="0070C0"/>
                </a:solidFill>
                <a:latin typeface="Arial" panose="020B0604020202020204" pitchFamily="34" charset="0"/>
                <a:cs typeface="Arial" panose="020B0604020202020204" pitchFamily="34" charset="0"/>
              </a:rPr>
              <a:t>. </a:t>
            </a:r>
            <a:r>
              <a:rPr lang="ru-RU" sz="2400" dirty="0">
                <a:solidFill>
                  <a:srgbClr val="0070C0"/>
                </a:solidFill>
                <a:latin typeface="Arial" panose="020B0604020202020204" pitchFamily="34" charset="0"/>
                <a:cs typeface="Arial" panose="020B0604020202020204" pitchFamily="34" charset="0"/>
              </a:rPr>
              <a:t> </a:t>
            </a:r>
            <a:br>
              <a:rPr lang="ru-RU" sz="2400" dirty="0">
                <a:solidFill>
                  <a:schemeClr val="tx2">
                    <a:lumMod val="40000"/>
                    <a:lumOff val="60000"/>
                  </a:schemeClr>
                </a:solidFill>
                <a:latin typeface="Arial" panose="020B0604020202020204" pitchFamily="34" charset="0"/>
                <a:cs typeface="Arial" panose="020B0604020202020204" pitchFamily="34" charset="0"/>
              </a:rPr>
            </a:br>
            <a:endParaRPr lang="ru-RU" sz="2400" dirty="0">
              <a:solidFill>
                <a:schemeClr val="tx2">
                  <a:lumMod val="40000"/>
                  <a:lumOff val="6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983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DB9E48B4-FE7F-443E-BD76-153E52129D7D}"/>
              </a:ext>
            </a:extLst>
          </p:cNvPr>
          <p:cNvSpPr>
            <a:spLocks noGrp="1"/>
          </p:cNvSpPr>
          <p:nvPr>
            <p:ph type="ctrTitle"/>
          </p:nvPr>
        </p:nvSpPr>
        <p:spPr>
          <a:xfrm>
            <a:off x="0" y="254846"/>
            <a:ext cx="12192000" cy="63286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r>
              <a:rPr lang="ru-RU" sz="2800" b="1" i="1" dirty="0">
                <a:solidFill>
                  <a:schemeClr val="tx2"/>
                </a:solidFill>
              </a:rPr>
              <a:t>БІРЫҢҒАЙ ЖАЛПЫРЕСПУБЛИКАЛЫҚ АТА-АНАЛАР ЖИНАЛЫСЫ </a:t>
            </a:r>
          </a:p>
        </p:txBody>
      </p:sp>
      <p:sp>
        <p:nvSpPr>
          <p:cNvPr id="3" name="Подзаголовок 2"/>
          <p:cNvSpPr>
            <a:spLocks noGrp="1"/>
          </p:cNvSpPr>
          <p:nvPr>
            <p:ph type="subTitle" idx="1"/>
          </p:nvPr>
        </p:nvSpPr>
        <p:spPr>
          <a:xfrm>
            <a:off x="800909" y="1092708"/>
            <a:ext cx="10590180" cy="468252"/>
          </a:xfrm>
        </p:spPr>
        <p:txBody>
          <a:bodyPr>
            <a:noAutofit/>
          </a:bodyPr>
          <a:lstStyle/>
          <a:p>
            <a:br>
              <a:rPr lang="ru-RU" sz="2400" b="1" dirty="0">
                <a:solidFill>
                  <a:srgbClr val="5154E1"/>
                </a:solidFill>
                <a:latin typeface="Arial" panose="020B0604020202020204" pitchFamily="34" charset="0"/>
                <a:cs typeface="Arial" panose="020B0604020202020204" pitchFamily="34" charset="0"/>
              </a:rPr>
            </a:br>
            <a:endParaRPr lang="ru-RU" sz="2400" b="1" dirty="0">
              <a:solidFill>
                <a:srgbClr val="5154E1"/>
              </a:solidFill>
              <a:latin typeface="Arial" panose="020B0604020202020204" pitchFamily="34" charset="0"/>
              <a:cs typeface="Arial" panose="020B0604020202020204" pitchFamily="34" charset="0"/>
            </a:endParaRPr>
          </a:p>
        </p:txBody>
      </p:sp>
      <p:sp>
        <p:nvSpPr>
          <p:cNvPr id="5" name="Прямоугольник 4"/>
          <p:cNvSpPr/>
          <p:nvPr/>
        </p:nvSpPr>
        <p:spPr>
          <a:xfrm>
            <a:off x="298383" y="887708"/>
            <a:ext cx="11293641" cy="4770537"/>
          </a:xfrm>
          <a:prstGeom prst="rect">
            <a:avLst/>
          </a:prstGeom>
        </p:spPr>
        <p:txBody>
          <a:bodyPr wrap="square">
            <a:spAutoFit/>
          </a:bodyPr>
          <a:lstStyle/>
          <a:p>
            <a:pPr algn="just"/>
            <a:endParaRPr lang="ru-RU" sz="800" b="1" dirty="0">
              <a:solidFill>
                <a:schemeClr val="accent6">
                  <a:lumMod val="75000"/>
                </a:schemeClr>
              </a:solidFill>
            </a:endParaRPr>
          </a:p>
          <a:p>
            <a:pPr algn="ctr"/>
            <a:r>
              <a:rPr lang="ru-RU" sz="3600" b="1" dirty="0" err="1">
                <a:solidFill>
                  <a:schemeClr val="accent2"/>
                </a:solidFill>
              </a:rPr>
              <a:t>Есте</a:t>
            </a:r>
            <a:r>
              <a:rPr lang="ru-RU" sz="3600" b="1" dirty="0">
                <a:solidFill>
                  <a:schemeClr val="accent2"/>
                </a:solidFill>
              </a:rPr>
              <a:t> </a:t>
            </a:r>
            <a:r>
              <a:rPr lang="ru-RU" sz="3600" b="1" dirty="0" err="1">
                <a:solidFill>
                  <a:schemeClr val="accent2"/>
                </a:solidFill>
              </a:rPr>
              <a:t>сақтаңыз</a:t>
            </a:r>
            <a:r>
              <a:rPr lang="ru-RU" sz="3600" b="1" dirty="0">
                <a:solidFill>
                  <a:schemeClr val="accent2"/>
                </a:solidFill>
              </a:rPr>
              <a:t>:</a:t>
            </a:r>
          </a:p>
          <a:p>
            <a:pPr algn="just"/>
            <a:endParaRPr lang="en-US" sz="1600" dirty="0">
              <a:solidFill>
                <a:srgbClr val="0070C0"/>
              </a:solidFill>
            </a:endParaRPr>
          </a:p>
          <a:p>
            <a:pPr marL="342900" indent="-342900">
              <a:buFont typeface="Wingdings" panose="05000000000000000000" pitchFamily="2" charset="2"/>
              <a:buChar char="ü"/>
            </a:pPr>
            <a:r>
              <a:rPr lang="ru-RU" sz="2400" dirty="0" err="1">
                <a:solidFill>
                  <a:srgbClr val="0070C0"/>
                </a:solidFill>
                <a:latin typeface="Arial" panose="020B0604020202020204" pitchFamily="34" charset="0"/>
                <a:cs typeface="Arial" panose="020B0604020202020204" pitchFamily="34" charset="0"/>
              </a:rPr>
              <a:t>Сабаққа</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қатысар</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алдында</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оқушы</a:t>
            </a:r>
            <a:r>
              <a:rPr lang="ru-RU" sz="2400" dirty="0">
                <a:solidFill>
                  <a:srgbClr val="0070C0"/>
                </a:solidFill>
                <a:latin typeface="Arial" panose="020B0604020202020204" pitchFamily="34" charset="0"/>
                <a:cs typeface="Arial" panose="020B0604020202020204" pitchFamily="34" charset="0"/>
              </a:rPr>
              <a:t> НИК-ты (ЛОГИН) </a:t>
            </a:r>
            <a:r>
              <a:rPr lang="ru-RU" sz="2400" dirty="0" err="1">
                <a:solidFill>
                  <a:srgbClr val="0070C0"/>
                </a:solidFill>
                <a:latin typeface="Arial" panose="020B0604020202020204" pitchFamily="34" charset="0"/>
                <a:cs typeface="Arial" panose="020B0604020202020204" pitchFamily="34" charset="0"/>
              </a:rPr>
              <a:t>тексеруі</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қажет</a:t>
            </a:r>
            <a:r>
              <a:rPr lang="ru-RU" sz="2400" dirty="0">
                <a:solidFill>
                  <a:srgbClr val="0070C0"/>
                </a:solidFill>
                <a:latin typeface="Arial" panose="020B0604020202020204" pitchFamily="34" charset="0"/>
                <a:cs typeface="Arial" panose="020B0604020202020204" pitchFamily="34" charset="0"/>
              </a:rPr>
              <a:t>.</a:t>
            </a:r>
          </a:p>
          <a:p>
            <a:pPr marL="342900" indent="-342900">
              <a:buFont typeface="Wingdings" panose="05000000000000000000" pitchFamily="2" charset="2"/>
              <a:buChar char="ü"/>
            </a:pPr>
            <a:r>
              <a:rPr lang="ru-RU" sz="2400" dirty="0" err="1">
                <a:solidFill>
                  <a:srgbClr val="0070C0"/>
                </a:solidFill>
                <a:latin typeface="Arial" panose="020B0604020202020204" pitchFamily="34" charset="0"/>
                <a:cs typeface="Arial" panose="020B0604020202020204" pitchFamily="34" charset="0"/>
              </a:rPr>
              <a:t>Сабақ</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басталатын</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уақыттан</a:t>
            </a:r>
            <a:r>
              <a:rPr lang="ru-RU" sz="2400" dirty="0">
                <a:solidFill>
                  <a:srgbClr val="0070C0"/>
                </a:solidFill>
                <a:latin typeface="Arial" panose="020B0604020202020204" pitchFamily="34" charset="0"/>
                <a:cs typeface="Arial" panose="020B0604020202020204" pitchFamily="34" charset="0"/>
              </a:rPr>
              <a:t> 10-15 минут </a:t>
            </a:r>
            <a:r>
              <a:rPr lang="ru-RU" sz="2400" dirty="0" err="1">
                <a:solidFill>
                  <a:srgbClr val="0070C0"/>
                </a:solidFill>
                <a:latin typeface="Arial" panose="020B0604020202020204" pitchFamily="34" charset="0"/>
                <a:cs typeface="Arial" panose="020B0604020202020204" pitchFamily="34" charset="0"/>
              </a:rPr>
              <a:t>бұрын</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қосылуы</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тиіс</a:t>
            </a:r>
            <a:r>
              <a:rPr lang="ru-RU" sz="2400" dirty="0">
                <a:solidFill>
                  <a:srgbClr val="0070C0"/>
                </a:solidFill>
                <a:latin typeface="Arial" panose="020B0604020202020204" pitchFamily="34" charset="0"/>
                <a:cs typeface="Arial" panose="020B0604020202020204" pitchFamily="34" charset="0"/>
              </a:rPr>
              <a:t>. </a:t>
            </a:r>
          </a:p>
          <a:p>
            <a:pPr marL="342900" indent="-342900">
              <a:buFont typeface="Wingdings" panose="05000000000000000000" pitchFamily="2" charset="2"/>
              <a:buChar char="ü"/>
            </a:pPr>
            <a:endParaRPr lang="ru-RU" sz="2400" dirty="0">
              <a:solidFill>
                <a:srgbClr val="0070C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ru-RU" sz="2400" dirty="0" err="1">
                <a:solidFill>
                  <a:srgbClr val="0070C0"/>
                </a:solidFill>
                <a:latin typeface="Arial" panose="020B0604020202020204" pitchFamily="34" charset="0"/>
                <a:cs typeface="Arial" panose="020B0604020202020204" pitchFamily="34" charset="0"/>
              </a:rPr>
              <a:t>Тіркелу</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үшін</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өзінің</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фамилиясын</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және</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атын</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жазуы</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керек</a:t>
            </a:r>
            <a:r>
              <a:rPr lang="ru-RU" sz="2400" dirty="0">
                <a:solidFill>
                  <a:srgbClr val="0070C0"/>
                </a:solidFill>
                <a:latin typeface="Arial" panose="020B0604020202020204" pitchFamily="34" charset="0"/>
                <a:cs typeface="Arial" panose="020B0604020202020204" pitchFamily="34" charset="0"/>
              </a:rPr>
              <a:t>.</a:t>
            </a:r>
          </a:p>
          <a:p>
            <a:pPr marL="342900" indent="-342900">
              <a:buFont typeface="Wingdings" panose="05000000000000000000" pitchFamily="2" charset="2"/>
              <a:buChar char="ü"/>
            </a:pPr>
            <a:endParaRPr lang="ru-RU" sz="800" dirty="0">
              <a:solidFill>
                <a:schemeClr val="tx2">
                  <a:lumMod val="40000"/>
                  <a:lumOff val="60000"/>
                </a:schemeClr>
              </a:solidFill>
              <a:latin typeface="Arial" panose="020B0604020202020204" pitchFamily="34" charset="0"/>
              <a:cs typeface="Arial" panose="020B0604020202020204" pitchFamily="34" charset="0"/>
            </a:endParaRPr>
          </a:p>
          <a:p>
            <a:r>
              <a:rPr lang="ru-RU" sz="3600" b="1" dirty="0">
                <a:solidFill>
                  <a:schemeClr val="accent2"/>
                </a:solidFill>
              </a:rPr>
              <a:t>Назар </a:t>
            </a:r>
            <a:r>
              <a:rPr lang="ru-RU" sz="3600" b="1" dirty="0" err="1">
                <a:solidFill>
                  <a:schemeClr val="accent2"/>
                </a:solidFill>
              </a:rPr>
              <a:t>аударыңыз</a:t>
            </a:r>
            <a:r>
              <a:rPr lang="ru-RU" sz="3600" b="1" dirty="0">
                <a:solidFill>
                  <a:schemeClr val="accent2"/>
                </a:solidFill>
              </a:rPr>
              <a:t>! </a:t>
            </a:r>
          </a:p>
          <a:p>
            <a:endParaRPr lang="ru-RU" sz="800" dirty="0">
              <a:solidFill>
                <a:srgbClr val="0070C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ru-RU" sz="2400" dirty="0" err="1">
                <a:solidFill>
                  <a:srgbClr val="0070C0"/>
                </a:solidFill>
                <a:latin typeface="Arial" panose="020B0604020202020204" pitchFamily="34" charset="0"/>
                <a:cs typeface="Arial" panose="020B0604020202020204" pitchFamily="34" charset="0"/>
              </a:rPr>
              <a:t>Мұғалім</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сабақ</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басталмас</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бұрын</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оқушыларды</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журналда</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көрсетілген</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фамилиясы</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аты</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әкесінің</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аты</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бойынша</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тексеріп</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белгілеуі</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қажет</a:t>
            </a:r>
            <a:r>
              <a:rPr lang="ru-RU" sz="2400" dirty="0">
                <a:solidFill>
                  <a:srgbClr val="0070C0"/>
                </a:solidFill>
                <a:latin typeface="Arial" panose="020B0604020202020204" pitchFamily="34" charset="0"/>
                <a:cs typeface="Arial" panose="020B0604020202020204" pitchFamily="34" charset="0"/>
              </a:rPr>
              <a:t>. </a:t>
            </a:r>
          </a:p>
          <a:p>
            <a:pPr marL="342900" indent="-342900">
              <a:buFont typeface="Wingdings" panose="05000000000000000000" pitchFamily="2" charset="2"/>
              <a:buChar char="ü"/>
            </a:pPr>
            <a:r>
              <a:rPr lang="ru-RU" sz="2400" dirty="0" err="1">
                <a:solidFill>
                  <a:srgbClr val="0070C0"/>
                </a:solidFill>
                <a:latin typeface="Arial" panose="020B0604020202020204" pitchFamily="34" charset="0"/>
                <a:cs typeface="Arial" panose="020B0604020202020204" pitchFamily="34" charset="0"/>
              </a:rPr>
              <a:t>Сабаққа</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белгісіз</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НИКпен</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логинмен</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пайдаланушыларды</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кіргізбеу</a:t>
            </a:r>
            <a:r>
              <a:rPr lang="ru-RU" sz="2400" dirty="0">
                <a:solidFill>
                  <a:srgbClr val="0070C0"/>
                </a:solidFill>
                <a:latin typeface="Arial" panose="020B0604020202020204" pitchFamily="34" charset="0"/>
                <a:cs typeface="Arial" panose="020B0604020202020204" pitchFamily="34" charset="0"/>
              </a:rPr>
              <a:t>. </a:t>
            </a:r>
          </a:p>
          <a:p>
            <a:pPr marL="342900" indent="-342900">
              <a:buFont typeface="Wingdings" panose="05000000000000000000" pitchFamily="2" charset="2"/>
              <a:buChar char="ü"/>
            </a:pPr>
            <a:r>
              <a:rPr lang="ru-RU" sz="2400" dirty="0" err="1">
                <a:solidFill>
                  <a:srgbClr val="0070C0"/>
                </a:solidFill>
                <a:latin typeface="Arial" panose="020B0604020202020204" pitchFamily="34" charset="0"/>
                <a:cs typeface="Arial" panose="020B0604020202020204" pitchFamily="34" charset="0"/>
              </a:rPr>
              <a:t>Сыныптың</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барлық</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оқушылары</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сабаққа</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кірген</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соң</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платформаны</a:t>
            </a:r>
            <a:r>
              <a:rPr lang="ru-RU" sz="2400" dirty="0">
                <a:solidFill>
                  <a:srgbClr val="0070C0"/>
                </a:solidFill>
                <a:latin typeface="Arial" panose="020B0604020202020204" pitchFamily="34" charset="0"/>
                <a:cs typeface="Arial" panose="020B0604020202020204" pitchFamily="34" charset="0"/>
              </a:rPr>
              <a:t> жабу. </a:t>
            </a:r>
            <a:endParaRPr lang="ru-RU" sz="2400" b="1" dirty="0">
              <a:solidFill>
                <a:schemeClr val="accent6">
                  <a:lumMod val="60000"/>
                  <a:lumOff val="40000"/>
                </a:schemeClr>
              </a:solidFill>
            </a:endParaRPr>
          </a:p>
        </p:txBody>
      </p:sp>
    </p:spTree>
    <p:extLst>
      <p:ext uri="{BB962C8B-B14F-4D97-AF65-F5344CB8AC3E}">
        <p14:creationId xmlns:p14="http://schemas.microsoft.com/office/powerpoint/2010/main" val="27229397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5" name="Прямоугольник 4"/>
          <p:cNvSpPr/>
          <p:nvPr/>
        </p:nvSpPr>
        <p:spPr>
          <a:xfrm>
            <a:off x="4487983" y="993586"/>
            <a:ext cx="7344076" cy="830997"/>
          </a:xfrm>
          <a:prstGeom prst="rect">
            <a:avLst/>
          </a:prstGeom>
        </p:spPr>
        <p:txBody>
          <a:bodyPr wrap="square">
            <a:spAutoFit/>
          </a:bodyPr>
          <a:lstStyle/>
          <a:p>
            <a:pPr algn="just"/>
            <a:endParaRPr lang="ru-RU" sz="2400" b="1" dirty="0">
              <a:solidFill>
                <a:schemeClr val="accent6">
                  <a:lumMod val="75000"/>
                </a:schemeClr>
              </a:solidFill>
            </a:endParaRPr>
          </a:p>
          <a:p>
            <a:pPr algn="just"/>
            <a:r>
              <a:rPr lang="ru-RU" sz="2400" b="1" dirty="0">
                <a:solidFill>
                  <a:srgbClr val="5154E1"/>
                </a:solidFill>
                <a:latin typeface="Arial" panose="020B0604020202020204" pitchFamily="34" charset="0"/>
                <a:cs typeface="Arial" panose="020B0604020202020204" pitchFamily="34" charset="0"/>
              </a:rPr>
              <a:t> </a:t>
            </a:r>
          </a:p>
        </p:txBody>
      </p:sp>
      <p:sp>
        <p:nvSpPr>
          <p:cNvPr id="4" name="Заголовок 3">
            <a:extLst>
              <a:ext uri="{FF2B5EF4-FFF2-40B4-BE49-F238E27FC236}">
                <a16:creationId xmlns:a16="http://schemas.microsoft.com/office/drawing/2014/main" id="{DB9E48B4-FE7F-443E-BD76-153E52129D7D}"/>
              </a:ext>
            </a:extLst>
          </p:cNvPr>
          <p:cNvSpPr>
            <a:spLocks noGrp="1"/>
          </p:cNvSpPr>
          <p:nvPr>
            <p:ph type="ctrTitle"/>
          </p:nvPr>
        </p:nvSpPr>
        <p:spPr>
          <a:xfrm>
            <a:off x="0" y="254846"/>
            <a:ext cx="12192000" cy="63286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r>
              <a:rPr lang="ru-RU" sz="2800" b="1" i="1" dirty="0">
                <a:solidFill>
                  <a:schemeClr val="tx2"/>
                </a:solidFill>
              </a:rPr>
              <a:t>БІРЫҢҒАЙ ЖАЛПЫРЕСПУБЛИКАЛЫҚ АТА-АНАЛАР ЖИНАЛЫСЫ </a:t>
            </a:r>
          </a:p>
        </p:txBody>
      </p:sp>
      <p:sp>
        <p:nvSpPr>
          <p:cNvPr id="3" name="Подзаголовок 2"/>
          <p:cNvSpPr>
            <a:spLocks noGrp="1"/>
          </p:cNvSpPr>
          <p:nvPr>
            <p:ph type="subTitle" idx="1"/>
          </p:nvPr>
        </p:nvSpPr>
        <p:spPr>
          <a:xfrm>
            <a:off x="800909" y="1092708"/>
            <a:ext cx="10590180" cy="468252"/>
          </a:xfrm>
        </p:spPr>
        <p:txBody>
          <a:bodyPr>
            <a:noAutofit/>
          </a:bodyPr>
          <a:lstStyle/>
          <a:p>
            <a:br>
              <a:rPr lang="ru-RU" sz="2400" b="1" dirty="0">
                <a:solidFill>
                  <a:srgbClr val="5154E1"/>
                </a:solidFill>
                <a:latin typeface="Arial" panose="020B0604020202020204" pitchFamily="34" charset="0"/>
                <a:cs typeface="Arial" panose="020B0604020202020204" pitchFamily="34" charset="0"/>
              </a:rPr>
            </a:br>
            <a:endParaRPr lang="ru-RU" sz="2400" b="1" dirty="0">
              <a:solidFill>
                <a:srgbClr val="5154E1"/>
              </a:solidFill>
              <a:latin typeface="Arial" panose="020B0604020202020204" pitchFamily="34" charset="0"/>
              <a:cs typeface="Arial" panose="020B0604020202020204" pitchFamily="34" charset="0"/>
            </a:endParaRPr>
          </a:p>
        </p:txBody>
      </p:sp>
      <p:sp>
        <p:nvSpPr>
          <p:cNvPr id="6" name="Прямоугольник 5"/>
          <p:cNvSpPr/>
          <p:nvPr/>
        </p:nvSpPr>
        <p:spPr>
          <a:xfrm>
            <a:off x="481263" y="887708"/>
            <a:ext cx="11203806" cy="5816977"/>
          </a:xfrm>
          <a:prstGeom prst="rect">
            <a:avLst/>
          </a:prstGeom>
        </p:spPr>
        <p:txBody>
          <a:bodyPr wrap="square">
            <a:spAutoFit/>
          </a:bodyPr>
          <a:lstStyle/>
          <a:p>
            <a:pPr algn="just"/>
            <a:endParaRPr lang="ru-RU" sz="2400" b="1" dirty="0">
              <a:solidFill>
                <a:schemeClr val="accent6">
                  <a:lumMod val="75000"/>
                </a:schemeClr>
              </a:solidFill>
            </a:endParaRPr>
          </a:p>
          <a:p>
            <a:pPr algn="just"/>
            <a:r>
              <a:rPr lang="ru-RU" sz="2800" b="1" dirty="0" err="1">
                <a:solidFill>
                  <a:schemeClr val="accent2"/>
                </a:solidFill>
              </a:rPr>
              <a:t>Балаларға</a:t>
            </a:r>
            <a:r>
              <a:rPr lang="ru-RU" sz="2800" b="1" dirty="0">
                <a:solidFill>
                  <a:schemeClr val="accent2"/>
                </a:solidFill>
              </a:rPr>
              <a:t> </a:t>
            </a:r>
            <a:r>
              <a:rPr lang="ru-RU" sz="2800" b="1" dirty="0" err="1">
                <a:solidFill>
                  <a:schemeClr val="accent2"/>
                </a:solidFill>
              </a:rPr>
              <a:t>арналған</a:t>
            </a:r>
            <a:r>
              <a:rPr lang="ru-RU" sz="2800" b="1" dirty="0">
                <a:solidFill>
                  <a:schemeClr val="accent2"/>
                </a:solidFill>
              </a:rPr>
              <a:t> </a:t>
            </a:r>
            <a:r>
              <a:rPr lang="ru-RU" sz="2800" b="1" dirty="0" err="1">
                <a:solidFill>
                  <a:schemeClr val="accent2"/>
                </a:solidFill>
              </a:rPr>
              <a:t>жаттығулар</a:t>
            </a:r>
            <a:r>
              <a:rPr lang="ru-RU" sz="2800" b="1" dirty="0">
                <a:solidFill>
                  <a:schemeClr val="accent2"/>
                </a:solidFill>
              </a:rPr>
              <a:t> </a:t>
            </a:r>
            <a:r>
              <a:rPr lang="ru-RU" sz="2800" b="1" dirty="0" err="1">
                <a:solidFill>
                  <a:schemeClr val="accent2"/>
                </a:solidFill>
              </a:rPr>
              <a:t>түрлері</a:t>
            </a:r>
            <a:r>
              <a:rPr lang="ru-RU" sz="2800" b="1" dirty="0">
                <a:solidFill>
                  <a:schemeClr val="accent2"/>
                </a:solidFill>
              </a:rPr>
              <a:t>:</a:t>
            </a:r>
          </a:p>
          <a:p>
            <a:pPr algn="just"/>
            <a:endParaRPr lang="ru-RU" sz="2400" b="1" dirty="0">
              <a:solidFill>
                <a:schemeClr val="accent6">
                  <a:lumMod val="60000"/>
                  <a:lumOff val="40000"/>
                </a:schemeClr>
              </a:solidFill>
            </a:endParaRPr>
          </a:p>
          <a:p>
            <a:pPr marL="342900" indent="-342900">
              <a:buFont typeface="Wingdings" panose="05000000000000000000" pitchFamily="2" charset="2"/>
              <a:buChar char="ü"/>
            </a:pPr>
            <a:r>
              <a:rPr lang="ru-RU" sz="2400" dirty="0" err="1">
                <a:solidFill>
                  <a:srgbClr val="0070C0"/>
                </a:solidFill>
                <a:latin typeface="Arial" panose="020B0604020202020204" pitchFamily="34" charset="0"/>
                <a:cs typeface="Arial" panose="020B0604020202020204" pitchFamily="34" charset="0"/>
              </a:rPr>
              <a:t>дене</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шынықтыру</a:t>
            </a:r>
            <a:r>
              <a:rPr lang="ru-RU" sz="2400" dirty="0">
                <a:solidFill>
                  <a:srgbClr val="0070C0"/>
                </a:solidFill>
                <a:latin typeface="Arial" panose="020B0604020202020204" pitchFamily="34" charset="0"/>
                <a:cs typeface="Arial" panose="020B0604020202020204" pitchFamily="34" charset="0"/>
              </a:rPr>
              <a:t> минуты;</a:t>
            </a:r>
          </a:p>
          <a:p>
            <a:pPr marL="342900" indent="-342900">
              <a:buFont typeface="Wingdings" panose="05000000000000000000" pitchFamily="2" charset="2"/>
              <a:buChar char="ü"/>
            </a:pPr>
            <a:endParaRPr lang="ru-RU" sz="2400" dirty="0">
              <a:solidFill>
                <a:srgbClr val="0070C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ru-RU" sz="2400" dirty="0" err="1">
                <a:solidFill>
                  <a:srgbClr val="0070C0"/>
                </a:solidFill>
                <a:latin typeface="Arial" panose="020B0604020202020204" pitchFamily="34" charset="0"/>
                <a:cs typeface="Arial" panose="020B0604020202020204" pitchFamily="34" charset="0"/>
              </a:rPr>
              <a:t>керемет</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дене</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шынықтыру</a:t>
            </a:r>
            <a:r>
              <a:rPr lang="ru-RU" sz="2400" dirty="0">
                <a:solidFill>
                  <a:srgbClr val="0070C0"/>
                </a:solidFill>
                <a:latin typeface="Arial" panose="020B0604020202020204" pitchFamily="34" charset="0"/>
                <a:cs typeface="Arial" panose="020B0604020202020204" pitchFamily="34" charset="0"/>
              </a:rPr>
              <a:t> минуты;</a:t>
            </a:r>
          </a:p>
          <a:p>
            <a:pPr marL="342900" indent="-342900">
              <a:buFont typeface="Wingdings" panose="05000000000000000000" pitchFamily="2" charset="2"/>
              <a:buChar char="ü"/>
            </a:pPr>
            <a:endParaRPr lang="ru-RU" sz="2400" dirty="0">
              <a:solidFill>
                <a:srgbClr val="0070C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ru-RU" sz="2400" dirty="0" err="1">
                <a:solidFill>
                  <a:srgbClr val="0070C0"/>
                </a:solidFill>
                <a:latin typeface="Arial" panose="020B0604020202020204" pitchFamily="34" charset="0"/>
                <a:cs typeface="Arial" panose="020B0604020202020204" pitchFamily="34" charset="0"/>
              </a:rPr>
              <a:t>көңілді</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жаттығу</a:t>
            </a:r>
            <a:r>
              <a:rPr lang="ru-RU" sz="2400" dirty="0">
                <a:solidFill>
                  <a:srgbClr val="0070C0"/>
                </a:solidFill>
                <a:latin typeface="Arial" panose="020B0604020202020204" pitchFamily="34" charset="0"/>
                <a:cs typeface="Arial" panose="020B0604020202020204" pitchFamily="34" charset="0"/>
              </a:rPr>
              <a:t>;</a:t>
            </a:r>
          </a:p>
          <a:p>
            <a:pPr marL="342900" indent="-342900">
              <a:buFont typeface="Wingdings" panose="05000000000000000000" pitchFamily="2" charset="2"/>
              <a:buChar char="ü"/>
            </a:pPr>
            <a:endParaRPr lang="ru-RU" sz="2400" dirty="0">
              <a:solidFill>
                <a:srgbClr val="0070C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ru-RU" sz="2400" dirty="0" err="1">
                <a:solidFill>
                  <a:srgbClr val="0070C0"/>
                </a:solidFill>
                <a:latin typeface="Arial" panose="020B0604020202020204" pitchFamily="34" charset="0"/>
                <a:cs typeface="Arial" panose="020B0604020202020204" pitchFamily="34" charset="0"/>
              </a:rPr>
              <a:t>сколиоздың</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алдын</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алу</a:t>
            </a:r>
            <a:r>
              <a:rPr lang="ru-RU" sz="2400" dirty="0">
                <a:solidFill>
                  <a:srgbClr val="0070C0"/>
                </a:solidFill>
                <a:latin typeface="Arial" panose="020B0604020202020204" pitchFamily="34" charset="0"/>
                <a:cs typeface="Arial" panose="020B0604020202020204" pitchFamily="34" charset="0"/>
              </a:rPr>
              <a:t>;</a:t>
            </a:r>
          </a:p>
          <a:p>
            <a:pPr marL="342900" indent="-342900">
              <a:buFont typeface="Wingdings" panose="05000000000000000000" pitchFamily="2" charset="2"/>
              <a:buChar char="ü"/>
            </a:pPr>
            <a:endParaRPr lang="ru-RU" sz="2400" dirty="0">
              <a:solidFill>
                <a:srgbClr val="0070C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ru-RU" sz="2400" dirty="0" err="1">
                <a:solidFill>
                  <a:srgbClr val="0070C0"/>
                </a:solidFill>
                <a:latin typeface="Arial" panose="020B0604020202020204" pitchFamily="34" charset="0"/>
                <a:cs typeface="Arial" panose="020B0604020202020204" pitchFamily="34" charset="0"/>
              </a:rPr>
              <a:t>әсерлі</a:t>
            </a:r>
            <a:r>
              <a:rPr lang="ru-RU" sz="2400" dirty="0">
                <a:solidFill>
                  <a:srgbClr val="0070C0"/>
                </a:solidFill>
                <a:latin typeface="Arial" panose="020B0604020202020204" pitchFamily="34" charset="0"/>
                <a:cs typeface="Arial" panose="020B0604020202020204" pitchFamily="34" charset="0"/>
              </a:rPr>
              <a:t> би </a:t>
            </a:r>
            <a:r>
              <a:rPr lang="ru-RU" sz="2400" dirty="0" err="1">
                <a:solidFill>
                  <a:srgbClr val="0070C0"/>
                </a:solidFill>
                <a:latin typeface="Arial" panose="020B0604020202020204" pitchFamily="34" charset="0"/>
                <a:cs typeface="Arial" panose="020B0604020202020204" pitchFamily="34" charset="0"/>
              </a:rPr>
              <a:t>аэробикасы</a:t>
            </a:r>
            <a:r>
              <a:rPr lang="ru-RU" sz="2400" dirty="0">
                <a:solidFill>
                  <a:srgbClr val="0070C0"/>
                </a:solidFill>
                <a:latin typeface="Arial" panose="020B0604020202020204" pitchFamily="34" charset="0"/>
                <a:cs typeface="Arial" panose="020B0604020202020204" pitchFamily="34" charset="0"/>
              </a:rPr>
              <a:t>;</a:t>
            </a:r>
          </a:p>
          <a:p>
            <a:pPr marL="342900" indent="-342900">
              <a:buFont typeface="Wingdings" panose="05000000000000000000" pitchFamily="2" charset="2"/>
              <a:buChar char="ü"/>
            </a:pPr>
            <a:endParaRPr lang="ru-RU" sz="2400" dirty="0">
              <a:solidFill>
                <a:srgbClr val="0070C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ru-RU" sz="2400" dirty="0">
                <a:solidFill>
                  <a:srgbClr val="0070C0"/>
                </a:solidFill>
                <a:latin typeface="Arial" panose="020B0604020202020204" pitchFamily="34" charset="0"/>
                <a:cs typeface="Arial" panose="020B0604020202020204" pitchFamily="34" charset="0"/>
              </a:rPr>
              <a:t>15 </a:t>
            </a:r>
            <a:r>
              <a:rPr lang="ru-RU" sz="2400" dirty="0" err="1">
                <a:solidFill>
                  <a:srgbClr val="0070C0"/>
                </a:solidFill>
                <a:latin typeface="Arial" panose="020B0604020202020204" pitchFamily="34" charset="0"/>
                <a:cs typeface="Arial" panose="020B0604020202020204" pitchFamily="34" charset="0"/>
              </a:rPr>
              <a:t>минуттық</a:t>
            </a:r>
            <a:r>
              <a:rPr lang="ru-RU" sz="2400" dirty="0">
                <a:solidFill>
                  <a:srgbClr val="0070C0"/>
                </a:solidFill>
                <a:latin typeface="Arial" panose="020B0604020202020204" pitchFamily="34" charset="0"/>
                <a:cs typeface="Arial" panose="020B0604020202020204" pitchFamily="34" charset="0"/>
              </a:rPr>
              <a:t> би </a:t>
            </a:r>
          </a:p>
          <a:p>
            <a:pPr algn="just"/>
            <a:endParaRPr lang="en-US" sz="2400" dirty="0">
              <a:solidFill>
                <a:srgbClr val="0070C0"/>
              </a:solidFill>
            </a:endParaRPr>
          </a:p>
        </p:txBody>
      </p:sp>
    </p:spTree>
    <p:extLst>
      <p:ext uri="{BB962C8B-B14F-4D97-AF65-F5344CB8AC3E}">
        <p14:creationId xmlns:p14="http://schemas.microsoft.com/office/powerpoint/2010/main" val="2480116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DB9E48B4-FE7F-443E-BD76-153E52129D7D}"/>
              </a:ext>
            </a:extLst>
          </p:cNvPr>
          <p:cNvSpPr>
            <a:spLocks noGrp="1"/>
          </p:cNvSpPr>
          <p:nvPr>
            <p:ph type="ctrTitle"/>
          </p:nvPr>
        </p:nvSpPr>
        <p:spPr>
          <a:xfrm>
            <a:off x="0" y="254846"/>
            <a:ext cx="12192000" cy="63286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ru-RU" sz="2800" b="1" i="1" dirty="0">
                <a:solidFill>
                  <a:schemeClr val="tx2"/>
                </a:solidFill>
              </a:rPr>
              <a:t>БІРЫҢҒАЙ ЖАЛПЫРЕСПУБЛИКАЛЫҚ АТА-АНАЛАР ЖИНАЛЫСЫ  </a:t>
            </a:r>
          </a:p>
        </p:txBody>
      </p:sp>
      <p:sp>
        <p:nvSpPr>
          <p:cNvPr id="3" name="Подзаголовок 2"/>
          <p:cNvSpPr>
            <a:spLocks noGrp="1"/>
          </p:cNvSpPr>
          <p:nvPr>
            <p:ph type="subTitle" idx="1"/>
          </p:nvPr>
        </p:nvSpPr>
        <p:spPr>
          <a:xfrm>
            <a:off x="800909" y="1092708"/>
            <a:ext cx="10590180" cy="468252"/>
          </a:xfrm>
        </p:spPr>
        <p:txBody>
          <a:bodyPr>
            <a:noAutofit/>
          </a:bodyPr>
          <a:lstStyle/>
          <a:p>
            <a:br>
              <a:rPr lang="ru-RU" sz="2400" b="1" dirty="0">
                <a:solidFill>
                  <a:srgbClr val="5154E1"/>
                </a:solidFill>
                <a:latin typeface="Arial" panose="020B0604020202020204" pitchFamily="34" charset="0"/>
                <a:cs typeface="Arial" panose="020B0604020202020204" pitchFamily="34" charset="0"/>
              </a:rPr>
            </a:br>
            <a:endParaRPr lang="ru-RU" sz="2400" b="1" dirty="0">
              <a:solidFill>
                <a:srgbClr val="5154E1"/>
              </a:solidFill>
              <a:latin typeface="Arial" panose="020B0604020202020204" pitchFamily="34" charset="0"/>
              <a:cs typeface="Arial" panose="020B0604020202020204" pitchFamily="34" charset="0"/>
            </a:endParaRPr>
          </a:p>
        </p:txBody>
      </p:sp>
      <p:sp useBgFill="1">
        <p:nvSpPr>
          <p:cNvPr id="5" name="Прямоугольник 4"/>
          <p:cNvSpPr/>
          <p:nvPr/>
        </p:nvSpPr>
        <p:spPr>
          <a:xfrm>
            <a:off x="298383" y="887708"/>
            <a:ext cx="11293641" cy="584775"/>
          </a:xfrm>
          <a:prstGeom prst="rect">
            <a:avLst/>
          </a:prstGeom>
        </p:spPr>
        <p:txBody>
          <a:bodyPr wrap="square">
            <a:spAutoFit/>
          </a:bodyPr>
          <a:lstStyle/>
          <a:p>
            <a:pPr algn="just"/>
            <a:endParaRPr lang="ru-RU" sz="2400" b="1" dirty="0">
              <a:solidFill>
                <a:schemeClr val="accent6">
                  <a:lumMod val="75000"/>
                </a:schemeClr>
              </a:solidFill>
            </a:endParaRPr>
          </a:p>
          <a:p>
            <a:endParaRPr lang="ru-RU" sz="800" b="1" dirty="0">
              <a:solidFill>
                <a:srgbClr val="5154E1"/>
              </a:solidFill>
              <a:latin typeface="Arial" panose="020B0604020202020204" pitchFamily="34" charset="0"/>
              <a:cs typeface="Arial" panose="020B0604020202020204" pitchFamily="34" charset="0"/>
            </a:endParaRPr>
          </a:p>
        </p:txBody>
      </p:sp>
      <p:sp>
        <p:nvSpPr>
          <p:cNvPr id="6" name="Прямоугольник 5"/>
          <p:cNvSpPr/>
          <p:nvPr/>
        </p:nvSpPr>
        <p:spPr>
          <a:xfrm>
            <a:off x="163629" y="887709"/>
            <a:ext cx="11521439" cy="4278094"/>
          </a:xfrm>
          <a:prstGeom prst="rect">
            <a:avLst/>
          </a:prstGeom>
        </p:spPr>
        <p:txBody>
          <a:bodyPr wrap="square">
            <a:spAutoFit/>
          </a:bodyPr>
          <a:lstStyle/>
          <a:p>
            <a:pPr algn="just"/>
            <a:endParaRPr lang="ru-RU" sz="2400" b="1" dirty="0">
              <a:solidFill>
                <a:schemeClr val="accent6">
                  <a:lumMod val="75000"/>
                </a:schemeClr>
              </a:solidFill>
            </a:endParaRPr>
          </a:p>
          <a:p>
            <a:pPr algn="just"/>
            <a:r>
              <a:rPr lang="ru-RU" sz="2800" b="1" dirty="0">
                <a:solidFill>
                  <a:schemeClr val="accent2"/>
                </a:solidFill>
              </a:rPr>
              <a:t>№ </a:t>
            </a:r>
            <a:r>
              <a:rPr lang="en-US" sz="2800" b="1" dirty="0">
                <a:solidFill>
                  <a:schemeClr val="accent2"/>
                </a:solidFill>
              </a:rPr>
              <a:t>4</a:t>
            </a:r>
            <a:r>
              <a:rPr lang="kk-KZ" sz="2800" b="1" dirty="0">
                <a:solidFill>
                  <a:schemeClr val="accent2"/>
                </a:solidFill>
              </a:rPr>
              <a:t> ҚАДАМ</a:t>
            </a:r>
            <a:r>
              <a:rPr lang="ru-RU" sz="2800" b="1" dirty="0">
                <a:solidFill>
                  <a:schemeClr val="accent2"/>
                </a:solidFill>
              </a:rPr>
              <a:t>:</a:t>
            </a:r>
          </a:p>
          <a:p>
            <a:pPr marL="342900" indent="-342900">
              <a:buFont typeface="Wingdings" panose="05000000000000000000" pitchFamily="2" charset="2"/>
              <a:buChar char="ü"/>
            </a:pPr>
            <a:r>
              <a:rPr lang="ru-RU" sz="2400" dirty="0" err="1">
                <a:solidFill>
                  <a:srgbClr val="0070C0"/>
                </a:solidFill>
                <a:latin typeface="Arial" panose="020B0604020202020204" pitchFamily="34" charset="0"/>
                <a:cs typeface="Arial" panose="020B0604020202020204" pitchFamily="34" charset="0"/>
              </a:rPr>
              <a:t>Егер</a:t>
            </a:r>
            <a:r>
              <a:rPr lang="ru-RU" sz="2400" dirty="0">
                <a:solidFill>
                  <a:srgbClr val="0070C0"/>
                </a:solidFill>
                <a:latin typeface="Arial" panose="020B0604020202020204" pitchFamily="34" charset="0"/>
                <a:cs typeface="Arial" panose="020B0604020202020204" pitchFamily="34" charset="0"/>
              </a:rPr>
              <a:t> бала </a:t>
            </a:r>
            <a:r>
              <a:rPr lang="ru-RU" sz="2400" dirty="0" err="1">
                <a:solidFill>
                  <a:srgbClr val="0070C0"/>
                </a:solidFill>
                <a:latin typeface="Arial" panose="020B0604020202020204" pitchFamily="34" charset="0"/>
                <a:cs typeface="Arial" panose="020B0604020202020204" pitchFamily="34" charset="0"/>
              </a:rPr>
              <a:t>қиындыққа</a:t>
            </a:r>
            <a:r>
              <a:rPr lang="ru-RU" sz="2400" dirty="0">
                <a:solidFill>
                  <a:srgbClr val="0070C0"/>
                </a:solidFill>
                <a:latin typeface="Arial" panose="020B0604020202020204" pitchFamily="34" charset="0"/>
                <a:cs typeface="Arial" panose="020B0604020202020204" pitchFamily="34" charset="0"/>
              </a:rPr>
              <a:t> тап </a:t>
            </a:r>
            <a:r>
              <a:rPr lang="ru-RU" sz="2400" dirty="0" err="1">
                <a:solidFill>
                  <a:srgbClr val="0070C0"/>
                </a:solidFill>
                <a:latin typeface="Arial" panose="020B0604020202020204" pitchFamily="34" charset="0"/>
                <a:cs typeface="Arial" panose="020B0604020202020204" pitchFamily="34" charset="0"/>
              </a:rPr>
              <a:t>болса</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оған</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компьютермен</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өнімді</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жұмыс</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істеуге</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бейімделуге</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көмектесіңіз</a:t>
            </a:r>
            <a:r>
              <a:rPr lang="ru-RU" sz="2400" dirty="0">
                <a:solidFill>
                  <a:srgbClr val="0070C0"/>
                </a:solidFill>
                <a:latin typeface="Arial" panose="020B0604020202020204" pitchFamily="34" charset="0"/>
                <a:cs typeface="Arial" panose="020B0604020202020204" pitchFamily="34" charset="0"/>
              </a:rPr>
              <a:t>.</a:t>
            </a:r>
          </a:p>
          <a:p>
            <a:pPr marL="342900" indent="-342900">
              <a:buFont typeface="Wingdings" panose="05000000000000000000" pitchFamily="2" charset="2"/>
              <a:buChar char="ü"/>
            </a:pPr>
            <a:r>
              <a:rPr lang="ru-RU" sz="2400" dirty="0" err="1">
                <a:solidFill>
                  <a:srgbClr val="0070C0"/>
                </a:solidFill>
                <a:latin typeface="Arial" panose="020B0604020202020204" pitchFamily="34" charset="0"/>
                <a:cs typeface="Arial" panose="020B0604020202020204" pitchFamily="34" charset="0"/>
              </a:rPr>
              <a:t>Онымен</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бірге</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бірнеше</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сабақ</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алыңыз</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Егер</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сізде</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оқу</a:t>
            </a:r>
            <a:r>
              <a:rPr lang="ru-RU" sz="2400" dirty="0">
                <a:solidFill>
                  <a:srgbClr val="0070C0"/>
                </a:solidFill>
                <a:latin typeface="Arial" panose="020B0604020202020204" pitchFamily="34" charset="0"/>
                <a:cs typeface="Arial" panose="020B0604020202020204" pitchFamily="34" charset="0"/>
              </a:rPr>
              <a:t> материалы </a:t>
            </a:r>
            <a:r>
              <a:rPr lang="ru-RU" sz="2400" dirty="0" err="1">
                <a:solidFill>
                  <a:srgbClr val="0070C0"/>
                </a:solidFill>
                <a:latin typeface="Arial" panose="020B0604020202020204" pitchFamily="34" charset="0"/>
                <a:cs typeface="Arial" panose="020B0604020202020204" pitchFamily="34" charset="0"/>
              </a:rPr>
              <a:t>немесе</a:t>
            </a:r>
            <a:r>
              <a:rPr lang="ru-RU" sz="2400" dirty="0">
                <a:solidFill>
                  <a:srgbClr val="0070C0"/>
                </a:solidFill>
                <a:latin typeface="Arial" panose="020B0604020202020204" pitchFamily="34" charset="0"/>
                <a:cs typeface="Arial" panose="020B0604020202020204" pitchFamily="34" charset="0"/>
              </a:rPr>
              <a:t> оны </a:t>
            </a:r>
            <a:r>
              <a:rPr lang="ru-RU" sz="2400" dirty="0" err="1">
                <a:solidFill>
                  <a:srgbClr val="0070C0"/>
                </a:solidFill>
                <a:latin typeface="Arial" panose="020B0604020202020204" pitchFamily="34" charset="0"/>
                <a:cs typeface="Arial" panose="020B0604020202020204" pitchFamily="34" charset="0"/>
              </a:rPr>
              <a:t>ұсыну</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туралы</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сұрақтарыңыз</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немесе</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ескертулеріңіз</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болса</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мұғаліммен</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немесе</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техникалық</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қолдаумен</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байланысыңыз</a:t>
            </a:r>
            <a:r>
              <a:rPr lang="ru-RU" sz="2400" dirty="0">
                <a:solidFill>
                  <a:srgbClr val="0070C0"/>
                </a:solidFill>
                <a:latin typeface="Arial" panose="020B0604020202020204" pitchFamily="34" charset="0"/>
                <a:cs typeface="Arial" panose="020B0604020202020204" pitchFamily="34" charset="0"/>
              </a:rPr>
              <a:t>.</a:t>
            </a:r>
          </a:p>
          <a:p>
            <a:pPr marL="342900" indent="-342900">
              <a:buFont typeface="Wingdings" panose="05000000000000000000" pitchFamily="2" charset="2"/>
              <a:buChar char="ü"/>
            </a:pPr>
            <a:r>
              <a:rPr lang="kk-KZ" sz="2400" dirty="0">
                <a:solidFill>
                  <a:srgbClr val="0070C0"/>
                </a:solidFill>
                <a:latin typeface="Arial" panose="020B0604020202020204" pitchFamily="34" charset="0"/>
                <a:cs typeface="Arial" panose="020B0604020202020204" pitchFamily="34" charset="0"/>
              </a:rPr>
              <a:t>Бала мен мұғалім арасындағы байланысты қадағалаңыз. </a:t>
            </a:r>
            <a:r>
              <a:rPr lang="ru-RU" sz="2400" dirty="0" err="1">
                <a:solidFill>
                  <a:srgbClr val="0070C0"/>
                </a:solidFill>
                <a:latin typeface="Arial" panose="020B0604020202020204" pitchFamily="34" charset="0"/>
                <a:cs typeface="Arial" panose="020B0604020202020204" pitchFamily="34" charset="0"/>
              </a:rPr>
              <a:t>Бұл</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қашықтағы</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білім</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алу</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болса</a:t>
            </a:r>
            <a:r>
              <a:rPr lang="ru-RU" sz="2400" dirty="0">
                <a:solidFill>
                  <a:srgbClr val="0070C0"/>
                </a:solidFill>
                <a:latin typeface="Arial" panose="020B0604020202020204" pitchFamily="34" charset="0"/>
                <a:cs typeface="Arial" panose="020B0604020202020204" pitchFamily="34" charset="0"/>
              </a:rPr>
              <a:t> да, </a:t>
            </a:r>
            <a:r>
              <a:rPr lang="ru-RU" sz="2400" dirty="0" err="1">
                <a:solidFill>
                  <a:srgbClr val="0070C0"/>
                </a:solidFill>
                <a:latin typeface="Arial" panose="020B0604020202020204" pitchFamily="34" charset="0"/>
                <a:cs typeface="Arial" panose="020B0604020202020204" pitchFamily="34" charset="0"/>
              </a:rPr>
              <a:t>мұндай</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байланыс</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міндетті</a:t>
            </a:r>
            <a:r>
              <a:rPr lang="ru-RU" sz="2400" dirty="0">
                <a:solidFill>
                  <a:srgbClr val="0070C0"/>
                </a:solidFill>
                <a:latin typeface="Arial" panose="020B0604020202020204" pitchFamily="34" charset="0"/>
                <a:cs typeface="Arial" panose="020B0604020202020204" pitchFamily="34" charset="0"/>
              </a:rPr>
              <a:t> болу </a:t>
            </a:r>
            <a:r>
              <a:rPr lang="ru-RU" sz="2400" dirty="0" err="1">
                <a:solidFill>
                  <a:srgbClr val="0070C0"/>
                </a:solidFill>
                <a:latin typeface="Arial" panose="020B0604020202020204" pitchFamily="34" charset="0"/>
                <a:cs typeface="Arial" panose="020B0604020202020204" pitchFamily="34" charset="0"/>
              </a:rPr>
              <a:t>керек</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Білім</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алғанда</a:t>
            </a:r>
            <a:r>
              <a:rPr lang="ru-RU" sz="2400" dirty="0">
                <a:solidFill>
                  <a:srgbClr val="0070C0"/>
                </a:solidFill>
                <a:latin typeface="Arial" panose="020B0604020202020204" pitchFamily="34" charset="0"/>
                <a:cs typeface="Arial" panose="020B0604020202020204" pitchFamily="34" charset="0"/>
              </a:rPr>
              <a:t> бала </a:t>
            </a:r>
            <a:r>
              <a:rPr lang="ru-RU" sz="2400" dirty="0" err="1">
                <a:solidFill>
                  <a:srgbClr val="0070C0"/>
                </a:solidFill>
                <a:latin typeface="Arial" panose="020B0604020202020204" pitchFamily="34" charset="0"/>
                <a:cs typeface="Arial" panose="020B0604020202020204" pitchFamily="34" charset="0"/>
              </a:rPr>
              <a:t>қуанышқа</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бөленуі</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керек</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сонда</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сіз</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нәтижені</a:t>
            </a:r>
            <a:r>
              <a:rPr lang="ru-RU" sz="2400" dirty="0">
                <a:solidFill>
                  <a:srgbClr val="0070C0"/>
                </a:solidFill>
                <a:latin typeface="Arial" panose="020B0604020202020204" pitchFamily="34" charset="0"/>
                <a:cs typeface="Arial" panose="020B0604020202020204" pitchFamily="34" charset="0"/>
              </a:rPr>
              <a:t> </a:t>
            </a:r>
            <a:r>
              <a:rPr lang="ru-RU" sz="2400" dirty="0" err="1">
                <a:solidFill>
                  <a:srgbClr val="0070C0"/>
                </a:solidFill>
                <a:latin typeface="Arial" panose="020B0604020202020204" pitchFamily="34" charset="0"/>
                <a:cs typeface="Arial" panose="020B0604020202020204" pitchFamily="34" charset="0"/>
              </a:rPr>
              <a:t>көресіз</a:t>
            </a:r>
            <a:r>
              <a:rPr lang="ru-RU" sz="2400" dirty="0">
                <a:solidFill>
                  <a:srgbClr val="0070C0"/>
                </a:solidFill>
                <a:latin typeface="Arial" panose="020B0604020202020204" pitchFamily="34" charset="0"/>
                <a:cs typeface="Arial" panose="020B0604020202020204" pitchFamily="34" charset="0"/>
              </a:rPr>
              <a:t>.</a:t>
            </a:r>
          </a:p>
          <a:p>
            <a:pPr marL="342900" indent="-342900">
              <a:buFont typeface="Wingdings" panose="05000000000000000000" pitchFamily="2" charset="2"/>
              <a:buChar char="ü"/>
            </a:pPr>
            <a:r>
              <a:rPr lang="ru-RU" sz="2800" b="1" dirty="0">
                <a:solidFill>
                  <a:schemeClr val="accent2"/>
                </a:solidFill>
              </a:rPr>
              <a:t>Назар </a:t>
            </a:r>
            <a:r>
              <a:rPr lang="ru-RU" sz="2800" b="1" dirty="0" err="1">
                <a:solidFill>
                  <a:schemeClr val="accent2"/>
                </a:solidFill>
              </a:rPr>
              <a:t>аударыңыз</a:t>
            </a:r>
            <a:r>
              <a:rPr lang="ru-RU" sz="2800" b="1" dirty="0">
                <a:solidFill>
                  <a:schemeClr val="accent2"/>
                </a:solidFill>
              </a:rPr>
              <a:t>!</a:t>
            </a:r>
            <a:r>
              <a:rPr lang="ru-RU" sz="2400" b="1" dirty="0">
                <a:solidFill>
                  <a:schemeClr val="accent2"/>
                </a:solidFill>
              </a:rPr>
              <a:t> </a:t>
            </a:r>
            <a:r>
              <a:rPr lang="ru-RU" sz="2400" dirty="0">
                <a:solidFill>
                  <a:srgbClr val="0070C0"/>
                </a:solidFill>
                <a:latin typeface="Arial" panose="020B0604020202020204" pitchFamily="34" charset="0"/>
                <a:cs typeface="Arial" panose="020B0604020202020204" pitchFamily="34" charset="0"/>
              </a:rPr>
              <a:t> </a:t>
            </a:r>
            <a:endParaRPr lang="en-US" sz="2400" dirty="0">
              <a:solidFill>
                <a:schemeClr val="tx2">
                  <a:lumMod val="40000"/>
                  <a:lumOff val="60000"/>
                </a:schemeClr>
              </a:solidFill>
              <a:latin typeface="Arial" panose="020B0604020202020204" pitchFamily="34" charset="0"/>
              <a:cs typeface="Arial" panose="020B0604020202020204" pitchFamily="34" charset="0"/>
            </a:endParaRPr>
          </a:p>
        </p:txBody>
      </p:sp>
      <p:sp>
        <p:nvSpPr>
          <p:cNvPr id="8" name="Rectangle 3"/>
          <p:cNvSpPr>
            <a:spLocks noChangeArrowheads="1"/>
          </p:cNvSpPr>
          <p:nvPr/>
        </p:nvSpPr>
        <p:spPr bwMode="auto">
          <a:xfrm>
            <a:off x="4006515" y="5119681"/>
            <a:ext cx="7842182" cy="1082356"/>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ru-RU" altLang="ru-RU" sz="2400" dirty="0" err="1">
                <a:solidFill>
                  <a:srgbClr val="0070C0"/>
                </a:solidFill>
                <a:latin typeface="Arial" panose="020B0604020202020204" pitchFamily="34" charset="0"/>
                <a:cs typeface="Arial" panose="020B0604020202020204" pitchFamily="34" charset="0"/>
              </a:rPr>
              <a:t>Мұғалімнің</a:t>
            </a:r>
            <a:r>
              <a:rPr lang="ru-RU" altLang="ru-RU" sz="2400" dirty="0">
                <a:solidFill>
                  <a:srgbClr val="0070C0"/>
                </a:solidFill>
                <a:latin typeface="Arial" panose="020B0604020202020204" pitchFamily="34" charset="0"/>
                <a:cs typeface="Arial" panose="020B0604020202020204" pitchFamily="34" charset="0"/>
              </a:rPr>
              <a:t> </a:t>
            </a:r>
            <a:r>
              <a:rPr lang="ru-RU" altLang="ru-RU" sz="2400" dirty="0" err="1">
                <a:solidFill>
                  <a:srgbClr val="0070C0"/>
                </a:solidFill>
                <a:latin typeface="Arial" panose="020B0604020202020204" pitchFamily="34" charset="0"/>
                <a:cs typeface="Arial" panose="020B0604020202020204" pitchFamily="34" charset="0"/>
              </a:rPr>
              <a:t>кері</a:t>
            </a:r>
            <a:r>
              <a:rPr lang="ru-RU" altLang="ru-RU" sz="2400" dirty="0">
                <a:solidFill>
                  <a:srgbClr val="0070C0"/>
                </a:solidFill>
                <a:latin typeface="Arial" panose="020B0604020202020204" pitchFamily="34" charset="0"/>
                <a:cs typeface="Arial" panose="020B0604020202020204" pitchFamily="34" charset="0"/>
              </a:rPr>
              <a:t> </a:t>
            </a:r>
            <a:r>
              <a:rPr lang="ru-RU" altLang="ru-RU" sz="2400" dirty="0" err="1">
                <a:solidFill>
                  <a:srgbClr val="0070C0"/>
                </a:solidFill>
                <a:latin typeface="Arial" panose="020B0604020202020204" pitchFamily="34" charset="0"/>
                <a:cs typeface="Arial" panose="020B0604020202020204" pitchFamily="34" charset="0"/>
              </a:rPr>
              <a:t>байланысы</a:t>
            </a:r>
            <a:r>
              <a:rPr lang="ru-RU" altLang="ru-RU" sz="2400" dirty="0">
                <a:solidFill>
                  <a:srgbClr val="0070C0"/>
                </a:solidFill>
                <a:latin typeface="Arial" panose="020B0604020202020204" pitchFamily="34" charset="0"/>
                <a:cs typeface="Arial" panose="020B0604020202020204" pitchFamily="34" charset="0"/>
              </a:rPr>
              <a:t> </a:t>
            </a:r>
            <a:r>
              <a:rPr lang="ru-RU" altLang="ru-RU" sz="2400" dirty="0" err="1">
                <a:solidFill>
                  <a:srgbClr val="0070C0"/>
                </a:solidFill>
                <a:latin typeface="Arial" panose="020B0604020202020204" pitchFamily="34" charset="0"/>
                <a:cs typeface="Arial" panose="020B0604020202020204" pitchFamily="34" charset="0"/>
              </a:rPr>
              <a:t>білімді</a:t>
            </a:r>
            <a:r>
              <a:rPr lang="ru-RU" altLang="ru-RU" sz="2400" dirty="0">
                <a:solidFill>
                  <a:srgbClr val="0070C0"/>
                </a:solidFill>
                <a:latin typeface="Arial" panose="020B0604020202020204" pitchFamily="34" charset="0"/>
                <a:cs typeface="Arial" panose="020B0604020202020204" pitchFamily="34" charset="0"/>
              </a:rPr>
              <a:t> </a:t>
            </a:r>
            <a:r>
              <a:rPr lang="ru-RU" altLang="ru-RU" sz="2400" dirty="0" err="1">
                <a:solidFill>
                  <a:srgbClr val="0070C0"/>
                </a:solidFill>
                <a:latin typeface="Arial" panose="020B0604020202020204" pitchFamily="34" charset="0"/>
                <a:cs typeface="Arial" panose="020B0604020202020204" pitchFamily="34" charset="0"/>
              </a:rPr>
              <a:t>игерудің</a:t>
            </a:r>
            <a:r>
              <a:rPr lang="ru-RU" altLang="ru-RU" sz="2400" dirty="0">
                <a:solidFill>
                  <a:srgbClr val="0070C0"/>
                </a:solidFill>
                <a:latin typeface="Arial" panose="020B0604020202020204" pitchFamily="34" charset="0"/>
                <a:cs typeface="Arial" panose="020B0604020202020204" pitchFamily="34" charset="0"/>
              </a:rPr>
              <a:t> </a:t>
            </a:r>
            <a:r>
              <a:rPr lang="ru-RU" altLang="ru-RU" sz="2400" dirty="0" err="1">
                <a:solidFill>
                  <a:srgbClr val="0070C0"/>
                </a:solidFill>
                <a:latin typeface="Arial" panose="020B0604020202020204" pitchFamily="34" charset="0"/>
                <a:cs typeface="Arial" panose="020B0604020202020204" pitchFamily="34" charset="0"/>
              </a:rPr>
              <a:t>маңызды</a:t>
            </a:r>
            <a:r>
              <a:rPr lang="ru-RU" altLang="ru-RU" sz="2400" dirty="0">
                <a:solidFill>
                  <a:srgbClr val="0070C0"/>
                </a:solidFill>
                <a:latin typeface="Arial" panose="020B0604020202020204" pitchFamily="34" charset="0"/>
                <a:cs typeface="Arial" panose="020B0604020202020204" pitchFamily="34" charset="0"/>
              </a:rPr>
              <a:t> факторы </a:t>
            </a:r>
            <a:r>
              <a:rPr lang="ru-RU" altLang="ru-RU" sz="2400" dirty="0" err="1">
                <a:solidFill>
                  <a:srgbClr val="0070C0"/>
                </a:solidFill>
                <a:latin typeface="Arial" panose="020B0604020202020204" pitchFamily="34" charset="0"/>
                <a:cs typeface="Arial" panose="020B0604020202020204" pitchFamily="34" charset="0"/>
              </a:rPr>
              <a:t>болып</a:t>
            </a:r>
            <a:r>
              <a:rPr lang="ru-RU" altLang="ru-RU" sz="2400" dirty="0">
                <a:solidFill>
                  <a:srgbClr val="0070C0"/>
                </a:solidFill>
                <a:latin typeface="Arial" panose="020B0604020202020204" pitchFamily="34" charset="0"/>
                <a:cs typeface="Arial" panose="020B0604020202020204" pitchFamily="34" charset="0"/>
              </a:rPr>
              <a:t> </a:t>
            </a:r>
            <a:r>
              <a:rPr lang="ru-RU" altLang="ru-RU" sz="2400" dirty="0" err="1">
                <a:solidFill>
                  <a:srgbClr val="0070C0"/>
                </a:solidFill>
                <a:latin typeface="Arial" panose="020B0604020202020204" pitchFamily="34" charset="0"/>
                <a:cs typeface="Arial" panose="020B0604020202020204" pitchFamily="34" charset="0"/>
              </a:rPr>
              <a:t>табылады</a:t>
            </a:r>
            <a:r>
              <a:rPr lang="ru-RU" altLang="ru-RU" sz="2400" dirty="0">
                <a:solidFill>
                  <a:srgbClr val="0070C0"/>
                </a:solidFill>
                <a:latin typeface="Arial" panose="020B0604020202020204" pitchFamily="34" charset="0"/>
                <a:cs typeface="Arial" panose="020B0604020202020204" pitchFamily="34" charset="0"/>
              </a:rPr>
              <a:t>. Бала </a:t>
            </a:r>
            <a:r>
              <a:rPr lang="ru-RU" altLang="ru-RU" sz="2400" dirty="0" err="1">
                <a:solidFill>
                  <a:srgbClr val="0070C0"/>
                </a:solidFill>
                <a:latin typeface="Arial" panose="020B0604020202020204" pitchFamily="34" charset="0"/>
                <a:cs typeface="Arial" panose="020B0604020202020204" pitchFamily="34" charset="0"/>
              </a:rPr>
              <a:t>өзінің</a:t>
            </a:r>
            <a:r>
              <a:rPr lang="ru-RU" altLang="ru-RU" sz="2400" dirty="0">
                <a:solidFill>
                  <a:srgbClr val="0070C0"/>
                </a:solidFill>
                <a:latin typeface="Arial" panose="020B0604020202020204" pitchFamily="34" charset="0"/>
                <a:cs typeface="Arial" panose="020B0604020202020204" pitchFamily="34" charset="0"/>
              </a:rPr>
              <a:t> </a:t>
            </a:r>
            <a:r>
              <a:rPr lang="ru-RU" altLang="ru-RU" sz="2400" dirty="0" err="1">
                <a:solidFill>
                  <a:srgbClr val="0070C0"/>
                </a:solidFill>
                <a:latin typeface="Arial" panose="020B0604020202020204" pitchFamily="34" charset="0"/>
                <a:cs typeface="Arial" panose="020B0604020202020204" pitchFamily="34" charset="0"/>
              </a:rPr>
              <a:t>ілгерілеуін</a:t>
            </a:r>
            <a:r>
              <a:rPr lang="ru-RU" altLang="ru-RU" sz="2400" dirty="0">
                <a:solidFill>
                  <a:srgbClr val="0070C0"/>
                </a:solidFill>
                <a:latin typeface="Arial" panose="020B0604020202020204" pitchFamily="34" charset="0"/>
                <a:cs typeface="Arial" panose="020B0604020202020204" pitchFamily="34" charset="0"/>
              </a:rPr>
              <a:t> </a:t>
            </a:r>
            <a:r>
              <a:rPr lang="ru-RU" altLang="ru-RU" sz="2400" dirty="0" err="1">
                <a:solidFill>
                  <a:srgbClr val="0070C0"/>
                </a:solidFill>
                <a:latin typeface="Arial" panose="020B0604020202020204" pitchFamily="34" charset="0"/>
                <a:cs typeface="Arial" panose="020B0604020202020204" pitchFamily="34" charset="0"/>
              </a:rPr>
              <a:t>көріп</a:t>
            </a:r>
            <a:r>
              <a:rPr lang="ru-RU" altLang="ru-RU" sz="2400" dirty="0">
                <a:solidFill>
                  <a:srgbClr val="0070C0"/>
                </a:solidFill>
                <a:latin typeface="Arial" panose="020B0604020202020204" pitchFamily="34" charset="0"/>
                <a:cs typeface="Arial" panose="020B0604020202020204" pitchFamily="34" charset="0"/>
              </a:rPr>
              <a:t>, </a:t>
            </a:r>
            <a:r>
              <a:rPr lang="ru-RU" altLang="ru-RU" sz="2400" dirty="0" err="1">
                <a:solidFill>
                  <a:srgbClr val="0070C0"/>
                </a:solidFill>
                <a:latin typeface="Arial" panose="020B0604020202020204" pitchFamily="34" charset="0"/>
                <a:cs typeface="Arial" panose="020B0604020202020204" pitchFamily="34" charset="0"/>
              </a:rPr>
              <a:t>қателіктермен</a:t>
            </a:r>
            <a:r>
              <a:rPr lang="ru-RU" altLang="ru-RU" sz="2400" dirty="0">
                <a:solidFill>
                  <a:srgbClr val="0070C0"/>
                </a:solidFill>
                <a:latin typeface="Arial" panose="020B0604020202020204" pitchFamily="34" charset="0"/>
                <a:cs typeface="Arial" panose="020B0604020202020204" pitchFamily="34" charset="0"/>
              </a:rPr>
              <a:t> </a:t>
            </a:r>
            <a:r>
              <a:rPr lang="ru-RU" altLang="ru-RU" sz="2400" dirty="0" err="1">
                <a:solidFill>
                  <a:srgbClr val="0070C0"/>
                </a:solidFill>
                <a:latin typeface="Arial" panose="020B0604020202020204" pitchFamily="34" charset="0"/>
                <a:cs typeface="Arial" panose="020B0604020202020204" pitchFamily="34" charset="0"/>
              </a:rPr>
              <a:t>жұмыс</a:t>
            </a:r>
            <a:r>
              <a:rPr lang="ru-RU" altLang="ru-RU" sz="2400" dirty="0">
                <a:solidFill>
                  <a:srgbClr val="0070C0"/>
                </a:solidFill>
                <a:latin typeface="Arial" panose="020B0604020202020204" pitchFamily="34" charset="0"/>
                <a:cs typeface="Arial" panose="020B0604020202020204" pitchFamily="34" charset="0"/>
              </a:rPr>
              <a:t> </a:t>
            </a:r>
            <a:r>
              <a:rPr lang="ru-RU" altLang="ru-RU" sz="2400" dirty="0" err="1">
                <a:solidFill>
                  <a:srgbClr val="0070C0"/>
                </a:solidFill>
                <a:latin typeface="Arial" panose="020B0604020202020204" pitchFamily="34" charset="0"/>
                <a:cs typeface="Arial" panose="020B0604020202020204" pitchFamily="34" charset="0"/>
              </a:rPr>
              <a:t>жасауы</a:t>
            </a:r>
            <a:r>
              <a:rPr lang="ru-RU" altLang="ru-RU" sz="2400" dirty="0">
                <a:solidFill>
                  <a:srgbClr val="0070C0"/>
                </a:solidFill>
                <a:latin typeface="Arial" panose="020B0604020202020204" pitchFamily="34" charset="0"/>
                <a:cs typeface="Arial" panose="020B0604020202020204" pitchFamily="34" charset="0"/>
              </a:rPr>
              <a:t> </a:t>
            </a:r>
            <a:r>
              <a:rPr lang="ru-RU" altLang="ru-RU" sz="2400" dirty="0" err="1">
                <a:solidFill>
                  <a:srgbClr val="0070C0"/>
                </a:solidFill>
                <a:latin typeface="Arial" panose="020B0604020202020204" pitchFamily="34" charset="0"/>
                <a:cs typeface="Arial" panose="020B0604020202020204" pitchFamily="34" charset="0"/>
              </a:rPr>
              <a:t>керек</a:t>
            </a:r>
            <a:r>
              <a:rPr lang="ru-RU" altLang="ru-RU" sz="2400" dirty="0">
                <a:solidFill>
                  <a:srgbClr val="0070C0"/>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8873976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Заголовок 3">
            <a:extLst>
              <a:ext uri="{FF2B5EF4-FFF2-40B4-BE49-F238E27FC236}">
                <a16:creationId xmlns:a16="http://schemas.microsoft.com/office/drawing/2014/main" id="{DB9E48B4-FE7F-443E-BD76-153E52129D7D}"/>
              </a:ext>
            </a:extLst>
          </p:cNvPr>
          <p:cNvSpPr txBox="1">
            <a:spLocks/>
          </p:cNvSpPr>
          <p:nvPr/>
        </p:nvSpPr>
        <p:spPr>
          <a:xfrm>
            <a:off x="1" y="378678"/>
            <a:ext cx="12192000" cy="632862"/>
          </a:xfrm>
          <a:prstGeom prst="rect">
            <a:avLst/>
          </a:prstGeom>
          <a:solidFill>
            <a:schemeClr val="accent1">
              <a:lumMod val="20000"/>
              <a:lumOff val="80000"/>
            </a:schemeClr>
          </a:solidFill>
          <a:ln w="15875" cap="rnd"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ru-RU" sz="2500" b="1" i="1" dirty="0">
                <a:solidFill>
                  <a:schemeClr val="tx2"/>
                </a:solidFill>
              </a:rPr>
              <a:t> </a:t>
            </a:r>
          </a:p>
        </p:txBody>
      </p:sp>
      <p:sp>
        <p:nvSpPr>
          <p:cNvPr id="5" name="Прямоугольник 4">
            <a:extLst>
              <a:ext uri="{FF2B5EF4-FFF2-40B4-BE49-F238E27FC236}">
                <a16:creationId xmlns:a16="http://schemas.microsoft.com/office/drawing/2014/main" id="{66589230-E529-4A43-A877-1A56562BB126}"/>
              </a:ext>
            </a:extLst>
          </p:cNvPr>
          <p:cNvSpPr/>
          <p:nvPr/>
        </p:nvSpPr>
        <p:spPr>
          <a:xfrm>
            <a:off x="321270" y="1169094"/>
            <a:ext cx="11663584" cy="400110"/>
          </a:xfrm>
          <a:prstGeom prst="rect">
            <a:avLst/>
          </a:prstGeom>
        </p:spPr>
        <p:txBody>
          <a:bodyPr wrap="square">
            <a:spAutoFit/>
          </a:bodyPr>
          <a:lstStyle/>
          <a:p>
            <a:pPr algn="just"/>
            <a:r>
              <a:rPr lang="ru-RU" b="1" dirty="0">
                <a:solidFill>
                  <a:srgbClr val="002060"/>
                </a:solidFill>
              </a:rPr>
              <a:t>	</a:t>
            </a:r>
            <a:r>
              <a:rPr lang="en-US" sz="2000" dirty="0">
                <a:solidFill>
                  <a:srgbClr val="0070C0"/>
                </a:solidFill>
              </a:rPr>
              <a:t>	</a:t>
            </a:r>
            <a:endParaRPr lang="ru-RU" sz="2000" dirty="0">
              <a:solidFill>
                <a:srgbClr val="0070C0"/>
              </a:solidFill>
            </a:endParaRPr>
          </a:p>
        </p:txBody>
      </p:sp>
      <p:sp>
        <p:nvSpPr>
          <p:cNvPr id="13" name="TextBox 12">
            <a:extLst>
              <a:ext uri="{FF2B5EF4-FFF2-40B4-BE49-F238E27FC236}">
                <a16:creationId xmlns:a16="http://schemas.microsoft.com/office/drawing/2014/main" id="{4B8B8E10-9FD4-4410-9DE4-5300CF389F22}"/>
              </a:ext>
            </a:extLst>
          </p:cNvPr>
          <p:cNvSpPr txBox="1"/>
          <p:nvPr/>
        </p:nvSpPr>
        <p:spPr>
          <a:xfrm>
            <a:off x="2" y="446084"/>
            <a:ext cx="12191999" cy="477054"/>
          </a:xfrm>
          <a:prstGeom prst="rect">
            <a:avLst/>
          </a:prstGeom>
          <a:noFill/>
        </p:spPr>
        <p:txBody>
          <a:bodyPr wrap="square" rtlCol="0">
            <a:spAutoFit/>
          </a:bodyPr>
          <a:lstStyle/>
          <a:p>
            <a:pPr algn="ctr">
              <a:lnSpc>
                <a:spcPct val="100000"/>
              </a:lnSpc>
            </a:pPr>
            <a:r>
              <a:rPr lang="kk-KZ" sz="2500" b="1" i="1" cap="all" dirty="0">
                <a:ln w="3175" cmpd="sng">
                  <a:noFill/>
                </a:ln>
                <a:solidFill>
                  <a:schemeClr val="tx2"/>
                </a:solidFill>
              </a:rPr>
              <a:t>Оқушылардың</a:t>
            </a:r>
            <a:r>
              <a:rPr lang="ru-RU" sz="2500" b="1" i="1" cap="all" dirty="0">
                <a:ln w="3175" cmpd="sng">
                  <a:noFill/>
                </a:ln>
                <a:solidFill>
                  <a:schemeClr val="tx2"/>
                </a:solidFill>
              </a:rPr>
              <a:t> </a:t>
            </a:r>
            <a:r>
              <a:rPr lang="ru-RU" sz="2500" b="1" i="1" cap="all" dirty="0" err="1">
                <a:ln w="3175" cmpd="sng">
                  <a:noFill/>
                </a:ln>
                <a:solidFill>
                  <a:schemeClr val="tx2"/>
                </a:solidFill>
              </a:rPr>
              <a:t>оқу</a:t>
            </a:r>
            <a:r>
              <a:rPr lang="ru-RU" sz="2500" b="1" i="1" cap="all" dirty="0">
                <a:ln w="3175" cmpd="sng">
                  <a:noFill/>
                </a:ln>
                <a:solidFill>
                  <a:schemeClr val="tx2"/>
                </a:solidFill>
              </a:rPr>
              <a:t> </a:t>
            </a:r>
            <a:r>
              <a:rPr lang="kk-KZ" sz="2500" b="1" i="1" cap="all" dirty="0">
                <a:ln w="3175" cmpd="sng">
                  <a:noFill/>
                </a:ln>
                <a:solidFill>
                  <a:schemeClr val="tx2"/>
                </a:solidFill>
              </a:rPr>
              <a:t>күнін</a:t>
            </a:r>
            <a:r>
              <a:rPr lang="ru-RU" sz="2500" b="1" i="1" cap="all" dirty="0">
                <a:ln w="3175" cmpd="sng">
                  <a:noFill/>
                </a:ln>
                <a:solidFill>
                  <a:schemeClr val="tx2"/>
                </a:solidFill>
              </a:rPr>
              <a:t> </a:t>
            </a:r>
            <a:r>
              <a:rPr lang="kk-KZ" sz="2500" b="1" i="1" cap="all" dirty="0">
                <a:ln w="3175" cmpd="sng">
                  <a:noFill/>
                </a:ln>
                <a:solidFill>
                  <a:schemeClr val="tx2"/>
                </a:solidFill>
              </a:rPr>
              <a:t>ұйымдастыру</a:t>
            </a:r>
            <a:r>
              <a:rPr lang="ru-RU" sz="2500" b="1" i="1" cap="all" dirty="0">
                <a:ln w="3175" cmpd="sng">
                  <a:noFill/>
                </a:ln>
                <a:solidFill>
                  <a:schemeClr val="tx2"/>
                </a:solidFill>
              </a:rPr>
              <a:t> </a:t>
            </a:r>
            <a:r>
              <a:rPr lang="kk-KZ" sz="2500" b="1" i="1" cap="all" dirty="0">
                <a:ln w="3175" cmpd="sng">
                  <a:noFill/>
                </a:ln>
                <a:solidFill>
                  <a:schemeClr val="tx2"/>
                </a:solidFill>
              </a:rPr>
              <a:t>бойынша</a:t>
            </a:r>
            <a:r>
              <a:rPr lang="ru-RU" sz="2500" b="1" i="1" cap="all" dirty="0">
                <a:ln w="3175" cmpd="sng">
                  <a:noFill/>
                </a:ln>
                <a:solidFill>
                  <a:schemeClr val="tx2"/>
                </a:solidFill>
              </a:rPr>
              <a:t> </a:t>
            </a:r>
            <a:r>
              <a:rPr lang="kk-KZ" sz="2500" b="1" i="1" cap="all" dirty="0">
                <a:ln w="3175" cmpd="sng">
                  <a:noFill/>
                </a:ln>
                <a:solidFill>
                  <a:schemeClr val="tx2"/>
                </a:solidFill>
              </a:rPr>
              <a:t>ұсыныстар</a:t>
            </a:r>
          </a:p>
        </p:txBody>
      </p:sp>
      <p:sp>
        <p:nvSpPr>
          <p:cNvPr id="3" name="Прямоугольник 2"/>
          <p:cNvSpPr/>
          <p:nvPr/>
        </p:nvSpPr>
        <p:spPr>
          <a:xfrm>
            <a:off x="586946" y="4280244"/>
            <a:ext cx="11244650" cy="569387"/>
          </a:xfrm>
          <a:prstGeom prst="rect">
            <a:avLst/>
          </a:prstGeom>
        </p:spPr>
        <p:txBody>
          <a:bodyPr wrap="square">
            <a:spAutoFit/>
          </a:bodyPr>
          <a:lstStyle/>
          <a:p>
            <a:pPr algn="ctr"/>
            <a:endParaRPr lang="ru-RU" sz="800" b="1" dirty="0">
              <a:solidFill>
                <a:schemeClr val="accent2"/>
              </a:solidFill>
            </a:endParaRPr>
          </a:p>
          <a:p>
            <a:pPr lvl="0"/>
            <a:r>
              <a:rPr lang="ru-RU" sz="2300" dirty="0" err="1">
                <a:solidFill>
                  <a:srgbClr val="0070C0"/>
                </a:solidFill>
                <a:latin typeface="Arial" panose="020B0604020202020204" pitchFamily="34" charset="0"/>
                <a:cs typeface="Arial" panose="020B0604020202020204" pitchFamily="34" charset="0"/>
              </a:rPr>
              <a:t>Сынып</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жетекшімен</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байланыста</a:t>
            </a:r>
            <a:r>
              <a:rPr lang="ru-RU" sz="2300" dirty="0">
                <a:solidFill>
                  <a:srgbClr val="0070C0"/>
                </a:solidFill>
                <a:latin typeface="Arial" panose="020B0604020202020204" pitchFamily="34" charset="0"/>
                <a:cs typeface="Arial" panose="020B0604020202020204" pitchFamily="34" charset="0"/>
              </a:rPr>
              <a:t> болу;</a:t>
            </a:r>
          </a:p>
        </p:txBody>
      </p:sp>
      <p:sp>
        <p:nvSpPr>
          <p:cNvPr id="9" name="Прямоугольник 8"/>
          <p:cNvSpPr/>
          <p:nvPr/>
        </p:nvSpPr>
        <p:spPr>
          <a:xfrm>
            <a:off x="518984" y="1111783"/>
            <a:ext cx="11465870" cy="830997"/>
          </a:xfrm>
          <a:prstGeom prst="rect">
            <a:avLst/>
          </a:prstGeom>
        </p:spPr>
        <p:txBody>
          <a:bodyPr wrap="square">
            <a:spAutoFit/>
          </a:bodyPr>
          <a:lstStyle/>
          <a:p>
            <a:pPr algn="just"/>
            <a:r>
              <a:rPr lang="ru-RU" sz="2300" dirty="0" err="1">
                <a:solidFill>
                  <a:srgbClr val="0070C0"/>
                </a:solidFill>
                <a:latin typeface="Arial" panose="020B0604020202020204" pitchFamily="34" charset="0"/>
                <a:cs typeface="Arial" panose="020B0604020202020204" pitchFamily="34" charset="0"/>
              </a:rPr>
              <a:t>Синхронды</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және</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асинхронды</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форматтағы</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сабақтарды</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ескере</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отырып</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сабақ</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кестесін</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сақтау</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және</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оқу</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күнін</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жоспарлау</a:t>
            </a:r>
            <a:r>
              <a:rPr lang="ru-RU" sz="2300" dirty="0">
                <a:solidFill>
                  <a:srgbClr val="0070C0"/>
                </a:solidFill>
                <a:latin typeface="Arial" panose="020B0604020202020204" pitchFamily="34" charset="0"/>
                <a:cs typeface="Arial" panose="020B0604020202020204" pitchFamily="34" charset="0"/>
              </a:rPr>
              <a:t>;</a:t>
            </a:r>
          </a:p>
        </p:txBody>
      </p:sp>
      <p:sp>
        <p:nvSpPr>
          <p:cNvPr id="8" name="Прямоугольник 7"/>
          <p:cNvSpPr/>
          <p:nvPr/>
        </p:nvSpPr>
        <p:spPr>
          <a:xfrm>
            <a:off x="518984" y="1797535"/>
            <a:ext cx="11465870" cy="954107"/>
          </a:xfrm>
          <a:prstGeom prst="rect">
            <a:avLst/>
          </a:prstGeom>
        </p:spPr>
        <p:txBody>
          <a:bodyPr wrap="square">
            <a:spAutoFit/>
          </a:bodyPr>
          <a:lstStyle/>
          <a:p>
            <a:pPr algn="ctr"/>
            <a:endParaRPr lang="ru-RU" sz="800" b="1" dirty="0">
              <a:solidFill>
                <a:schemeClr val="accent2"/>
              </a:solidFill>
            </a:endParaRPr>
          </a:p>
          <a:p>
            <a:pPr lvl="0" algn="just"/>
            <a:r>
              <a:rPr lang="ru-RU" sz="2300" dirty="0" err="1">
                <a:solidFill>
                  <a:srgbClr val="0070C0"/>
                </a:solidFill>
                <a:latin typeface="Arial" panose="020B0604020202020204" pitchFamily="34" charset="0"/>
                <a:cs typeface="Arial" panose="020B0604020202020204" pitchFamily="34" charset="0"/>
              </a:rPr>
              <a:t>Оқу</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материалдарын</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оқу</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игеру</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және</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белгіленген</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кестеге</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сәйкес</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пәндер</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бойынша</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оқу</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тапсырмаларын</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орындау</a:t>
            </a:r>
            <a:r>
              <a:rPr lang="ru-RU" sz="2300" dirty="0">
                <a:solidFill>
                  <a:srgbClr val="0070C0"/>
                </a:solidFill>
                <a:latin typeface="Arial" panose="020B0604020202020204" pitchFamily="34" charset="0"/>
                <a:cs typeface="Arial" panose="020B0604020202020204" pitchFamily="34" charset="0"/>
              </a:rPr>
              <a:t>;</a:t>
            </a:r>
          </a:p>
        </p:txBody>
      </p:sp>
      <p:sp>
        <p:nvSpPr>
          <p:cNvPr id="2" name="Прямоугольник 1"/>
          <p:cNvSpPr/>
          <p:nvPr/>
        </p:nvSpPr>
        <p:spPr>
          <a:xfrm>
            <a:off x="518984" y="2715587"/>
            <a:ext cx="11380574" cy="830997"/>
          </a:xfrm>
          <a:prstGeom prst="rect">
            <a:avLst/>
          </a:prstGeom>
        </p:spPr>
        <p:txBody>
          <a:bodyPr wrap="square">
            <a:spAutoFit/>
          </a:bodyPr>
          <a:lstStyle/>
          <a:p>
            <a:pPr algn="just"/>
            <a:r>
              <a:rPr lang="ru-RU" sz="2300" dirty="0" err="1">
                <a:solidFill>
                  <a:srgbClr val="0070C0"/>
                </a:solidFill>
                <a:latin typeface="Arial" panose="020B0604020202020204" pitchFamily="34" charset="0"/>
                <a:cs typeface="Arial" panose="020B0604020202020204" pitchFamily="34" charset="0"/>
              </a:rPr>
              <a:t>Жауаптарды</a:t>
            </a:r>
            <a:r>
              <a:rPr lang="ru-RU" sz="2300" dirty="0">
                <a:solidFill>
                  <a:srgbClr val="0070C0"/>
                </a:solidFill>
                <a:latin typeface="Arial" panose="020B0604020202020204" pitchFamily="34" charset="0"/>
                <a:cs typeface="Arial" panose="020B0604020202020204" pitchFamily="34" charset="0"/>
              </a:rPr>
              <a:t> Интернет-</a:t>
            </a:r>
            <a:r>
              <a:rPr lang="ru-RU" sz="2300" dirty="0" err="1">
                <a:solidFill>
                  <a:srgbClr val="0070C0"/>
                </a:solidFill>
                <a:latin typeface="Arial" panose="020B0604020202020204" pitchFamily="34" charset="0"/>
                <a:cs typeface="Arial" panose="020B0604020202020204" pitchFamily="34" charset="0"/>
              </a:rPr>
              <a:t>платформалардың</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электрондық</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журналдардың</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мүмкіндіктері</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арқылы</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тіркеу</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немесе</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электрондық</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пошта</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арқылы</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жіберу</a:t>
            </a:r>
            <a:r>
              <a:rPr lang="ru-RU" sz="2300" dirty="0">
                <a:solidFill>
                  <a:srgbClr val="0070C0"/>
                </a:solidFill>
                <a:latin typeface="Arial" panose="020B0604020202020204" pitchFamily="34" charset="0"/>
                <a:cs typeface="Arial" panose="020B0604020202020204" pitchFamily="34" charset="0"/>
              </a:rPr>
              <a:t>;</a:t>
            </a:r>
          </a:p>
        </p:txBody>
      </p:sp>
      <p:sp>
        <p:nvSpPr>
          <p:cNvPr id="11" name="Прямоугольник 10"/>
          <p:cNvSpPr/>
          <p:nvPr/>
        </p:nvSpPr>
        <p:spPr>
          <a:xfrm>
            <a:off x="561632" y="3514473"/>
            <a:ext cx="11380574" cy="830997"/>
          </a:xfrm>
          <a:prstGeom prst="rect">
            <a:avLst/>
          </a:prstGeom>
        </p:spPr>
        <p:txBody>
          <a:bodyPr wrap="square">
            <a:spAutoFit/>
          </a:bodyPr>
          <a:lstStyle/>
          <a:p>
            <a:pPr lvl="0" algn="just"/>
            <a:r>
              <a:rPr lang="ru-RU" sz="2300" dirty="0" err="1">
                <a:solidFill>
                  <a:srgbClr val="0070C0"/>
                </a:solidFill>
                <a:latin typeface="Arial" panose="020B0604020202020204" pitchFamily="34" charset="0"/>
                <a:cs typeface="Arial" panose="020B0604020202020204" pitchFamily="34" charset="0"/>
              </a:rPr>
              <a:t>Тапсырмаларды</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орындау</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мұғалімнің</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түсініктемелерін</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оқып</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ұсыныстарын</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орындау</a:t>
            </a:r>
            <a:r>
              <a:rPr lang="ru-RU" sz="2300" dirty="0">
                <a:solidFill>
                  <a:srgbClr val="0070C0"/>
                </a:solidFill>
                <a:latin typeface="Arial" panose="020B0604020202020204" pitchFamily="34" charset="0"/>
                <a:cs typeface="Arial" panose="020B0604020202020204" pitchFamily="34" charset="0"/>
              </a:rPr>
              <a:t>;</a:t>
            </a:r>
          </a:p>
        </p:txBody>
      </p:sp>
      <p:sp>
        <p:nvSpPr>
          <p:cNvPr id="6" name="Прямоугольник 5"/>
          <p:cNvSpPr/>
          <p:nvPr/>
        </p:nvSpPr>
        <p:spPr>
          <a:xfrm>
            <a:off x="591064" y="4849399"/>
            <a:ext cx="11244650" cy="800219"/>
          </a:xfrm>
          <a:prstGeom prst="rect">
            <a:avLst/>
          </a:prstGeom>
        </p:spPr>
        <p:txBody>
          <a:bodyPr wrap="square">
            <a:spAutoFit/>
          </a:bodyPr>
          <a:lstStyle/>
          <a:p>
            <a:pPr algn="just"/>
            <a:r>
              <a:rPr lang="ru-RU" sz="2300" dirty="0" err="1">
                <a:solidFill>
                  <a:srgbClr val="0070C0"/>
                </a:solidFill>
                <a:latin typeface="Arial" panose="020B0604020202020204" pitchFamily="34" charset="0"/>
                <a:cs typeface="Arial" panose="020B0604020202020204" pitchFamily="34" charset="0"/>
              </a:rPr>
              <a:t>Мұғалімдермен</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қолжетімді</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режимде</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жұмыс</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істеу</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қажет</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болған</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жағдайда</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мұғалімге</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туындаған</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сұрақтарды</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жіберу</a:t>
            </a:r>
            <a:r>
              <a:rPr lang="ru-RU" sz="2300" dirty="0">
                <a:solidFill>
                  <a:srgbClr val="0070C0"/>
                </a:solidFill>
                <a:latin typeface="Arial" panose="020B0604020202020204" pitchFamily="34" charset="0"/>
                <a:cs typeface="Arial" panose="020B0604020202020204" pitchFamily="34" charset="0"/>
              </a:rPr>
              <a:t>;</a:t>
            </a:r>
          </a:p>
        </p:txBody>
      </p:sp>
      <p:sp>
        <p:nvSpPr>
          <p:cNvPr id="7" name="Прямоугольник 6"/>
          <p:cNvSpPr/>
          <p:nvPr/>
        </p:nvSpPr>
        <p:spPr>
          <a:xfrm>
            <a:off x="591064" y="5769018"/>
            <a:ext cx="11244651" cy="800219"/>
          </a:xfrm>
          <a:prstGeom prst="rect">
            <a:avLst/>
          </a:prstGeom>
        </p:spPr>
        <p:txBody>
          <a:bodyPr wrap="square">
            <a:spAutoFit/>
          </a:bodyPr>
          <a:lstStyle/>
          <a:p>
            <a:pPr lvl="0"/>
            <a:r>
              <a:rPr lang="ru-RU" sz="2300" dirty="0" err="1">
                <a:solidFill>
                  <a:srgbClr val="0070C0"/>
                </a:solidFill>
                <a:latin typeface="Arial" panose="020B0604020202020204" pitchFamily="34" charset="0"/>
                <a:cs typeface="Arial" panose="020B0604020202020204" pitchFamily="34" charset="0"/>
              </a:rPr>
              <a:t>Компьютерлік</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жабдықтың</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үздіксіз</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жұмыс</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істеу</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ұзақтығына</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қатысты</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санитарлық</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нормаларды</a:t>
            </a:r>
            <a:r>
              <a:rPr lang="ru-RU" sz="2300" dirty="0">
                <a:solidFill>
                  <a:srgbClr val="0070C0"/>
                </a:solidFill>
                <a:latin typeface="Arial" panose="020B0604020202020204" pitchFamily="34" charset="0"/>
                <a:cs typeface="Arial" panose="020B0604020202020204" pitchFamily="34" charset="0"/>
              </a:rPr>
              <a:t> </a:t>
            </a:r>
            <a:r>
              <a:rPr lang="ru-RU" sz="2300" dirty="0" err="1">
                <a:solidFill>
                  <a:srgbClr val="0070C0"/>
                </a:solidFill>
                <a:latin typeface="Arial" panose="020B0604020202020204" pitchFamily="34" charset="0"/>
                <a:cs typeface="Arial" panose="020B0604020202020204" pitchFamily="34" charset="0"/>
              </a:rPr>
              <a:t>сақтау</a:t>
            </a:r>
            <a:r>
              <a:rPr lang="ru-RU" sz="2300" dirty="0">
                <a:solidFill>
                  <a:srgbClr val="0070C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71579798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Исполнительная">
  <a:themeElements>
    <a:clrScheme name="Исполнительная">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Исполнительн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Исполнитель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Executive</Template>
  <TotalTime>4912</TotalTime>
  <Words>4877</Words>
  <Application>Microsoft Office PowerPoint</Application>
  <PresentationFormat>Широкоэкранный</PresentationFormat>
  <Paragraphs>713</Paragraphs>
  <Slides>21</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Исполнительная</vt:lpstr>
      <vt:lpstr>БІРЫҢҒАЙ ЖАЛПЫРЕСПУБЛИКАЛЫҚ АТА-АНАЛАР ЖИНАЛЫСЫ </vt:lpstr>
      <vt:lpstr>БІРЫҢҒАЙ ЖАЛПЫРЕСПУБЛИКАЛЫҚ АТА-АНАЛАР ЖИНАЛЫСЫ </vt:lpstr>
      <vt:lpstr>БІРЫҢҒАЙ ЖАЛПЫРЕСПУБЛИКАЛЫҚ АТА-АНАЛАР ЖИНАЛЫСЫ </vt:lpstr>
      <vt:lpstr>БІРЫҢҒАЙ ЖАЛПЫРЕСПУБЛИКАЛЫҚ АТА-АНАЛАР ЖИНАЛЫСЫ </vt:lpstr>
      <vt:lpstr>БІРЫҢҒАЙ ЖАЛПЫРЕСПУБЛИКАЛЫҚ АТА-АНАЛАР ЖИНАЛЫСЫ </vt:lpstr>
      <vt:lpstr>БІРЫҢҒАЙ ЖАЛПЫРЕСПУБЛИКАЛЫҚ АТА-АНАЛАР ЖИНАЛЫСЫ </vt:lpstr>
      <vt:lpstr>БІРЫҢҒАЙ ЖАЛПЫРЕСПУБЛИКАЛЫҚ АТА-АНАЛАР ЖИНАЛЫСЫ </vt:lpstr>
      <vt:lpstr>БІРЫҢҒАЙ ЖАЛПЫРЕСПУБЛИКАЛЫҚ АТА-АНАЛАР ЖИНАЛЫСЫ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ЕДИНОЕ ОБЩЕРЕСПУБЛИКАНСКОЕ РОДИТЕЛЬСКОЕ СОБРАНИЕ</dc:title>
  <dc:creator>Кульсариева Гульмира Алимбаевна</dc:creator>
  <cp:lastModifiedBy>Kalamkas Dildabekova</cp:lastModifiedBy>
  <cp:revision>77</cp:revision>
  <cp:lastPrinted>2020-09-14T11:50:21Z</cp:lastPrinted>
  <dcterms:created xsi:type="dcterms:W3CDTF">2020-09-10T07:02:15Z</dcterms:created>
  <dcterms:modified xsi:type="dcterms:W3CDTF">2020-09-16T12:02:22Z</dcterms:modified>
</cp:coreProperties>
</file>