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3"/>
  </p:notesMasterIdLst>
  <p:sldIdLst>
    <p:sldId id="256" r:id="rId2"/>
    <p:sldId id="257" r:id="rId3"/>
    <p:sldId id="258" r:id="rId4"/>
    <p:sldId id="259" r:id="rId5"/>
    <p:sldId id="276" r:id="rId6"/>
    <p:sldId id="260" r:id="rId7"/>
    <p:sldId id="261" r:id="rId8"/>
    <p:sldId id="277" r:id="rId9"/>
    <p:sldId id="278" r:id="rId10"/>
    <p:sldId id="264" r:id="rId11"/>
    <p:sldId id="279" r:id="rId12"/>
    <p:sldId id="280" r:id="rId13"/>
    <p:sldId id="281" r:id="rId14"/>
    <p:sldId id="282" r:id="rId15"/>
    <p:sldId id="283" r:id="rId16"/>
    <p:sldId id="284" r:id="rId17"/>
    <p:sldId id="285" r:id="rId18"/>
    <p:sldId id="286" r:id="rId19"/>
    <p:sldId id="287" r:id="rId20"/>
    <p:sldId id="274" r:id="rId21"/>
    <p:sldId id="275" r:id="rId22"/>
  </p:sldIdLst>
  <p:sldSz cx="12192000" cy="6858000"/>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EAF8"/>
    <a:srgbClr val="5154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320" autoAdjust="0"/>
    <p:restoredTop sz="94660"/>
  </p:normalViewPr>
  <p:slideViewPr>
    <p:cSldViewPr snapToGrid="0">
      <p:cViewPr varScale="1">
        <p:scale>
          <a:sx n="73" d="100"/>
          <a:sy n="73" d="100"/>
        </p:scale>
        <p:origin x="-8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77A8804B-F35D-482E-B83B-D611D2CB7FCD}" type="datetimeFigureOut">
              <a:rPr lang="ru-RU" smtClean="0"/>
              <a:pPr/>
              <a:t>16.09.2020</a:t>
            </a:fld>
            <a:endParaRPr lang="ru-RU"/>
          </a:p>
        </p:txBody>
      </p:sp>
      <p:sp>
        <p:nvSpPr>
          <p:cNvPr id="4" name="Образ слайда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FFF82244-E881-4F27-8F06-82D091A7B72D}" type="slidenum">
              <a:rPr lang="ru-RU" smtClean="0"/>
              <a:pPr/>
              <a:t>‹#›</a:t>
            </a:fld>
            <a:endParaRPr lang="ru-RU"/>
          </a:p>
        </p:txBody>
      </p:sp>
    </p:spTree>
    <p:extLst>
      <p:ext uri="{BB962C8B-B14F-4D97-AF65-F5344CB8AC3E}">
        <p14:creationId xmlns:p14="http://schemas.microsoft.com/office/powerpoint/2010/main" val="3488778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3B2857-CDB9-480B-8930-0D3A1AAC556D}" type="slidenum">
              <a:rPr lang="ru-RU" smtClean="0"/>
              <a:pPr/>
              <a:t>21</a:t>
            </a:fld>
            <a:endParaRPr lang="ru-RU"/>
          </a:p>
        </p:txBody>
      </p:sp>
    </p:spTree>
    <p:extLst>
      <p:ext uri="{BB962C8B-B14F-4D97-AF65-F5344CB8AC3E}">
        <p14:creationId xmlns:p14="http://schemas.microsoft.com/office/powerpoint/2010/main" val="960085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ru-RU"/>
              <a:t>Образец заголовка</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8" name="Slide Number Placeholder 7"/>
          <p:cNvSpPr>
            <a:spLocks noGrp="1"/>
          </p:cNvSpPr>
          <p:nvPr>
            <p:ph type="sldNum" sz="quarter" idx="11"/>
          </p:nvPr>
        </p:nvSpPr>
        <p:spPr/>
        <p:txBody>
          <a:bodyPr/>
          <a:lstStyle/>
          <a:p>
            <a:fld id="{92E5B076-5B4D-46EA-B812-FBCF14394EF6}" type="slidenum">
              <a:rPr lang="ru-RU" smtClean="0"/>
              <a:pPr/>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20680"/>
            <a:ext cx="10972080" cy="1250280"/>
          </a:xfrm>
          <a:prstGeom prst="rect">
            <a:avLst/>
          </a:prstGeom>
        </p:spPr>
        <p:txBody>
          <a:bodyPr lIns="0" tIns="0" rIns="0" bIns="0" anchor="ctr">
            <a:spAutoFit/>
          </a:bodyPr>
          <a:lstStyle/>
          <a:p>
            <a:pPr algn="ctr"/>
            <a:endParaRPr lang="ru-RU" sz="4400" b="0" strike="noStrike" spc="-1">
              <a:latin typeface="Arial"/>
            </a:endParaRPr>
          </a:p>
        </p:txBody>
      </p:sp>
      <p:sp>
        <p:nvSpPr>
          <p:cNvPr id="41" name="PlaceHolder 2"/>
          <p:cNvSpPr>
            <a:spLocks noGrp="1"/>
          </p:cNvSpPr>
          <p:nvPr>
            <p:ph type="subTitle"/>
          </p:nvPr>
        </p:nvSpPr>
        <p:spPr>
          <a:xfrm>
            <a:off x="609480" y="1604520"/>
            <a:ext cx="5353920" cy="3976920"/>
          </a:xfrm>
          <a:prstGeom prst="rect">
            <a:avLst/>
          </a:prstGeom>
        </p:spPr>
        <p:txBody>
          <a:bodyPr lIns="0" tIns="0" rIns="0" bIns="0" anchor="ctr">
            <a:spAutoFit/>
          </a:bodyPr>
          <a:lstStyle/>
          <a:p>
            <a:pPr algn="ctr"/>
            <a:endParaRPr lang="ru-RU" sz="3200" b="0" strike="noStrike" spc="-1">
              <a:latin typeface="Arial"/>
            </a:endParaRPr>
          </a:p>
        </p:txBody>
      </p:sp>
    </p:spTree>
    <p:extLst>
      <p:ext uri="{BB962C8B-B14F-4D97-AF65-F5344CB8AC3E}">
        <p14:creationId xmlns:p14="http://schemas.microsoft.com/office/powerpoint/2010/main" val="1124492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a:t>Образец заголовка</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E5B076-5B4D-46EA-B812-FBCF14394EF6}" type="slidenum">
              <a:rPr lang="ru-RU" smtClean="0"/>
              <a:pPr/>
              <a:t>‹#›</a:t>
            </a:fld>
            <a:endParaRPr lang="ru-RU"/>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E5B076-5B4D-46EA-B812-FBCF14394EF6}" type="slidenum">
              <a:rPr lang="ru-RU" smtClean="0"/>
              <a:pPr/>
              <a:t>‹#›</a:t>
            </a:fld>
            <a:endParaRPr lang="ru-RU"/>
          </a:p>
        </p:txBody>
      </p:sp>
      <p:sp>
        <p:nvSpPr>
          <p:cNvPr id="9" name="Content Placeholder 8"/>
          <p:cNvSpPr>
            <a:spLocks noGrp="1"/>
          </p:cNvSpPr>
          <p:nvPr>
            <p:ph sz="quarter" idx="13"/>
          </p:nvPr>
        </p:nvSpPr>
        <p:spPr>
          <a:xfrm>
            <a:off x="487680" y="1600200"/>
            <a:ext cx="5388864" cy="45262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2E5B076-5B4D-46EA-B812-FBCF14394EF6}" type="slidenum">
              <a:rPr lang="ru-RU" smtClean="0"/>
              <a:pPr/>
              <a:t>‹#›</a:t>
            </a:fld>
            <a:endParaRPr lang="ru-RU"/>
          </a:p>
        </p:txBody>
      </p:sp>
      <p:sp>
        <p:nvSpPr>
          <p:cNvPr id="11" name="Content Placeholder 10"/>
          <p:cNvSpPr>
            <a:spLocks noGrp="1"/>
          </p:cNvSpPr>
          <p:nvPr>
            <p:ph sz="quarter" idx="13"/>
          </p:nvPr>
        </p:nvSpPr>
        <p:spPr>
          <a:xfrm>
            <a:off x="609600" y="2212848"/>
            <a:ext cx="5388864" cy="391363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a:t>Образец заголовка</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ru-RU"/>
              <a:t>Образец заголовка</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E5B65C2-71F5-4314-8DF9-48866DC17BA9}" type="datetimeFigureOut">
              <a:rPr lang="ru-RU" smtClean="0"/>
              <a:pPr/>
              <a:t>16.09.2020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E5B076-5B4D-46EA-B812-FBCF14394EF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ru-RU"/>
              <a:t>Образец заголовка</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E5B65C2-71F5-4314-8DF9-48866DC17BA9}" type="datetimeFigureOut">
              <a:rPr lang="ru-RU" smtClean="0"/>
              <a:pPr/>
              <a:t>16.09.2020</a:t>
            </a:fld>
            <a:endParaRPr lang="ru-RU"/>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92E5B076-5B4D-46EA-B812-FBCF14394EF6}" type="slidenum">
              <a:rPr lang="ru-RU" smtClean="0"/>
              <a:pPr/>
              <a:t>‹#›</a:t>
            </a:fld>
            <a:endParaRPr lang="ru-RU"/>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473672" y="1821133"/>
            <a:ext cx="11293641" cy="4370427"/>
          </a:xfrm>
          <a:prstGeom prst="rect">
            <a:avLst/>
          </a:prstGeom>
        </p:spPr>
        <p:txBody>
          <a:bodyPr wrap="square">
            <a:spAutoFit/>
          </a:bodyPr>
          <a:lstStyle/>
          <a:p>
            <a:pPr algn="ctr"/>
            <a:endParaRPr lang="ru-RU" sz="4000" b="1" dirty="0">
              <a:solidFill>
                <a:srgbClr val="5154E1"/>
              </a:solidFill>
              <a:latin typeface="Arial" panose="020B0604020202020204" pitchFamily="34" charset="0"/>
              <a:cs typeface="Arial" panose="020B0604020202020204" pitchFamily="34" charset="0"/>
            </a:endParaRPr>
          </a:p>
          <a:p>
            <a:pPr algn="ctr"/>
            <a:r>
              <a:rPr lang="kk-KZ" sz="4000" b="1" dirty="0">
                <a:solidFill>
                  <a:srgbClr val="0070C0"/>
                </a:solidFill>
                <a:ea typeface="Ebrima" panose="02000000000000000000" pitchFamily="2" charset="0"/>
                <a:cs typeface="Ebrima" panose="02000000000000000000" pitchFamily="2" charset="0"/>
              </a:rPr>
              <a:t>Қашықтан оқыту кезінде балаға қалай көмектесуге болады?</a:t>
            </a:r>
          </a:p>
          <a:p>
            <a:pPr algn="ctr">
              <a:lnSpc>
                <a:spcPct val="100000"/>
              </a:lnSpc>
            </a:pPr>
            <a:endParaRPr lang="ru-RU" b="1" dirty="0">
              <a:solidFill>
                <a:srgbClr val="0070C0"/>
              </a:solidFill>
            </a:endParaRPr>
          </a:p>
          <a:p>
            <a:pPr algn="ctr">
              <a:lnSpc>
                <a:spcPct val="100000"/>
              </a:lnSpc>
            </a:pPr>
            <a:endParaRPr lang="ru-RU" sz="1000" b="1" spc="-1" dirty="0">
              <a:solidFill>
                <a:srgbClr val="002060"/>
              </a:solidFill>
              <a:latin typeface="Times New Roman"/>
              <a:ea typeface="Arial"/>
            </a:endParaRPr>
          </a:p>
          <a:p>
            <a:pPr algn="ctr">
              <a:lnSpc>
                <a:spcPct val="100000"/>
              </a:lnSpc>
            </a:pPr>
            <a:endParaRPr lang="ru-RU" sz="1000" b="1" strike="noStrike" spc="-1" dirty="0">
              <a:solidFill>
                <a:srgbClr val="002060"/>
              </a:solidFill>
              <a:latin typeface="Times New Roman"/>
              <a:ea typeface="Arial"/>
            </a:endParaRPr>
          </a:p>
          <a:p>
            <a:pPr algn="ctr">
              <a:lnSpc>
                <a:spcPct val="100000"/>
              </a:lnSpc>
            </a:pPr>
            <a:endParaRPr lang="kk-KZ" sz="1000" b="1" spc="-1" dirty="0">
              <a:solidFill>
                <a:srgbClr val="002060"/>
              </a:solidFill>
              <a:latin typeface="Times New Roman"/>
              <a:ea typeface="Arial"/>
            </a:endParaRPr>
          </a:p>
          <a:p>
            <a:pPr algn="ctr">
              <a:lnSpc>
                <a:spcPct val="100000"/>
              </a:lnSpc>
            </a:pPr>
            <a:endParaRPr lang="kk-KZ" sz="1000" b="1" spc="-1" dirty="0">
              <a:solidFill>
                <a:srgbClr val="002060"/>
              </a:solidFill>
              <a:latin typeface="Times New Roman"/>
              <a:ea typeface="Arial"/>
            </a:endParaRPr>
          </a:p>
          <a:p>
            <a:pPr algn="ctr">
              <a:lnSpc>
                <a:spcPct val="100000"/>
              </a:lnSpc>
            </a:pPr>
            <a:endParaRPr lang="ru-RU" sz="1000" b="1" spc="-1" dirty="0">
              <a:solidFill>
                <a:srgbClr val="002060"/>
              </a:solidFill>
              <a:latin typeface="Times New Roman"/>
              <a:ea typeface="Arial"/>
            </a:endParaRPr>
          </a:p>
          <a:p>
            <a:pPr algn="ctr">
              <a:lnSpc>
                <a:spcPct val="100000"/>
              </a:lnSpc>
            </a:pPr>
            <a:endParaRPr lang="kk-KZ" sz="1000" b="1" strike="noStrike" spc="-1" dirty="0">
              <a:solidFill>
                <a:srgbClr val="002060"/>
              </a:solidFill>
              <a:latin typeface="Times New Roman"/>
              <a:ea typeface="Arial"/>
            </a:endParaRPr>
          </a:p>
          <a:p>
            <a:pPr algn="ctr">
              <a:lnSpc>
                <a:spcPct val="100000"/>
              </a:lnSpc>
            </a:pPr>
            <a:endParaRPr lang="kk-KZ" sz="1000" b="1" strike="noStrike" spc="-1" dirty="0">
              <a:solidFill>
                <a:srgbClr val="002060"/>
              </a:solidFill>
              <a:latin typeface="Times New Roman"/>
              <a:ea typeface="Arial"/>
            </a:endParaRPr>
          </a:p>
          <a:p>
            <a:pPr algn="ctr">
              <a:lnSpc>
                <a:spcPct val="100000"/>
              </a:lnSpc>
            </a:pPr>
            <a:endParaRPr lang="ru-RU" sz="1000" b="1" strike="noStrike" spc="-1" dirty="0">
              <a:solidFill>
                <a:srgbClr val="002060"/>
              </a:solidFill>
              <a:latin typeface="Times New Roman"/>
              <a:ea typeface="Arial"/>
            </a:endParaRPr>
          </a:p>
          <a:p>
            <a:pPr algn="ctr">
              <a:lnSpc>
                <a:spcPct val="100000"/>
              </a:lnSpc>
            </a:pPr>
            <a:endParaRPr lang="ru-RU" sz="4000" b="1" dirty="0">
              <a:solidFill>
                <a:srgbClr val="5154E1"/>
              </a:solidFill>
              <a:latin typeface="Arial" panose="020B0604020202020204" pitchFamily="34" charset="0"/>
              <a:cs typeface="Arial" panose="020B0604020202020204" pitchFamily="34" charset="0"/>
            </a:endParaRPr>
          </a:p>
          <a:p>
            <a:pPr algn="ctr">
              <a:lnSpc>
                <a:spcPct val="100000"/>
              </a:lnSpc>
            </a:pPr>
            <a:r>
              <a:rPr lang="ru-RU" sz="2000" b="1" dirty="0">
                <a:solidFill>
                  <a:srgbClr val="0070C0"/>
                </a:solidFill>
                <a:latin typeface="Arial" panose="020B0604020202020204" pitchFamily="34" charset="0"/>
                <a:cs typeface="Arial" panose="020B0604020202020204" pitchFamily="34" charset="0"/>
              </a:rPr>
              <a:t>2020 </a:t>
            </a:r>
            <a:r>
              <a:rPr lang="kk-KZ" sz="2000" b="1" dirty="0">
                <a:solidFill>
                  <a:srgbClr val="0070C0"/>
                </a:solidFill>
                <a:latin typeface="Arial" panose="020B0604020202020204" pitchFamily="34" charset="0"/>
                <a:cs typeface="Arial" panose="020B0604020202020204" pitchFamily="34" charset="0"/>
              </a:rPr>
              <a:t>жыл</a:t>
            </a:r>
          </a:p>
        </p:txBody>
      </p:sp>
      <p:pic>
        <p:nvPicPr>
          <p:cNvPr id="6" name="Рисунок 5"/>
          <p:cNvPicPr>
            <a:picLocks noChangeAspect="1"/>
          </p:cNvPicPr>
          <p:nvPr/>
        </p:nvPicPr>
        <p:blipFill>
          <a:blip r:embed="rId2"/>
          <a:stretch>
            <a:fillRect/>
          </a:stretch>
        </p:blipFill>
        <p:spPr>
          <a:xfrm>
            <a:off x="800909" y="4422991"/>
            <a:ext cx="2362200" cy="1933575"/>
          </a:xfrm>
          <a:prstGeom prst="rect">
            <a:avLst/>
          </a:prstGeom>
        </p:spPr>
      </p:pic>
    </p:spTree>
    <p:extLst>
      <p:ext uri="{BB962C8B-B14F-4D97-AF65-F5344CB8AC3E}">
        <p14:creationId xmlns:p14="http://schemas.microsoft.com/office/powerpoint/2010/main" val="4244836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6CEFB3-CB77-41CE-AE0E-0CC30C4C0D37}"/>
              </a:ext>
            </a:extLst>
          </p:cNvPr>
          <p:cNvSpPr txBox="1"/>
          <p:nvPr/>
        </p:nvSpPr>
        <p:spPr>
          <a:xfrm>
            <a:off x="135336" y="968834"/>
            <a:ext cx="11921327" cy="6063198"/>
          </a:xfrm>
          <a:prstGeom prst="rect">
            <a:avLst/>
          </a:prstGeom>
          <a:noFill/>
        </p:spPr>
        <p:txBody>
          <a:bodyPr wrap="square" rtlCol="0">
            <a:spAutoFit/>
          </a:bodyPr>
          <a:lstStyle/>
          <a:p>
            <a:pPr algn="just"/>
            <a:r>
              <a:rPr lang="kk-KZ" sz="2000" dirty="0">
                <a:solidFill>
                  <a:srgbClr val="0070C0"/>
                </a:solidFill>
              </a:rPr>
              <a:t>Коронавирустық инфекцияның таралуына жол бермеуге байланысты шектеу іс-шараларына байланысты бағалау ережелеріне өзгерістер енгізілді:</a:t>
            </a:r>
            <a:endParaRPr lang="ru-RU" sz="2000" dirty="0">
              <a:solidFill>
                <a:srgbClr val="0070C0"/>
              </a:solidFill>
            </a:endParaRPr>
          </a:p>
          <a:p>
            <a:pPr marL="285750" indent="-285750" algn="just">
              <a:buFont typeface="Wingdings" panose="05000000000000000000" pitchFamily="2" charset="2"/>
              <a:buChar char="Ø"/>
            </a:pPr>
            <a:endParaRPr lang="ru-RU" sz="2000" dirty="0">
              <a:solidFill>
                <a:srgbClr val="0070C0"/>
              </a:solidFill>
            </a:endParaRPr>
          </a:p>
          <a:p>
            <a:pPr marL="285750" indent="-285750" algn="just">
              <a:buFont typeface="Wingdings" panose="05000000000000000000" pitchFamily="2" charset="2"/>
              <a:buChar char="Ø"/>
            </a:pPr>
            <a:r>
              <a:rPr lang="ru-RU" sz="2000" dirty="0">
                <a:solidFill>
                  <a:srgbClr val="0070C0"/>
                </a:solidFill>
              </a:rPr>
              <a:t>1 </a:t>
            </a:r>
            <a:r>
              <a:rPr lang="ru-RU" sz="2000" dirty="0" err="1">
                <a:solidFill>
                  <a:srgbClr val="0070C0"/>
                </a:solidFill>
              </a:rPr>
              <a:t>сынып</a:t>
            </a:r>
            <a:r>
              <a:rPr lang="ru-RU" sz="2000" dirty="0">
                <a:solidFill>
                  <a:srgbClr val="0070C0"/>
                </a:solidFill>
              </a:rPr>
              <a:t> </a:t>
            </a:r>
            <a:r>
              <a:rPr lang="ru-RU" sz="2000" dirty="0" err="1">
                <a:solidFill>
                  <a:srgbClr val="0070C0"/>
                </a:solidFill>
              </a:rPr>
              <a:t>оқушылары</a:t>
            </a:r>
            <a:r>
              <a:rPr lang="ru-RU" sz="2000" dirty="0">
                <a:solidFill>
                  <a:srgbClr val="0070C0"/>
                </a:solidFill>
              </a:rPr>
              <a:t> </a:t>
            </a:r>
            <a:r>
              <a:rPr lang="ru-RU" sz="2000" dirty="0" err="1">
                <a:solidFill>
                  <a:srgbClr val="0070C0"/>
                </a:solidFill>
              </a:rPr>
              <a:t>бағаланбайды</a:t>
            </a:r>
            <a:endParaRPr lang="ru-RU" sz="2000" dirty="0">
              <a:solidFill>
                <a:srgbClr val="0070C0"/>
              </a:solidFill>
            </a:endParaRPr>
          </a:p>
          <a:p>
            <a:pPr algn="just"/>
            <a:endParaRPr lang="ru-RU" sz="2000" dirty="0">
              <a:solidFill>
                <a:srgbClr val="0070C0"/>
              </a:solidFill>
            </a:endParaRPr>
          </a:p>
          <a:p>
            <a:pPr marL="285750" indent="-285750" algn="just">
              <a:buFont typeface="Wingdings" panose="05000000000000000000" pitchFamily="2" charset="2"/>
              <a:buChar char="Ø"/>
            </a:pPr>
            <a:r>
              <a:rPr lang="ru-RU" sz="2000" dirty="0">
                <a:solidFill>
                  <a:srgbClr val="0070C0"/>
                </a:solidFill>
              </a:rPr>
              <a:t>2-11 </a:t>
            </a:r>
            <a:r>
              <a:rPr lang="ru-RU" sz="2000" dirty="0" err="1">
                <a:solidFill>
                  <a:srgbClr val="0070C0"/>
                </a:solidFill>
              </a:rPr>
              <a:t>сыныптарда</a:t>
            </a:r>
            <a:r>
              <a:rPr lang="ru-RU" sz="2000" dirty="0">
                <a:solidFill>
                  <a:srgbClr val="0070C0"/>
                </a:solidFill>
              </a:rPr>
              <a:t> </a:t>
            </a:r>
            <a:r>
              <a:rPr lang="ru-RU" sz="2000" dirty="0" err="1">
                <a:solidFill>
                  <a:srgbClr val="0070C0"/>
                </a:solidFill>
              </a:rPr>
              <a:t>пәндер</a:t>
            </a:r>
            <a:r>
              <a:rPr lang="ru-RU" sz="2000" dirty="0">
                <a:solidFill>
                  <a:srgbClr val="0070C0"/>
                </a:solidFill>
              </a:rPr>
              <a:t> </a:t>
            </a:r>
            <a:r>
              <a:rPr lang="ru-RU" sz="2000" dirty="0" err="1">
                <a:solidFill>
                  <a:srgbClr val="0070C0"/>
                </a:solidFill>
              </a:rPr>
              <a:t>бойынша</a:t>
            </a:r>
            <a:r>
              <a:rPr lang="ru-RU" sz="2000" dirty="0">
                <a:solidFill>
                  <a:srgbClr val="0070C0"/>
                </a:solidFill>
              </a:rPr>
              <a:t> </a:t>
            </a:r>
            <a:r>
              <a:rPr lang="kk-KZ" sz="2000" dirty="0">
                <a:solidFill>
                  <a:srgbClr val="0070C0"/>
                </a:solidFill>
              </a:rPr>
              <a:t>оқушылардың оқу жетістіктеріне</a:t>
            </a:r>
            <a:r>
              <a:rPr lang="ru-RU" sz="2000" dirty="0">
                <a:solidFill>
                  <a:srgbClr val="0070C0"/>
                </a:solidFill>
              </a:rPr>
              <a:t> </a:t>
            </a:r>
            <a:r>
              <a:rPr lang="ru-RU" sz="2000" dirty="0" err="1">
                <a:solidFill>
                  <a:srgbClr val="0070C0"/>
                </a:solidFill>
              </a:rPr>
              <a:t>күнделікті</a:t>
            </a:r>
            <a:r>
              <a:rPr lang="en-US" sz="2000" dirty="0">
                <a:solidFill>
                  <a:srgbClr val="0070C0"/>
                </a:solidFill>
              </a:rPr>
              <a:t>/</a:t>
            </a:r>
            <a:r>
              <a:rPr lang="ru-RU" sz="2000" dirty="0" err="1">
                <a:solidFill>
                  <a:srgbClr val="0070C0"/>
                </a:solidFill>
              </a:rPr>
              <a:t>формативті</a:t>
            </a:r>
            <a:r>
              <a:rPr lang="ru-RU" sz="2000" dirty="0">
                <a:solidFill>
                  <a:srgbClr val="0070C0"/>
                </a:solidFill>
              </a:rPr>
              <a:t>,                     1 </a:t>
            </a:r>
            <a:r>
              <a:rPr lang="ru-RU" sz="2000" dirty="0" err="1">
                <a:solidFill>
                  <a:srgbClr val="0070C0"/>
                </a:solidFill>
              </a:rPr>
              <a:t>бөлім</a:t>
            </a:r>
            <a:r>
              <a:rPr lang="ru-RU" sz="2000" dirty="0">
                <a:solidFill>
                  <a:srgbClr val="0070C0"/>
                </a:solidFill>
              </a:rPr>
              <a:t> </a:t>
            </a:r>
            <a:r>
              <a:rPr lang="ru-RU" sz="2000" dirty="0" err="1">
                <a:solidFill>
                  <a:srgbClr val="0070C0"/>
                </a:solidFill>
              </a:rPr>
              <a:t>бойынша</a:t>
            </a:r>
            <a:r>
              <a:rPr lang="ru-RU" sz="2000" dirty="0">
                <a:solidFill>
                  <a:srgbClr val="0070C0"/>
                </a:solidFill>
              </a:rPr>
              <a:t> </a:t>
            </a:r>
            <a:r>
              <a:rPr lang="ru-RU" sz="2000" dirty="0" err="1">
                <a:solidFill>
                  <a:srgbClr val="0070C0"/>
                </a:solidFill>
              </a:rPr>
              <a:t>жиынтық</a:t>
            </a:r>
            <a:r>
              <a:rPr lang="ru-RU" sz="2000" dirty="0">
                <a:solidFill>
                  <a:srgbClr val="0070C0"/>
                </a:solidFill>
              </a:rPr>
              <a:t> </a:t>
            </a:r>
            <a:r>
              <a:rPr lang="ru-RU" sz="2000" dirty="0" err="1">
                <a:solidFill>
                  <a:srgbClr val="0070C0"/>
                </a:solidFill>
              </a:rPr>
              <a:t>бағалау</a:t>
            </a:r>
            <a:r>
              <a:rPr lang="ru-RU" sz="2000" dirty="0">
                <a:solidFill>
                  <a:srgbClr val="0070C0"/>
                </a:solidFill>
              </a:rPr>
              <a:t> (</a:t>
            </a:r>
            <a:r>
              <a:rPr lang="ru-RU" sz="2000" dirty="0" err="1">
                <a:solidFill>
                  <a:srgbClr val="0070C0"/>
                </a:solidFill>
              </a:rPr>
              <a:t>бұдан</a:t>
            </a:r>
            <a:r>
              <a:rPr lang="ru-RU" sz="2000" dirty="0">
                <a:solidFill>
                  <a:srgbClr val="0070C0"/>
                </a:solidFill>
              </a:rPr>
              <a:t> </a:t>
            </a:r>
            <a:r>
              <a:rPr lang="ru-RU" sz="2000" dirty="0" err="1">
                <a:solidFill>
                  <a:srgbClr val="0070C0"/>
                </a:solidFill>
              </a:rPr>
              <a:t>әрі</a:t>
            </a:r>
            <a:r>
              <a:rPr lang="ru-RU" sz="2000" dirty="0">
                <a:solidFill>
                  <a:srgbClr val="0070C0"/>
                </a:solidFill>
              </a:rPr>
              <a:t> - БЖБ) </a:t>
            </a:r>
            <a:r>
              <a:rPr lang="ru-RU" sz="2000" dirty="0" err="1">
                <a:solidFill>
                  <a:srgbClr val="0070C0"/>
                </a:solidFill>
              </a:rPr>
              <a:t>және</a:t>
            </a:r>
            <a:r>
              <a:rPr lang="ru-RU" sz="2000" dirty="0">
                <a:solidFill>
                  <a:srgbClr val="0070C0"/>
                </a:solidFill>
              </a:rPr>
              <a:t> 1 </a:t>
            </a:r>
            <a:r>
              <a:rPr lang="ru-RU" sz="2000" dirty="0" err="1">
                <a:solidFill>
                  <a:srgbClr val="0070C0"/>
                </a:solidFill>
              </a:rPr>
              <a:t>тоқсандық</a:t>
            </a:r>
            <a:r>
              <a:rPr lang="ru-RU" sz="2000" dirty="0">
                <a:solidFill>
                  <a:srgbClr val="0070C0"/>
                </a:solidFill>
              </a:rPr>
              <a:t> </a:t>
            </a:r>
            <a:r>
              <a:rPr lang="ru-RU" sz="2000" dirty="0" err="1">
                <a:solidFill>
                  <a:srgbClr val="0070C0"/>
                </a:solidFill>
              </a:rPr>
              <a:t>жиынтық</a:t>
            </a:r>
            <a:r>
              <a:rPr lang="ru-RU" sz="2000" dirty="0">
                <a:solidFill>
                  <a:srgbClr val="0070C0"/>
                </a:solidFill>
              </a:rPr>
              <a:t> </a:t>
            </a:r>
            <a:r>
              <a:rPr lang="ru-RU" sz="2000" dirty="0" err="1">
                <a:solidFill>
                  <a:srgbClr val="0070C0"/>
                </a:solidFill>
              </a:rPr>
              <a:t>бағалау</a:t>
            </a:r>
            <a:r>
              <a:rPr lang="ru-RU" sz="2000" dirty="0">
                <a:solidFill>
                  <a:srgbClr val="0070C0"/>
                </a:solidFill>
              </a:rPr>
              <a:t> (</a:t>
            </a:r>
            <a:r>
              <a:rPr lang="ru-RU" sz="2000" dirty="0" err="1">
                <a:solidFill>
                  <a:srgbClr val="0070C0"/>
                </a:solidFill>
              </a:rPr>
              <a:t>бұдан</a:t>
            </a:r>
            <a:r>
              <a:rPr lang="ru-RU" sz="2000" dirty="0">
                <a:solidFill>
                  <a:srgbClr val="0070C0"/>
                </a:solidFill>
              </a:rPr>
              <a:t> </a:t>
            </a:r>
            <a:r>
              <a:rPr lang="ru-RU" sz="2000" dirty="0" err="1">
                <a:solidFill>
                  <a:srgbClr val="0070C0"/>
                </a:solidFill>
              </a:rPr>
              <a:t>әрі</a:t>
            </a:r>
            <a:r>
              <a:rPr lang="ru-RU" sz="2000" dirty="0">
                <a:solidFill>
                  <a:srgbClr val="0070C0"/>
                </a:solidFill>
              </a:rPr>
              <a:t> - ТЖБ) </a:t>
            </a:r>
            <a:r>
              <a:rPr lang="ru-RU" sz="2000" dirty="0" err="1">
                <a:solidFill>
                  <a:srgbClr val="0070C0"/>
                </a:solidFill>
              </a:rPr>
              <a:t>жүргізіледі</a:t>
            </a:r>
            <a:r>
              <a:rPr lang="ru-RU" sz="2000" dirty="0">
                <a:solidFill>
                  <a:srgbClr val="0070C0"/>
                </a:solidFill>
              </a:rPr>
              <a:t>. </a:t>
            </a:r>
            <a:r>
              <a:rPr lang="ru-RU" sz="2000" dirty="0" err="1">
                <a:solidFill>
                  <a:srgbClr val="0070C0"/>
                </a:solidFill>
              </a:rPr>
              <a:t>Бірақ</a:t>
            </a:r>
            <a:r>
              <a:rPr lang="ru-RU" sz="2000" dirty="0">
                <a:solidFill>
                  <a:srgbClr val="0070C0"/>
                </a:solidFill>
              </a:rPr>
              <a:t> </a:t>
            </a:r>
            <a:r>
              <a:rPr lang="ru-RU" sz="2000" dirty="0" err="1">
                <a:solidFill>
                  <a:srgbClr val="0070C0"/>
                </a:solidFill>
              </a:rPr>
              <a:t>күн</a:t>
            </a:r>
            <a:r>
              <a:rPr lang="ru-RU" sz="2000" dirty="0">
                <a:solidFill>
                  <a:srgbClr val="0070C0"/>
                </a:solidFill>
              </a:rPr>
              <a:t> </a:t>
            </a:r>
            <a:r>
              <a:rPr lang="ru-RU" sz="2000" dirty="0" err="1">
                <a:solidFill>
                  <a:srgbClr val="0070C0"/>
                </a:solidFill>
              </a:rPr>
              <a:t>сайын</a:t>
            </a:r>
            <a:r>
              <a:rPr lang="ru-RU" sz="2000" dirty="0">
                <a:solidFill>
                  <a:srgbClr val="0070C0"/>
                </a:solidFill>
              </a:rPr>
              <a:t> </a:t>
            </a:r>
            <a:r>
              <a:rPr lang="ru-RU" sz="2000" dirty="0" err="1">
                <a:solidFill>
                  <a:srgbClr val="0070C0"/>
                </a:solidFill>
              </a:rPr>
              <a:t>бағалау</a:t>
            </a:r>
            <a:r>
              <a:rPr lang="ru-RU" sz="2000" dirty="0">
                <a:solidFill>
                  <a:srgbClr val="0070C0"/>
                </a:solidFill>
              </a:rPr>
              <a:t> </a:t>
            </a:r>
            <a:r>
              <a:rPr lang="ru-RU" sz="2000" dirty="0" err="1">
                <a:solidFill>
                  <a:srgbClr val="0070C0"/>
                </a:solidFill>
              </a:rPr>
              <a:t>нәтижелерін</a:t>
            </a:r>
            <a:r>
              <a:rPr lang="ru-RU" sz="2000" dirty="0">
                <a:solidFill>
                  <a:srgbClr val="0070C0"/>
                </a:solidFill>
              </a:rPr>
              <a:t> </a:t>
            </a:r>
            <a:r>
              <a:rPr lang="ru-RU" sz="2000" dirty="0" err="1">
                <a:solidFill>
                  <a:srgbClr val="0070C0"/>
                </a:solidFill>
              </a:rPr>
              <a:t>алу</a:t>
            </a:r>
            <a:r>
              <a:rPr lang="ru-RU" sz="2000" dirty="0">
                <a:solidFill>
                  <a:srgbClr val="0070C0"/>
                </a:solidFill>
              </a:rPr>
              <a:t> </a:t>
            </a:r>
            <a:r>
              <a:rPr lang="ru-RU" sz="2000" dirty="0" err="1">
                <a:solidFill>
                  <a:srgbClr val="0070C0"/>
                </a:solidFill>
              </a:rPr>
              <a:t>міндетті</a:t>
            </a:r>
            <a:r>
              <a:rPr lang="ru-RU" sz="2000" dirty="0">
                <a:solidFill>
                  <a:srgbClr val="0070C0"/>
                </a:solidFill>
              </a:rPr>
              <a:t> </a:t>
            </a:r>
            <a:r>
              <a:rPr lang="ru-RU" sz="2000" dirty="0" err="1">
                <a:solidFill>
                  <a:srgbClr val="0070C0"/>
                </a:solidFill>
              </a:rPr>
              <a:t>емес</a:t>
            </a:r>
            <a:r>
              <a:rPr lang="ru-RU" sz="2000" dirty="0">
                <a:solidFill>
                  <a:srgbClr val="0070C0"/>
                </a:solidFill>
              </a:rPr>
              <a:t>;</a:t>
            </a:r>
          </a:p>
          <a:p>
            <a:pPr algn="just"/>
            <a:endParaRPr lang="ru-RU" sz="2000" dirty="0">
              <a:solidFill>
                <a:srgbClr val="0070C0"/>
              </a:solidFill>
            </a:endParaRPr>
          </a:p>
          <a:p>
            <a:pPr marL="285750" indent="-285750" algn="just">
              <a:buFont typeface="Wingdings" panose="05000000000000000000" pitchFamily="2" charset="2"/>
              <a:buChar char="Ø"/>
            </a:pPr>
            <a:r>
              <a:rPr lang="ru-RU" sz="2000" dirty="0">
                <a:solidFill>
                  <a:srgbClr val="0070C0"/>
                </a:solidFill>
              </a:rPr>
              <a:t>5-15 </a:t>
            </a:r>
            <a:r>
              <a:rPr lang="ru-RU" sz="2000" dirty="0" err="1">
                <a:solidFill>
                  <a:srgbClr val="0070C0"/>
                </a:solidFill>
              </a:rPr>
              <a:t>қазан</a:t>
            </a:r>
            <a:r>
              <a:rPr lang="ru-RU" sz="2000" dirty="0">
                <a:solidFill>
                  <a:srgbClr val="0070C0"/>
                </a:solidFill>
              </a:rPr>
              <a:t> </a:t>
            </a:r>
            <a:r>
              <a:rPr lang="ru-RU" sz="2000" dirty="0" err="1">
                <a:solidFill>
                  <a:srgbClr val="0070C0"/>
                </a:solidFill>
              </a:rPr>
              <a:t>аралығында</a:t>
            </a:r>
            <a:r>
              <a:rPr lang="ru-RU" sz="2000" dirty="0">
                <a:solidFill>
                  <a:srgbClr val="0070C0"/>
                </a:solidFill>
              </a:rPr>
              <a:t> 2-11 </a:t>
            </a:r>
            <a:r>
              <a:rPr lang="ru-RU" sz="2000" dirty="0" err="1">
                <a:solidFill>
                  <a:srgbClr val="0070C0"/>
                </a:solidFill>
              </a:rPr>
              <a:t>сыныптарда</a:t>
            </a:r>
            <a:r>
              <a:rPr lang="ru-RU" sz="2000" dirty="0">
                <a:solidFill>
                  <a:srgbClr val="0070C0"/>
                </a:solidFill>
              </a:rPr>
              <a:t> БЖБ, 28 </a:t>
            </a:r>
            <a:r>
              <a:rPr lang="ru-RU" sz="2000" dirty="0" err="1">
                <a:solidFill>
                  <a:srgbClr val="0070C0"/>
                </a:solidFill>
              </a:rPr>
              <a:t>қазаннан</a:t>
            </a:r>
            <a:r>
              <a:rPr lang="ru-RU" sz="2000" dirty="0">
                <a:solidFill>
                  <a:srgbClr val="0070C0"/>
                </a:solidFill>
              </a:rPr>
              <a:t> </a:t>
            </a:r>
            <a:r>
              <a:rPr lang="ru-RU" sz="2000" dirty="0" err="1">
                <a:solidFill>
                  <a:srgbClr val="0070C0"/>
                </a:solidFill>
              </a:rPr>
              <a:t>бастап</a:t>
            </a:r>
            <a:r>
              <a:rPr lang="ru-RU" sz="2000" dirty="0">
                <a:solidFill>
                  <a:srgbClr val="0070C0"/>
                </a:solidFill>
              </a:rPr>
              <a:t> 2-11 </a:t>
            </a:r>
            <a:r>
              <a:rPr lang="ru-RU" sz="2000" dirty="0" err="1">
                <a:solidFill>
                  <a:srgbClr val="0070C0"/>
                </a:solidFill>
              </a:rPr>
              <a:t>сыныптарда</a:t>
            </a:r>
            <a:r>
              <a:rPr lang="ru-RU" sz="2000" dirty="0">
                <a:solidFill>
                  <a:srgbClr val="0070C0"/>
                </a:solidFill>
              </a:rPr>
              <a:t> ТЖБ </a:t>
            </a:r>
            <a:r>
              <a:rPr lang="ru-RU" sz="2000" dirty="0" err="1">
                <a:solidFill>
                  <a:srgbClr val="0070C0"/>
                </a:solidFill>
              </a:rPr>
              <a:t>өткізу</a:t>
            </a:r>
            <a:r>
              <a:rPr lang="ru-RU" sz="2000" dirty="0">
                <a:solidFill>
                  <a:srgbClr val="0070C0"/>
                </a:solidFill>
              </a:rPr>
              <a:t> </a:t>
            </a:r>
            <a:r>
              <a:rPr lang="ru-RU" sz="2000" dirty="0" err="1">
                <a:solidFill>
                  <a:srgbClr val="0070C0"/>
                </a:solidFill>
              </a:rPr>
              <a:t>ұсынылады</a:t>
            </a:r>
            <a:r>
              <a:rPr lang="ru-RU" sz="2000" dirty="0">
                <a:solidFill>
                  <a:srgbClr val="0070C0"/>
                </a:solidFill>
              </a:rPr>
              <a:t>. </a:t>
            </a:r>
            <a:r>
              <a:rPr lang="ru-RU" sz="2000" dirty="0" err="1">
                <a:solidFill>
                  <a:srgbClr val="0070C0"/>
                </a:solidFill>
              </a:rPr>
              <a:t>Әр</a:t>
            </a:r>
            <a:r>
              <a:rPr lang="ru-RU" sz="2000" dirty="0">
                <a:solidFill>
                  <a:srgbClr val="0070C0"/>
                </a:solidFill>
              </a:rPr>
              <a:t> </a:t>
            </a:r>
            <a:r>
              <a:rPr lang="ru-RU" sz="2000" dirty="0" err="1">
                <a:solidFill>
                  <a:srgbClr val="0070C0"/>
                </a:solidFill>
              </a:rPr>
              <a:t>мектеп</a:t>
            </a:r>
            <a:r>
              <a:rPr lang="ru-RU" sz="2000" dirty="0">
                <a:solidFill>
                  <a:srgbClr val="0070C0"/>
                </a:solidFill>
              </a:rPr>
              <a:t> </a:t>
            </a:r>
            <a:r>
              <a:rPr lang="ru-RU" sz="2000" dirty="0" err="1">
                <a:solidFill>
                  <a:srgbClr val="0070C0"/>
                </a:solidFill>
              </a:rPr>
              <a:t>өз</a:t>
            </a:r>
            <a:r>
              <a:rPr lang="ru-RU" sz="2000" dirty="0">
                <a:solidFill>
                  <a:srgbClr val="0070C0"/>
                </a:solidFill>
              </a:rPr>
              <a:t> </a:t>
            </a:r>
            <a:r>
              <a:rPr lang="ru-RU" sz="2000" dirty="0" err="1">
                <a:solidFill>
                  <a:srgbClr val="0070C0"/>
                </a:solidFill>
              </a:rPr>
              <a:t>оқу</a:t>
            </a:r>
            <a:r>
              <a:rPr lang="ru-RU" sz="2000" dirty="0">
                <a:solidFill>
                  <a:srgbClr val="0070C0"/>
                </a:solidFill>
              </a:rPr>
              <a:t> </a:t>
            </a:r>
            <a:r>
              <a:rPr lang="ru-RU" sz="2000" dirty="0" err="1">
                <a:solidFill>
                  <a:srgbClr val="0070C0"/>
                </a:solidFill>
              </a:rPr>
              <a:t>кестесіне</a:t>
            </a:r>
            <a:r>
              <a:rPr lang="ru-RU" sz="2000" dirty="0">
                <a:solidFill>
                  <a:srgbClr val="0070C0"/>
                </a:solidFill>
              </a:rPr>
              <a:t> </a:t>
            </a:r>
            <a:r>
              <a:rPr lang="ru-RU" sz="2000" dirty="0" err="1">
                <a:solidFill>
                  <a:srgbClr val="0070C0"/>
                </a:solidFill>
              </a:rPr>
              <a:t>байланысты</a:t>
            </a:r>
            <a:r>
              <a:rPr lang="ru-RU" sz="2000" dirty="0">
                <a:solidFill>
                  <a:srgbClr val="0070C0"/>
                </a:solidFill>
              </a:rPr>
              <a:t>, </a:t>
            </a:r>
            <a:r>
              <a:rPr lang="ru-RU" sz="2000" dirty="0" err="1">
                <a:solidFill>
                  <a:srgbClr val="0070C0"/>
                </a:solidFill>
              </a:rPr>
              <a:t>оңтайлы</a:t>
            </a:r>
            <a:r>
              <a:rPr lang="ru-RU" sz="2000" dirty="0">
                <a:solidFill>
                  <a:srgbClr val="0070C0"/>
                </a:solidFill>
              </a:rPr>
              <a:t> </a:t>
            </a:r>
            <a:r>
              <a:rPr lang="ru-RU" sz="2000" dirty="0" err="1">
                <a:solidFill>
                  <a:srgbClr val="0070C0"/>
                </a:solidFill>
              </a:rPr>
              <a:t>уақытта</a:t>
            </a:r>
            <a:r>
              <a:rPr lang="ru-RU" sz="2000" dirty="0">
                <a:solidFill>
                  <a:srgbClr val="0070C0"/>
                </a:solidFill>
              </a:rPr>
              <a:t> </a:t>
            </a:r>
            <a:r>
              <a:rPr lang="ru-RU" sz="2000" dirty="0" err="1">
                <a:solidFill>
                  <a:srgbClr val="0070C0"/>
                </a:solidFill>
              </a:rPr>
              <a:t>өткізеді</a:t>
            </a:r>
            <a:r>
              <a:rPr lang="ru-RU" sz="2000" dirty="0">
                <a:solidFill>
                  <a:srgbClr val="0070C0"/>
                </a:solidFill>
              </a:rPr>
              <a:t>;</a:t>
            </a:r>
          </a:p>
          <a:p>
            <a:pPr algn="just"/>
            <a:endParaRPr lang="ru-RU" sz="2000" dirty="0">
              <a:solidFill>
                <a:srgbClr val="0070C0"/>
              </a:solidFill>
            </a:endParaRPr>
          </a:p>
          <a:p>
            <a:pPr marL="285750" indent="-285750" algn="just">
              <a:buFont typeface="Wingdings" panose="05000000000000000000" pitchFamily="2" charset="2"/>
              <a:buChar char="Ø"/>
            </a:pPr>
            <a:endParaRPr lang="ru-RU" sz="2000" dirty="0">
              <a:solidFill>
                <a:srgbClr val="0070C0"/>
              </a:solidFill>
            </a:endParaRPr>
          </a:p>
          <a:p>
            <a:pPr marL="285750" indent="-285750" algn="just">
              <a:buFont typeface="Wingdings" panose="05000000000000000000" pitchFamily="2" charset="2"/>
              <a:buChar char="Ø"/>
            </a:pPr>
            <a:r>
              <a:rPr lang="ru-RU" sz="2000" dirty="0" err="1">
                <a:solidFill>
                  <a:srgbClr val="0070C0"/>
                </a:solidFill>
              </a:rPr>
              <a:t>Тоқсанға</a:t>
            </a:r>
            <a:r>
              <a:rPr lang="ru-RU" sz="2000" dirty="0">
                <a:solidFill>
                  <a:srgbClr val="0070C0"/>
                </a:solidFill>
              </a:rPr>
              <a:t> </a:t>
            </a:r>
            <a:r>
              <a:rPr lang="ru-RU" sz="2000" dirty="0" err="1">
                <a:solidFill>
                  <a:srgbClr val="0070C0"/>
                </a:solidFill>
              </a:rPr>
              <a:t>баға</a:t>
            </a:r>
            <a:r>
              <a:rPr lang="ru-RU" sz="2000" dirty="0">
                <a:solidFill>
                  <a:srgbClr val="0070C0"/>
                </a:solidFill>
              </a:rPr>
              <a:t> </a:t>
            </a:r>
            <a:r>
              <a:rPr lang="ru-RU" sz="2000" dirty="0" err="1">
                <a:solidFill>
                  <a:srgbClr val="0070C0"/>
                </a:solidFill>
              </a:rPr>
              <a:t>қою</a:t>
            </a:r>
            <a:r>
              <a:rPr lang="ru-RU" sz="2000" dirty="0">
                <a:solidFill>
                  <a:srgbClr val="0070C0"/>
                </a:solidFill>
              </a:rPr>
              <a:t> </a:t>
            </a:r>
            <a:r>
              <a:rPr lang="ru-RU" sz="2000" dirty="0" err="1">
                <a:solidFill>
                  <a:srgbClr val="0070C0"/>
                </a:solidFill>
              </a:rPr>
              <a:t>кезінде</a:t>
            </a:r>
            <a:r>
              <a:rPr lang="ru-RU" sz="2000" dirty="0">
                <a:solidFill>
                  <a:srgbClr val="0070C0"/>
                </a:solidFill>
              </a:rPr>
              <a:t> </a:t>
            </a:r>
            <a:r>
              <a:rPr lang="ru-RU" sz="2000" dirty="0" err="1">
                <a:solidFill>
                  <a:srgbClr val="0070C0"/>
                </a:solidFill>
              </a:rPr>
              <a:t>күнделікті</a:t>
            </a:r>
            <a:r>
              <a:rPr lang="ru-RU" sz="2000" dirty="0">
                <a:solidFill>
                  <a:srgbClr val="0070C0"/>
                </a:solidFill>
              </a:rPr>
              <a:t> </a:t>
            </a:r>
            <a:r>
              <a:rPr lang="ru-RU" sz="2000" dirty="0" err="1">
                <a:solidFill>
                  <a:srgbClr val="0070C0"/>
                </a:solidFill>
              </a:rPr>
              <a:t>бағалау</a:t>
            </a:r>
            <a:r>
              <a:rPr lang="ru-RU" sz="2000" dirty="0">
                <a:solidFill>
                  <a:srgbClr val="0070C0"/>
                </a:solidFill>
              </a:rPr>
              <a:t> </a:t>
            </a:r>
            <a:r>
              <a:rPr lang="ru-RU" sz="2000" dirty="0" err="1">
                <a:solidFill>
                  <a:srgbClr val="0070C0"/>
                </a:solidFill>
              </a:rPr>
              <a:t>нәтижелері</a:t>
            </a:r>
            <a:r>
              <a:rPr lang="ru-RU" sz="2000" dirty="0">
                <a:solidFill>
                  <a:srgbClr val="0070C0"/>
                </a:solidFill>
              </a:rPr>
              <a:t>, 1 БЖБ, 1 ТЖБ </a:t>
            </a:r>
            <a:r>
              <a:rPr lang="ru-RU" sz="2000" dirty="0" err="1">
                <a:solidFill>
                  <a:srgbClr val="0070C0"/>
                </a:solidFill>
              </a:rPr>
              <a:t>ескеріледі</a:t>
            </a:r>
            <a:r>
              <a:rPr lang="ru-RU" sz="2000" dirty="0">
                <a:solidFill>
                  <a:srgbClr val="0070C0"/>
                </a:solidFill>
              </a:rPr>
              <a:t>.</a:t>
            </a:r>
          </a:p>
          <a:p>
            <a:pPr algn="just"/>
            <a:endParaRPr lang="ru-RU" sz="2000" dirty="0">
              <a:solidFill>
                <a:srgbClr val="0070C0"/>
              </a:solidFill>
            </a:endParaRPr>
          </a:p>
          <a:p>
            <a:pPr algn="just"/>
            <a:r>
              <a:rPr lang="ru-RU" sz="2800" b="1" dirty="0">
                <a:solidFill>
                  <a:schemeClr val="accent2"/>
                </a:solidFill>
              </a:rPr>
              <a:t>Назар </a:t>
            </a:r>
            <a:r>
              <a:rPr lang="ru-RU" sz="2800" b="1" dirty="0" err="1">
                <a:solidFill>
                  <a:schemeClr val="accent2"/>
                </a:solidFill>
              </a:rPr>
              <a:t>аударыңыз</a:t>
            </a:r>
            <a:r>
              <a:rPr lang="ru-RU" sz="2800" b="1" dirty="0">
                <a:solidFill>
                  <a:schemeClr val="accent2"/>
                </a:solidFill>
              </a:rPr>
              <a:t>! </a:t>
            </a:r>
            <a:r>
              <a:rPr lang="ru-RU" sz="2000" dirty="0" err="1">
                <a:solidFill>
                  <a:srgbClr val="0070C0"/>
                </a:solidFill>
              </a:rPr>
              <a:t>Оқушылардың</a:t>
            </a:r>
            <a:r>
              <a:rPr lang="ru-RU" sz="2000" dirty="0">
                <a:solidFill>
                  <a:srgbClr val="0070C0"/>
                </a:solidFill>
              </a:rPr>
              <a:t> </a:t>
            </a:r>
            <a:r>
              <a:rPr lang="ru-RU" sz="2000" dirty="0" err="1">
                <a:solidFill>
                  <a:srgbClr val="0070C0"/>
                </a:solidFill>
              </a:rPr>
              <a:t>оқу</a:t>
            </a:r>
            <a:r>
              <a:rPr lang="ru-RU" sz="2000" dirty="0">
                <a:solidFill>
                  <a:srgbClr val="0070C0"/>
                </a:solidFill>
              </a:rPr>
              <a:t> </a:t>
            </a:r>
            <a:r>
              <a:rPr lang="ru-RU" sz="2000" dirty="0" err="1">
                <a:solidFill>
                  <a:srgbClr val="0070C0"/>
                </a:solidFill>
              </a:rPr>
              <a:t>жетістіктерін</a:t>
            </a:r>
            <a:r>
              <a:rPr lang="ru-RU" sz="2000" dirty="0">
                <a:solidFill>
                  <a:srgbClr val="0070C0"/>
                </a:solidFill>
              </a:rPr>
              <a:t> </a:t>
            </a:r>
            <a:r>
              <a:rPr lang="ru-RU" sz="2000" dirty="0" err="1">
                <a:solidFill>
                  <a:srgbClr val="0070C0"/>
                </a:solidFill>
              </a:rPr>
              <a:t>бағалау</a:t>
            </a:r>
            <a:r>
              <a:rPr lang="ru-RU" sz="2000" dirty="0">
                <a:solidFill>
                  <a:srgbClr val="0070C0"/>
                </a:solidFill>
              </a:rPr>
              <a:t> </a:t>
            </a:r>
            <a:r>
              <a:rPr lang="ru-RU" sz="2000" dirty="0" err="1">
                <a:solidFill>
                  <a:srgbClr val="0070C0"/>
                </a:solidFill>
              </a:rPr>
              <a:t>электрондық</a:t>
            </a:r>
            <a:r>
              <a:rPr lang="ru-RU" sz="2000" dirty="0">
                <a:solidFill>
                  <a:srgbClr val="0070C0"/>
                </a:solidFill>
              </a:rPr>
              <a:t> </a:t>
            </a:r>
            <a:r>
              <a:rPr lang="ru-RU" sz="2000" dirty="0" err="1">
                <a:solidFill>
                  <a:srgbClr val="0070C0"/>
                </a:solidFill>
              </a:rPr>
              <a:t>журналдарда</a:t>
            </a:r>
            <a:r>
              <a:rPr lang="ru-RU" sz="2000" dirty="0">
                <a:solidFill>
                  <a:srgbClr val="0070C0"/>
                </a:solidFill>
              </a:rPr>
              <a:t>, </a:t>
            </a:r>
            <a:r>
              <a:rPr lang="ru-RU" sz="2000" dirty="0" err="1">
                <a:solidFill>
                  <a:srgbClr val="0070C0"/>
                </a:solidFill>
              </a:rPr>
              <a:t>электрондық</a:t>
            </a:r>
            <a:r>
              <a:rPr lang="ru-RU" sz="2000" dirty="0">
                <a:solidFill>
                  <a:srgbClr val="0070C0"/>
                </a:solidFill>
              </a:rPr>
              <a:t> </a:t>
            </a:r>
            <a:r>
              <a:rPr lang="ru-RU" sz="2000" dirty="0" err="1">
                <a:solidFill>
                  <a:srgbClr val="0070C0"/>
                </a:solidFill>
              </a:rPr>
              <a:t>журналдар</a:t>
            </a:r>
            <a:r>
              <a:rPr lang="ru-RU" sz="2000" dirty="0">
                <a:solidFill>
                  <a:srgbClr val="0070C0"/>
                </a:solidFill>
              </a:rPr>
              <a:t> </a:t>
            </a:r>
            <a:r>
              <a:rPr lang="ru-RU" sz="2000" dirty="0" err="1">
                <a:solidFill>
                  <a:srgbClr val="0070C0"/>
                </a:solidFill>
              </a:rPr>
              <a:t>болмаған</a:t>
            </a:r>
            <a:r>
              <a:rPr lang="ru-RU" sz="2000" dirty="0">
                <a:solidFill>
                  <a:srgbClr val="0070C0"/>
                </a:solidFill>
              </a:rPr>
              <a:t> </a:t>
            </a:r>
            <a:r>
              <a:rPr lang="ru-RU" sz="2000" dirty="0" err="1">
                <a:solidFill>
                  <a:srgbClr val="0070C0"/>
                </a:solidFill>
              </a:rPr>
              <a:t>жағдайда</a:t>
            </a:r>
            <a:r>
              <a:rPr lang="ru-RU" sz="2000" dirty="0">
                <a:solidFill>
                  <a:srgbClr val="0070C0"/>
                </a:solidFill>
              </a:rPr>
              <a:t> - </a:t>
            </a:r>
            <a:r>
              <a:rPr lang="ru-RU" sz="2000" dirty="0" err="1">
                <a:solidFill>
                  <a:srgbClr val="0070C0"/>
                </a:solidFill>
              </a:rPr>
              <a:t>қағаз</a:t>
            </a:r>
            <a:r>
              <a:rPr lang="ru-RU" sz="2000" dirty="0">
                <a:solidFill>
                  <a:srgbClr val="0070C0"/>
                </a:solidFill>
              </a:rPr>
              <a:t> </a:t>
            </a:r>
            <a:r>
              <a:rPr lang="ru-RU" sz="2000" dirty="0" err="1">
                <a:solidFill>
                  <a:srgbClr val="0070C0"/>
                </a:solidFill>
              </a:rPr>
              <a:t>журналдарда</a:t>
            </a:r>
            <a:r>
              <a:rPr lang="ru-RU" sz="2000" dirty="0">
                <a:solidFill>
                  <a:srgbClr val="0070C0"/>
                </a:solidFill>
              </a:rPr>
              <a:t> </a:t>
            </a:r>
            <a:r>
              <a:rPr lang="ru-RU" sz="2000" dirty="0" err="1">
                <a:solidFill>
                  <a:srgbClr val="0070C0"/>
                </a:solidFill>
              </a:rPr>
              <a:t>жүзеге</a:t>
            </a:r>
            <a:r>
              <a:rPr lang="ru-RU" sz="2000" dirty="0">
                <a:solidFill>
                  <a:srgbClr val="0070C0"/>
                </a:solidFill>
              </a:rPr>
              <a:t> </a:t>
            </a:r>
            <a:r>
              <a:rPr lang="ru-RU" sz="2000" dirty="0" err="1">
                <a:solidFill>
                  <a:srgbClr val="0070C0"/>
                </a:solidFill>
              </a:rPr>
              <a:t>асырылады</a:t>
            </a:r>
            <a:r>
              <a:rPr lang="ru-RU" sz="2000" dirty="0">
                <a:solidFill>
                  <a:srgbClr val="0070C0"/>
                </a:solidFill>
              </a:rPr>
              <a:t>.</a:t>
            </a:r>
          </a:p>
          <a:p>
            <a:endParaRPr lang="ru-RU" sz="2000" dirty="0">
              <a:solidFill>
                <a:srgbClr val="0070C0"/>
              </a:solidFill>
              <a:latin typeface="Arial" panose="020B0604020202020204" pitchFamily="34" charset="0"/>
              <a:cs typeface="Arial" panose="020B0604020202020204" pitchFamily="34" charset="0"/>
            </a:endParaRPr>
          </a:p>
          <a:p>
            <a:endParaRPr lang="ru-RU" sz="2000" dirty="0">
              <a:solidFill>
                <a:srgbClr val="0070C0"/>
              </a:solidFill>
              <a:latin typeface="Arial" panose="020B0604020202020204" pitchFamily="34" charset="0"/>
              <a:cs typeface="Arial" panose="020B0604020202020204" pitchFamily="34" charset="0"/>
            </a:endParaRPr>
          </a:p>
        </p:txBody>
      </p:sp>
      <p:sp>
        <p:nvSpPr>
          <p:cNvPr id="6" name="Заголовок 3">
            <a:extLst>
              <a:ext uri="{FF2B5EF4-FFF2-40B4-BE49-F238E27FC236}">
                <a16:creationId xmlns:a16="http://schemas.microsoft.com/office/drawing/2014/main" id="{DB9E48B4-FE7F-443E-BD76-153E52129D7D}"/>
              </a:ext>
            </a:extLst>
          </p:cNvPr>
          <p:cNvSpPr txBox="1">
            <a:spLocks/>
          </p:cNvSpPr>
          <p:nvPr/>
        </p:nvSpPr>
        <p:spPr>
          <a:xfrm>
            <a:off x="0" y="12288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kk-KZ" sz="2600" b="1" i="1" dirty="0">
                <a:solidFill>
                  <a:schemeClr val="tx2"/>
                </a:solidFill>
              </a:rPr>
              <a:t>Оқушылардың оқу жетістіктерін бағалау</a:t>
            </a:r>
          </a:p>
        </p:txBody>
      </p:sp>
    </p:spTree>
    <p:extLst>
      <p:ext uri="{BB962C8B-B14F-4D97-AF65-F5344CB8AC3E}">
        <p14:creationId xmlns:p14="http://schemas.microsoft.com/office/powerpoint/2010/main" val="3821166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ACE10105-E20C-4A93-AE1C-B64426972E17}"/>
              </a:ext>
            </a:extLst>
          </p:cNvPr>
          <p:cNvSpPr/>
          <p:nvPr/>
        </p:nvSpPr>
        <p:spPr>
          <a:xfrm>
            <a:off x="332912" y="701916"/>
            <a:ext cx="11735520" cy="1083374"/>
          </a:xfrm>
          <a:prstGeom prst="rect">
            <a:avLst/>
          </a:prstGeom>
        </p:spPr>
        <p:txBody>
          <a:bodyPr wrap="square">
            <a:spAutoFit/>
          </a:bodyPr>
          <a:lstStyle/>
          <a:p>
            <a:pPr algn="just">
              <a:lnSpc>
                <a:spcPct val="115000"/>
              </a:lnSpc>
              <a:spcAft>
                <a:spcPts val="0"/>
              </a:spcAft>
              <a:tabLst>
                <a:tab pos="450215" algn="l"/>
              </a:tabLst>
            </a:pPr>
            <a:r>
              <a:rPr lang="ru-RU" sz="2000" b="1" dirty="0">
                <a:solidFill>
                  <a:schemeClr val="accent2"/>
                </a:solidFill>
              </a:rPr>
              <a:t>Назар </a:t>
            </a:r>
            <a:r>
              <a:rPr lang="ru-RU" sz="2000" b="1" dirty="0" err="1">
                <a:solidFill>
                  <a:schemeClr val="accent2"/>
                </a:solidFill>
              </a:rPr>
              <a:t>аударыңыз</a:t>
            </a:r>
            <a:r>
              <a:rPr lang="ru-RU" sz="2000" b="1" dirty="0">
                <a:solidFill>
                  <a:schemeClr val="accent2"/>
                </a:solidFill>
              </a:rPr>
              <a:t>! </a:t>
            </a:r>
            <a:r>
              <a:rPr lang="ru-RU" dirty="0" err="1">
                <a:solidFill>
                  <a:srgbClr val="0070C0"/>
                </a:solidFill>
              </a:rPr>
              <a:t>Қашықтан</a:t>
            </a:r>
            <a:r>
              <a:rPr lang="ru-RU" dirty="0">
                <a:solidFill>
                  <a:srgbClr val="0070C0"/>
                </a:solidFill>
              </a:rPr>
              <a:t> </a:t>
            </a:r>
            <a:r>
              <a:rPr lang="ru-RU" dirty="0" err="1">
                <a:solidFill>
                  <a:srgbClr val="0070C0"/>
                </a:solidFill>
              </a:rPr>
              <a:t>оқыту</a:t>
            </a:r>
            <a:r>
              <a:rPr lang="ru-RU" dirty="0">
                <a:solidFill>
                  <a:srgbClr val="0070C0"/>
                </a:solidFill>
              </a:rPr>
              <a:t> </a:t>
            </a:r>
            <a:r>
              <a:rPr lang="ru-RU" dirty="0" err="1">
                <a:solidFill>
                  <a:srgbClr val="0070C0"/>
                </a:solidFill>
              </a:rPr>
              <a:t>кезінде</a:t>
            </a:r>
            <a:r>
              <a:rPr lang="ru-RU" dirty="0">
                <a:solidFill>
                  <a:srgbClr val="0070C0"/>
                </a:solidFill>
              </a:rPr>
              <a:t> «</a:t>
            </a:r>
            <a:r>
              <a:rPr lang="ru-RU" dirty="0" err="1">
                <a:solidFill>
                  <a:srgbClr val="0070C0"/>
                </a:solidFill>
              </a:rPr>
              <a:t>үй</a:t>
            </a:r>
            <a:r>
              <a:rPr lang="ru-RU" dirty="0">
                <a:solidFill>
                  <a:srgbClr val="0070C0"/>
                </a:solidFill>
              </a:rPr>
              <a:t> </a:t>
            </a:r>
            <a:r>
              <a:rPr lang="ru-RU" dirty="0" err="1">
                <a:solidFill>
                  <a:srgbClr val="0070C0"/>
                </a:solidFill>
              </a:rPr>
              <a:t>тапсырмасын</a:t>
            </a:r>
            <a:r>
              <a:rPr lang="ru-RU" dirty="0">
                <a:solidFill>
                  <a:srgbClr val="0070C0"/>
                </a:solidFill>
              </a:rPr>
              <a:t>» </a:t>
            </a:r>
            <a:r>
              <a:rPr lang="ru-RU" dirty="0" err="1">
                <a:solidFill>
                  <a:srgbClr val="0070C0"/>
                </a:solidFill>
              </a:rPr>
              <a:t>дәстүрлі</a:t>
            </a:r>
            <a:r>
              <a:rPr lang="ru-RU" dirty="0">
                <a:solidFill>
                  <a:srgbClr val="0070C0"/>
                </a:solidFill>
              </a:rPr>
              <a:t> </a:t>
            </a:r>
            <a:r>
              <a:rPr lang="ru-RU" dirty="0" err="1">
                <a:solidFill>
                  <a:srgbClr val="0070C0"/>
                </a:solidFill>
              </a:rPr>
              <a:t>түсіну</a:t>
            </a:r>
            <a:r>
              <a:rPr lang="ru-RU" dirty="0">
                <a:solidFill>
                  <a:srgbClr val="0070C0"/>
                </a:solidFill>
              </a:rPr>
              <a:t> </a:t>
            </a:r>
            <a:r>
              <a:rPr lang="ru-RU" dirty="0" err="1">
                <a:solidFill>
                  <a:srgbClr val="0070C0"/>
                </a:solidFill>
              </a:rPr>
              <a:t>өзгереді</a:t>
            </a:r>
            <a:r>
              <a:rPr lang="ru-RU" dirty="0">
                <a:solidFill>
                  <a:srgbClr val="0070C0"/>
                </a:solidFill>
              </a:rPr>
              <a:t>, </a:t>
            </a:r>
            <a:r>
              <a:rPr lang="ru-RU" dirty="0" err="1">
                <a:solidFill>
                  <a:srgbClr val="0070C0"/>
                </a:solidFill>
              </a:rPr>
              <a:t>өйткені</a:t>
            </a:r>
            <a:r>
              <a:rPr lang="ru-RU" dirty="0">
                <a:solidFill>
                  <a:srgbClr val="0070C0"/>
                </a:solidFill>
              </a:rPr>
              <a:t> </a:t>
            </a:r>
            <a:r>
              <a:rPr lang="ru-RU" dirty="0" err="1">
                <a:solidFill>
                  <a:srgbClr val="0070C0"/>
                </a:solidFill>
              </a:rPr>
              <a:t>оқу</a:t>
            </a:r>
            <a:r>
              <a:rPr lang="ru-RU" dirty="0">
                <a:solidFill>
                  <a:srgbClr val="0070C0"/>
                </a:solidFill>
              </a:rPr>
              <a:t> </a:t>
            </a:r>
            <a:r>
              <a:rPr lang="ru-RU" dirty="0" err="1">
                <a:solidFill>
                  <a:srgbClr val="0070C0"/>
                </a:solidFill>
              </a:rPr>
              <a:t>жоспарына</a:t>
            </a:r>
            <a:r>
              <a:rPr lang="ru-RU" dirty="0">
                <a:solidFill>
                  <a:srgbClr val="0070C0"/>
                </a:solidFill>
              </a:rPr>
              <a:t> </a:t>
            </a:r>
            <a:r>
              <a:rPr lang="ru-RU" dirty="0" err="1">
                <a:solidFill>
                  <a:srgbClr val="0070C0"/>
                </a:solidFill>
              </a:rPr>
              <a:t>сәйкес</a:t>
            </a:r>
            <a:r>
              <a:rPr lang="ru-RU" dirty="0">
                <a:solidFill>
                  <a:srgbClr val="0070C0"/>
                </a:solidFill>
              </a:rPr>
              <a:t> </a:t>
            </a:r>
            <a:r>
              <a:rPr lang="ru-RU" dirty="0" err="1">
                <a:solidFill>
                  <a:srgbClr val="0070C0"/>
                </a:solidFill>
              </a:rPr>
              <a:t>пәндер</a:t>
            </a:r>
            <a:r>
              <a:rPr lang="ru-RU" dirty="0">
                <a:solidFill>
                  <a:srgbClr val="0070C0"/>
                </a:solidFill>
              </a:rPr>
              <a:t> </a:t>
            </a:r>
            <a:r>
              <a:rPr lang="ru-RU" dirty="0" err="1">
                <a:solidFill>
                  <a:srgbClr val="0070C0"/>
                </a:solidFill>
              </a:rPr>
              <a:t>бойынша</a:t>
            </a:r>
            <a:r>
              <a:rPr lang="ru-RU" dirty="0">
                <a:solidFill>
                  <a:srgbClr val="0070C0"/>
                </a:solidFill>
              </a:rPr>
              <a:t> тек </a:t>
            </a:r>
            <a:r>
              <a:rPr lang="ru-RU" dirty="0" err="1">
                <a:solidFill>
                  <a:srgbClr val="0070C0"/>
                </a:solidFill>
              </a:rPr>
              <a:t>оқу</a:t>
            </a:r>
            <a:r>
              <a:rPr lang="ru-RU" dirty="0">
                <a:solidFill>
                  <a:srgbClr val="0070C0"/>
                </a:solidFill>
              </a:rPr>
              <a:t> </a:t>
            </a:r>
            <a:r>
              <a:rPr lang="ru-RU" dirty="0" err="1">
                <a:solidFill>
                  <a:srgbClr val="0070C0"/>
                </a:solidFill>
              </a:rPr>
              <a:t>тапсырмалары</a:t>
            </a:r>
            <a:r>
              <a:rPr lang="ru-RU" dirty="0">
                <a:solidFill>
                  <a:srgbClr val="0070C0"/>
                </a:solidFill>
              </a:rPr>
              <a:t> бар, </a:t>
            </a:r>
            <a:r>
              <a:rPr lang="ru-RU" dirty="0" err="1">
                <a:solidFill>
                  <a:srgbClr val="0070C0"/>
                </a:solidFill>
              </a:rPr>
              <a:t>оларды</a:t>
            </a:r>
            <a:r>
              <a:rPr lang="ru-RU" dirty="0">
                <a:solidFill>
                  <a:srgbClr val="0070C0"/>
                </a:solidFill>
              </a:rPr>
              <a:t> </a:t>
            </a:r>
            <a:r>
              <a:rPr lang="ru-RU" dirty="0" err="1">
                <a:solidFill>
                  <a:srgbClr val="0070C0"/>
                </a:solidFill>
              </a:rPr>
              <a:t>оқушылар</a:t>
            </a:r>
            <a:r>
              <a:rPr lang="ru-RU" dirty="0">
                <a:solidFill>
                  <a:srgbClr val="0070C0"/>
                </a:solidFill>
              </a:rPr>
              <a:t> </a:t>
            </a:r>
            <a:r>
              <a:rPr lang="ru-RU" dirty="0" err="1">
                <a:solidFill>
                  <a:srgbClr val="0070C0"/>
                </a:solidFill>
              </a:rPr>
              <a:t>өздігінше</a:t>
            </a:r>
            <a:r>
              <a:rPr lang="ru-RU" dirty="0">
                <a:solidFill>
                  <a:srgbClr val="0070C0"/>
                </a:solidFill>
              </a:rPr>
              <a:t> </a:t>
            </a:r>
            <a:r>
              <a:rPr lang="ru-RU" dirty="0" err="1">
                <a:solidFill>
                  <a:srgbClr val="0070C0"/>
                </a:solidFill>
              </a:rPr>
              <a:t>орындайды</a:t>
            </a:r>
            <a:r>
              <a:rPr lang="ru-RU" dirty="0">
                <a:solidFill>
                  <a:srgbClr val="0070C0"/>
                </a:solidFill>
              </a:rPr>
              <a:t>. </a:t>
            </a:r>
            <a:r>
              <a:rPr lang="ru-RU" dirty="0" err="1">
                <a:solidFill>
                  <a:srgbClr val="0070C0"/>
                </a:solidFill>
              </a:rPr>
              <a:t>Әр</a:t>
            </a:r>
            <a:r>
              <a:rPr lang="ru-RU" dirty="0">
                <a:solidFill>
                  <a:srgbClr val="0070C0"/>
                </a:solidFill>
              </a:rPr>
              <a:t> </a:t>
            </a:r>
            <a:r>
              <a:rPr lang="ru-RU" dirty="0" err="1">
                <a:solidFill>
                  <a:srgbClr val="0070C0"/>
                </a:solidFill>
              </a:rPr>
              <a:t>сынып</a:t>
            </a:r>
            <a:r>
              <a:rPr lang="ru-RU" dirty="0">
                <a:solidFill>
                  <a:srgbClr val="0070C0"/>
                </a:solidFill>
              </a:rPr>
              <a:t> </a:t>
            </a:r>
            <a:r>
              <a:rPr lang="ru-RU" dirty="0" err="1">
                <a:solidFill>
                  <a:srgbClr val="0070C0"/>
                </a:solidFill>
              </a:rPr>
              <a:t>жетекшісі</a:t>
            </a:r>
            <a:r>
              <a:rPr lang="ru-RU" dirty="0">
                <a:solidFill>
                  <a:srgbClr val="0070C0"/>
                </a:solidFill>
              </a:rPr>
              <a:t> </a:t>
            </a:r>
            <a:r>
              <a:rPr lang="ru-RU" dirty="0" err="1">
                <a:solidFill>
                  <a:srgbClr val="0070C0"/>
                </a:solidFill>
              </a:rPr>
              <a:t>өз</a:t>
            </a:r>
            <a:r>
              <a:rPr lang="ru-RU" dirty="0">
                <a:solidFill>
                  <a:srgbClr val="0070C0"/>
                </a:solidFill>
              </a:rPr>
              <a:t> </a:t>
            </a:r>
            <a:r>
              <a:rPr lang="ru-RU" dirty="0" err="1">
                <a:solidFill>
                  <a:srgbClr val="0070C0"/>
                </a:solidFill>
              </a:rPr>
              <a:t>сыныбына</a:t>
            </a:r>
            <a:r>
              <a:rPr lang="ru-RU" dirty="0">
                <a:solidFill>
                  <a:srgbClr val="0070C0"/>
                </a:solidFill>
              </a:rPr>
              <a:t> </a:t>
            </a:r>
            <a:r>
              <a:rPr lang="ru-RU" dirty="0" err="1">
                <a:solidFill>
                  <a:srgbClr val="0070C0"/>
                </a:solidFill>
              </a:rPr>
              <a:t>арналған</a:t>
            </a:r>
            <a:r>
              <a:rPr lang="ru-RU" dirty="0">
                <a:solidFill>
                  <a:srgbClr val="0070C0"/>
                </a:solidFill>
              </a:rPr>
              <a:t> </a:t>
            </a:r>
            <a:r>
              <a:rPr lang="ru-RU" dirty="0" err="1">
                <a:solidFill>
                  <a:srgbClr val="0070C0"/>
                </a:solidFill>
              </a:rPr>
              <a:t>кестені</a:t>
            </a:r>
            <a:r>
              <a:rPr lang="ru-RU" dirty="0">
                <a:solidFill>
                  <a:srgbClr val="0070C0"/>
                </a:solidFill>
              </a:rPr>
              <a:t> </a:t>
            </a:r>
            <a:r>
              <a:rPr lang="ru-RU" dirty="0" err="1">
                <a:solidFill>
                  <a:srgbClr val="0070C0"/>
                </a:solidFill>
              </a:rPr>
              <a:t>пайдаланылады</a:t>
            </a:r>
            <a:r>
              <a:rPr lang="ru-RU" dirty="0">
                <a:solidFill>
                  <a:srgbClr val="0070C0"/>
                </a:solidFill>
              </a:rPr>
              <a:t>. </a:t>
            </a:r>
          </a:p>
        </p:txBody>
      </p:sp>
      <p:graphicFrame>
        <p:nvGraphicFramePr>
          <p:cNvPr id="2" name="Таблица 1">
            <a:extLst>
              <a:ext uri="{FF2B5EF4-FFF2-40B4-BE49-F238E27FC236}">
                <a16:creationId xmlns:a16="http://schemas.microsoft.com/office/drawing/2014/main" id="{EA3D3C63-5F78-4B2C-BF77-50AFB286F697}"/>
              </a:ext>
            </a:extLst>
          </p:cNvPr>
          <p:cNvGraphicFramePr>
            <a:graphicFrameLocks noGrp="1"/>
          </p:cNvGraphicFramePr>
          <p:nvPr/>
        </p:nvGraphicFramePr>
        <p:xfrm>
          <a:off x="390070" y="2101904"/>
          <a:ext cx="5278260" cy="4435755"/>
        </p:xfrm>
        <a:graphic>
          <a:graphicData uri="http://schemas.openxmlformats.org/drawingml/2006/table">
            <a:tbl>
              <a:tblPr firstRow="1" firstCol="1" bandRow="1">
                <a:tableStyleId>{5C22544A-7EE6-4342-B048-85BDC9FD1C3A}</a:tableStyleId>
              </a:tblPr>
              <a:tblGrid>
                <a:gridCol w="1287459">
                  <a:extLst>
                    <a:ext uri="{9D8B030D-6E8A-4147-A177-3AD203B41FA5}">
                      <a16:colId xmlns:a16="http://schemas.microsoft.com/office/drawing/2014/main" val="1246353954"/>
                    </a:ext>
                  </a:extLst>
                </a:gridCol>
                <a:gridCol w="3990801">
                  <a:extLst>
                    <a:ext uri="{9D8B030D-6E8A-4147-A177-3AD203B41FA5}">
                      <a16:colId xmlns:a16="http://schemas.microsoft.com/office/drawing/2014/main" val="463451741"/>
                    </a:ext>
                  </a:extLst>
                </a:gridCol>
              </a:tblGrid>
              <a:tr h="431005">
                <a:tc>
                  <a:txBody>
                    <a:bodyPr/>
                    <a:lstStyle/>
                    <a:p>
                      <a:pPr algn="ctr">
                        <a:spcAft>
                          <a:spcPts val="0"/>
                        </a:spcAft>
                      </a:pPr>
                      <a:r>
                        <a:rPr lang="kk-KZ" sz="1200">
                          <a:effectLst/>
                        </a:rPr>
                        <a:t>Пәндер</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kk-KZ" sz="1200">
                          <a:effectLst/>
                        </a:rPr>
                        <a:t>Бір сабақта берілетін оқу тапсырмаларының түрі мен көлемі </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04686078"/>
                  </a:ext>
                </a:extLst>
              </a:tr>
              <a:tr h="251420">
                <a:tc gridSpan="2">
                  <a:txBody>
                    <a:bodyPr/>
                    <a:lstStyle/>
                    <a:p>
                      <a:pPr algn="ctr">
                        <a:spcAft>
                          <a:spcPts val="0"/>
                        </a:spcAft>
                      </a:pPr>
                      <a:r>
                        <a:rPr lang="kk-KZ" sz="1200">
                          <a:effectLst/>
                        </a:rPr>
                        <a:t>1-сынып (2-жартыжылдық</a:t>
                      </a:r>
                      <a:r>
                        <a:rPr lang="kk-KZ" sz="1400">
                          <a:effectLst/>
                        </a:rPr>
                        <a:t>)</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extLst>
                  <a:ext uri="{0D108BD9-81ED-4DB2-BD59-A6C34878D82A}">
                    <a16:rowId xmlns:a16="http://schemas.microsoft.com/office/drawing/2014/main" val="722549008"/>
                  </a:ext>
                </a:extLst>
              </a:tr>
              <a:tr h="215502">
                <a:tc>
                  <a:txBody>
                    <a:bodyPr/>
                    <a:lstStyle/>
                    <a:p>
                      <a:pPr>
                        <a:spcAft>
                          <a:spcPts val="0"/>
                        </a:spcAft>
                      </a:pPr>
                      <a:r>
                        <a:rPr lang="kk-KZ" sz="1200" kern="1200">
                          <a:effectLst/>
                        </a:rPr>
                        <a:t>Сауат ашу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n-US"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5-10 сөзден тұратын 1 жаттығу</a:t>
                      </a:r>
                      <a:r>
                        <a:rPr lang="en-US" sz="1100" kern="1200" dirty="0">
                          <a:solidFill>
                            <a:srgbClr val="0070C0"/>
                          </a:solidFill>
                          <a:effectLst/>
                          <a:latin typeface="+mn-lt"/>
                          <a:ea typeface="+mn-ea"/>
                          <a:cs typeface="+mn-cs"/>
                        </a:rPr>
                        <a:t>;</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01100053"/>
                  </a:ext>
                </a:extLst>
              </a:tr>
              <a:tr h="646507">
                <a:tc>
                  <a:txBody>
                    <a:bodyPr/>
                    <a:lstStyle/>
                    <a:p>
                      <a:pPr>
                        <a:spcAft>
                          <a:spcPts val="0"/>
                        </a:spcAft>
                      </a:pPr>
                      <a:r>
                        <a:rPr lang="kk-KZ" sz="1200" dirty="0">
                          <a:effectLst/>
                        </a:rPr>
                        <a:t>Русский язык (Я2)/</a:t>
                      </a:r>
                    </a:p>
                    <a:p>
                      <a:pPr>
                        <a:spcAft>
                          <a:spcPts val="0"/>
                        </a:spcAft>
                      </a:pPr>
                      <a:r>
                        <a:rPr lang="kk-KZ" sz="1200" kern="1200" dirty="0">
                          <a:effectLst/>
                        </a:rPr>
                        <a:t> Қазақ тілі (Т2)</a:t>
                      </a:r>
                      <a:endParaRPr lang="ru-RU"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n-US"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3-5 сөзден тұратын 1 жаттығу</a:t>
                      </a:r>
                      <a:r>
                        <a:rPr lang="en-US" sz="1100" kern="1200" dirty="0">
                          <a:solidFill>
                            <a:srgbClr val="0070C0"/>
                          </a:solidFill>
                          <a:effectLst/>
                          <a:latin typeface="+mn-lt"/>
                          <a:ea typeface="+mn-ea"/>
                          <a:cs typeface="+mn-cs"/>
                        </a:rPr>
                        <a:t>;</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002240889"/>
                  </a:ext>
                </a:extLst>
              </a:tr>
              <a:tr h="215502">
                <a:tc>
                  <a:txBody>
                    <a:bodyPr/>
                    <a:lstStyle/>
                    <a:p>
                      <a:pPr>
                        <a:spcAft>
                          <a:spcPts val="0"/>
                        </a:spcAft>
                      </a:pPr>
                      <a:r>
                        <a:rPr lang="kk-KZ" sz="1200">
                          <a:effectLst/>
                        </a:rPr>
                        <a:t>Шет тілі</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n-US"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3-5 сөзді жаттау</a:t>
                      </a:r>
                      <a:r>
                        <a:rPr lang="en-US" sz="1100" kern="1200" dirty="0">
                          <a:solidFill>
                            <a:srgbClr val="0070C0"/>
                          </a:solidFill>
                          <a:effectLst/>
                          <a:latin typeface="+mn-lt"/>
                          <a:ea typeface="+mn-ea"/>
                          <a:cs typeface="+mn-cs"/>
                        </a:rPr>
                        <a:t>;</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324939927"/>
                  </a:ext>
                </a:extLst>
              </a:tr>
              <a:tr h="215502">
                <a:tc>
                  <a:txBody>
                    <a:bodyPr/>
                    <a:lstStyle/>
                    <a:p>
                      <a:pPr>
                        <a:spcAft>
                          <a:spcPts val="0"/>
                        </a:spcAft>
                      </a:pPr>
                      <a:r>
                        <a:rPr lang="kk-KZ" sz="1200">
                          <a:effectLst/>
                        </a:rPr>
                        <a:t>Математика</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есептердің 2 бағаны</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6-дан көп емес</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756075373"/>
                  </a:ext>
                </a:extLst>
              </a:tr>
              <a:tr h="395087">
                <a:tc>
                  <a:txBody>
                    <a:bodyPr/>
                    <a:lstStyle/>
                    <a:p>
                      <a:pPr>
                        <a:spcAft>
                          <a:spcPts val="0"/>
                        </a:spcAft>
                      </a:pPr>
                      <a:r>
                        <a:rPr lang="kk-KZ" sz="1200">
                          <a:effectLst/>
                        </a:rPr>
                        <a:t>Дүниетану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kk-KZ" sz="1100" kern="1200" dirty="0">
                          <a:solidFill>
                            <a:srgbClr val="0070C0"/>
                          </a:solidFill>
                          <a:effectLst/>
                          <a:latin typeface="+mn-lt"/>
                          <a:ea typeface="+mn-ea"/>
                          <a:cs typeface="+mn-cs"/>
                        </a:rPr>
                        <a:t>- 0,5 беттен көп емес көлемде оқу, 1-2 сұраққа жауап беру </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4184954470"/>
                  </a:ext>
                </a:extLst>
              </a:tr>
              <a:tr h="431005">
                <a:tc>
                  <a:txBody>
                    <a:bodyPr/>
                    <a:lstStyle/>
                    <a:p>
                      <a:pPr>
                        <a:spcAft>
                          <a:spcPts val="0"/>
                        </a:spcAft>
                      </a:pPr>
                      <a:r>
                        <a:rPr lang="kk-KZ" sz="1200">
                          <a:effectLst/>
                        </a:rPr>
                        <a:t>Жаратылыстану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kk-KZ" sz="1100" kern="1200" dirty="0">
                          <a:solidFill>
                            <a:srgbClr val="0070C0"/>
                          </a:solidFill>
                          <a:effectLst/>
                          <a:latin typeface="+mn-lt"/>
                          <a:ea typeface="+mn-ea"/>
                          <a:cs typeface="+mn-cs"/>
                        </a:rPr>
                        <a:t>- 0,5 беттен көп емес көлемде оқу, 1-2 сұраққа жауап беру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2702451035"/>
                  </a:ext>
                </a:extLst>
              </a:tr>
              <a:tr h="395087">
                <a:tc>
                  <a:txBody>
                    <a:bodyPr/>
                    <a:lstStyle/>
                    <a:p>
                      <a:pPr>
                        <a:spcAft>
                          <a:spcPts val="0"/>
                        </a:spcAft>
                      </a:pPr>
                      <a:r>
                        <a:rPr lang="kk-KZ" sz="1200" kern="1200">
                          <a:effectLst/>
                        </a:rPr>
                        <a:t>Көркем еңбек</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kk-KZ" sz="1100" kern="1200" dirty="0">
                          <a:solidFill>
                            <a:srgbClr val="0070C0"/>
                          </a:solidFill>
                          <a:effectLst/>
                          <a:latin typeface="+mn-lt"/>
                          <a:ea typeface="+mn-ea"/>
                          <a:cs typeface="+mn-cs"/>
                        </a:rPr>
                        <a:t>- 1 сурет салу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1 бұйым жасау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285011960"/>
                  </a:ext>
                </a:extLst>
              </a:tr>
              <a:tr h="431005">
                <a:tc>
                  <a:txBody>
                    <a:bodyPr/>
                    <a:lstStyle/>
                    <a:p>
                      <a:pPr>
                        <a:spcAft>
                          <a:spcPts val="0"/>
                        </a:spcAft>
                      </a:pPr>
                      <a:r>
                        <a:rPr lang="en-US" sz="1200" kern="1200">
                          <a:effectLst/>
                        </a:rPr>
                        <a:t>Музыка</a:t>
                      </a:r>
                      <a:endParaRPr lang="ru-RU" sz="1100">
                        <a:effectLst/>
                      </a:endParaRPr>
                    </a:p>
                    <a:p>
                      <a:pPr>
                        <a:spcAft>
                          <a:spcPts val="0"/>
                        </a:spcAft>
                      </a:pPr>
                      <a:r>
                        <a:rPr lang="en-US" sz="1200" kern="1200">
                          <a:effectLst/>
                        </a:rPr>
                        <a:t> </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1 музыкалық туындыны тыңдау; немесе</a:t>
                      </a:r>
                      <a:endParaRPr lang="ru-RU" sz="1100" kern="1200" dirty="0">
                        <a:solidFill>
                          <a:srgbClr val="0070C0"/>
                        </a:solidFill>
                        <a:effectLst/>
                        <a:latin typeface="+mn-lt"/>
                        <a:ea typeface="+mn-ea"/>
                        <a:cs typeface="+mn-cs"/>
                      </a:endParaRPr>
                    </a:p>
                    <a:p>
                      <a:pPr>
                        <a:spcAft>
                          <a:spcPts val="0"/>
                        </a:spcAft>
                      </a:pPr>
                      <a:r>
                        <a:rPr lang="kk-KZ" sz="1100" kern="1200" dirty="0">
                          <a:solidFill>
                            <a:srgbClr val="0070C0"/>
                          </a:solidFill>
                          <a:effectLst/>
                          <a:latin typeface="+mn-lt"/>
                          <a:ea typeface="+mn-ea"/>
                          <a:cs typeface="+mn-cs"/>
                        </a:rPr>
                        <a:t>- 1 музыкалық бейне-ресурсты көру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4078503923"/>
                  </a:ext>
                </a:extLst>
              </a:tr>
              <a:tr h="215502">
                <a:tc>
                  <a:txBody>
                    <a:bodyPr/>
                    <a:lstStyle/>
                    <a:p>
                      <a:pPr>
                        <a:spcAft>
                          <a:spcPts val="0"/>
                        </a:spcAft>
                      </a:pPr>
                      <a:r>
                        <a:rPr lang="kk-KZ" sz="1200">
                          <a:effectLst/>
                        </a:rPr>
                        <a:t>Өзін-өзі 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тақырып бойынша 1 ауызша әңгімелеу, 3-5 сөйлем</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644348805"/>
                  </a:ext>
                </a:extLst>
              </a:tr>
              <a:tr h="592631">
                <a:tc>
                  <a:txBody>
                    <a:bodyPr/>
                    <a:lstStyle/>
                    <a:p>
                      <a:pPr>
                        <a:spcAft>
                          <a:spcPts val="0"/>
                        </a:spcAft>
                      </a:pPr>
                      <a:r>
                        <a:rPr lang="kk-KZ" sz="1200">
                          <a:effectLst/>
                        </a:rPr>
                        <a:t>Дене шынықтыру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жаттығуларды қарау және орындау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236955643"/>
                  </a:ext>
                </a:extLst>
              </a:tr>
            </a:tbl>
          </a:graphicData>
        </a:graphic>
      </p:graphicFrame>
      <p:graphicFrame>
        <p:nvGraphicFramePr>
          <p:cNvPr id="5" name="Таблица 4">
            <a:extLst>
              <a:ext uri="{FF2B5EF4-FFF2-40B4-BE49-F238E27FC236}">
                <a16:creationId xmlns:a16="http://schemas.microsoft.com/office/drawing/2014/main" id="{7C766901-6CCB-4346-B4F3-6FFDF9141C1B}"/>
              </a:ext>
            </a:extLst>
          </p:cNvPr>
          <p:cNvGraphicFramePr>
            <a:graphicFrameLocks noGrp="1"/>
          </p:cNvGraphicFramePr>
          <p:nvPr/>
        </p:nvGraphicFramePr>
        <p:xfrm>
          <a:off x="6096000" y="2101904"/>
          <a:ext cx="5791200" cy="4435752"/>
        </p:xfrm>
        <a:graphic>
          <a:graphicData uri="http://schemas.openxmlformats.org/drawingml/2006/table">
            <a:tbl>
              <a:tblPr firstRow="1" firstCol="1" bandRow="1">
                <a:tableStyleId>{5C22544A-7EE6-4342-B048-85BDC9FD1C3A}</a:tableStyleId>
              </a:tblPr>
              <a:tblGrid>
                <a:gridCol w="1412574">
                  <a:extLst>
                    <a:ext uri="{9D8B030D-6E8A-4147-A177-3AD203B41FA5}">
                      <a16:colId xmlns:a16="http://schemas.microsoft.com/office/drawing/2014/main" val="504254161"/>
                    </a:ext>
                  </a:extLst>
                </a:gridCol>
                <a:gridCol w="4378626">
                  <a:extLst>
                    <a:ext uri="{9D8B030D-6E8A-4147-A177-3AD203B41FA5}">
                      <a16:colId xmlns:a16="http://schemas.microsoft.com/office/drawing/2014/main" val="396951544"/>
                    </a:ext>
                  </a:extLst>
                </a:gridCol>
              </a:tblGrid>
              <a:tr h="184823">
                <a:tc gridSpan="2">
                  <a:txBody>
                    <a:bodyPr/>
                    <a:lstStyle/>
                    <a:p>
                      <a:pPr algn="ctr">
                        <a:spcAft>
                          <a:spcPts val="0"/>
                        </a:spcAft>
                      </a:pPr>
                      <a:r>
                        <a:rPr lang="kk-KZ" sz="1200">
                          <a:effectLst/>
                        </a:rPr>
                        <a:t>2-сынып</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extLst>
                  <a:ext uri="{0D108BD9-81ED-4DB2-BD59-A6C34878D82A}">
                    <a16:rowId xmlns:a16="http://schemas.microsoft.com/office/drawing/2014/main" val="2596265315"/>
                  </a:ext>
                </a:extLst>
              </a:tr>
              <a:tr h="554469">
                <a:tc>
                  <a:txBody>
                    <a:bodyPr/>
                    <a:lstStyle/>
                    <a:p>
                      <a:pPr>
                        <a:spcAft>
                          <a:spcPts val="0"/>
                        </a:spcAft>
                      </a:pPr>
                      <a:r>
                        <a:rPr lang="kk-KZ" sz="1200" kern="1200">
                          <a:effectLst/>
                        </a:rPr>
                        <a:t>Қазақ тілі/Русский язык</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kk-KZ" sz="1100" kern="1200" dirty="0">
                          <a:solidFill>
                            <a:srgbClr val="0070C0"/>
                          </a:solidFill>
                          <a:effectLst/>
                          <a:latin typeface="+mn-lt"/>
                          <a:ea typeface="+mn-ea"/>
                          <a:cs typeface="+mn-cs"/>
                        </a:rPr>
                        <a:t>- 15-25 сөзден тұратын 1 жаттығу, 1 грамматикалық тапсырма</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440689528"/>
                  </a:ext>
                </a:extLst>
              </a:tr>
              <a:tr h="369646">
                <a:tc>
                  <a:txBody>
                    <a:bodyPr/>
                    <a:lstStyle/>
                    <a:p>
                      <a:pPr algn="just">
                        <a:spcAft>
                          <a:spcPts val="0"/>
                        </a:spcAft>
                      </a:pPr>
                      <a:r>
                        <a:rPr lang="kk-KZ" sz="1200">
                          <a:effectLst/>
                        </a:rPr>
                        <a:t>Математика</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 сөз есеп және 1 амалды 10 өрнектің мәнін табу;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сөз есеп және бірнеше амалды 2-3 өрнектің мәнін табу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912384303"/>
                  </a:ext>
                </a:extLst>
              </a:tr>
              <a:tr h="369646">
                <a:tc>
                  <a:txBody>
                    <a:bodyPr/>
                    <a:lstStyle/>
                    <a:p>
                      <a:pPr algn="just">
                        <a:spcAft>
                          <a:spcPts val="0"/>
                        </a:spcAft>
                      </a:pPr>
                      <a:r>
                        <a:rPr lang="kk-KZ" sz="1200">
                          <a:effectLst/>
                        </a:rPr>
                        <a:t>Ағылшын тілі</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- 3-5 сөз жаттау;</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- 5-10 сөзден тұратын бір жаттығу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015749392"/>
                  </a:ext>
                </a:extLst>
              </a:tr>
              <a:tr h="184823">
                <a:tc>
                  <a:txBody>
                    <a:bodyPr/>
                    <a:lstStyle/>
                    <a:p>
                      <a:pPr algn="just">
                        <a:spcAft>
                          <a:spcPts val="0"/>
                        </a:spcAft>
                      </a:pPr>
                      <a:r>
                        <a:rPr lang="kk-KZ" sz="1200">
                          <a:effectLst/>
                        </a:rPr>
                        <a:t>Әдебиеттік оқу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- 1,5-2 бет оқу және мәтін бойынша 1 тапсырма</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2154901307"/>
                  </a:ext>
                </a:extLst>
              </a:tr>
              <a:tr h="554469">
                <a:tc>
                  <a:txBody>
                    <a:bodyPr/>
                    <a:lstStyle/>
                    <a:p>
                      <a:pPr algn="just">
                        <a:spcAft>
                          <a:spcPts val="0"/>
                        </a:spcAft>
                      </a:pPr>
                      <a:r>
                        <a:rPr lang="kk-KZ" sz="1200">
                          <a:effectLst/>
                        </a:rPr>
                        <a:t>Русский язык (Я2)/Қазақ тілі (Т2)</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- 10-12 сөзден тұратын 1 жаттығу </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- 3-5 сөз жаттау</a:t>
                      </a:r>
                      <a:endParaRPr lang="ru-RU" sz="1100" kern="1200" dirty="0">
                        <a:solidFill>
                          <a:srgbClr val="0070C0"/>
                        </a:solidFill>
                        <a:effectLst/>
                        <a:latin typeface="+mn-lt"/>
                        <a:ea typeface="+mn-ea"/>
                        <a:cs typeface="+mn-cs"/>
                      </a:endParaRPr>
                    </a:p>
                    <a:p>
                      <a:pPr algn="just">
                        <a:spcAft>
                          <a:spcPts val="0"/>
                        </a:spcAft>
                      </a:pPr>
                      <a:r>
                        <a:rPr lang="en-US" sz="1100" kern="1200" dirty="0">
                          <a:solidFill>
                            <a:srgbClr val="0070C0"/>
                          </a:solidFill>
                          <a:effectLst/>
                          <a:latin typeface="+mn-lt"/>
                          <a:ea typeface="+mn-ea"/>
                          <a:cs typeface="+mn-cs"/>
                        </a:rPr>
                        <a:t> </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096306517"/>
                  </a:ext>
                </a:extLst>
              </a:tr>
              <a:tr h="184823">
                <a:tc>
                  <a:txBody>
                    <a:bodyPr/>
                    <a:lstStyle/>
                    <a:p>
                      <a:pPr>
                        <a:spcAft>
                          <a:spcPts val="0"/>
                        </a:spcAft>
                      </a:pPr>
                      <a:r>
                        <a:rPr lang="kk-KZ" sz="1200">
                          <a:effectLst/>
                        </a:rPr>
                        <a:t>Дүниетану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- 1,5-2 бет оқу және мәтін бойынша 1 тапсырма орындау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100786140"/>
                  </a:ext>
                </a:extLst>
              </a:tr>
              <a:tr h="184823">
                <a:tc>
                  <a:txBody>
                    <a:bodyPr/>
                    <a:lstStyle/>
                    <a:p>
                      <a:pPr>
                        <a:spcAft>
                          <a:spcPts val="0"/>
                        </a:spcAft>
                      </a:pPr>
                      <a:r>
                        <a:rPr lang="kk-KZ" sz="1200">
                          <a:effectLst/>
                        </a:rPr>
                        <a:t>Жаратылыстану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- 1,5-2 бет оқу және мәтін бойынша 1 тапсырма орындау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370041800"/>
                  </a:ext>
                </a:extLst>
              </a:tr>
              <a:tr h="369646">
                <a:tc>
                  <a:txBody>
                    <a:bodyPr/>
                    <a:lstStyle/>
                    <a:p>
                      <a:pPr>
                        <a:spcAft>
                          <a:spcPts val="0"/>
                        </a:spcAft>
                      </a:pPr>
                      <a:r>
                        <a:rPr lang="kk-KZ" sz="1200">
                          <a:effectLst/>
                        </a:rPr>
                        <a:t>Өзін-өзі тану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a:t>
                      </a:r>
                      <a:r>
                        <a:rPr lang="kk-KZ" sz="1100" kern="1200" dirty="0">
                          <a:solidFill>
                            <a:srgbClr val="0070C0"/>
                          </a:solidFill>
                          <a:effectLst/>
                          <a:latin typeface="+mn-lt"/>
                          <a:ea typeface="+mn-ea"/>
                          <a:cs typeface="+mn-cs"/>
                        </a:rPr>
                        <a:t>ауызша тапсырма</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ru-RU" sz="1100" kern="1200" dirty="0">
                          <a:solidFill>
                            <a:srgbClr val="0070C0"/>
                          </a:solidFill>
                          <a:effectLst/>
                          <a:latin typeface="+mn-lt"/>
                          <a:ea typeface="+mn-ea"/>
                          <a:cs typeface="+mn-cs"/>
                        </a:rPr>
                        <a:t>- 1 </a:t>
                      </a:r>
                      <a:r>
                        <a:rPr lang="kk-KZ" sz="1100" kern="1200" dirty="0">
                          <a:solidFill>
                            <a:srgbClr val="0070C0"/>
                          </a:solidFill>
                          <a:effectLst/>
                          <a:latin typeface="+mn-lt"/>
                          <a:ea typeface="+mn-ea"/>
                          <a:cs typeface="+mn-cs"/>
                        </a:rPr>
                        <a:t>жазбаша тапсырма</a:t>
                      </a:r>
                      <a:r>
                        <a:rPr lang="ru-RU" sz="1100" kern="1200" dirty="0">
                          <a:solidFill>
                            <a:srgbClr val="0070C0"/>
                          </a:solidFill>
                          <a:effectLst/>
                          <a:latin typeface="+mn-lt"/>
                          <a:ea typeface="+mn-ea"/>
                          <a:cs typeface="+mn-cs"/>
                        </a:rPr>
                        <a:t>,</a:t>
                      </a:r>
                      <a:r>
                        <a:rPr lang="kk-KZ" sz="1100" kern="1200" dirty="0">
                          <a:solidFill>
                            <a:srgbClr val="0070C0"/>
                          </a:solidFill>
                          <a:effectLst/>
                          <a:latin typeface="+mn-lt"/>
                          <a:ea typeface="+mn-ea"/>
                          <a:cs typeface="+mn-cs"/>
                        </a:rPr>
                        <a:t> 4-5 сөйлем</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2639914704"/>
                  </a:ext>
                </a:extLst>
              </a:tr>
              <a:tr h="369646">
                <a:tc>
                  <a:txBody>
                    <a:bodyPr/>
                    <a:lstStyle/>
                    <a:p>
                      <a:pPr>
                        <a:spcAft>
                          <a:spcPts val="0"/>
                        </a:spcAft>
                      </a:pPr>
                      <a:r>
                        <a:rPr lang="kk-KZ" sz="1200">
                          <a:effectLst/>
                        </a:rPr>
                        <a:t>Көркем еңбек</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- 1 сурет салу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1 бұйым жасау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1425655445"/>
                  </a:ext>
                </a:extLst>
              </a:tr>
              <a:tr h="554469">
                <a:tc>
                  <a:txBody>
                    <a:bodyPr/>
                    <a:lstStyle/>
                    <a:p>
                      <a:pPr>
                        <a:spcAft>
                          <a:spcPts val="0"/>
                        </a:spcAft>
                      </a:pPr>
                      <a:r>
                        <a:rPr lang="en-US" sz="1200">
                          <a:effectLst/>
                        </a:rPr>
                        <a:t>Музыка</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1 музыкалық туындыны тыңдау;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музыкалық бейне-ресурсты тамашалау, 1-2 сұраққа жауап беру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042986256"/>
                  </a:ext>
                </a:extLst>
              </a:tr>
              <a:tr h="554469">
                <a:tc>
                  <a:txBody>
                    <a:bodyPr/>
                    <a:lstStyle/>
                    <a:p>
                      <a:pPr>
                        <a:spcAft>
                          <a:spcPts val="0"/>
                        </a:spcAft>
                      </a:pPr>
                      <a:r>
                        <a:rPr lang="kk-KZ" sz="1200">
                          <a:effectLst/>
                        </a:rPr>
                        <a:t>Дене шынықтыру</a:t>
                      </a:r>
                      <a:endParaRPr lang="ru-R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11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жаттығуларды қарау және орындау</a:t>
                      </a:r>
                      <a:endParaRPr lang="ru-RU" sz="1100" kern="1200" dirty="0">
                        <a:solidFill>
                          <a:srgbClr val="0070C0"/>
                        </a:solidFill>
                        <a:effectLst/>
                        <a:latin typeface="+mn-lt"/>
                        <a:ea typeface="+mn-ea"/>
                        <a:cs typeface="+mn-cs"/>
                      </a:endParaRPr>
                    </a:p>
                  </a:txBody>
                  <a:tcPr marL="68580" marR="68580" marT="0" marB="0"/>
                </a:tc>
                <a:extLst>
                  <a:ext uri="{0D108BD9-81ED-4DB2-BD59-A6C34878D82A}">
                    <a16:rowId xmlns:a16="http://schemas.microsoft.com/office/drawing/2014/main" val="3736852549"/>
                  </a:ext>
                </a:extLst>
              </a:tr>
            </a:tbl>
          </a:graphicData>
        </a:graphic>
      </p:graphicFrame>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0" y="69054"/>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1124630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11734429-75A2-47BD-9A55-CF2E06BAE805}"/>
              </a:ext>
            </a:extLst>
          </p:cNvPr>
          <p:cNvGraphicFramePr>
            <a:graphicFrameLocks noGrp="1"/>
          </p:cNvGraphicFramePr>
          <p:nvPr/>
        </p:nvGraphicFramePr>
        <p:xfrm>
          <a:off x="206336" y="1289080"/>
          <a:ext cx="5607750" cy="4894378"/>
        </p:xfrm>
        <a:graphic>
          <a:graphicData uri="http://schemas.openxmlformats.org/drawingml/2006/table">
            <a:tbl>
              <a:tblPr firstRow="1" firstCol="1" bandRow="1">
                <a:tableStyleId>{5C22544A-7EE6-4342-B048-85BDC9FD1C3A}</a:tableStyleId>
              </a:tblPr>
              <a:tblGrid>
                <a:gridCol w="1367829">
                  <a:extLst>
                    <a:ext uri="{9D8B030D-6E8A-4147-A177-3AD203B41FA5}">
                      <a16:colId xmlns:a16="http://schemas.microsoft.com/office/drawing/2014/main" val="3157572897"/>
                    </a:ext>
                  </a:extLst>
                </a:gridCol>
                <a:gridCol w="4239921">
                  <a:extLst>
                    <a:ext uri="{9D8B030D-6E8A-4147-A177-3AD203B41FA5}">
                      <a16:colId xmlns:a16="http://schemas.microsoft.com/office/drawing/2014/main" val="510258424"/>
                    </a:ext>
                  </a:extLst>
                </a:gridCol>
              </a:tblGrid>
              <a:tr h="183967">
                <a:tc gridSpan="2">
                  <a:txBody>
                    <a:bodyPr/>
                    <a:lstStyle/>
                    <a:p>
                      <a:pPr algn="ctr">
                        <a:spcAft>
                          <a:spcPts val="0"/>
                        </a:spcAft>
                      </a:pPr>
                      <a:r>
                        <a:rPr lang="kk-KZ" sz="1100">
                          <a:effectLst/>
                        </a:rPr>
                        <a:t>3-сынып</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hMerge="1">
                  <a:txBody>
                    <a:bodyPr/>
                    <a:lstStyle/>
                    <a:p>
                      <a:endParaRPr lang="ru-RU"/>
                    </a:p>
                  </a:txBody>
                  <a:tcPr/>
                </a:tc>
                <a:extLst>
                  <a:ext uri="{0D108BD9-81ED-4DB2-BD59-A6C34878D82A}">
                    <a16:rowId xmlns:a16="http://schemas.microsoft.com/office/drawing/2014/main" val="3974305545"/>
                  </a:ext>
                </a:extLst>
              </a:tr>
              <a:tr h="535115">
                <a:tc>
                  <a:txBody>
                    <a:bodyPr/>
                    <a:lstStyle/>
                    <a:p>
                      <a:pPr>
                        <a:spcAft>
                          <a:spcPts val="0"/>
                        </a:spcAft>
                      </a:pPr>
                      <a:r>
                        <a:rPr lang="kk-KZ" sz="1100" kern="1200">
                          <a:effectLst/>
                        </a:rPr>
                        <a:t>Қазақ тілі/Русский язык</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- 30-40 сөзден тұратын 1 жаттығу, 1 грамматикалық тапсырма</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494230502"/>
                  </a:ext>
                </a:extLst>
              </a:tr>
              <a:tr h="713487">
                <a:tc>
                  <a:txBody>
                    <a:bodyPr/>
                    <a:lstStyle/>
                    <a:p>
                      <a:pPr algn="just">
                        <a:spcAft>
                          <a:spcPts val="0"/>
                        </a:spcAft>
                      </a:pPr>
                      <a:r>
                        <a:rPr lang="kk-KZ" sz="1100">
                          <a:effectLst/>
                        </a:rPr>
                        <a:t>Математика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 сөз есеп және 10-15 есеп; немесе</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 сөз есеп және бірнеше амалды 2 өрнек (немесе 1 теңдеу),</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en-US"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ауызша есептеулермен байланысты 1 жаттығу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280014166"/>
                  </a:ext>
                </a:extLst>
              </a:tr>
              <a:tr h="183967">
                <a:tc>
                  <a:txBody>
                    <a:bodyPr/>
                    <a:lstStyle/>
                    <a:p>
                      <a:pPr>
                        <a:spcAft>
                          <a:spcPts val="0"/>
                        </a:spcAft>
                      </a:pPr>
                      <a:r>
                        <a:rPr lang="kk-KZ" sz="1100">
                          <a:effectLst/>
                        </a:rPr>
                        <a:t>АКТ</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ойын формасындағы 1 жаттығу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961699788"/>
                  </a:ext>
                </a:extLst>
              </a:tr>
              <a:tr h="367936">
                <a:tc>
                  <a:txBody>
                    <a:bodyPr/>
                    <a:lstStyle/>
                    <a:p>
                      <a:pPr algn="just">
                        <a:spcAft>
                          <a:spcPts val="0"/>
                        </a:spcAft>
                      </a:pPr>
                      <a:r>
                        <a:rPr lang="kk-KZ" sz="1100">
                          <a:effectLst/>
                        </a:rPr>
                        <a:t>Ағылшын тілі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a:solidFill>
                            <a:srgbClr val="0070C0"/>
                          </a:solidFill>
                          <a:effectLst/>
                          <a:latin typeface="+mn-lt"/>
                          <a:ea typeface="+mn-ea"/>
                          <a:cs typeface="+mn-cs"/>
                        </a:rPr>
                        <a:t>- 3-5 сөз жаттау;</a:t>
                      </a:r>
                      <a:endParaRPr lang="ru-RU" sz="900" kern="120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900" kern="1200">
                          <a:solidFill>
                            <a:srgbClr val="0070C0"/>
                          </a:solidFill>
                          <a:effectLst/>
                          <a:latin typeface="+mn-lt"/>
                          <a:ea typeface="+mn-ea"/>
                          <a:cs typeface="+mn-cs"/>
                        </a:rPr>
                        <a:t>- 15-20 сөзден тұратын 1-3 жаттығу</a:t>
                      </a:r>
                      <a:endParaRPr lang="ru-RU" sz="900" kern="120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939991943"/>
                  </a:ext>
                </a:extLst>
              </a:tr>
              <a:tr h="183967">
                <a:tc>
                  <a:txBody>
                    <a:bodyPr/>
                    <a:lstStyle/>
                    <a:p>
                      <a:pPr algn="just">
                        <a:spcAft>
                          <a:spcPts val="0"/>
                        </a:spcAft>
                      </a:pPr>
                      <a:r>
                        <a:rPr lang="kk-KZ" sz="1100">
                          <a:effectLst/>
                        </a:rPr>
                        <a:t>Әдебиеттік оқу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a:solidFill>
                            <a:srgbClr val="0070C0"/>
                          </a:solidFill>
                          <a:effectLst/>
                          <a:latin typeface="+mn-lt"/>
                          <a:ea typeface="+mn-ea"/>
                          <a:cs typeface="+mn-cs"/>
                        </a:rPr>
                        <a:t>- 2-3 бет оқу және мәтін бойынша 1 тапсырма</a:t>
                      </a:r>
                      <a:endParaRPr lang="ru-RU" sz="900" kern="120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796307989"/>
                  </a:ext>
                </a:extLst>
              </a:tr>
              <a:tr h="551903">
                <a:tc>
                  <a:txBody>
                    <a:bodyPr/>
                    <a:lstStyle/>
                    <a:p>
                      <a:pPr algn="just">
                        <a:spcAft>
                          <a:spcPts val="0"/>
                        </a:spcAft>
                      </a:pPr>
                      <a:r>
                        <a:rPr lang="kk-KZ" sz="1100">
                          <a:effectLst/>
                        </a:rPr>
                        <a:t>Русский язык (Я2)/Қазақ тілі (Т2)</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- 15-20 сөзден тұратын 1 жаттығу </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- 3-5 сөз жаттау</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998544769"/>
                  </a:ext>
                </a:extLst>
              </a:tr>
              <a:tr h="183967">
                <a:tc>
                  <a:txBody>
                    <a:bodyPr/>
                    <a:lstStyle/>
                    <a:p>
                      <a:pPr>
                        <a:spcAft>
                          <a:spcPts val="0"/>
                        </a:spcAft>
                      </a:pPr>
                      <a:r>
                        <a:rPr lang="kk-KZ" sz="1100">
                          <a:effectLst/>
                        </a:rPr>
                        <a:t>Дүниетану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a:solidFill>
                            <a:srgbClr val="0070C0"/>
                          </a:solidFill>
                          <a:effectLst/>
                          <a:latin typeface="+mn-lt"/>
                          <a:ea typeface="+mn-ea"/>
                          <a:cs typeface="+mn-cs"/>
                        </a:rPr>
                        <a:t>- 1,5-2 бет оқу және мәтін бойынша 1 тапсырма орындау</a:t>
                      </a:r>
                      <a:endParaRPr lang="ru-RU" sz="900" kern="120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537273000"/>
                  </a:ext>
                </a:extLst>
              </a:tr>
              <a:tr h="183967">
                <a:tc>
                  <a:txBody>
                    <a:bodyPr/>
                    <a:lstStyle/>
                    <a:p>
                      <a:pPr>
                        <a:spcAft>
                          <a:spcPts val="0"/>
                        </a:spcAft>
                      </a:pPr>
                      <a:r>
                        <a:rPr lang="kk-KZ" sz="1100">
                          <a:effectLst/>
                        </a:rPr>
                        <a:t>Жаратылыстану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- 1,5-2 бет оқу және мәтін бойынша 1 тапсырма орындау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4071930674"/>
                  </a:ext>
                </a:extLst>
              </a:tr>
              <a:tr h="367936">
                <a:tc>
                  <a:txBody>
                    <a:bodyPr/>
                    <a:lstStyle/>
                    <a:p>
                      <a:pPr>
                        <a:spcAft>
                          <a:spcPts val="0"/>
                        </a:spcAft>
                      </a:pPr>
                      <a:r>
                        <a:rPr lang="kk-KZ" sz="1100">
                          <a:effectLst/>
                        </a:rPr>
                        <a:t>Өзін-өзі 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a:t>
                      </a:r>
                      <a:r>
                        <a:rPr lang="kk-KZ" sz="900" kern="1200" dirty="0">
                          <a:solidFill>
                            <a:srgbClr val="0070C0"/>
                          </a:solidFill>
                          <a:effectLst/>
                          <a:latin typeface="+mn-lt"/>
                          <a:ea typeface="+mn-ea"/>
                          <a:cs typeface="+mn-cs"/>
                        </a:rPr>
                        <a:t>ауызша тапсырма</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ru-RU" sz="900" kern="1200" dirty="0">
                          <a:solidFill>
                            <a:srgbClr val="0070C0"/>
                          </a:solidFill>
                          <a:effectLst/>
                          <a:latin typeface="+mn-lt"/>
                          <a:ea typeface="+mn-ea"/>
                          <a:cs typeface="+mn-cs"/>
                        </a:rPr>
                        <a:t>- 1 </a:t>
                      </a:r>
                      <a:r>
                        <a:rPr lang="kk-KZ" sz="900" kern="1200" dirty="0">
                          <a:solidFill>
                            <a:srgbClr val="0070C0"/>
                          </a:solidFill>
                          <a:effectLst/>
                          <a:latin typeface="+mn-lt"/>
                          <a:ea typeface="+mn-ea"/>
                          <a:cs typeface="+mn-cs"/>
                        </a:rPr>
                        <a:t>жазбаша тапсырма</a:t>
                      </a:r>
                      <a:r>
                        <a:rPr lang="ru-RU" sz="900" kern="1200" dirty="0">
                          <a:solidFill>
                            <a:srgbClr val="0070C0"/>
                          </a:solidFill>
                          <a:effectLst/>
                          <a:latin typeface="+mn-lt"/>
                          <a:ea typeface="+mn-ea"/>
                          <a:cs typeface="+mn-cs"/>
                        </a:rPr>
                        <a:t>,</a:t>
                      </a:r>
                      <a:r>
                        <a:rPr lang="kk-KZ" sz="900" kern="1200" dirty="0">
                          <a:solidFill>
                            <a:srgbClr val="0070C0"/>
                          </a:solidFill>
                          <a:effectLst/>
                          <a:latin typeface="+mn-lt"/>
                          <a:ea typeface="+mn-ea"/>
                          <a:cs typeface="+mn-cs"/>
                        </a:rPr>
                        <a:t> 5-7 сөйлем</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817442448"/>
                  </a:ext>
                </a:extLst>
              </a:tr>
              <a:tr h="367936">
                <a:tc>
                  <a:txBody>
                    <a:bodyPr/>
                    <a:lstStyle/>
                    <a:p>
                      <a:pPr>
                        <a:spcAft>
                          <a:spcPts val="0"/>
                        </a:spcAft>
                      </a:pPr>
                      <a:r>
                        <a:rPr lang="kk-KZ" sz="1100">
                          <a:effectLst/>
                        </a:rPr>
                        <a:t>Көркем еңбек</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 сурет салу</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1 бұйым жасау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596227774"/>
                  </a:ext>
                </a:extLst>
              </a:tr>
              <a:tr h="535115">
                <a:tc>
                  <a:txBody>
                    <a:bodyPr/>
                    <a:lstStyle/>
                    <a:p>
                      <a:pPr>
                        <a:spcAft>
                          <a:spcPts val="0"/>
                        </a:spcAft>
                      </a:pPr>
                      <a:r>
                        <a:rPr lang="en-US" sz="1100">
                          <a:effectLst/>
                        </a:rPr>
                        <a:t>Музыка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1 музыкалық туындыны тыңдау; немесе</a:t>
                      </a:r>
                      <a:endParaRPr lang="ru-RU" sz="9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- 1 музыкалық бейне-ресурсты тамашалау, 1-2 сұраққа жауап беру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856703052"/>
                  </a:ext>
                </a:extLst>
              </a:tr>
              <a:tr h="535115">
                <a:tc>
                  <a:txBody>
                    <a:bodyPr/>
                    <a:lstStyle/>
                    <a:p>
                      <a:pPr>
                        <a:spcAft>
                          <a:spcPts val="0"/>
                        </a:spcAft>
                      </a:pPr>
                      <a:r>
                        <a:rPr lang="kk-KZ" sz="1100">
                          <a:effectLst/>
                        </a:rPr>
                        <a:t>Дене шынықтыру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marL="0" algn="just" defTabSz="914400" rtl="0" eaLnBrk="1" latinLnBrk="0" hangingPunct="1">
                        <a:lnSpc>
                          <a:spcPct val="115000"/>
                        </a:lnSpc>
                        <a:spcAft>
                          <a:spcPts val="0"/>
                        </a:spcAft>
                      </a:pPr>
                      <a:r>
                        <a:rPr lang="kk-KZ" sz="9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жаттығуларды қарау және орындау</a:t>
                      </a:r>
                      <a:endParaRPr lang="ru-RU" sz="9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282371345"/>
                  </a:ext>
                </a:extLst>
              </a:tr>
            </a:tbl>
          </a:graphicData>
        </a:graphic>
      </p:graphicFrame>
      <p:graphicFrame>
        <p:nvGraphicFramePr>
          <p:cNvPr id="4" name="Таблица 3">
            <a:extLst>
              <a:ext uri="{FF2B5EF4-FFF2-40B4-BE49-F238E27FC236}">
                <a16:creationId xmlns:a16="http://schemas.microsoft.com/office/drawing/2014/main" id="{FCEEF57E-F64F-4E31-AFB9-41417F8642C7}"/>
              </a:ext>
            </a:extLst>
          </p:cNvPr>
          <p:cNvGraphicFramePr>
            <a:graphicFrameLocks noGrp="1"/>
          </p:cNvGraphicFramePr>
          <p:nvPr/>
        </p:nvGraphicFramePr>
        <p:xfrm>
          <a:off x="6096000" y="1289080"/>
          <a:ext cx="5607750" cy="4641818"/>
        </p:xfrm>
        <a:graphic>
          <a:graphicData uri="http://schemas.openxmlformats.org/drawingml/2006/table">
            <a:tbl>
              <a:tblPr firstRow="1" firstCol="1" bandRow="1">
                <a:tableStyleId>{5C22544A-7EE6-4342-B048-85BDC9FD1C3A}</a:tableStyleId>
              </a:tblPr>
              <a:tblGrid>
                <a:gridCol w="1367828">
                  <a:extLst>
                    <a:ext uri="{9D8B030D-6E8A-4147-A177-3AD203B41FA5}">
                      <a16:colId xmlns:a16="http://schemas.microsoft.com/office/drawing/2014/main" val="3529400062"/>
                    </a:ext>
                  </a:extLst>
                </a:gridCol>
                <a:gridCol w="4239922">
                  <a:extLst>
                    <a:ext uri="{9D8B030D-6E8A-4147-A177-3AD203B41FA5}">
                      <a16:colId xmlns:a16="http://schemas.microsoft.com/office/drawing/2014/main" val="880094397"/>
                    </a:ext>
                  </a:extLst>
                </a:gridCol>
              </a:tblGrid>
              <a:tr h="251155">
                <a:tc gridSpan="2">
                  <a:txBody>
                    <a:bodyPr/>
                    <a:lstStyle/>
                    <a:p>
                      <a:pPr algn="ctr">
                        <a:spcAft>
                          <a:spcPts val="0"/>
                        </a:spcAft>
                      </a:pPr>
                      <a:r>
                        <a:rPr lang="kk-KZ" sz="1100" dirty="0">
                          <a:effectLst/>
                        </a:rPr>
                        <a:t> 4-сынып</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hMerge="1">
                  <a:txBody>
                    <a:bodyPr/>
                    <a:lstStyle/>
                    <a:p>
                      <a:endParaRPr lang="ru-RU"/>
                    </a:p>
                  </a:txBody>
                  <a:tcPr/>
                </a:tc>
                <a:extLst>
                  <a:ext uri="{0D108BD9-81ED-4DB2-BD59-A6C34878D82A}">
                    <a16:rowId xmlns:a16="http://schemas.microsoft.com/office/drawing/2014/main" val="3989689284"/>
                  </a:ext>
                </a:extLst>
              </a:tr>
              <a:tr h="401906">
                <a:tc>
                  <a:txBody>
                    <a:bodyPr/>
                    <a:lstStyle/>
                    <a:p>
                      <a:pPr>
                        <a:spcAft>
                          <a:spcPts val="0"/>
                        </a:spcAft>
                      </a:pPr>
                      <a:r>
                        <a:rPr lang="kk-KZ" sz="1100" kern="1200">
                          <a:effectLst/>
                        </a:rPr>
                        <a:t>Қазақ тілі/Русский язык</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- 50-60 сөзден тұратын 1 жаттығу, 1 грамматикалық тапсырма</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129745903"/>
                  </a:ext>
                </a:extLst>
              </a:tr>
              <a:tr h="595866">
                <a:tc>
                  <a:txBody>
                    <a:bodyPr/>
                    <a:lstStyle/>
                    <a:p>
                      <a:pPr algn="just">
                        <a:spcAft>
                          <a:spcPts val="0"/>
                        </a:spcAft>
                      </a:pPr>
                      <a:r>
                        <a:rPr lang="kk-KZ" sz="1100">
                          <a:effectLst/>
                        </a:rPr>
                        <a:t>Математика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- 1 сөз есеп и 10-15 есеп;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- 1 сөз есеп және бірнеше амалды 2 өрнек (немесе 1 теңдеу),</a:t>
                      </a:r>
                      <a:endParaRPr lang="ru-RU" sz="900" kern="1200" dirty="0">
                        <a:solidFill>
                          <a:srgbClr val="0070C0"/>
                        </a:solidFill>
                        <a:effectLst/>
                        <a:latin typeface="+mn-lt"/>
                        <a:ea typeface="+mn-ea"/>
                        <a:cs typeface="+mn-cs"/>
                      </a:endParaRPr>
                    </a:p>
                    <a:p>
                      <a:pPr algn="just">
                        <a:spcAft>
                          <a:spcPts val="0"/>
                        </a:spcAft>
                      </a:pPr>
                      <a:r>
                        <a:rPr lang="en-US"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ауызша есептеулермен байланысты 1 жаттығу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119579736"/>
                  </a:ext>
                </a:extLst>
              </a:tr>
              <a:tr h="200953">
                <a:tc>
                  <a:txBody>
                    <a:bodyPr/>
                    <a:lstStyle/>
                    <a:p>
                      <a:pPr>
                        <a:spcAft>
                          <a:spcPts val="0"/>
                        </a:spcAft>
                      </a:pPr>
                      <a:r>
                        <a:rPr lang="kk-KZ" sz="1100">
                          <a:effectLst/>
                        </a:rPr>
                        <a:t>АКТ</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ойын формасындағы 1 жаттығу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118768948"/>
                  </a:ext>
                </a:extLst>
              </a:tr>
              <a:tr h="397244">
                <a:tc>
                  <a:txBody>
                    <a:bodyPr/>
                    <a:lstStyle/>
                    <a:p>
                      <a:pPr algn="just">
                        <a:spcAft>
                          <a:spcPts val="0"/>
                        </a:spcAft>
                      </a:pPr>
                      <a:r>
                        <a:rPr lang="kk-KZ" sz="1100">
                          <a:effectLst/>
                        </a:rPr>
                        <a:t>Ағылшын тілі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- 3-5 сөз жаттау, диалог құру (15-20 сөз);</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- 20-25 сөзден тұратын 1-2 жаттығу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318219588"/>
                  </a:ext>
                </a:extLst>
              </a:tr>
              <a:tr h="200953">
                <a:tc>
                  <a:txBody>
                    <a:bodyPr/>
                    <a:lstStyle/>
                    <a:p>
                      <a:pPr algn="just">
                        <a:spcAft>
                          <a:spcPts val="0"/>
                        </a:spcAft>
                      </a:pPr>
                      <a:r>
                        <a:rPr lang="kk-KZ" sz="1100">
                          <a:effectLst/>
                        </a:rPr>
                        <a:t>Әдебиеттік оқу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- 3-3,5 бет оқу және мәтін бойынша 1-2 тапсырма</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005758790"/>
                  </a:ext>
                </a:extLst>
              </a:tr>
              <a:tr h="602859">
                <a:tc>
                  <a:txBody>
                    <a:bodyPr/>
                    <a:lstStyle/>
                    <a:p>
                      <a:pPr algn="just">
                        <a:spcAft>
                          <a:spcPts val="0"/>
                        </a:spcAft>
                      </a:pPr>
                      <a:r>
                        <a:rPr lang="kk-KZ" sz="1100">
                          <a:effectLst/>
                        </a:rPr>
                        <a:t>Русский язык (Я2)/Қазақ тілі (Т2)</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- 25-30 сөзден тұратын 1 жаттығу </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- 5-7 сөз жаттау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48627643"/>
                  </a:ext>
                </a:extLst>
              </a:tr>
              <a:tr h="200953">
                <a:tc>
                  <a:txBody>
                    <a:bodyPr/>
                    <a:lstStyle/>
                    <a:p>
                      <a:pPr>
                        <a:spcAft>
                          <a:spcPts val="0"/>
                        </a:spcAft>
                      </a:pPr>
                      <a:r>
                        <a:rPr lang="kk-KZ" sz="1100">
                          <a:effectLst/>
                        </a:rPr>
                        <a:t>Дүниетану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- 2-2,5 бет оқу және мәтін бойынша 1 тапсырма орындау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895870400"/>
                  </a:ext>
                </a:extLst>
              </a:tr>
              <a:tr h="200953">
                <a:tc>
                  <a:txBody>
                    <a:bodyPr/>
                    <a:lstStyle/>
                    <a:p>
                      <a:pPr>
                        <a:spcAft>
                          <a:spcPts val="0"/>
                        </a:spcAft>
                      </a:pPr>
                      <a:r>
                        <a:rPr lang="kk-KZ" sz="1100">
                          <a:effectLst/>
                        </a:rPr>
                        <a:t>Жаратылыстану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a:solidFill>
                            <a:srgbClr val="0070C0"/>
                          </a:solidFill>
                          <a:effectLst/>
                          <a:latin typeface="+mn-lt"/>
                          <a:ea typeface="+mn-ea"/>
                          <a:cs typeface="+mn-cs"/>
                        </a:rPr>
                        <a:t>- 2-2,5 бет оқу және мәтін бойынша 1 тапсырма орындау</a:t>
                      </a:r>
                      <a:endParaRPr lang="ru-RU" sz="900" kern="120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190268521"/>
                  </a:ext>
                </a:extLst>
              </a:tr>
              <a:tr h="397244">
                <a:tc>
                  <a:txBody>
                    <a:bodyPr/>
                    <a:lstStyle/>
                    <a:p>
                      <a:pPr>
                        <a:spcAft>
                          <a:spcPts val="0"/>
                        </a:spcAft>
                      </a:pPr>
                      <a:r>
                        <a:rPr lang="kk-KZ" sz="1100">
                          <a:effectLst/>
                        </a:rPr>
                        <a:t>Өзін-өзі тану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a:t>
                      </a:r>
                      <a:r>
                        <a:rPr lang="kk-KZ" sz="900" kern="1200" dirty="0">
                          <a:solidFill>
                            <a:srgbClr val="0070C0"/>
                          </a:solidFill>
                          <a:effectLst/>
                          <a:latin typeface="+mn-lt"/>
                          <a:ea typeface="+mn-ea"/>
                          <a:cs typeface="+mn-cs"/>
                        </a:rPr>
                        <a:t>ауызша тапсырма</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algn="just">
                        <a:spcAft>
                          <a:spcPts val="0"/>
                        </a:spcAft>
                      </a:pPr>
                      <a:r>
                        <a:rPr lang="ru-RU" sz="900" kern="1200" dirty="0">
                          <a:solidFill>
                            <a:srgbClr val="0070C0"/>
                          </a:solidFill>
                          <a:effectLst/>
                          <a:latin typeface="+mn-lt"/>
                          <a:ea typeface="+mn-ea"/>
                          <a:cs typeface="+mn-cs"/>
                        </a:rPr>
                        <a:t>- 1 </a:t>
                      </a:r>
                      <a:r>
                        <a:rPr lang="kk-KZ" sz="900" kern="1200" dirty="0">
                          <a:solidFill>
                            <a:srgbClr val="0070C0"/>
                          </a:solidFill>
                          <a:effectLst/>
                          <a:latin typeface="+mn-lt"/>
                          <a:ea typeface="+mn-ea"/>
                          <a:cs typeface="+mn-cs"/>
                        </a:rPr>
                        <a:t>жазбаша тапсырма</a:t>
                      </a:r>
                      <a:r>
                        <a:rPr lang="ru-RU" sz="900" kern="1200" dirty="0">
                          <a:solidFill>
                            <a:srgbClr val="0070C0"/>
                          </a:solidFill>
                          <a:effectLst/>
                          <a:latin typeface="+mn-lt"/>
                          <a:ea typeface="+mn-ea"/>
                          <a:cs typeface="+mn-cs"/>
                        </a:rPr>
                        <a:t>,</a:t>
                      </a:r>
                      <a:r>
                        <a:rPr lang="kk-KZ" sz="900" kern="1200" dirty="0">
                          <a:solidFill>
                            <a:srgbClr val="0070C0"/>
                          </a:solidFill>
                          <a:effectLst/>
                          <a:latin typeface="+mn-lt"/>
                          <a:ea typeface="+mn-ea"/>
                          <a:cs typeface="+mn-cs"/>
                        </a:rPr>
                        <a:t> 5-7 сөйлем</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907192165"/>
                  </a:ext>
                </a:extLst>
              </a:tr>
              <a:tr h="397244">
                <a:tc>
                  <a:txBody>
                    <a:bodyPr/>
                    <a:lstStyle/>
                    <a:p>
                      <a:pPr>
                        <a:spcAft>
                          <a:spcPts val="0"/>
                        </a:spcAft>
                      </a:pPr>
                      <a:r>
                        <a:rPr lang="kk-KZ" sz="1100">
                          <a:effectLst/>
                        </a:rPr>
                        <a:t>Көркем еңбек</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- 1 сурет салу</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algn="just">
                        <a:spcAft>
                          <a:spcPts val="0"/>
                        </a:spcAft>
                      </a:pP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1 бұйым жасау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230543304"/>
                  </a:ext>
                </a:extLst>
              </a:tr>
              <a:tr h="397244">
                <a:tc>
                  <a:txBody>
                    <a:bodyPr/>
                    <a:lstStyle/>
                    <a:p>
                      <a:pPr>
                        <a:spcAft>
                          <a:spcPts val="0"/>
                        </a:spcAft>
                      </a:pPr>
                      <a:r>
                        <a:rPr lang="en-US" sz="1100">
                          <a:effectLst/>
                        </a:rPr>
                        <a:t>Музыка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spcAft>
                          <a:spcPts val="0"/>
                        </a:spcAft>
                      </a:pP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1 музыкалық туындыны тыңдау;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- 1 музыкалық бейне-ресурсты тамашалау, 1-2 сұраққа жауап беру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13350541"/>
                  </a:ext>
                </a:extLst>
              </a:tr>
              <a:tr h="397244">
                <a:tc>
                  <a:txBody>
                    <a:bodyPr/>
                    <a:lstStyle/>
                    <a:p>
                      <a:pPr>
                        <a:spcAft>
                          <a:spcPts val="0"/>
                        </a:spcAft>
                      </a:pPr>
                      <a:r>
                        <a:rPr lang="kk-KZ" sz="1100">
                          <a:effectLst/>
                        </a:rPr>
                        <a:t>Дене шынықтыру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9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жаттығуларды қарау және орындау</a:t>
                      </a:r>
                      <a:endParaRPr lang="ru-RU" sz="9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125325148"/>
                  </a:ext>
                </a:extLst>
              </a:tr>
            </a:tbl>
          </a:graphicData>
        </a:graphic>
      </p:graphicFrame>
      <p:sp>
        <p:nvSpPr>
          <p:cNvPr id="8"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1134610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9FDF14A7-14D8-4D99-94C5-F662C7FDA158}"/>
              </a:ext>
            </a:extLst>
          </p:cNvPr>
          <p:cNvGraphicFramePr>
            <a:graphicFrameLocks noGrp="1"/>
          </p:cNvGraphicFramePr>
          <p:nvPr/>
        </p:nvGraphicFramePr>
        <p:xfrm>
          <a:off x="319614" y="1180355"/>
          <a:ext cx="5281086" cy="5372405"/>
        </p:xfrm>
        <a:graphic>
          <a:graphicData uri="http://schemas.openxmlformats.org/drawingml/2006/table">
            <a:tbl>
              <a:tblPr firstRow="1" firstCol="1" bandRow="1">
                <a:tableStyleId>{5C22544A-7EE6-4342-B048-85BDC9FD1C3A}</a:tableStyleId>
              </a:tblPr>
              <a:tblGrid>
                <a:gridCol w="1210959">
                  <a:extLst>
                    <a:ext uri="{9D8B030D-6E8A-4147-A177-3AD203B41FA5}">
                      <a16:colId xmlns:a16="http://schemas.microsoft.com/office/drawing/2014/main" val="2115929028"/>
                    </a:ext>
                  </a:extLst>
                </a:gridCol>
                <a:gridCol w="4070127">
                  <a:extLst>
                    <a:ext uri="{9D8B030D-6E8A-4147-A177-3AD203B41FA5}">
                      <a16:colId xmlns:a16="http://schemas.microsoft.com/office/drawing/2014/main" val="977214171"/>
                    </a:ext>
                  </a:extLst>
                </a:gridCol>
              </a:tblGrid>
              <a:tr h="229345">
                <a:tc>
                  <a:txBody>
                    <a:bodyPr/>
                    <a:lstStyle/>
                    <a:p>
                      <a:pPr algn="ctr">
                        <a:spcAft>
                          <a:spcPts val="0"/>
                        </a:spcAft>
                      </a:pPr>
                      <a:r>
                        <a:rPr lang="kk-KZ" sz="900" dirty="0">
                          <a:effectLst/>
                        </a:rPr>
                        <a:t>Пәндер</a:t>
                      </a:r>
                      <a:endParaRPr lang="ru-RU" sz="900" dirty="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ctr">
                        <a:spcAft>
                          <a:spcPts val="0"/>
                        </a:spcAft>
                      </a:pPr>
                      <a:r>
                        <a:rPr lang="kk-KZ" sz="900">
                          <a:effectLst/>
                        </a:rPr>
                        <a:t>Оқу тапсырмаларының түрі мен көлемі</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extLst>
                  <a:ext uri="{0D108BD9-81ED-4DB2-BD59-A6C34878D82A}">
                    <a16:rowId xmlns:a16="http://schemas.microsoft.com/office/drawing/2014/main" val="4062608847"/>
                  </a:ext>
                </a:extLst>
              </a:tr>
              <a:tr h="61078">
                <a:tc>
                  <a:txBody>
                    <a:bodyPr/>
                    <a:lstStyle/>
                    <a:p>
                      <a:pPr algn="ctr">
                        <a:spcAft>
                          <a:spcPts val="0"/>
                        </a:spcAft>
                      </a:pPr>
                      <a:r>
                        <a:rPr lang="kk-KZ" sz="900">
                          <a:effectLst/>
                        </a:rPr>
                        <a:t> </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ctr">
                        <a:spcAft>
                          <a:spcPts val="0"/>
                        </a:spcAft>
                      </a:pPr>
                      <a:r>
                        <a:rPr lang="kk-KZ" sz="900" kern="1200" dirty="0">
                          <a:solidFill>
                            <a:srgbClr val="0070C0"/>
                          </a:solidFill>
                          <a:effectLst/>
                          <a:latin typeface="+mn-lt"/>
                          <a:ea typeface="+mn-ea"/>
                          <a:cs typeface="+mn-cs"/>
                        </a:rPr>
                        <a:t>5-сынып</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1889442203"/>
                  </a:ext>
                </a:extLst>
              </a:tr>
              <a:tr h="285853">
                <a:tc>
                  <a:txBody>
                    <a:bodyPr/>
                    <a:lstStyle/>
                    <a:p>
                      <a:pPr>
                        <a:spcAft>
                          <a:spcPts val="0"/>
                        </a:spcAft>
                      </a:pPr>
                      <a:r>
                        <a:rPr lang="kk-KZ" sz="900" kern="1200">
                          <a:effectLst/>
                        </a:rPr>
                        <a:t>Қазақ тілі/Русский язык</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- 1 ауызша жаттығу (55-65 сөз), сабақ тақырыбы бойынша 1 жазбаша жаттығу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4293991804"/>
                  </a:ext>
                </a:extLst>
              </a:tr>
              <a:tr h="428779">
                <a:tc>
                  <a:txBody>
                    <a:bodyPr/>
                    <a:lstStyle/>
                    <a:p>
                      <a:pPr algn="just">
                        <a:spcAft>
                          <a:spcPts val="0"/>
                        </a:spcAft>
                      </a:pPr>
                      <a:r>
                        <a:rPr lang="kk-KZ" sz="900">
                          <a:effectLst/>
                        </a:rPr>
                        <a:t>Қазақ әдебиеті/Русская литература</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- 2-3 бет оқу, мәтінді талдауға арналған 1 жаттығу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2506246806"/>
                  </a:ext>
                </a:extLst>
              </a:tr>
              <a:tr h="428779">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сабақ тақырыбы бойынша 1 ауызша жаттығу (25-35 сөз) және 1 жазбаша жаттығу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1011919266"/>
                  </a:ext>
                </a:extLst>
              </a:tr>
              <a:tr h="285853">
                <a:tc>
                  <a:txBody>
                    <a:bodyPr/>
                    <a:lstStyle/>
                    <a:p>
                      <a:pPr algn="just">
                        <a:spcAft>
                          <a:spcPts val="0"/>
                        </a:spcAft>
                      </a:pPr>
                      <a:r>
                        <a:rPr lang="kk-KZ" sz="900">
                          <a:effectLst/>
                        </a:rPr>
                        <a:t>Ағылшын тілі</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сабақ тақырыбы бойынша 1 ауызша жаттығу (10-20 сөз) және 1 жазбаша жаттығу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3670977564"/>
                  </a:ext>
                </a:extLst>
              </a:tr>
              <a:tr h="428779">
                <a:tc>
                  <a:txBody>
                    <a:bodyPr/>
                    <a:lstStyle/>
                    <a:p>
                      <a:pPr algn="just">
                        <a:spcAft>
                          <a:spcPts val="0"/>
                        </a:spcAft>
                      </a:pPr>
                      <a:r>
                        <a:rPr lang="en-US" sz="900">
                          <a:effectLst/>
                        </a:rPr>
                        <a:t>Математика </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a:solidFill>
                            <a:srgbClr val="0070C0"/>
                          </a:solidFill>
                          <a:effectLst/>
                          <a:latin typeface="+mn-lt"/>
                          <a:ea typeface="+mn-ea"/>
                          <a:cs typeface="+mn-cs"/>
                        </a:rPr>
                        <a:t>- бекітуге арналған 1 сөз есеп және </a:t>
                      </a:r>
                      <a:r>
                        <a:rPr lang="en-US" sz="900" kern="1200">
                          <a:solidFill>
                            <a:srgbClr val="0070C0"/>
                          </a:solidFill>
                          <a:effectLst/>
                          <a:latin typeface="+mn-lt"/>
                          <a:ea typeface="+mn-ea"/>
                          <a:cs typeface="+mn-cs"/>
                        </a:rPr>
                        <a:t>4 </a:t>
                      </a:r>
                      <a:r>
                        <a:rPr lang="kk-KZ" sz="900" kern="1200">
                          <a:solidFill>
                            <a:srgbClr val="0070C0"/>
                          </a:solidFill>
                          <a:effectLst/>
                          <a:latin typeface="+mn-lt"/>
                          <a:ea typeface="+mn-ea"/>
                          <a:cs typeface="+mn-cs"/>
                        </a:rPr>
                        <a:t>өрнек</a:t>
                      </a:r>
                      <a:r>
                        <a:rPr lang="en-US" sz="900" kern="1200">
                          <a:solidFill>
                            <a:srgbClr val="0070C0"/>
                          </a:solidFill>
                          <a:effectLst/>
                          <a:latin typeface="+mn-lt"/>
                          <a:ea typeface="+mn-ea"/>
                          <a:cs typeface="+mn-cs"/>
                        </a:rPr>
                        <a:t>, </a:t>
                      </a:r>
                      <a:r>
                        <a:rPr lang="kk-KZ" sz="900" kern="1200">
                          <a:solidFill>
                            <a:srgbClr val="0070C0"/>
                          </a:solidFill>
                          <a:effectLst/>
                          <a:latin typeface="+mn-lt"/>
                          <a:ea typeface="+mn-ea"/>
                          <a:cs typeface="+mn-cs"/>
                        </a:rPr>
                        <a:t>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аналогия бойынша 2 сөз есеп, 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бекітуге арналған 1 сөз есеп және 8 есеп.</a:t>
                      </a:r>
                      <a:endParaRPr lang="ru-RU" sz="900" kern="120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760523437"/>
                  </a:ext>
                </a:extLst>
              </a:tr>
              <a:tr h="714632">
                <a:tc>
                  <a:txBody>
                    <a:bodyPr/>
                    <a:lstStyle/>
                    <a:p>
                      <a:pPr algn="just">
                        <a:spcAft>
                          <a:spcPts val="0"/>
                        </a:spcAft>
                      </a:pPr>
                      <a:r>
                        <a:rPr lang="en-US" sz="900">
                          <a:effectLst/>
                        </a:rPr>
                        <a:t>Информатика </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- 1 интерактивтік тест тапсырмасы немесе </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- 3-5 сұраққа жауап беру;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- 1 практикалық тапсырма (ақпаратты беру-қабылдау бойынша кестені толтыру немесе сызба сызу немесе ақпаратты беру, қабылдау процесін не ақпаратты кодтау-декодтау процесін анықтау)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2809981424"/>
                  </a:ext>
                </a:extLst>
              </a:tr>
              <a:tr h="571706">
                <a:tc>
                  <a:txBody>
                    <a:bodyPr/>
                    <a:lstStyle/>
                    <a:p>
                      <a:pPr algn="just">
                        <a:spcAft>
                          <a:spcPts val="0"/>
                        </a:spcAft>
                      </a:pPr>
                      <a:r>
                        <a:rPr lang="kk-KZ" sz="900">
                          <a:effectLst/>
                        </a:rPr>
                        <a:t>Жаратылыстану</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  2-3 </a:t>
                      </a:r>
                      <a:r>
                        <a:rPr lang="kk-KZ" sz="900" kern="1200" dirty="0">
                          <a:solidFill>
                            <a:srgbClr val="0070C0"/>
                          </a:solidFill>
                          <a:effectLst/>
                          <a:latin typeface="+mn-lt"/>
                          <a:ea typeface="+mn-ea"/>
                          <a:cs typeface="+mn-cs"/>
                        </a:rPr>
                        <a:t>бет</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және/немесе тақырып бойынша 1 бейне-ресурс көру</a:t>
                      </a:r>
                      <a:r>
                        <a:rPr lang="ru-RU" sz="900" kern="1200" dirty="0">
                          <a:solidFill>
                            <a:srgbClr val="0070C0"/>
                          </a:solidFill>
                          <a:effectLst/>
                          <a:latin typeface="+mn-lt"/>
                          <a:ea typeface="+mn-ea"/>
                          <a:cs typeface="+mn-cs"/>
                        </a:rPr>
                        <a:t>;</a:t>
                      </a:r>
                    </a:p>
                    <a:p>
                      <a:pPr algn="just">
                        <a:spcAft>
                          <a:spcPts val="0"/>
                        </a:spcAft>
                      </a:pPr>
                      <a:r>
                        <a:rPr lang="kk-KZ" sz="900" kern="1200" dirty="0">
                          <a:solidFill>
                            <a:srgbClr val="0070C0"/>
                          </a:solidFill>
                          <a:effectLst/>
                          <a:latin typeface="+mn-lt"/>
                          <a:ea typeface="+mn-ea"/>
                          <a:cs typeface="+mn-cs"/>
                        </a:rPr>
                        <a:t>- дәптерге жазу негізінде сабақ тақырыбы бойынша 1 практикалық жұмыс орындау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1684179819"/>
                  </a:ext>
                </a:extLst>
              </a:tr>
              <a:tr h="285853">
                <a:tc>
                  <a:txBody>
                    <a:bodyPr/>
                    <a:lstStyle/>
                    <a:p>
                      <a:pPr algn="just">
                        <a:spcAft>
                          <a:spcPts val="0"/>
                        </a:spcAft>
                      </a:pPr>
                      <a:r>
                        <a:rPr lang="kk-KZ" sz="900">
                          <a:effectLst/>
                        </a:rPr>
                        <a:t>Қазақстан тарихы</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a:solidFill>
                            <a:srgbClr val="0070C0"/>
                          </a:solidFill>
                          <a:effectLst/>
                          <a:latin typeface="+mn-lt"/>
                          <a:ea typeface="+mn-ea"/>
                          <a:cs typeface="+mn-cs"/>
                        </a:rPr>
                        <a:t>- бір дұрыс жауапты таңдаумен 1 тест-тапсырмасы; 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сабақ тақырыбы бойынша кестені толтыру</a:t>
                      </a:r>
                      <a:endParaRPr lang="ru-RU" sz="900" kern="120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3122873646"/>
                  </a:ext>
                </a:extLst>
              </a:tr>
              <a:tr h="285853">
                <a:tc>
                  <a:txBody>
                    <a:bodyPr/>
                    <a:lstStyle/>
                    <a:p>
                      <a:pPr algn="just">
                        <a:spcAft>
                          <a:spcPts val="0"/>
                        </a:spcAft>
                      </a:pPr>
                      <a:r>
                        <a:rPr lang="kk-KZ" sz="900">
                          <a:effectLst/>
                        </a:rPr>
                        <a:t>Дүниежүзі тарихы</a:t>
                      </a:r>
                      <a:r>
                        <a:rPr lang="en-US" sz="900">
                          <a:effectLst/>
                        </a:rPr>
                        <a:t> </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бір дұрыс жауапты таңдаумен 1 тест-тапсырмасы;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сабақ тақырыбы бойынша кестені толтыру</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1131296423"/>
                  </a:ext>
                </a:extLst>
              </a:tr>
              <a:tr h="285853">
                <a:tc>
                  <a:txBody>
                    <a:bodyPr/>
                    <a:lstStyle/>
                    <a:p>
                      <a:pPr algn="just">
                        <a:spcAft>
                          <a:spcPts val="0"/>
                        </a:spcAft>
                      </a:pPr>
                      <a:r>
                        <a:rPr lang="kk-KZ" sz="900">
                          <a:effectLst/>
                        </a:rPr>
                        <a:t>Өзін-өзі тану</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a:solidFill>
                            <a:srgbClr val="0070C0"/>
                          </a:solidFill>
                          <a:effectLst/>
                          <a:latin typeface="+mn-lt"/>
                          <a:ea typeface="+mn-ea"/>
                          <a:cs typeface="+mn-cs"/>
                        </a:rPr>
                        <a:t>- 3 беттен көп емес оқу және мәтін бойынша 2-3 сұраққа жауап беру </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a:t>
                      </a:r>
                      <a:endParaRPr lang="ru-RU" sz="900" kern="120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3756954930"/>
                  </a:ext>
                </a:extLst>
              </a:tr>
              <a:tr h="285853">
                <a:tc>
                  <a:txBody>
                    <a:bodyPr/>
                    <a:lstStyle/>
                    <a:p>
                      <a:pPr algn="just">
                        <a:spcAft>
                          <a:spcPts val="0"/>
                        </a:spcAft>
                      </a:pPr>
                      <a:r>
                        <a:rPr lang="en-US" sz="900">
                          <a:effectLst/>
                        </a:rPr>
                        <a:t>Музыка</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- 2 музыкалық туындыны тыңдау және 2-3 сұраққа жауап беру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1556682157"/>
                  </a:ext>
                </a:extLst>
              </a:tr>
              <a:tr h="289328">
                <a:tc>
                  <a:txBody>
                    <a:bodyPr/>
                    <a:lstStyle/>
                    <a:p>
                      <a:pPr algn="just">
                        <a:spcAft>
                          <a:spcPts val="0"/>
                        </a:spcAft>
                      </a:pPr>
                      <a:r>
                        <a:rPr lang="kk-KZ" sz="900">
                          <a:effectLst/>
                        </a:rPr>
                        <a:t>Көркем еңбек</a:t>
                      </a:r>
                      <a:endParaRPr lang="ru-RU" sz="90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spcAft>
                          <a:spcPts val="0"/>
                        </a:spcAft>
                      </a:pPr>
                      <a:r>
                        <a:rPr lang="kk-KZ" sz="900" kern="1200" dirty="0">
                          <a:solidFill>
                            <a:srgbClr val="0070C0"/>
                          </a:solidFill>
                          <a:effectLst/>
                          <a:latin typeface="+mn-lt"/>
                          <a:ea typeface="+mn-ea"/>
                          <a:cs typeface="+mn-cs"/>
                        </a:rPr>
                        <a:t>- 1 оқу тапсырмасы (сурет немесе бұйым) және 2-3 сұраққа жауап беру</a:t>
                      </a:r>
                      <a:endParaRPr lang="ru-RU" sz="900" kern="1200" dirty="0">
                        <a:solidFill>
                          <a:srgbClr val="0070C0"/>
                        </a:solidFill>
                        <a:effectLst/>
                        <a:latin typeface="+mn-lt"/>
                        <a:ea typeface="+mn-ea"/>
                        <a:cs typeface="+mn-cs"/>
                      </a:endParaRPr>
                    </a:p>
                    <a:p>
                      <a:pPr>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2866257298"/>
                  </a:ext>
                </a:extLst>
              </a:tr>
              <a:tr h="428779">
                <a:tc>
                  <a:txBody>
                    <a:bodyPr/>
                    <a:lstStyle/>
                    <a:p>
                      <a:pPr algn="just">
                        <a:spcAft>
                          <a:spcPts val="0"/>
                        </a:spcAft>
                      </a:pPr>
                      <a:r>
                        <a:rPr lang="kk-KZ" sz="900" dirty="0">
                          <a:effectLst/>
                        </a:rPr>
                        <a:t>Дене шынықтыру</a:t>
                      </a:r>
                      <a:endParaRPr lang="ru-RU" sz="900" dirty="0">
                        <a:effectLst/>
                        <a:latin typeface="Times New Roman" panose="02020603050405020304" pitchFamily="18" charset="0"/>
                        <a:ea typeface="+mn-ea"/>
                        <a:cs typeface="Times New Roman" panose="02020603050405020304" pitchFamily="18" charset="0"/>
                      </a:endParaRPr>
                    </a:p>
                  </a:txBody>
                  <a:tcPr marL="40278" marR="40278" marT="0" marB="0"/>
                </a:tc>
                <a:tc>
                  <a:txBody>
                    <a:bodyPr/>
                    <a:lstStyle/>
                    <a:p>
                      <a:pPr algn="just">
                        <a:spcAft>
                          <a:spcPts val="0"/>
                        </a:spcAft>
                      </a:pPr>
                      <a:r>
                        <a:rPr lang="kk-KZ" sz="9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900" kern="1200" dirty="0">
                        <a:solidFill>
                          <a:srgbClr val="0070C0"/>
                        </a:solidFill>
                        <a:effectLst/>
                        <a:latin typeface="+mn-lt"/>
                        <a:ea typeface="+mn-ea"/>
                        <a:cs typeface="+mn-cs"/>
                      </a:endParaRPr>
                    </a:p>
                  </a:txBody>
                  <a:tcPr marL="40278" marR="40278" marT="0" marB="0"/>
                </a:tc>
                <a:extLst>
                  <a:ext uri="{0D108BD9-81ED-4DB2-BD59-A6C34878D82A}">
                    <a16:rowId xmlns:a16="http://schemas.microsoft.com/office/drawing/2014/main" val="2783773273"/>
                  </a:ext>
                </a:extLst>
              </a:tr>
            </a:tbl>
          </a:graphicData>
        </a:graphic>
      </p:graphicFrame>
      <p:graphicFrame>
        <p:nvGraphicFramePr>
          <p:cNvPr id="4" name="Таблица 3">
            <a:extLst>
              <a:ext uri="{FF2B5EF4-FFF2-40B4-BE49-F238E27FC236}">
                <a16:creationId xmlns:a16="http://schemas.microsoft.com/office/drawing/2014/main" id="{4384A2A2-2CEF-4764-8039-61CA0A8BAC03}"/>
              </a:ext>
            </a:extLst>
          </p:cNvPr>
          <p:cNvGraphicFramePr>
            <a:graphicFrameLocks noGrp="1"/>
          </p:cNvGraphicFramePr>
          <p:nvPr/>
        </p:nvGraphicFramePr>
        <p:xfrm>
          <a:off x="6096000" y="1188724"/>
          <a:ext cx="5670314" cy="5364036"/>
        </p:xfrm>
        <a:graphic>
          <a:graphicData uri="http://schemas.openxmlformats.org/drawingml/2006/table">
            <a:tbl>
              <a:tblPr firstRow="1" firstCol="1" bandRow="1">
                <a:tableStyleId>{5C22544A-7EE6-4342-B048-85BDC9FD1C3A}</a:tableStyleId>
              </a:tblPr>
              <a:tblGrid>
                <a:gridCol w="1300210">
                  <a:extLst>
                    <a:ext uri="{9D8B030D-6E8A-4147-A177-3AD203B41FA5}">
                      <a16:colId xmlns:a16="http://schemas.microsoft.com/office/drawing/2014/main" val="3348578520"/>
                    </a:ext>
                  </a:extLst>
                </a:gridCol>
                <a:gridCol w="4370104">
                  <a:extLst>
                    <a:ext uri="{9D8B030D-6E8A-4147-A177-3AD203B41FA5}">
                      <a16:colId xmlns:a16="http://schemas.microsoft.com/office/drawing/2014/main" val="2781964780"/>
                    </a:ext>
                  </a:extLst>
                </a:gridCol>
              </a:tblGrid>
              <a:tr h="307230">
                <a:tc gridSpan="2">
                  <a:txBody>
                    <a:bodyPr/>
                    <a:lstStyle/>
                    <a:p>
                      <a:pPr>
                        <a:spcAft>
                          <a:spcPts val="0"/>
                        </a:spcAft>
                      </a:pPr>
                      <a:r>
                        <a:rPr lang="kk-KZ" sz="900" dirty="0">
                          <a:effectLst/>
                        </a:rPr>
                        <a:t> </a:t>
                      </a:r>
                      <a:endParaRPr lang="ru-RU" sz="900" dirty="0">
                        <a:effectLst/>
                      </a:endParaRPr>
                    </a:p>
                    <a:p>
                      <a:pPr algn="ctr">
                        <a:spcAft>
                          <a:spcPts val="0"/>
                        </a:spcAft>
                      </a:pPr>
                      <a:r>
                        <a:rPr lang="kk-KZ" sz="900" dirty="0">
                          <a:effectLst/>
                        </a:rPr>
                        <a:t>6-сынып</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hMerge="1">
                  <a:txBody>
                    <a:bodyPr/>
                    <a:lstStyle/>
                    <a:p>
                      <a:endParaRPr lang="ru-RU"/>
                    </a:p>
                  </a:txBody>
                  <a:tcPr/>
                </a:tc>
                <a:extLst>
                  <a:ext uri="{0D108BD9-81ED-4DB2-BD59-A6C34878D82A}">
                    <a16:rowId xmlns:a16="http://schemas.microsoft.com/office/drawing/2014/main" val="3189542121"/>
                  </a:ext>
                </a:extLst>
              </a:tr>
              <a:tr h="307230">
                <a:tc>
                  <a:txBody>
                    <a:bodyPr/>
                    <a:lstStyle/>
                    <a:p>
                      <a:pPr>
                        <a:spcAft>
                          <a:spcPts val="0"/>
                        </a:spcAft>
                      </a:pPr>
                      <a:r>
                        <a:rPr lang="kk-KZ" sz="900" kern="1200">
                          <a:effectLst/>
                        </a:rPr>
                        <a:t>Қазақ тілі/Русский язык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- 1 ауызша жаттығу (65-75 сөз), сабақ тақырыбы бойынша 1 жазбаша жаттығу</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3328794835"/>
                  </a:ext>
                </a:extLst>
              </a:tr>
              <a:tr h="460845">
                <a:tc>
                  <a:txBody>
                    <a:bodyPr/>
                    <a:lstStyle/>
                    <a:p>
                      <a:pPr algn="just">
                        <a:spcAft>
                          <a:spcPts val="0"/>
                        </a:spcAft>
                      </a:pPr>
                      <a:r>
                        <a:rPr lang="kk-KZ" sz="900">
                          <a:effectLst/>
                        </a:rPr>
                        <a:t>Қазақ әдебиеті/Русская литература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- 2-3 бет оқу, мәтінді талдауға арналған 1 жаттығу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2261778501"/>
                  </a:ext>
                </a:extLst>
              </a:tr>
              <a:tr h="460845">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сабақ тақырыбы бойынша 1 ауызша жаттығу (30-40 сөз) және 1 жазбаша жаттығу</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3181674275"/>
                  </a:ext>
                </a:extLst>
              </a:tr>
              <a:tr h="307230">
                <a:tc>
                  <a:txBody>
                    <a:bodyPr/>
                    <a:lstStyle/>
                    <a:p>
                      <a:pPr algn="just">
                        <a:spcAft>
                          <a:spcPts val="0"/>
                        </a:spcAft>
                      </a:pPr>
                      <a:r>
                        <a:rPr lang="kk-KZ" sz="900">
                          <a:effectLst/>
                        </a:rPr>
                        <a:t>Ағылшын тілі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a:solidFill>
                            <a:srgbClr val="0070C0"/>
                          </a:solidFill>
                          <a:effectLst/>
                          <a:latin typeface="+mn-lt"/>
                          <a:ea typeface="+mn-ea"/>
                          <a:cs typeface="+mn-cs"/>
                        </a:rPr>
                        <a:t>- сабақ тақырыбы бойынша 1 ауызша жаттығу (15-25 сөз) және 1 жазбаша жаттығу</a:t>
                      </a:r>
                      <a:endParaRPr lang="ru-RU" sz="900" kern="120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1459615398"/>
                  </a:ext>
                </a:extLst>
              </a:tr>
              <a:tr h="460845">
                <a:tc>
                  <a:txBody>
                    <a:bodyPr/>
                    <a:lstStyle/>
                    <a:p>
                      <a:pPr algn="just">
                        <a:spcAft>
                          <a:spcPts val="0"/>
                        </a:spcAft>
                      </a:pPr>
                      <a:r>
                        <a:rPr lang="en-US" sz="900">
                          <a:effectLst/>
                        </a:rPr>
                        <a:t>Математика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бекітуге арналған 2 сөз есеп және 6 өрнек</a:t>
                      </a:r>
                      <a:r>
                        <a:rPr lang="en-US"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аналогия бойынша 3 сөз есеп,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бекітуге арналған 2 сөз есеп және 10 есеп.</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381004675"/>
                  </a:ext>
                </a:extLst>
              </a:tr>
              <a:tr h="703228">
                <a:tc>
                  <a:txBody>
                    <a:bodyPr/>
                    <a:lstStyle/>
                    <a:p>
                      <a:pPr algn="just">
                        <a:spcAft>
                          <a:spcPts val="0"/>
                        </a:spcAft>
                      </a:pPr>
                      <a:r>
                        <a:rPr lang="en-US" sz="900">
                          <a:effectLst/>
                        </a:rPr>
                        <a:t>Информатика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- 1 интерактивтік тест тапсырмасы және 2-3 сұраққа жауап беру;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- 1 практикалық тапсырма (кестені толтыру: есептеуіш техниканың немесе компьютер құрылғыларының даму буындары бойынша немесе компьютер құрылғыларының өзара байланысы сызбасын салу және т.б.)</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1526911784"/>
                  </a:ext>
                </a:extLst>
              </a:tr>
              <a:tr h="468819">
                <a:tc>
                  <a:txBody>
                    <a:bodyPr/>
                    <a:lstStyle/>
                    <a:p>
                      <a:pPr algn="just">
                        <a:spcAft>
                          <a:spcPts val="0"/>
                        </a:spcAft>
                      </a:pPr>
                      <a:r>
                        <a:rPr lang="kk-KZ" sz="900">
                          <a:effectLst/>
                        </a:rPr>
                        <a:t>Жаратылыстану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  2-3 </a:t>
                      </a:r>
                      <a:r>
                        <a:rPr lang="kk-KZ" sz="900" kern="1200" dirty="0">
                          <a:solidFill>
                            <a:srgbClr val="0070C0"/>
                          </a:solidFill>
                          <a:effectLst/>
                          <a:latin typeface="+mn-lt"/>
                          <a:ea typeface="+mn-ea"/>
                          <a:cs typeface="+mn-cs"/>
                        </a:rPr>
                        <a:t>бет</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және/немесе тақырып бойынша 1 бейне-ресурс көру</a:t>
                      </a:r>
                      <a:r>
                        <a:rPr lang="ru-RU" sz="900" kern="1200" dirty="0">
                          <a:solidFill>
                            <a:srgbClr val="0070C0"/>
                          </a:solidFill>
                          <a:effectLst/>
                          <a:latin typeface="+mn-lt"/>
                          <a:ea typeface="+mn-ea"/>
                          <a:cs typeface="+mn-cs"/>
                        </a:rPr>
                        <a:t>;</a:t>
                      </a:r>
                    </a:p>
                    <a:p>
                      <a:pPr algn="just">
                        <a:spcAft>
                          <a:spcPts val="0"/>
                        </a:spcAft>
                      </a:pPr>
                      <a:r>
                        <a:rPr lang="kk-KZ" sz="900" kern="1200" dirty="0">
                          <a:solidFill>
                            <a:srgbClr val="0070C0"/>
                          </a:solidFill>
                          <a:effectLst/>
                          <a:latin typeface="+mn-lt"/>
                          <a:ea typeface="+mn-ea"/>
                          <a:cs typeface="+mn-cs"/>
                        </a:rPr>
                        <a:t>- дәптерге жазу негізінде сабақ тақырыбы бойынша 1 практикалық жұмыс орындау</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969817794"/>
                  </a:ext>
                </a:extLst>
              </a:tr>
              <a:tr h="307230">
                <a:tc>
                  <a:txBody>
                    <a:bodyPr/>
                    <a:lstStyle/>
                    <a:p>
                      <a:pPr algn="just">
                        <a:spcAft>
                          <a:spcPts val="0"/>
                        </a:spcAft>
                      </a:pPr>
                      <a:r>
                        <a:rPr lang="kk-KZ" sz="900">
                          <a:effectLst/>
                        </a:rPr>
                        <a:t>Қазақстан тарихы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a:solidFill>
                            <a:srgbClr val="0070C0"/>
                          </a:solidFill>
                          <a:effectLst/>
                          <a:latin typeface="+mn-lt"/>
                          <a:ea typeface="+mn-ea"/>
                          <a:cs typeface="+mn-cs"/>
                        </a:rPr>
                        <a:t>бір дұрыс жауапты таңдаумен 1 тест-тапсырмасы; 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сабақ тақырыбы бойынша кестені толтыру</a:t>
                      </a:r>
                      <a:endParaRPr lang="ru-RU" sz="900" kern="120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2511114973"/>
                  </a:ext>
                </a:extLst>
              </a:tr>
              <a:tr h="307230">
                <a:tc>
                  <a:txBody>
                    <a:bodyPr/>
                    <a:lstStyle/>
                    <a:p>
                      <a:pPr algn="just">
                        <a:spcAft>
                          <a:spcPts val="0"/>
                        </a:spcAft>
                      </a:pPr>
                      <a:r>
                        <a:rPr lang="kk-KZ" sz="900">
                          <a:effectLst/>
                        </a:rPr>
                        <a:t>Дүниежүзі тарихы</a:t>
                      </a:r>
                      <a:r>
                        <a:rPr lang="en-US" sz="900">
                          <a:effectLst/>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бір дұрыс жауапты таңдаумен 1 тест-тапсырмасы;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сабақ тақырыбы бойынша кестені толтыру</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4060806718"/>
                  </a:ext>
                </a:extLst>
              </a:tr>
              <a:tr h="307230">
                <a:tc>
                  <a:txBody>
                    <a:bodyPr/>
                    <a:lstStyle/>
                    <a:p>
                      <a:pPr algn="just">
                        <a:spcAft>
                          <a:spcPts val="0"/>
                        </a:spcAft>
                      </a:pPr>
                      <a:r>
                        <a:rPr lang="kk-KZ" sz="900">
                          <a:effectLst/>
                        </a:rPr>
                        <a:t>Өзін-өзі тану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- 3 беттен көп емес оқу және мәтін бойынша 2-3 сұраққа жауап беру </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3450363218"/>
                  </a:ext>
                </a:extLst>
              </a:tr>
              <a:tr h="307230">
                <a:tc>
                  <a:txBody>
                    <a:bodyPr/>
                    <a:lstStyle/>
                    <a:p>
                      <a:pPr algn="just">
                        <a:spcAft>
                          <a:spcPts val="0"/>
                        </a:spcAft>
                      </a:pPr>
                      <a:r>
                        <a:rPr lang="en-US" sz="900">
                          <a:effectLst/>
                        </a:rPr>
                        <a:t>Музыка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- 2 музыкалық туындыны тыңдау және 2-3 сұраққа жауап беру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2752889396"/>
                  </a:ext>
                </a:extLst>
              </a:tr>
              <a:tr h="307230">
                <a:tc>
                  <a:txBody>
                    <a:bodyPr/>
                    <a:lstStyle/>
                    <a:p>
                      <a:pPr algn="just">
                        <a:spcAft>
                          <a:spcPts val="0"/>
                        </a:spcAft>
                      </a:pPr>
                      <a:r>
                        <a:rPr lang="kk-KZ" sz="900">
                          <a:effectLst/>
                        </a:rPr>
                        <a:t>Көркем еңбек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spcAft>
                          <a:spcPts val="0"/>
                        </a:spcAft>
                      </a:pPr>
                      <a:r>
                        <a:rPr lang="kk-KZ" sz="900" kern="1200" dirty="0">
                          <a:solidFill>
                            <a:srgbClr val="0070C0"/>
                          </a:solidFill>
                          <a:effectLst/>
                          <a:latin typeface="+mn-lt"/>
                          <a:ea typeface="+mn-ea"/>
                          <a:cs typeface="+mn-cs"/>
                        </a:rPr>
                        <a:t>- 1 оқу тапсырмасы (сурет немесе бұйым) және 2-3 сұраққа жауап беру</a:t>
                      </a:r>
                      <a:endParaRPr lang="ru-RU" sz="900" kern="1200" dirty="0">
                        <a:solidFill>
                          <a:srgbClr val="0070C0"/>
                        </a:solidFill>
                        <a:effectLst/>
                        <a:latin typeface="+mn-lt"/>
                        <a:ea typeface="+mn-ea"/>
                        <a:cs typeface="+mn-cs"/>
                      </a:endParaRPr>
                    </a:p>
                    <a:p>
                      <a:pPr>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541172631"/>
                  </a:ext>
                </a:extLst>
              </a:tr>
              <a:tr h="351614">
                <a:tc>
                  <a:txBody>
                    <a:bodyPr/>
                    <a:lstStyle/>
                    <a:p>
                      <a:pPr algn="just">
                        <a:spcAft>
                          <a:spcPts val="0"/>
                        </a:spcAft>
                      </a:pPr>
                      <a:r>
                        <a:rPr lang="kk-KZ" sz="900">
                          <a:effectLst/>
                        </a:rPr>
                        <a:t>Дене шынықтыру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44" marR="39244" marT="0" marB="0"/>
                </a:tc>
                <a:tc>
                  <a:txBody>
                    <a:bodyPr/>
                    <a:lstStyle/>
                    <a:p>
                      <a:pPr algn="just">
                        <a:spcAft>
                          <a:spcPts val="0"/>
                        </a:spcAft>
                      </a:pPr>
                      <a:r>
                        <a:rPr lang="kk-KZ" sz="9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900" kern="1200" dirty="0">
                        <a:solidFill>
                          <a:srgbClr val="0070C0"/>
                        </a:solidFill>
                        <a:effectLst/>
                        <a:latin typeface="+mn-lt"/>
                        <a:ea typeface="+mn-ea"/>
                        <a:cs typeface="+mn-cs"/>
                      </a:endParaRPr>
                    </a:p>
                  </a:txBody>
                  <a:tcPr marL="39244" marR="39244" marT="0" marB="0"/>
                </a:tc>
                <a:extLst>
                  <a:ext uri="{0D108BD9-81ED-4DB2-BD59-A6C34878D82A}">
                    <a16:rowId xmlns:a16="http://schemas.microsoft.com/office/drawing/2014/main" val="1626511070"/>
                  </a:ext>
                </a:extLst>
              </a:tr>
            </a:tbl>
          </a:graphicData>
        </a:graphic>
      </p:graphicFrame>
      <p:sp>
        <p:nvSpPr>
          <p:cNvPr id="8"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2200663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91FEB673-4759-4E6E-8070-B32E63C185CE}"/>
              </a:ext>
            </a:extLst>
          </p:cNvPr>
          <p:cNvGraphicFramePr>
            <a:graphicFrameLocks noGrp="1"/>
          </p:cNvGraphicFramePr>
          <p:nvPr/>
        </p:nvGraphicFramePr>
        <p:xfrm>
          <a:off x="205314" y="1066162"/>
          <a:ext cx="5462287" cy="5661872"/>
        </p:xfrm>
        <a:graphic>
          <a:graphicData uri="http://schemas.openxmlformats.org/drawingml/2006/table">
            <a:tbl>
              <a:tblPr firstRow="1" firstCol="1" bandRow="1">
                <a:tableStyleId>{5C22544A-7EE6-4342-B048-85BDC9FD1C3A}</a:tableStyleId>
              </a:tblPr>
              <a:tblGrid>
                <a:gridCol w="1252511">
                  <a:extLst>
                    <a:ext uri="{9D8B030D-6E8A-4147-A177-3AD203B41FA5}">
                      <a16:colId xmlns:a16="http://schemas.microsoft.com/office/drawing/2014/main" val="2531432157"/>
                    </a:ext>
                  </a:extLst>
                </a:gridCol>
                <a:gridCol w="4209776">
                  <a:extLst>
                    <a:ext uri="{9D8B030D-6E8A-4147-A177-3AD203B41FA5}">
                      <a16:colId xmlns:a16="http://schemas.microsoft.com/office/drawing/2014/main" val="579089588"/>
                    </a:ext>
                  </a:extLst>
                </a:gridCol>
              </a:tblGrid>
              <a:tr h="105213">
                <a:tc gridSpan="2">
                  <a:txBody>
                    <a:bodyPr/>
                    <a:lstStyle/>
                    <a:p>
                      <a:pPr algn="ctr">
                        <a:spcAft>
                          <a:spcPts val="0"/>
                        </a:spcAft>
                      </a:pPr>
                      <a:r>
                        <a:rPr lang="kk-KZ" sz="900" dirty="0">
                          <a:effectLst/>
                        </a:rPr>
                        <a:t>7-сынып</a:t>
                      </a:r>
                      <a:endParaRPr lang="ru-RU" sz="900" dirty="0">
                        <a:effectLst/>
                      </a:endParaRPr>
                    </a:p>
                    <a:p>
                      <a:pPr algn="ctr">
                        <a:spcAft>
                          <a:spcPts val="0"/>
                        </a:spcAft>
                      </a:pPr>
                      <a:r>
                        <a:rPr lang="kk-KZ" sz="900" dirty="0">
                          <a:effectLst/>
                        </a:rPr>
                        <a:t> </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hMerge="1">
                  <a:txBody>
                    <a:bodyPr/>
                    <a:lstStyle/>
                    <a:p>
                      <a:endParaRPr lang="ru-RU"/>
                    </a:p>
                  </a:txBody>
                  <a:tcPr/>
                </a:tc>
                <a:extLst>
                  <a:ext uri="{0D108BD9-81ED-4DB2-BD59-A6C34878D82A}">
                    <a16:rowId xmlns:a16="http://schemas.microsoft.com/office/drawing/2014/main" val="1614307285"/>
                  </a:ext>
                </a:extLst>
              </a:tr>
              <a:tr h="282593">
                <a:tc>
                  <a:txBody>
                    <a:bodyPr/>
                    <a:lstStyle/>
                    <a:p>
                      <a:pPr>
                        <a:spcAft>
                          <a:spcPts val="0"/>
                        </a:spcAft>
                      </a:pPr>
                      <a:r>
                        <a:rPr lang="kk-KZ" sz="900" kern="1200">
                          <a:effectLst/>
                        </a:rPr>
                        <a:t>Қазақ тілі/Русский язык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- 1 ауызша жаттығу (75-85 сөз), сабақ тақырыбы бойынша 1 жазбаша жаттығу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32984602"/>
                  </a:ext>
                </a:extLst>
              </a:tr>
              <a:tr h="282593">
                <a:tc>
                  <a:txBody>
                    <a:bodyPr/>
                    <a:lstStyle/>
                    <a:p>
                      <a:pPr algn="just">
                        <a:spcAft>
                          <a:spcPts val="0"/>
                        </a:spcAft>
                      </a:pPr>
                      <a:r>
                        <a:rPr lang="kk-KZ" sz="900">
                          <a:effectLst/>
                        </a:rPr>
                        <a:t>Қазақ әдебиеті/Русская литература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- 2-3 бет оқу, мәтінді талдауға арналған 1 жаттығу</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728281468"/>
                  </a:ext>
                </a:extLst>
              </a:tr>
              <a:tr h="376790">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сабақ тақырыбы бойынша 1 ауызша жаттығу (35-45 сөз) және 1 жазбаша жаттығу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016672039"/>
                  </a:ext>
                </a:extLst>
              </a:tr>
              <a:tr h="188395">
                <a:tc>
                  <a:txBody>
                    <a:bodyPr/>
                    <a:lstStyle/>
                    <a:p>
                      <a:pPr algn="just">
                        <a:spcAft>
                          <a:spcPts val="0"/>
                        </a:spcAft>
                      </a:pPr>
                      <a:r>
                        <a:rPr lang="kk-KZ" sz="900">
                          <a:effectLst/>
                        </a:rPr>
                        <a:t>Ағылшын тілі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сабақ тақырыбы бойынша 1 ауызша жаттығу (20-30 сөз) және 1 жазбаша жаттығу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934453208"/>
                  </a:ext>
                </a:extLst>
              </a:tr>
              <a:tr h="188395">
                <a:tc>
                  <a:txBody>
                    <a:bodyPr/>
                    <a:lstStyle/>
                    <a:p>
                      <a:pPr algn="just">
                        <a:spcAft>
                          <a:spcPts val="0"/>
                        </a:spcAft>
                      </a:pPr>
                      <a:r>
                        <a:rPr lang="en-US" sz="900">
                          <a:effectLst/>
                        </a:rPr>
                        <a:t>Алгебра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a:solidFill>
                            <a:srgbClr val="0070C0"/>
                          </a:solidFill>
                          <a:effectLst/>
                          <a:latin typeface="+mn-lt"/>
                          <a:ea typeface="+mn-ea"/>
                          <a:cs typeface="+mn-cs"/>
                        </a:rPr>
                        <a:t>- </a:t>
                      </a:r>
                      <a:r>
                        <a:rPr lang="en-US" sz="850" kern="1200">
                          <a:solidFill>
                            <a:srgbClr val="0070C0"/>
                          </a:solidFill>
                          <a:effectLst/>
                          <a:latin typeface="+mn-lt"/>
                          <a:ea typeface="+mn-ea"/>
                          <a:cs typeface="+mn-cs"/>
                        </a:rPr>
                        <a:t>2 </a:t>
                      </a:r>
                      <a:r>
                        <a:rPr lang="kk-KZ" sz="850" kern="1200">
                          <a:solidFill>
                            <a:srgbClr val="0070C0"/>
                          </a:solidFill>
                          <a:effectLst/>
                          <a:latin typeface="+mn-lt"/>
                          <a:ea typeface="+mn-ea"/>
                          <a:cs typeface="+mn-cs"/>
                        </a:rPr>
                        <a:t>сөз есеп және </a:t>
                      </a:r>
                      <a:r>
                        <a:rPr lang="en-US" sz="850" kern="1200">
                          <a:solidFill>
                            <a:srgbClr val="0070C0"/>
                          </a:solidFill>
                          <a:effectLst/>
                          <a:latin typeface="+mn-lt"/>
                          <a:ea typeface="+mn-ea"/>
                          <a:cs typeface="+mn-cs"/>
                        </a:rPr>
                        <a:t>6 </a:t>
                      </a:r>
                      <a:r>
                        <a:rPr lang="kk-KZ" sz="850" kern="1200">
                          <a:solidFill>
                            <a:srgbClr val="0070C0"/>
                          </a:solidFill>
                          <a:effectLst/>
                          <a:latin typeface="+mn-lt"/>
                          <a:ea typeface="+mn-ea"/>
                          <a:cs typeface="+mn-cs"/>
                        </a:rPr>
                        <a:t>есеп</a:t>
                      </a:r>
                      <a:r>
                        <a:rPr lang="en-US" sz="850" kern="1200">
                          <a:solidFill>
                            <a:srgbClr val="0070C0"/>
                          </a:solidFill>
                          <a:effectLst/>
                          <a:latin typeface="+mn-lt"/>
                          <a:ea typeface="+mn-ea"/>
                          <a:cs typeface="+mn-cs"/>
                        </a:rPr>
                        <a:t>; </a:t>
                      </a:r>
                      <a:r>
                        <a:rPr lang="kk-KZ" sz="850" kern="1200">
                          <a:solidFill>
                            <a:srgbClr val="0070C0"/>
                          </a:solidFill>
                          <a:effectLst/>
                          <a:latin typeface="+mn-lt"/>
                          <a:ea typeface="+mn-ea"/>
                          <a:cs typeface="+mn-cs"/>
                        </a:rPr>
                        <a:t>немесе</a:t>
                      </a:r>
                      <a:endParaRPr lang="ru-RU" sz="850" kern="1200">
                        <a:solidFill>
                          <a:srgbClr val="0070C0"/>
                        </a:solidFill>
                        <a:effectLst/>
                        <a:latin typeface="+mn-lt"/>
                        <a:ea typeface="+mn-ea"/>
                        <a:cs typeface="+mn-cs"/>
                      </a:endParaRPr>
                    </a:p>
                    <a:p>
                      <a:pPr algn="just">
                        <a:spcAft>
                          <a:spcPts val="0"/>
                        </a:spcAft>
                      </a:pPr>
                      <a:r>
                        <a:rPr lang="en-US" sz="850" kern="1200">
                          <a:solidFill>
                            <a:srgbClr val="0070C0"/>
                          </a:solidFill>
                          <a:effectLst/>
                          <a:latin typeface="+mn-lt"/>
                          <a:ea typeface="+mn-ea"/>
                          <a:cs typeface="+mn-cs"/>
                        </a:rPr>
                        <a:t>- 1 </a:t>
                      </a:r>
                      <a:r>
                        <a:rPr lang="kk-KZ" sz="850" kern="1200">
                          <a:solidFill>
                            <a:srgbClr val="0070C0"/>
                          </a:solidFill>
                          <a:effectLst/>
                          <a:latin typeface="+mn-lt"/>
                          <a:ea typeface="+mn-ea"/>
                          <a:cs typeface="+mn-cs"/>
                        </a:rPr>
                        <a:t>сөз есеп және 12 есеп</a:t>
                      </a:r>
                      <a:endParaRPr lang="ru-RU" sz="850" kern="120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58471054"/>
                  </a:ext>
                </a:extLst>
              </a:tr>
              <a:tr h="94198">
                <a:tc>
                  <a:txBody>
                    <a:bodyPr/>
                    <a:lstStyle/>
                    <a:p>
                      <a:pPr algn="just">
                        <a:spcAft>
                          <a:spcPts val="0"/>
                        </a:spcAft>
                      </a:pPr>
                      <a:r>
                        <a:rPr lang="en-US" sz="900">
                          <a:effectLst/>
                        </a:rPr>
                        <a:t>Геометрия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a:t>
                      </a:r>
                      <a:r>
                        <a:rPr lang="en-US" sz="850" kern="1200" dirty="0">
                          <a:solidFill>
                            <a:srgbClr val="0070C0"/>
                          </a:solidFill>
                          <a:effectLst/>
                          <a:latin typeface="+mn-lt"/>
                          <a:ea typeface="+mn-ea"/>
                          <a:cs typeface="+mn-cs"/>
                        </a:rPr>
                        <a:t>2 </a:t>
                      </a:r>
                      <a:r>
                        <a:rPr lang="kk-KZ" sz="850" kern="1200" dirty="0">
                          <a:solidFill>
                            <a:srgbClr val="0070C0"/>
                          </a:solidFill>
                          <a:effectLst/>
                          <a:latin typeface="+mn-lt"/>
                          <a:ea typeface="+mn-ea"/>
                          <a:cs typeface="+mn-cs"/>
                        </a:rPr>
                        <a:t>сөз есеп және 3-5 сұраққа жауап беру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382485270"/>
                  </a:ext>
                </a:extLst>
              </a:tr>
              <a:tr h="659383">
                <a:tc>
                  <a:txBody>
                    <a:bodyPr/>
                    <a:lstStyle/>
                    <a:p>
                      <a:pPr algn="just">
                        <a:spcAft>
                          <a:spcPts val="0"/>
                        </a:spcAft>
                      </a:pPr>
                      <a:r>
                        <a:rPr lang="en-US" sz="900">
                          <a:effectLst/>
                        </a:rPr>
                        <a:t>Информатика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- 1 интерактивтік тест тапсырмасы және 2-3 сұраққа жауап беру;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- 2 практикалық тапсырма (ақпаратты өлшеу бірліктерінің бірінен екіншісіне ауыстыру/жад түрлері бойынша кесте толтыру/мұрағаттан файлдарды алып шығу/мұрағаттарды құру, компьютерді зиянды бағдарламалардан қорғау және т.б.)</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286024296"/>
                  </a:ext>
                </a:extLst>
              </a:tr>
              <a:tr h="376790">
                <a:tc>
                  <a:txBody>
                    <a:bodyPr/>
                    <a:lstStyle/>
                    <a:p>
                      <a:pPr algn="just">
                        <a:spcAft>
                          <a:spcPts val="0"/>
                        </a:spcAft>
                      </a:pPr>
                      <a:r>
                        <a:rPr lang="en-US" sz="900">
                          <a:effectLst/>
                        </a:rPr>
                        <a:t>Физика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a:t>
                      </a:r>
                      <a:r>
                        <a:rPr lang="kk-KZ" sz="850" kern="1200" dirty="0">
                          <a:solidFill>
                            <a:srgbClr val="0070C0"/>
                          </a:solidFill>
                          <a:effectLst/>
                          <a:latin typeface="+mn-lt"/>
                          <a:ea typeface="+mn-ea"/>
                          <a:cs typeface="+mn-cs"/>
                        </a:rPr>
                        <a:t>, 3-5 бет аралығында және 1-2 есепті шешу;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a:t>
                      </a:r>
                      <a:r>
                        <a:rPr lang="kk-KZ" sz="850" kern="1200" dirty="0">
                          <a:solidFill>
                            <a:srgbClr val="0070C0"/>
                          </a:solidFill>
                          <a:effectLst/>
                          <a:latin typeface="+mn-lt"/>
                          <a:ea typeface="+mn-ea"/>
                          <a:cs typeface="+mn-cs"/>
                        </a:rPr>
                        <a:t>, 3-5 бет аралығында және зертханалық жұмысты орындау.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492844352"/>
                  </a:ext>
                </a:extLst>
              </a:tr>
              <a:tr h="376790">
                <a:tc>
                  <a:txBody>
                    <a:bodyPr/>
                    <a:lstStyle/>
                    <a:p>
                      <a:pPr algn="just">
                        <a:spcAft>
                          <a:spcPts val="0"/>
                        </a:spcAft>
                      </a:pPr>
                      <a:r>
                        <a:rPr lang="en-US" sz="900">
                          <a:effectLst/>
                        </a:rPr>
                        <a:t>Химия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a:t>
                      </a:r>
                      <a:r>
                        <a:rPr lang="kk-KZ" sz="850" kern="1200" dirty="0">
                          <a:solidFill>
                            <a:srgbClr val="0070C0"/>
                          </a:solidFill>
                          <a:effectLst/>
                          <a:latin typeface="+mn-lt"/>
                          <a:ea typeface="+mn-ea"/>
                          <a:cs typeface="+mn-cs"/>
                        </a:rPr>
                        <a:t>, 3-5 бет аралығында және 1-2 есепті шешу;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3221533"/>
                  </a:ext>
                </a:extLst>
              </a:tr>
              <a:tr h="376790">
                <a:tc>
                  <a:txBody>
                    <a:bodyPr/>
                    <a:lstStyle/>
                    <a:p>
                      <a:pPr algn="just">
                        <a:spcAft>
                          <a:spcPts val="0"/>
                        </a:spcAft>
                      </a:pPr>
                      <a:r>
                        <a:rPr lang="en-US" sz="900">
                          <a:effectLst/>
                        </a:rPr>
                        <a:t>Биология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 2-3 </a:t>
                      </a:r>
                      <a:r>
                        <a:rPr lang="kk-KZ" sz="850" kern="1200" dirty="0">
                          <a:solidFill>
                            <a:srgbClr val="0070C0"/>
                          </a:solidFill>
                          <a:effectLst/>
                          <a:latin typeface="+mn-lt"/>
                          <a:ea typeface="+mn-ea"/>
                          <a:cs typeface="+mn-cs"/>
                        </a:rPr>
                        <a:t>бет аралығында және 3-5 сұраққа жауап беру</a:t>
                      </a:r>
                      <a:r>
                        <a:rPr lang="ru-RU" sz="850" kern="1200" dirty="0">
                          <a:solidFill>
                            <a:srgbClr val="0070C0"/>
                          </a:solidFill>
                          <a:effectLst/>
                          <a:latin typeface="+mn-lt"/>
                          <a:ea typeface="+mn-ea"/>
                          <a:cs typeface="+mn-cs"/>
                        </a:rPr>
                        <a:t>; </a:t>
                      </a:r>
                      <a:r>
                        <a:rPr lang="kk-KZ" sz="850" kern="1200" dirty="0">
                          <a:solidFill>
                            <a:srgbClr val="0070C0"/>
                          </a:solidFill>
                          <a:effectLst/>
                          <a:latin typeface="+mn-lt"/>
                          <a:ea typeface="+mn-ea"/>
                          <a:cs typeface="+mn-cs"/>
                        </a:rPr>
                        <a:t>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317577627"/>
                  </a:ext>
                </a:extLst>
              </a:tr>
              <a:tr h="376790">
                <a:tc>
                  <a:txBody>
                    <a:bodyPr/>
                    <a:lstStyle/>
                    <a:p>
                      <a:pPr algn="just">
                        <a:spcAft>
                          <a:spcPts val="0"/>
                        </a:spcAft>
                      </a:pPr>
                      <a:r>
                        <a:rPr lang="en-US" sz="900">
                          <a:effectLst/>
                        </a:rPr>
                        <a:t>География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 2-3 </a:t>
                      </a:r>
                      <a:r>
                        <a:rPr lang="kk-KZ" sz="850" kern="1200" dirty="0">
                          <a:solidFill>
                            <a:srgbClr val="0070C0"/>
                          </a:solidFill>
                          <a:effectLst/>
                          <a:latin typeface="+mn-lt"/>
                          <a:ea typeface="+mn-ea"/>
                          <a:cs typeface="+mn-cs"/>
                        </a:rPr>
                        <a:t>бет аралығында және 3-5 сұраққа жауап беру</a:t>
                      </a:r>
                      <a:r>
                        <a:rPr lang="ru-RU" sz="850" kern="1200" dirty="0">
                          <a:solidFill>
                            <a:srgbClr val="0070C0"/>
                          </a:solidFill>
                          <a:effectLst/>
                          <a:latin typeface="+mn-lt"/>
                          <a:ea typeface="+mn-ea"/>
                          <a:cs typeface="+mn-cs"/>
                        </a:rPr>
                        <a:t>; </a:t>
                      </a:r>
                      <a:r>
                        <a:rPr lang="kk-KZ" sz="850" kern="1200" dirty="0">
                          <a:solidFill>
                            <a:srgbClr val="0070C0"/>
                          </a:solidFill>
                          <a:effectLst/>
                          <a:latin typeface="+mn-lt"/>
                          <a:ea typeface="+mn-ea"/>
                          <a:cs typeface="+mn-cs"/>
                        </a:rPr>
                        <a:t>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4225804840"/>
                  </a:ext>
                </a:extLst>
              </a:tr>
              <a:tr h="188395">
                <a:tc>
                  <a:txBody>
                    <a:bodyPr/>
                    <a:lstStyle/>
                    <a:p>
                      <a:pPr algn="just">
                        <a:spcAft>
                          <a:spcPts val="0"/>
                        </a:spcAft>
                      </a:pPr>
                      <a:r>
                        <a:rPr lang="kk-KZ" sz="900">
                          <a:effectLst/>
                        </a:rPr>
                        <a:t>Қазақстан тарихы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бір дұрыс жауапты таңдаумен 1 тест-тапсырмасы;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сабақ тақырыбы бойынша кестені толтыру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949736465"/>
                  </a:ext>
                </a:extLst>
              </a:tr>
              <a:tr h="188395">
                <a:tc>
                  <a:txBody>
                    <a:bodyPr/>
                    <a:lstStyle/>
                    <a:p>
                      <a:pPr algn="just">
                        <a:spcAft>
                          <a:spcPts val="0"/>
                        </a:spcAft>
                      </a:pPr>
                      <a:r>
                        <a:rPr lang="kk-KZ" sz="900">
                          <a:effectLst/>
                        </a:rPr>
                        <a:t>Дүниежүзі тарихы</a:t>
                      </a:r>
                      <a:r>
                        <a:rPr lang="en-US" sz="900">
                          <a:effectLst/>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бір дұрыс жауапты таңдаумен 1 тест-тапсырмасы;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сабақ тақырыбы бойынша кестені толтыру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3416398059"/>
                  </a:ext>
                </a:extLst>
              </a:tr>
              <a:tr h="282593">
                <a:tc>
                  <a:txBody>
                    <a:bodyPr/>
                    <a:lstStyle/>
                    <a:p>
                      <a:pPr algn="just">
                        <a:spcAft>
                          <a:spcPts val="0"/>
                        </a:spcAft>
                      </a:pPr>
                      <a:r>
                        <a:rPr lang="kk-KZ" sz="900">
                          <a:effectLst/>
                        </a:rPr>
                        <a:t>Өзін-өзі тану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- 3 беттен көп емес оқу және мәтін бойынша 2-3 сұраққа жауап беру </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261828997"/>
                  </a:ext>
                </a:extLst>
              </a:tr>
              <a:tr h="376790">
                <a:tc>
                  <a:txBody>
                    <a:bodyPr/>
                    <a:lstStyle/>
                    <a:p>
                      <a:pPr algn="just">
                        <a:spcAft>
                          <a:spcPts val="0"/>
                        </a:spcAft>
                      </a:pPr>
                      <a:r>
                        <a:rPr lang="kk-KZ" sz="900">
                          <a:effectLst/>
                        </a:rPr>
                        <a:t>Көркем еңбек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spcAft>
                          <a:spcPts val="0"/>
                        </a:spcAft>
                      </a:pPr>
                      <a:r>
                        <a:rPr lang="kk-KZ" sz="850" kern="1200" dirty="0">
                          <a:solidFill>
                            <a:srgbClr val="0070C0"/>
                          </a:solidFill>
                          <a:effectLst/>
                          <a:latin typeface="+mn-lt"/>
                          <a:ea typeface="+mn-ea"/>
                          <a:cs typeface="+mn-cs"/>
                        </a:rPr>
                        <a:t>- 1 параграф,  2-3 бет аралығында және 2-3 сұраққа жауап беру; немесе</a:t>
                      </a:r>
                      <a:endParaRPr lang="ru-RU" sz="850" kern="1200" dirty="0">
                        <a:solidFill>
                          <a:srgbClr val="0070C0"/>
                        </a:solidFill>
                        <a:effectLst/>
                        <a:latin typeface="+mn-lt"/>
                        <a:ea typeface="+mn-ea"/>
                        <a:cs typeface="+mn-cs"/>
                      </a:endParaRPr>
                    </a:p>
                    <a:p>
                      <a:pPr>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63329324"/>
                  </a:ext>
                </a:extLst>
              </a:tr>
              <a:tr h="282593">
                <a:tc>
                  <a:txBody>
                    <a:bodyPr/>
                    <a:lstStyle/>
                    <a:p>
                      <a:pPr algn="just">
                        <a:spcAft>
                          <a:spcPts val="0"/>
                        </a:spcAft>
                      </a:pPr>
                      <a:r>
                        <a:rPr lang="kk-KZ" sz="900">
                          <a:effectLst/>
                        </a:rPr>
                        <a:t>Дене шынықтыру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139" marR="33139" marT="0" marB="0"/>
                </a:tc>
                <a:tc>
                  <a:txBody>
                    <a:bodyPr/>
                    <a:lstStyle/>
                    <a:p>
                      <a:pPr algn="just">
                        <a:spcAft>
                          <a:spcPts val="0"/>
                        </a:spcAft>
                      </a:pPr>
                      <a:r>
                        <a:rPr lang="kk-KZ" sz="85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850" kern="1200" dirty="0">
                        <a:solidFill>
                          <a:srgbClr val="0070C0"/>
                        </a:solidFill>
                        <a:effectLst/>
                        <a:latin typeface="+mn-lt"/>
                        <a:ea typeface="+mn-ea"/>
                        <a:cs typeface="+mn-cs"/>
                      </a:endParaRPr>
                    </a:p>
                  </a:txBody>
                  <a:tcPr marL="33139" marR="33139" marT="0" marB="0"/>
                </a:tc>
                <a:extLst>
                  <a:ext uri="{0D108BD9-81ED-4DB2-BD59-A6C34878D82A}">
                    <a16:rowId xmlns:a16="http://schemas.microsoft.com/office/drawing/2014/main" val="1513589439"/>
                  </a:ext>
                </a:extLst>
              </a:tr>
            </a:tbl>
          </a:graphicData>
        </a:graphic>
      </p:graphicFrame>
      <p:graphicFrame>
        <p:nvGraphicFramePr>
          <p:cNvPr id="4" name="Таблица 3">
            <a:extLst>
              <a:ext uri="{FF2B5EF4-FFF2-40B4-BE49-F238E27FC236}">
                <a16:creationId xmlns:a16="http://schemas.microsoft.com/office/drawing/2014/main" id="{8EC2CE5D-7476-4CD3-92A4-54CD0228A1D4}"/>
              </a:ext>
            </a:extLst>
          </p:cNvPr>
          <p:cNvGraphicFramePr>
            <a:graphicFrameLocks noGrp="1"/>
          </p:cNvGraphicFramePr>
          <p:nvPr/>
        </p:nvGraphicFramePr>
        <p:xfrm>
          <a:off x="6084863" y="1074461"/>
          <a:ext cx="5901823" cy="5689421"/>
        </p:xfrm>
        <a:graphic>
          <a:graphicData uri="http://schemas.openxmlformats.org/drawingml/2006/table">
            <a:tbl>
              <a:tblPr firstRow="1" firstCol="1" bandRow="1">
                <a:tableStyleId>{5C22544A-7EE6-4342-B048-85BDC9FD1C3A}</a:tableStyleId>
              </a:tblPr>
              <a:tblGrid>
                <a:gridCol w="1353295">
                  <a:extLst>
                    <a:ext uri="{9D8B030D-6E8A-4147-A177-3AD203B41FA5}">
                      <a16:colId xmlns:a16="http://schemas.microsoft.com/office/drawing/2014/main" val="1082353897"/>
                    </a:ext>
                  </a:extLst>
                </a:gridCol>
                <a:gridCol w="4548528">
                  <a:extLst>
                    <a:ext uri="{9D8B030D-6E8A-4147-A177-3AD203B41FA5}">
                      <a16:colId xmlns:a16="http://schemas.microsoft.com/office/drawing/2014/main" val="1101642420"/>
                    </a:ext>
                  </a:extLst>
                </a:gridCol>
              </a:tblGrid>
              <a:tr h="251647">
                <a:tc gridSpan="2">
                  <a:txBody>
                    <a:bodyPr/>
                    <a:lstStyle/>
                    <a:p>
                      <a:pPr algn="ctr">
                        <a:spcAft>
                          <a:spcPts val="0"/>
                        </a:spcAft>
                      </a:pPr>
                      <a:r>
                        <a:rPr lang="en-US" sz="850" dirty="0">
                          <a:effectLst/>
                        </a:rPr>
                        <a:t>8</a:t>
                      </a:r>
                      <a:r>
                        <a:rPr lang="kk-KZ" sz="850" dirty="0">
                          <a:effectLst/>
                        </a:rPr>
                        <a:t>-сынып</a:t>
                      </a:r>
                      <a:endParaRPr lang="ru-RU" sz="850" dirty="0">
                        <a:effectLst/>
                      </a:endParaRPr>
                    </a:p>
                    <a:p>
                      <a:pPr algn="just">
                        <a:spcAft>
                          <a:spcPts val="0"/>
                        </a:spcAft>
                      </a:pPr>
                      <a:r>
                        <a:rPr lang="kk-KZ" sz="850" dirty="0">
                          <a:effectLst/>
                        </a:rPr>
                        <a:t> </a:t>
                      </a:r>
                      <a:endParaRPr lang="ru-RU" sz="8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hMerge="1">
                  <a:txBody>
                    <a:bodyPr/>
                    <a:lstStyle/>
                    <a:p>
                      <a:endParaRPr lang="ru-RU"/>
                    </a:p>
                  </a:txBody>
                  <a:tcPr/>
                </a:tc>
                <a:extLst>
                  <a:ext uri="{0D108BD9-81ED-4DB2-BD59-A6C34878D82A}">
                    <a16:rowId xmlns:a16="http://schemas.microsoft.com/office/drawing/2014/main" val="2117322476"/>
                  </a:ext>
                </a:extLst>
              </a:tr>
              <a:tr h="284992">
                <a:tc>
                  <a:txBody>
                    <a:bodyPr/>
                    <a:lstStyle/>
                    <a:p>
                      <a:pPr>
                        <a:spcAft>
                          <a:spcPts val="0"/>
                        </a:spcAft>
                      </a:pPr>
                      <a:r>
                        <a:rPr lang="kk-KZ" sz="850" kern="1200">
                          <a:effectLst/>
                        </a:rPr>
                        <a:t>Қазақ тілі/Русский язык</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- 1 ауызша жаттығу (85-95 сөз), сабақ тақырыбы бойынша 1 жазбаша жаттығу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2126414"/>
                  </a:ext>
                </a:extLst>
              </a:tr>
              <a:tr h="284992">
                <a:tc>
                  <a:txBody>
                    <a:bodyPr/>
                    <a:lstStyle/>
                    <a:p>
                      <a:pPr algn="just">
                        <a:spcAft>
                          <a:spcPts val="0"/>
                        </a:spcAft>
                      </a:pPr>
                      <a:r>
                        <a:rPr lang="kk-KZ" sz="850">
                          <a:effectLst/>
                        </a:rPr>
                        <a:t>Қазақ әдебиеті/Русская литература</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- 3-5 бет оқу, мәтінді талдауға арналған 1-2 жаттығу</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873369745"/>
                  </a:ext>
                </a:extLst>
              </a:tr>
              <a:tr h="379988">
                <a:tc>
                  <a:txBody>
                    <a:bodyPr/>
                    <a:lstStyle/>
                    <a:p>
                      <a:pPr algn="just">
                        <a:spcAft>
                          <a:spcPts val="0"/>
                        </a:spcAft>
                      </a:pPr>
                      <a:r>
                        <a:rPr lang="ru-RU" sz="850">
                          <a:effectLst/>
                        </a:rPr>
                        <a:t>Русский язык и литература</a:t>
                      </a:r>
                      <a:r>
                        <a:rPr lang="kk-KZ" sz="850">
                          <a:effectLst/>
                        </a:rPr>
                        <a:t>/Қазақ тілі мен әдебиеті</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сабақ тақырыбы бойынша 1 ауызша жаттығу (40-50 сөз) және 1 жазбаша жаттығу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836227410"/>
                  </a:ext>
                </a:extLst>
              </a:tr>
              <a:tr h="189994">
                <a:tc>
                  <a:txBody>
                    <a:bodyPr/>
                    <a:lstStyle/>
                    <a:p>
                      <a:pPr algn="just">
                        <a:spcAft>
                          <a:spcPts val="0"/>
                        </a:spcAft>
                      </a:pPr>
                      <a:r>
                        <a:rPr lang="kk-KZ" sz="850">
                          <a:effectLst/>
                        </a:rPr>
                        <a:t>Ағылшын тілі</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a:solidFill>
                            <a:srgbClr val="0070C0"/>
                          </a:solidFill>
                          <a:effectLst/>
                          <a:latin typeface="+mn-lt"/>
                          <a:ea typeface="+mn-ea"/>
                          <a:cs typeface="+mn-cs"/>
                        </a:rPr>
                        <a:t>- сабақ тақырыбы бойынша 1 ауызша жаттығу (30-40 сөз) және 1 жазбаша жаттығу</a:t>
                      </a:r>
                      <a:endParaRPr lang="ru-RU" sz="85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615106414"/>
                  </a:ext>
                </a:extLst>
              </a:tr>
              <a:tr h="251647">
                <a:tc>
                  <a:txBody>
                    <a:bodyPr/>
                    <a:lstStyle/>
                    <a:p>
                      <a:pPr algn="just">
                        <a:spcAft>
                          <a:spcPts val="0"/>
                        </a:spcAft>
                      </a:pPr>
                      <a:r>
                        <a:rPr lang="en-US" sz="850">
                          <a:effectLst/>
                        </a:rPr>
                        <a:t>Алгебра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a:t>
                      </a:r>
                      <a:r>
                        <a:rPr lang="en-US" sz="850" kern="1200" dirty="0">
                          <a:solidFill>
                            <a:srgbClr val="0070C0"/>
                          </a:solidFill>
                          <a:effectLst/>
                          <a:latin typeface="+mn-lt"/>
                          <a:ea typeface="+mn-ea"/>
                          <a:cs typeface="+mn-cs"/>
                        </a:rPr>
                        <a:t>2 </a:t>
                      </a:r>
                      <a:r>
                        <a:rPr lang="kk-KZ" sz="850" kern="1200" dirty="0">
                          <a:solidFill>
                            <a:srgbClr val="0070C0"/>
                          </a:solidFill>
                          <a:effectLst/>
                          <a:latin typeface="+mn-lt"/>
                          <a:ea typeface="+mn-ea"/>
                          <a:cs typeface="+mn-cs"/>
                        </a:rPr>
                        <a:t>сөз есеп және </a:t>
                      </a:r>
                      <a:r>
                        <a:rPr lang="en-US" sz="850" kern="1200" dirty="0">
                          <a:solidFill>
                            <a:srgbClr val="0070C0"/>
                          </a:solidFill>
                          <a:effectLst/>
                          <a:latin typeface="+mn-lt"/>
                          <a:ea typeface="+mn-ea"/>
                          <a:cs typeface="+mn-cs"/>
                        </a:rPr>
                        <a:t>6 </a:t>
                      </a:r>
                      <a:r>
                        <a:rPr lang="kk-KZ" sz="850" kern="1200" dirty="0">
                          <a:solidFill>
                            <a:srgbClr val="0070C0"/>
                          </a:solidFill>
                          <a:effectLst/>
                          <a:latin typeface="+mn-lt"/>
                          <a:ea typeface="+mn-ea"/>
                          <a:cs typeface="+mn-cs"/>
                        </a:rPr>
                        <a:t>есеп</a:t>
                      </a:r>
                      <a:r>
                        <a:rPr lang="en-US" sz="850" kern="1200" dirty="0">
                          <a:solidFill>
                            <a:srgbClr val="0070C0"/>
                          </a:solidFill>
                          <a:effectLst/>
                          <a:latin typeface="+mn-lt"/>
                          <a:ea typeface="+mn-ea"/>
                          <a:cs typeface="+mn-cs"/>
                        </a:rPr>
                        <a:t>; </a:t>
                      </a:r>
                      <a:r>
                        <a:rPr lang="kk-KZ" sz="850" kern="1200" dirty="0">
                          <a:solidFill>
                            <a:srgbClr val="0070C0"/>
                          </a:solidFill>
                          <a:effectLst/>
                          <a:latin typeface="+mn-lt"/>
                          <a:ea typeface="+mn-ea"/>
                          <a:cs typeface="+mn-cs"/>
                        </a:rPr>
                        <a:t>немесе</a:t>
                      </a:r>
                      <a:endParaRPr lang="ru-RU" sz="850" kern="1200" dirty="0">
                        <a:solidFill>
                          <a:srgbClr val="0070C0"/>
                        </a:solidFill>
                        <a:effectLst/>
                        <a:latin typeface="+mn-lt"/>
                        <a:ea typeface="+mn-ea"/>
                        <a:cs typeface="+mn-cs"/>
                      </a:endParaRPr>
                    </a:p>
                    <a:p>
                      <a:pPr algn="just">
                        <a:spcAft>
                          <a:spcPts val="0"/>
                        </a:spcAft>
                      </a:pPr>
                      <a:r>
                        <a:rPr lang="en-US" sz="850" kern="1200" dirty="0">
                          <a:solidFill>
                            <a:srgbClr val="0070C0"/>
                          </a:solidFill>
                          <a:effectLst/>
                          <a:latin typeface="+mn-lt"/>
                          <a:ea typeface="+mn-ea"/>
                          <a:cs typeface="+mn-cs"/>
                        </a:rPr>
                        <a:t>- 1 </a:t>
                      </a:r>
                      <a:r>
                        <a:rPr lang="kk-KZ" sz="850" kern="1200" dirty="0">
                          <a:solidFill>
                            <a:srgbClr val="0070C0"/>
                          </a:solidFill>
                          <a:effectLst/>
                          <a:latin typeface="+mn-lt"/>
                          <a:ea typeface="+mn-ea"/>
                          <a:cs typeface="+mn-cs"/>
                        </a:rPr>
                        <a:t>сөз есеп және 12 есеп</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469144161"/>
                  </a:ext>
                </a:extLst>
              </a:tr>
              <a:tr h="125824">
                <a:tc>
                  <a:txBody>
                    <a:bodyPr/>
                    <a:lstStyle/>
                    <a:p>
                      <a:pPr algn="just">
                        <a:spcAft>
                          <a:spcPts val="0"/>
                        </a:spcAft>
                      </a:pPr>
                      <a:r>
                        <a:rPr lang="en-US" sz="850">
                          <a:effectLst/>
                        </a:rPr>
                        <a:t>Геометрия</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a:solidFill>
                            <a:srgbClr val="0070C0"/>
                          </a:solidFill>
                          <a:effectLst/>
                          <a:latin typeface="+mn-lt"/>
                          <a:ea typeface="+mn-ea"/>
                          <a:cs typeface="+mn-cs"/>
                        </a:rPr>
                        <a:t>- </a:t>
                      </a:r>
                      <a:r>
                        <a:rPr lang="en-US" sz="850" kern="1200">
                          <a:solidFill>
                            <a:srgbClr val="0070C0"/>
                          </a:solidFill>
                          <a:effectLst/>
                          <a:latin typeface="+mn-lt"/>
                          <a:ea typeface="+mn-ea"/>
                          <a:cs typeface="+mn-cs"/>
                        </a:rPr>
                        <a:t>2 </a:t>
                      </a:r>
                      <a:r>
                        <a:rPr lang="kk-KZ" sz="850" kern="1200">
                          <a:solidFill>
                            <a:srgbClr val="0070C0"/>
                          </a:solidFill>
                          <a:effectLst/>
                          <a:latin typeface="+mn-lt"/>
                          <a:ea typeface="+mn-ea"/>
                          <a:cs typeface="+mn-cs"/>
                        </a:rPr>
                        <a:t>сөз есеп және 3-5 сұраққа жауап беру</a:t>
                      </a:r>
                      <a:endParaRPr lang="ru-RU" sz="85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410938712"/>
                  </a:ext>
                </a:extLst>
              </a:tr>
              <a:tr h="664980">
                <a:tc>
                  <a:txBody>
                    <a:bodyPr/>
                    <a:lstStyle/>
                    <a:p>
                      <a:pPr algn="just">
                        <a:spcAft>
                          <a:spcPts val="0"/>
                        </a:spcAft>
                      </a:pPr>
                      <a:r>
                        <a:rPr lang="en-US" sz="850">
                          <a:effectLst/>
                        </a:rPr>
                        <a:t>Информатика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spcAft>
                          <a:spcPts val="0"/>
                        </a:spcAft>
                      </a:pPr>
                      <a:r>
                        <a:rPr lang="kk-KZ" sz="850" kern="1200" dirty="0">
                          <a:solidFill>
                            <a:srgbClr val="0070C0"/>
                          </a:solidFill>
                          <a:effectLst/>
                          <a:latin typeface="+mn-lt"/>
                          <a:ea typeface="+mn-ea"/>
                          <a:cs typeface="+mn-cs"/>
                        </a:rPr>
                        <a:t>- 1 интерактивтік тест тапсырмасы және 2-3 сұраққа жауап беру; немесе; немесе  </a:t>
                      </a:r>
                      <a:endParaRPr lang="ru-RU" sz="850" kern="1200" dirty="0">
                        <a:solidFill>
                          <a:srgbClr val="0070C0"/>
                        </a:solidFill>
                        <a:effectLst/>
                        <a:latin typeface="+mn-lt"/>
                        <a:ea typeface="+mn-ea"/>
                        <a:cs typeface="+mn-cs"/>
                      </a:endParaRPr>
                    </a:p>
                    <a:p>
                      <a:pPr>
                        <a:spcAft>
                          <a:spcPts val="0"/>
                        </a:spcAft>
                      </a:pPr>
                      <a:r>
                        <a:rPr lang="kk-KZ" sz="850" kern="1200" dirty="0">
                          <a:solidFill>
                            <a:srgbClr val="0070C0"/>
                          </a:solidFill>
                          <a:effectLst/>
                          <a:latin typeface="+mn-lt"/>
                          <a:ea typeface="+mn-ea"/>
                          <a:cs typeface="+mn-cs"/>
                        </a:rPr>
                        <a:t>- 2 практикалық тапсырма ( алафит қуаттылығын есептеу/ алфавит символын екілік кодпен кодтау, процессордың адрестік кеңістігін есептеу /процессорды сипаттамалары бойынша таңдау/ желінің өткізгіштік қабілетін анықтау және т.б.)</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706571584"/>
                  </a:ext>
                </a:extLst>
              </a:tr>
              <a:tr h="379988">
                <a:tc>
                  <a:txBody>
                    <a:bodyPr/>
                    <a:lstStyle/>
                    <a:p>
                      <a:pPr algn="just">
                        <a:spcAft>
                          <a:spcPts val="0"/>
                        </a:spcAft>
                      </a:pPr>
                      <a:r>
                        <a:rPr lang="en-US" sz="850">
                          <a:effectLst/>
                        </a:rPr>
                        <a:t>Физика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a:t>
                      </a:r>
                      <a:r>
                        <a:rPr lang="kk-KZ" sz="850" kern="1200" dirty="0">
                          <a:solidFill>
                            <a:srgbClr val="0070C0"/>
                          </a:solidFill>
                          <a:effectLst/>
                          <a:latin typeface="+mn-lt"/>
                          <a:ea typeface="+mn-ea"/>
                          <a:cs typeface="+mn-cs"/>
                        </a:rPr>
                        <a:t>, 3-5 бет аралығында және 1-2 есепті шешу;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- 1 параграф, 3-5 аралығында және зертханалық жұмысты орындау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988118879"/>
                  </a:ext>
                </a:extLst>
              </a:tr>
              <a:tr h="379988">
                <a:tc>
                  <a:txBody>
                    <a:bodyPr/>
                    <a:lstStyle/>
                    <a:p>
                      <a:pPr algn="just">
                        <a:spcAft>
                          <a:spcPts val="0"/>
                        </a:spcAft>
                      </a:pPr>
                      <a:r>
                        <a:rPr lang="en-US" sz="850">
                          <a:effectLst/>
                        </a:rPr>
                        <a:t>Химия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a:t>
                      </a:r>
                      <a:r>
                        <a:rPr lang="kk-KZ" sz="850" kern="1200" dirty="0">
                          <a:solidFill>
                            <a:srgbClr val="0070C0"/>
                          </a:solidFill>
                          <a:effectLst/>
                          <a:latin typeface="+mn-lt"/>
                          <a:ea typeface="+mn-ea"/>
                          <a:cs typeface="+mn-cs"/>
                        </a:rPr>
                        <a:t>, 3-5 бет аралығында және 1-2 есепті шешу; 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173819309"/>
                  </a:ext>
                </a:extLst>
              </a:tr>
              <a:tr h="379988">
                <a:tc>
                  <a:txBody>
                    <a:bodyPr/>
                    <a:lstStyle/>
                    <a:p>
                      <a:pPr algn="just">
                        <a:spcAft>
                          <a:spcPts val="0"/>
                        </a:spcAft>
                      </a:pPr>
                      <a:r>
                        <a:rPr lang="en-US" sz="850">
                          <a:effectLst/>
                        </a:rPr>
                        <a:t>Биология</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 2-3 </a:t>
                      </a:r>
                      <a:r>
                        <a:rPr lang="kk-KZ" sz="850" kern="1200" dirty="0">
                          <a:solidFill>
                            <a:srgbClr val="0070C0"/>
                          </a:solidFill>
                          <a:effectLst/>
                          <a:latin typeface="+mn-lt"/>
                          <a:ea typeface="+mn-ea"/>
                          <a:cs typeface="+mn-cs"/>
                        </a:rPr>
                        <a:t>бет аралығында және 3-5 сұраққа жауап беру</a:t>
                      </a:r>
                      <a:r>
                        <a:rPr lang="ru-RU" sz="850" kern="1200" dirty="0">
                          <a:solidFill>
                            <a:srgbClr val="0070C0"/>
                          </a:solidFill>
                          <a:effectLst/>
                          <a:latin typeface="+mn-lt"/>
                          <a:ea typeface="+mn-ea"/>
                          <a:cs typeface="+mn-cs"/>
                        </a:rPr>
                        <a:t>; </a:t>
                      </a:r>
                      <a:r>
                        <a:rPr lang="kk-KZ" sz="850" kern="1200" dirty="0">
                          <a:solidFill>
                            <a:srgbClr val="0070C0"/>
                          </a:solidFill>
                          <a:effectLst/>
                          <a:latin typeface="+mn-lt"/>
                          <a:ea typeface="+mn-ea"/>
                          <a:cs typeface="+mn-cs"/>
                        </a:rPr>
                        <a:t>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714304509"/>
                  </a:ext>
                </a:extLst>
              </a:tr>
              <a:tr h="379988">
                <a:tc>
                  <a:txBody>
                    <a:bodyPr/>
                    <a:lstStyle/>
                    <a:p>
                      <a:pPr algn="just">
                        <a:spcAft>
                          <a:spcPts val="0"/>
                        </a:spcAft>
                      </a:pPr>
                      <a:r>
                        <a:rPr lang="en-US" sz="850">
                          <a:effectLst/>
                        </a:rPr>
                        <a:t>География</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a:solidFill>
                            <a:srgbClr val="0070C0"/>
                          </a:solidFill>
                          <a:effectLst/>
                          <a:latin typeface="+mn-lt"/>
                          <a:ea typeface="+mn-ea"/>
                          <a:cs typeface="+mn-cs"/>
                        </a:rPr>
                        <a:t>- </a:t>
                      </a:r>
                      <a:r>
                        <a:rPr lang="ru-RU" sz="850" kern="1200">
                          <a:solidFill>
                            <a:srgbClr val="0070C0"/>
                          </a:solidFill>
                          <a:effectLst/>
                          <a:latin typeface="+mn-lt"/>
                          <a:ea typeface="+mn-ea"/>
                          <a:cs typeface="+mn-cs"/>
                        </a:rPr>
                        <a:t>1 параграф, 2-3 </a:t>
                      </a:r>
                      <a:r>
                        <a:rPr lang="kk-KZ" sz="850" kern="1200">
                          <a:solidFill>
                            <a:srgbClr val="0070C0"/>
                          </a:solidFill>
                          <a:effectLst/>
                          <a:latin typeface="+mn-lt"/>
                          <a:ea typeface="+mn-ea"/>
                          <a:cs typeface="+mn-cs"/>
                        </a:rPr>
                        <a:t>бет аралығында және 3-5 сұраққа жауап беру</a:t>
                      </a:r>
                      <a:r>
                        <a:rPr lang="ru-RU" sz="850" kern="1200">
                          <a:solidFill>
                            <a:srgbClr val="0070C0"/>
                          </a:solidFill>
                          <a:effectLst/>
                          <a:latin typeface="+mn-lt"/>
                          <a:ea typeface="+mn-ea"/>
                          <a:cs typeface="+mn-cs"/>
                        </a:rPr>
                        <a:t>; </a:t>
                      </a:r>
                      <a:r>
                        <a:rPr lang="kk-KZ" sz="850" kern="1200">
                          <a:solidFill>
                            <a:srgbClr val="0070C0"/>
                          </a:solidFill>
                          <a:effectLst/>
                          <a:latin typeface="+mn-lt"/>
                          <a:ea typeface="+mn-ea"/>
                          <a:cs typeface="+mn-cs"/>
                        </a:rPr>
                        <a:t>немесе</a:t>
                      </a:r>
                      <a:endParaRPr lang="ru-RU" sz="850" kern="1200">
                        <a:solidFill>
                          <a:srgbClr val="0070C0"/>
                        </a:solidFill>
                        <a:effectLst/>
                        <a:latin typeface="+mn-lt"/>
                        <a:ea typeface="+mn-ea"/>
                        <a:cs typeface="+mn-cs"/>
                      </a:endParaRPr>
                    </a:p>
                    <a:p>
                      <a:pPr algn="just">
                        <a:spcAft>
                          <a:spcPts val="0"/>
                        </a:spcAft>
                      </a:pPr>
                      <a:r>
                        <a:rPr lang="kk-KZ" sz="850" kern="1200">
                          <a:solidFill>
                            <a:srgbClr val="0070C0"/>
                          </a:solidFill>
                          <a:effectLst/>
                          <a:latin typeface="+mn-lt"/>
                          <a:ea typeface="+mn-ea"/>
                          <a:cs typeface="+mn-cs"/>
                        </a:rPr>
                        <a:t>- тақырып бойынша 1 бейне-ресурсты қарау және 3-5 сұраққа жауап беру</a:t>
                      </a:r>
                      <a:endParaRPr lang="ru-RU" sz="85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254052100"/>
                  </a:ext>
                </a:extLst>
              </a:tr>
              <a:tr h="379988">
                <a:tc>
                  <a:txBody>
                    <a:bodyPr/>
                    <a:lstStyle/>
                    <a:p>
                      <a:pPr algn="just">
                        <a:spcAft>
                          <a:spcPts val="0"/>
                        </a:spcAft>
                      </a:pPr>
                      <a:r>
                        <a:rPr lang="kk-KZ" sz="850">
                          <a:effectLst/>
                        </a:rPr>
                        <a:t>Қазақстан тарихы</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a:solidFill>
                            <a:srgbClr val="0070C0"/>
                          </a:solidFill>
                          <a:effectLst/>
                          <a:latin typeface="+mn-lt"/>
                          <a:ea typeface="+mn-ea"/>
                          <a:cs typeface="+mn-cs"/>
                        </a:rPr>
                        <a:t>- </a:t>
                      </a:r>
                      <a:r>
                        <a:rPr lang="ru-RU" sz="850" kern="1200">
                          <a:solidFill>
                            <a:srgbClr val="0070C0"/>
                          </a:solidFill>
                          <a:effectLst/>
                          <a:latin typeface="+mn-lt"/>
                          <a:ea typeface="+mn-ea"/>
                          <a:cs typeface="+mn-cs"/>
                        </a:rPr>
                        <a:t>1 параграф, 2-3 </a:t>
                      </a:r>
                      <a:r>
                        <a:rPr lang="kk-KZ" sz="850" kern="1200">
                          <a:solidFill>
                            <a:srgbClr val="0070C0"/>
                          </a:solidFill>
                          <a:effectLst/>
                          <a:latin typeface="+mn-lt"/>
                          <a:ea typeface="+mn-ea"/>
                          <a:cs typeface="+mn-cs"/>
                        </a:rPr>
                        <a:t>бет аралығында және 3-5 сұраққа жауап беру</a:t>
                      </a:r>
                      <a:r>
                        <a:rPr lang="ru-RU" sz="850" kern="1200">
                          <a:solidFill>
                            <a:srgbClr val="0070C0"/>
                          </a:solidFill>
                          <a:effectLst/>
                          <a:latin typeface="+mn-lt"/>
                          <a:ea typeface="+mn-ea"/>
                          <a:cs typeface="+mn-cs"/>
                        </a:rPr>
                        <a:t>; </a:t>
                      </a:r>
                      <a:r>
                        <a:rPr lang="kk-KZ" sz="850" kern="1200">
                          <a:solidFill>
                            <a:srgbClr val="0070C0"/>
                          </a:solidFill>
                          <a:effectLst/>
                          <a:latin typeface="+mn-lt"/>
                          <a:ea typeface="+mn-ea"/>
                          <a:cs typeface="+mn-cs"/>
                        </a:rPr>
                        <a:t>немесе</a:t>
                      </a:r>
                      <a:endParaRPr lang="ru-RU" sz="850" kern="1200">
                        <a:solidFill>
                          <a:srgbClr val="0070C0"/>
                        </a:solidFill>
                        <a:effectLst/>
                        <a:latin typeface="+mn-lt"/>
                        <a:ea typeface="+mn-ea"/>
                        <a:cs typeface="+mn-cs"/>
                      </a:endParaRPr>
                    </a:p>
                    <a:p>
                      <a:pPr algn="just">
                        <a:spcAft>
                          <a:spcPts val="0"/>
                        </a:spcAft>
                      </a:pPr>
                      <a:r>
                        <a:rPr lang="kk-KZ" sz="850" kern="1200">
                          <a:solidFill>
                            <a:srgbClr val="0070C0"/>
                          </a:solidFill>
                          <a:effectLst/>
                          <a:latin typeface="+mn-lt"/>
                          <a:ea typeface="+mn-ea"/>
                          <a:cs typeface="+mn-cs"/>
                        </a:rPr>
                        <a:t>- тақырып бойынша 1 бейне-ресурсты қарау және 3-5 сұраққа жауап беру</a:t>
                      </a:r>
                      <a:endParaRPr lang="ru-RU" sz="85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655421309"/>
                  </a:ext>
                </a:extLst>
              </a:tr>
              <a:tr h="379988">
                <a:tc>
                  <a:txBody>
                    <a:bodyPr/>
                    <a:lstStyle/>
                    <a:p>
                      <a:pPr algn="just">
                        <a:spcAft>
                          <a:spcPts val="0"/>
                        </a:spcAft>
                      </a:pPr>
                      <a:r>
                        <a:rPr lang="kk-KZ" sz="850">
                          <a:effectLst/>
                        </a:rPr>
                        <a:t>Дүниежүзі тарихы</a:t>
                      </a:r>
                      <a:r>
                        <a:rPr lang="en-US" sz="850">
                          <a:effectLst/>
                        </a:rPr>
                        <a:t>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a:t>
                      </a:r>
                      <a:r>
                        <a:rPr lang="ru-RU" sz="850" kern="1200" dirty="0">
                          <a:solidFill>
                            <a:srgbClr val="0070C0"/>
                          </a:solidFill>
                          <a:effectLst/>
                          <a:latin typeface="+mn-lt"/>
                          <a:ea typeface="+mn-ea"/>
                          <a:cs typeface="+mn-cs"/>
                        </a:rPr>
                        <a:t>1 параграф, 2-3 </a:t>
                      </a:r>
                      <a:r>
                        <a:rPr lang="kk-KZ" sz="850" kern="1200" dirty="0">
                          <a:solidFill>
                            <a:srgbClr val="0070C0"/>
                          </a:solidFill>
                          <a:effectLst/>
                          <a:latin typeface="+mn-lt"/>
                          <a:ea typeface="+mn-ea"/>
                          <a:cs typeface="+mn-cs"/>
                        </a:rPr>
                        <a:t>бет аралығында және 3-5 сұраққа жауап беру</a:t>
                      </a:r>
                      <a:r>
                        <a:rPr lang="ru-RU" sz="850" kern="1200" dirty="0">
                          <a:solidFill>
                            <a:srgbClr val="0070C0"/>
                          </a:solidFill>
                          <a:effectLst/>
                          <a:latin typeface="+mn-lt"/>
                          <a:ea typeface="+mn-ea"/>
                          <a:cs typeface="+mn-cs"/>
                        </a:rPr>
                        <a:t>; </a:t>
                      </a:r>
                      <a:r>
                        <a:rPr lang="kk-KZ" sz="850" kern="1200" dirty="0">
                          <a:solidFill>
                            <a:srgbClr val="0070C0"/>
                          </a:solidFill>
                          <a:effectLst/>
                          <a:latin typeface="+mn-lt"/>
                          <a:ea typeface="+mn-ea"/>
                          <a:cs typeface="+mn-cs"/>
                        </a:rPr>
                        <a:t>немесе</a:t>
                      </a:r>
                      <a:endParaRPr lang="ru-RU" sz="850" kern="1200" dirty="0">
                        <a:solidFill>
                          <a:srgbClr val="0070C0"/>
                        </a:solidFill>
                        <a:effectLst/>
                        <a:latin typeface="+mn-lt"/>
                        <a:ea typeface="+mn-ea"/>
                        <a:cs typeface="+mn-cs"/>
                      </a:endParaRPr>
                    </a:p>
                    <a:p>
                      <a:pPr algn="just">
                        <a:spcAft>
                          <a:spcPts val="0"/>
                        </a:spcAft>
                      </a:pPr>
                      <a:r>
                        <a:rPr lang="kk-KZ" sz="850" kern="1200" dirty="0">
                          <a:solidFill>
                            <a:srgbClr val="0070C0"/>
                          </a:solidFill>
                          <a:effectLst/>
                          <a:latin typeface="+mn-lt"/>
                          <a:ea typeface="+mn-ea"/>
                          <a:cs typeface="+mn-cs"/>
                        </a:rPr>
                        <a:t>- тақырып бойынша 1 бейне-ресурсты қарау және 3-5 сұраққа жауап беру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557169522"/>
                  </a:ext>
                </a:extLst>
              </a:tr>
              <a:tr h="284992">
                <a:tc>
                  <a:txBody>
                    <a:bodyPr/>
                    <a:lstStyle/>
                    <a:p>
                      <a:pPr algn="just">
                        <a:spcAft>
                          <a:spcPts val="0"/>
                        </a:spcAft>
                      </a:pPr>
                      <a:r>
                        <a:rPr lang="kk-KZ" sz="850">
                          <a:effectLst/>
                        </a:rPr>
                        <a:t>Өзін-өзі тану</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a:solidFill>
                            <a:srgbClr val="0070C0"/>
                          </a:solidFill>
                          <a:effectLst/>
                          <a:latin typeface="+mn-lt"/>
                          <a:ea typeface="+mn-ea"/>
                          <a:cs typeface="+mn-cs"/>
                        </a:rPr>
                        <a:t>- 3 беттен көп емес оқу және мәтін бойынша 2-3 сұраққа жауап беру </a:t>
                      </a:r>
                      <a:endParaRPr lang="ru-RU" sz="850" kern="1200">
                        <a:solidFill>
                          <a:srgbClr val="0070C0"/>
                        </a:solidFill>
                        <a:effectLst/>
                        <a:latin typeface="+mn-lt"/>
                        <a:ea typeface="+mn-ea"/>
                        <a:cs typeface="+mn-cs"/>
                      </a:endParaRPr>
                    </a:p>
                    <a:p>
                      <a:pPr algn="just">
                        <a:spcAft>
                          <a:spcPts val="0"/>
                        </a:spcAft>
                      </a:pPr>
                      <a:r>
                        <a:rPr lang="kk-KZ" sz="850" kern="1200">
                          <a:solidFill>
                            <a:srgbClr val="0070C0"/>
                          </a:solidFill>
                          <a:effectLst/>
                          <a:latin typeface="+mn-lt"/>
                          <a:ea typeface="+mn-ea"/>
                          <a:cs typeface="+mn-cs"/>
                        </a:rPr>
                        <a:t> </a:t>
                      </a:r>
                      <a:endParaRPr lang="ru-RU" sz="85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465608263"/>
                  </a:ext>
                </a:extLst>
              </a:tr>
              <a:tr h="379988">
                <a:tc>
                  <a:txBody>
                    <a:bodyPr/>
                    <a:lstStyle/>
                    <a:p>
                      <a:pPr algn="just">
                        <a:spcAft>
                          <a:spcPts val="0"/>
                        </a:spcAft>
                      </a:pPr>
                      <a:r>
                        <a:rPr lang="kk-KZ" sz="850">
                          <a:effectLst/>
                        </a:rPr>
                        <a:t>Көркем еңбек </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spcAft>
                          <a:spcPts val="0"/>
                        </a:spcAft>
                      </a:pPr>
                      <a:r>
                        <a:rPr lang="kk-KZ" sz="850" kern="1200" dirty="0">
                          <a:solidFill>
                            <a:srgbClr val="0070C0"/>
                          </a:solidFill>
                          <a:effectLst/>
                          <a:latin typeface="+mn-lt"/>
                          <a:ea typeface="+mn-ea"/>
                          <a:cs typeface="+mn-cs"/>
                        </a:rPr>
                        <a:t>- 1 параграф,  2-3 бет аралығында және 2-3 сұраққа жауап беру; немесе</a:t>
                      </a:r>
                      <a:endParaRPr lang="ru-RU" sz="850" kern="1200" dirty="0">
                        <a:solidFill>
                          <a:srgbClr val="0070C0"/>
                        </a:solidFill>
                        <a:effectLst/>
                        <a:latin typeface="+mn-lt"/>
                        <a:ea typeface="+mn-ea"/>
                        <a:cs typeface="+mn-cs"/>
                      </a:endParaRPr>
                    </a:p>
                    <a:p>
                      <a:pPr>
                        <a:spcAft>
                          <a:spcPts val="0"/>
                        </a:spcAft>
                      </a:pPr>
                      <a:r>
                        <a:rPr lang="kk-KZ" sz="850" kern="1200" dirty="0">
                          <a:solidFill>
                            <a:srgbClr val="0070C0"/>
                          </a:solidFill>
                          <a:effectLst/>
                          <a:latin typeface="+mn-lt"/>
                          <a:ea typeface="+mn-ea"/>
                          <a:cs typeface="+mn-cs"/>
                        </a:rPr>
                        <a:t>- тақырып бойынша 1 бейне-ресурсты қарау және соған қатысты 1 тапсырманы орындау</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757241556"/>
                  </a:ext>
                </a:extLst>
              </a:tr>
              <a:tr h="274603">
                <a:tc>
                  <a:txBody>
                    <a:bodyPr/>
                    <a:lstStyle/>
                    <a:p>
                      <a:pPr algn="just">
                        <a:spcAft>
                          <a:spcPts val="0"/>
                        </a:spcAft>
                      </a:pPr>
                      <a:r>
                        <a:rPr lang="kk-KZ" sz="850">
                          <a:effectLst/>
                        </a:rPr>
                        <a:t>Дене шынықтыру</a:t>
                      </a:r>
                      <a:endParaRPr lang="ru-RU" sz="8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85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85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34380136"/>
                  </a:ext>
                </a:extLst>
              </a:tr>
            </a:tbl>
          </a:graphicData>
        </a:graphic>
      </p:graphicFrame>
      <p:sp>
        <p:nvSpPr>
          <p:cNvPr id="8"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781153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C12ED354-921A-4699-A07F-ED05092637FA}"/>
              </a:ext>
            </a:extLst>
          </p:cNvPr>
          <p:cNvGraphicFramePr>
            <a:graphicFrameLocks noGrp="1"/>
          </p:cNvGraphicFramePr>
          <p:nvPr/>
        </p:nvGraphicFramePr>
        <p:xfrm>
          <a:off x="210067" y="956087"/>
          <a:ext cx="5626554" cy="5634263"/>
        </p:xfrm>
        <a:graphic>
          <a:graphicData uri="http://schemas.openxmlformats.org/drawingml/2006/table">
            <a:tbl>
              <a:tblPr firstRow="1" firstCol="1" bandRow="1">
                <a:tableStyleId>{5C22544A-7EE6-4342-B048-85BDC9FD1C3A}</a:tableStyleId>
              </a:tblPr>
              <a:tblGrid>
                <a:gridCol w="1290177">
                  <a:extLst>
                    <a:ext uri="{9D8B030D-6E8A-4147-A177-3AD203B41FA5}">
                      <a16:colId xmlns:a16="http://schemas.microsoft.com/office/drawing/2014/main" val="240911977"/>
                    </a:ext>
                  </a:extLst>
                </a:gridCol>
                <a:gridCol w="4336377">
                  <a:extLst>
                    <a:ext uri="{9D8B030D-6E8A-4147-A177-3AD203B41FA5}">
                      <a16:colId xmlns:a16="http://schemas.microsoft.com/office/drawing/2014/main" val="680035837"/>
                    </a:ext>
                  </a:extLst>
                </a:gridCol>
              </a:tblGrid>
              <a:tr h="158405">
                <a:tc gridSpan="2">
                  <a:txBody>
                    <a:bodyPr/>
                    <a:lstStyle/>
                    <a:p>
                      <a:pPr algn="ctr">
                        <a:spcAft>
                          <a:spcPts val="0"/>
                        </a:spcAft>
                      </a:pPr>
                      <a:r>
                        <a:rPr lang="kk-KZ" sz="1000" dirty="0">
                          <a:effectLst/>
                        </a:rPr>
                        <a:t>9-сынып</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hMerge="1">
                  <a:txBody>
                    <a:bodyPr/>
                    <a:lstStyle/>
                    <a:p>
                      <a:endParaRPr lang="ru-RU"/>
                    </a:p>
                  </a:txBody>
                  <a:tcPr/>
                </a:tc>
                <a:extLst>
                  <a:ext uri="{0D108BD9-81ED-4DB2-BD59-A6C34878D82A}">
                    <a16:rowId xmlns:a16="http://schemas.microsoft.com/office/drawing/2014/main" val="3755398185"/>
                  </a:ext>
                </a:extLst>
              </a:tr>
              <a:tr h="290998">
                <a:tc>
                  <a:txBody>
                    <a:bodyPr/>
                    <a:lstStyle/>
                    <a:p>
                      <a:pPr>
                        <a:spcAft>
                          <a:spcPts val="0"/>
                        </a:spcAft>
                      </a:pPr>
                      <a:r>
                        <a:rPr lang="kk-KZ" sz="900" kern="1200">
                          <a:effectLst/>
                        </a:rPr>
                        <a:t>Қазақ тілі/Русский язык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- 1 ауызша жаттығу (90-100 сөз), сабақ тақырыбы бойынша 1 жазбаша жаттығу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436868488"/>
                  </a:ext>
                </a:extLst>
              </a:tr>
              <a:tr h="290998">
                <a:tc>
                  <a:txBody>
                    <a:bodyPr/>
                    <a:lstStyle/>
                    <a:p>
                      <a:pPr algn="just">
                        <a:spcAft>
                          <a:spcPts val="0"/>
                        </a:spcAft>
                      </a:pPr>
                      <a:r>
                        <a:rPr lang="kk-KZ" sz="900">
                          <a:effectLst/>
                        </a:rPr>
                        <a:t>Қазақ әдебиеті/Русская литература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- 5-10 бет оқу, мәтінді талдауға арналған 1-2 жаттығу</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931716384"/>
                  </a:ext>
                </a:extLst>
              </a:tr>
              <a:tr h="387997">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сабақ тақырыбы бойынша 1 ауызша жаттығу (44-55 сөз) және 1 жазбаша жаттығу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15382169"/>
                  </a:ext>
                </a:extLst>
              </a:tr>
              <a:tr h="193998">
                <a:tc>
                  <a:txBody>
                    <a:bodyPr/>
                    <a:lstStyle/>
                    <a:p>
                      <a:pPr algn="just">
                        <a:spcAft>
                          <a:spcPts val="0"/>
                        </a:spcAft>
                      </a:pPr>
                      <a:r>
                        <a:rPr lang="kk-KZ" sz="900">
                          <a:effectLst/>
                        </a:rPr>
                        <a:t>Ағылшын тілі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сабақ тақырыбы бойынша 1 ауызша жаттығу (40-50 сөз) және 1 жазбаша жаттығу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413606300"/>
                  </a:ext>
                </a:extLst>
              </a:tr>
              <a:tr h="193998">
                <a:tc>
                  <a:txBody>
                    <a:bodyPr/>
                    <a:lstStyle/>
                    <a:p>
                      <a:pPr algn="just">
                        <a:spcAft>
                          <a:spcPts val="0"/>
                        </a:spcAft>
                      </a:pPr>
                      <a:r>
                        <a:rPr lang="en-US" sz="900">
                          <a:effectLst/>
                        </a:rPr>
                        <a:t>Алгебра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a:t>
                      </a:r>
                      <a:r>
                        <a:rPr lang="en-US" sz="900" kern="1200" dirty="0">
                          <a:solidFill>
                            <a:srgbClr val="0070C0"/>
                          </a:solidFill>
                          <a:effectLst/>
                          <a:latin typeface="+mn-lt"/>
                          <a:ea typeface="+mn-ea"/>
                          <a:cs typeface="+mn-cs"/>
                        </a:rPr>
                        <a:t>2 </a:t>
                      </a:r>
                      <a:r>
                        <a:rPr lang="kk-KZ" sz="900" kern="1200" dirty="0">
                          <a:solidFill>
                            <a:srgbClr val="0070C0"/>
                          </a:solidFill>
                          <a:effectLst/>
                          <a:latin typeface="+mn-lt"/>
                          <a:ea typeface="+mn-ea"/>
                          <a:cs typeface="+mn-cs"/>
                        </a:rPr>
                        <a:t>сөз есеп және 10 есеп</a:t>
                      </a:r>
                      <a:r>
                        <a:rPr lang="en-US"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algn="just">
                        <a:spcAft>
                          <a:spcPts val="0"/>
                        </a:spcAft>
                      </a:pPr>
                      <a:r>
                        <a:rPr lang="en-US" sz="900" kern="1200" dirty="0">
                          <a:solidFill>
                            <a:srgbClr val="0070C0"/>
                          </a:solidFill>
                          <a:effectLst/>
                          <a:latin typeface="+mn-lt"/>
                          <a:ea typeface="+mn-ea"/>
                          <a:cs typeface="+mn-cs"/>
                        </a:rPr>
                        <a:t>- 1 </a:t>
                      </a:r>
                      <a:r>
                        <a:rPr lang="kk-KZ" sz="900" kern="1200" dirty="0">
                          <a:solidFill>
                            <a:srgbClr val="0070C0"/>
                          </a:solidFill>
                          <a:effectLst/>
                          <a:latin typeface="+mn-lt"/>
                          <a:ea typeface="+mn-ea"/>
                          <a:cs typeface="+mn-cs"/>
                        </a:rPr>
                        <a:t>сөз есеп және 12 есеп</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428099766"/>
                  </a:ext>
                </a:extLst>
              </a:tr>
              <a:tr h="96999">
                <a:tc>
                  <a:txBody>
                    <a:bodyPr/>
                    <a:lstStyle/>
                    <a:p>
                      <a:pPr algn="just">
                        <a:spcAft>
                          <a:spcPts val="0"/>
                        </a:spcAft>
                      </a:pPr>
                      <a:r>
                        <a:rPr lang="en-US" sz="900">
                          <a:effectLst/>
                        </a:rPr>
                        <a:t>Геометрия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a:t>
                      </a:r>
                      <a:r>
                        <a:rPr lang="en-US" sz="900" kern="1200">
                          <a:solidFill>
                            <a:srgbClr val="0070C0"/>
                          </a:solidFill>
                          <a:effectLst/>
                          <a:latin typeface="+mn-lt"/>
                          <a:ea typeface="+mn-ea"/>
                          <a:cs typeface="+mn-cs"/>
                        </a:rPr>
                        <a:t>2 </a:t>
                      </a:r>
                      <a:r>
                        <a:rPr lang="kk-KZ" sz="900" kern="1200">
                          <a:solidFill>
                            <a:srgbClr val="0070C0"/>
                          </a:solidFill>
                          <a:effectLst/>
                          <a:latin typeface="+mn-lt"/>
                          <a:ea typeface="+mn-ea"/>
                          <a:cs typeface="+mn-cs"/>
                        </a:rPr>
                        <a:t>сөз есеп және 3-5 сұраққа жауап беру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263339731"/>
                  </a:ext>
                </a:extLst>
              </a:tr>
              <a:tr h="484996">
                <a:tc>
                  <a:txBody>
                    <a:bodyPr/>
                    <a:lstStyle/>
                    <a:p>
                      <a:pPr algn="just">
                        <a:spcAft>
                          <a:spcPts val="0"/>
                        </a:spcAft>
                      </a:pPr>
                      <a:r>
                        <a:rPr lang="en-US" sz="900">
                          <a:effectLst/>
                        </a:rPr>
                        <a:t>Информатика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spcAft>
                          <a:spcPts val="0"/>
                        </a:spcAft>
                      </a:pPr>
                      <a:r>
                        <a:rPr lang="kk-KZ" sz="900" kern="1200" dirty="0">
                          <a:solidFill>
                            <a:srgbClr val="0070C0"/>
                          </a:solidFill>
                          <a:effectLst/>
                          <a:latin typeface="+mn-lt"/>
                          <a:ea typeface="+mn-ea"/>
                          <a:cs typeface="+mn-cs"/>
                        </a:rPr>
                        <a:t>- 1 интерактивтік тест тапсырмасы және 2-3 сұраққа жауап беру; немесе; немесе  </a:t>
                      </a:r>
                      <a:endParaRPr lang="ru-RU" sz="900" kern="1200" dirty="0">
                        <a:solidFill>
                          <a:srgbClr val="0070C0"/>
                        </a:solidFill>
                        <a:effectLst/>
                        <a:latin typeface="+mn-lt"/>
                        <a:ea typeface="+mn-ea"/>
                        <a:cs typeface="+mn-cs"/>
                      </a:endParaRPr>
                    </a:p>
                    <a:p>
                      <a:pPr>
                        <a:spcAft>
                          <a:spcPts val="0"/>
                        </a:spcAft>
                      </a:pPr>
                      <a:r>
                        <a:rPr lang="kk-KZ" sz="900" kern="1200" dirty="0">
                          <a:solidFill>
                            <a:srgbClr val="0070C0"/>
                          </a:solidFill>
                          <a:effectLst/>
                          <a:latin typeface="+mn-lt"/>
                          <a:ea typeface="+mn-ea"/>
                          <a:cs typeface="+mn-cs"/>
                        </a:rPr>
                        <a:t>- 2 практикалық тапсырма (ақпараттың қасиетін анықтау/бұлт технологияларын пайдаланумен құжаттармен өзара жұмыс/компьютер құнын есептеу және т.б.)</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902252133"/>
                  </a:ext>
                </a:extLst>
              </a:tr>
              <a:tr h="387997">
                <a:tc>
                  <a:txBody>
                    <a:bodyPr/>
                    <a:lstStyle/>
                    <a:p>
                      <a:pPr algn="just">
                        <a:spcAft>
                          <a:spcPts val="0"/>
                        </a:spcAft>
                      </a:pPr>
                      <a:r>
                        <a:rPr lang="en-US" sz="900">
                          <a:effectLst/>
                        </a:rPr>
                        <a:t>Физика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a:t>
                      </a:r>
                      <a:r>
                        <a:rPr lang="kk-KZ" sz="900" kern="1200" dirty="0">
                          <a:solidFill>
                            <a:srgbClr val="0070C0"/>
                          </a:solidFill>
                          <a:effectLst/>
                          <a:latin typeface="+mn-lt"/>
                          <a:ea typeface="+mn-ea"/>
                          <a:cs typeface="+mn-cs"/>
                        </a:rPr>
                        <a:t>, 3-5 бет аралығында және 1-2 есепті шешу;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a:t>
                      </a:r>
                      <a:r>
                        <a:rPr lang="kk-KZ" sz="900" kern="1200" dirty="0">
                          <a:solidFill>
                            <a:srgbClr val="0070C0"/>
                          </a:solidFill>
                          <a:effectLst/>
                          <a:latin typeface="+mn-lt"/>
                          <a:ea typeface="+mn-ea"/>
                          <a:cs typeface="+mn-cs"/>
                        </a:rPr>
                        <a:t>, 3-5 аралығында және зертханалық жұмысты орындау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824636885"/>
                  </a:ext>
                </a:extLst>
              </a:tr>
              <a:tr h="387997">
                <a:tc>
                  <a:txBody>
                    <a:bodyPr/>
                    <a:lstStyle/>
                    <a:p>
                      <a:pPr algn="just">
                        <a:spcAft>
                          <a:spcPts val="0"/>
                        </a:spcAft>
                      </a:pPr>
                      <a:r>
                        <a:rPr lang="en-US" sz="900">
                          <a:effectLst/>
                        </a:rPr>
                        <a:t>Химия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a:t>
                      </a:r>
                      <a:r>
                        <a:rPr lang="kk-KZ" sz="900" kern="1200" dirty="0">
                          <a:solidFill>
                            <a:srgbClr val="0070C0"/>
                          </a:solidFill>
                          <a:effectLst/>
                          <a:latin typeface="+mn-lt"/>
                          <a:ea typeface="+mn-ea"/>
                          <a:cs typeface="+mn-cs"/>
                        </a:rPr>
                        <a:t>, 3-5 бет аралығында және 1-2 есепті шешу;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тақырып бойынша 1 бейне-ресурсты қарау және 3-5 сұраққа жауап беру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714585539"/>
                  </a:ext>
                </a:extLst>
              </a:tr>
              <a:tr h="290998">
                <a:tc>
                  <a:txBody>
                    <a:bodyPr/>
                    <a:lstStyle/>
                    <a:p>
                      <a:pPr algn="just">
                        <a:spcAft>
                          <a:spcPts val="0"/>
                        </a:spcAft>
                      </a:pPr>
                      <a:r>
                        <a:rPr lang="en-US" sz="900">
                          <a:effectLst/>
                        </a:rPr>
                        <a:t>Биология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a:t>
                      </a:r>
                      <a:r>
                        <a:rPr lang="ru-RU" sz="900" kern="1200">
                          <a:solidFill>
                            <a:srgbClr val="0070C0"/>
                          </a:solidFill>
                          <a:effectLst/>
                          <a:latin typeface="+mn-lt"/>
                          <a:ea typeface="+mn-ea"/>
                          <a:cs typeface="+mn-cs"/>
                        </a:rPr>
                        <a:t>1 параграф </a:t>
                      </a:r>
                      <a:r>
                        <a:rPr lang="kk-KZ" sz="900" kern="1200">
                          <a:solidFill>
                            <a:srgbClr val="0070C0"/>
                          </a:solidFill>
                          <a:effectLst/>
                          <a:latin typeface="+mn-lt"/>
                          <a:ea typeface="+mn-ea"/>
                          <a:cs typeface="+mn-cs"/>
                        </a:rPr>
                        <a:t>және 3-5 сұраққа жауап беру</a:t>
                      </a:r>
                      <a:r>
                        <a:rPr lang="ru-RU" sz="900" kern="1200">
                          <a:solidFill>
                            <a:srgbClr val="0070C0"/>
                          </a:solidFill>
                          <a:effectLst/>
                          <a:latin typeface="+mn-lt"/>
                          <a:ea typeface="+mn-ea"/>
                          <a:cs typeface="+mn-cs"/>
                        </a:rPr>
                        <a:t>; </a:t>
                      </a:r>
                      <a:r>
                        <a:rPr lang="kk-KZ" sz="900" kern="1200">
                          <a:solidFill>
                            <a:srgbClr val="0070C0"/>
                          </a:solidFill>
                          <a:effectLst/>
                          <a:latin typeface="+mn-lt"/>
                          <a:ea typeface="+mn-ea"/>
                          <a:cs typeface="+mn-cs"/>
                        </a:rPr>
                        <a:t>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тақырып бойынша 1 бейне-ресурсты қарау және 3-5 сұраққа жауап беру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139286116"/>
                  </a:ext>
                </a:extLst>
              </a:tr>
              <a:tr h="290998">
                <a:tc>
                  <a:txBody>
                    <a:bodyPr/>
                    <a:lstStyle/>
                    <a:p>
                      <a:pPr algn="just">
                        <a:spcAft>
                          <a:spcPts val="0"/>
                        </a:spcAft>
                      </a:pPr>
                      <a:r>
                        <a:rPr lang="en-US" sz="900">
                          <a:effectLst/>
                        </a:rPr>
                        <a:t>География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a:t>
                      </a:r>
                      <a:r>
                        <a:rPr lang="ru-RU" sz="900" kern="1200" dirty="0">
                          <a:solidFill>
                            <a:srgbClr val="0070C0"/>
                          </a:solidFill>
                          <a:effectLst/>
                          <a:latin typeface="+mn-lt"/>
                          <a:ea typeface="+mn-ea"/>
                          <a:cs typeface="+mn-cs"/>
                        </a:rPr>
                        <a:t>1 параграф  </a:t>
                      </a:r>
                      <a:r>
                        <a:rPr lang="kk-KZ" sz="900" kern="1200" dirty="0">
                          <a:solidFill>
                            <a:srgbClr val="0070C0"/>
                          </a:solidFill>
                          <a:effectLst/>
                          <a:latin typeface="+mn-lt"/>
                          <a:ea typeface="+mn-ea"/>
                          <a:cs typeface="+mn-cs"/>
                        </a:rPr>
                        <a:t>және 3-5 сұраққа жауап беру</a:t>
                      </a:r>
                      <a:r>
                        <a:rPr lang="ru-RU" sz="900" kern="1200" dirty="0">
                          <a:solidFill>
                            <a:srgbClr val="0070C0"/>
                          </a:solidFill>
                          <a:effectLst/>
                          <a:latin typeface="+mn-lt"/>
                          <a:ea typeface="+mn-ea"/>
                          <a:cs typeface="+mn-cs"/>
                        </a:rPr>
                        <a:t>; </a:t>
                      </a:r>
                      <a:r>
                        <a:rPr lang="kk-KZ" sz="900" kern="1200" dirty="0">
                          <a:solidFill>
                            <a:srgbClr val="0070C0"/>
                          </a:solidFill>
                          <a:effectLst/>
                          <a:latin typeface="+mn-lt"/>
                          <a:ea typeface="+mn-ea"/>
                          <a:cs typeface="+mn-cs"/>
                        </a:rPr>
                        <a:t>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тақырып бойынша 1 бейне-ресурсты қарау және 3-5 сұраққа жауап беру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263131282"/>
                  </a:ext>
                </a:extLst>
              </a:tr>
              <a:tr h="290998">
                <a:tc>
                  <a:txBody>
                    <a:bodyPr/>
                    <a:lstStyle/>
                    <a:p>
                      <a:pPr algn="just">
                        <a:spcAft>
                          <a:spcPts val="0"/>
                        </a:spcAft>
                      </a:pPr>
                      <a:r>
                        <a:rPr lang="kk-KZ" sz="900">
                          <a:effectLst/>
                        </a:rPr>
                        <a:t>Қазақстан тарихы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a:t>
                      </a:r>
                      <a:r>
                        <a:rPr lang="ru-RU" sz="900" kern="1200">
                          <a:solidFill>
                            <a:srgbClr val="0070C0"/>
                          </a:solidFill>
                          <a:effectLst/>
                          <a:latin typeface="+mn-lt"/>
                          <a:ea typeface="+mn-ea"/>
                          <a:cs typeface="+mn-cs"/>
                        </a:rPr>
                        <a:t>1 параграф және </a:t>
                      </a:r>
                      <a:r>
                        <a:rPr lang="kk-KZ" sz="900" kern="1200">
                          <a:solidFill>
                            <a:srgbClr val="0070C0"/>
                          </a:solidFill>
                          <a:effectLst/>
                          <a:latin typeface="+mn-lt"/>
                          <a:ea typeface="+mn-ea"/>
                          <a:cs typeface="+mn-cs"/>
                        </a:rPr>
                        <a:t>3-5 сұраққа жауап беру</a:t>
                      </a:r>
                      <a:r>
                        <a:rPr lang="ru-RU" sz="900" kern="1200">
                          <a:solidFill>
                            <a:srgbClr val="0070C0"/>
                          </a:solidFill>
                          <a:effectLst/>
                          <a:latin typeface="+mn-lt"/>
                          <a:ea typeface="+mn-ea"/>
                          <a:cs typeface="+mn-cs"/>
                        </a:rPr>
                        <a:t>; </a:t>
                      </a:r>
                      <a:r>
                        <a:rPr lang="kk-KZ" sz="900" kern="1200">
                          <a:solidFill>
                            <a:srgbClr val="0070C0"/>
                          </a:solidFill>
                          <a:effectLst/>
                          <a:latin typeface="+mn-lt"/>
                          <a:ea typeface="+mn-ea"/>
                          <a:cs typeface="+mn-cs"/>
                        </a:rPr>
                        <a:t>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тақырып бойынша 1 бейне-ресурсты қарау және 3-5 сұраққа жауап беру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085778628"/>
                  </a:ext>
                </a:extLst>
              </a:tr>
              <a:tr h="290998">
                <a:tc>
                  <a:txBody>
                    <a:bodyPr/>
                    <a:lstStyle/>
                    <a:p>
                      <a:pPr algn="just">
                        <a:spcAft>
                          <a:spcPts val="0"/>
                        </a:spcAft>
                      </a:pPr>
                      <a:r>
                        <a:rPr lang="kk-KZ" sz="900">
                          <a:effectLst/>
                        </a:rPr>
                        <a:t>Дүниежүзі тарихы</a:t>
                      </a:r>
                      <a:r>
                        <a:rPr lang="en-US" sz="900">
                          <a:effectLst/>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a:t>
                      </a:r>
                      <a:r>
                        <a:rPr lang="ru-RU" sz="900" kern="1200">
                          <a:solidFill>
                            <a:srgbClr val="0070C0"/>
                          </a:solidFill>
                          <a:effectLst/>
                          <a:latin typeface="+mn-lt"/>
                          <a:ea typeface="+mn-ea"/>
                          <a:cs typeface="+mn-cs"/>
                        </a:rPr>
                        <a:t>1 параграф,  </a:t>
                      </a:r>
                      <a:r>
                        <a:rPr lang="kk-KZ" sz="900" kern="1200">
                          <a:solidFill>
                            <a:srgbClr val="0070C0"/>
                          </a:solidFill>
                          <a:effectLst/>
                          <a:latin typeface="+mn-lt"/>
                          <a:ea typeface="+mn-ea"/>
                          <a:cs typeface="+mn-cs"/>
                        </a:rPr>
                        <a:t>және 3-5 сұраққа жауап беру</a:t>
                      </a:r>
                      <a:r>
                        <a:rPr lang="ru-RU" sz="900" kern="1200">
                          <a:solidFill>
                            <a:srgbClr val="0070C0"/>
                          </a:solidFill>
                          <a:effectLst/>
                          <a:latin typeface="+mn-lt"/>
                          <a:ea typeface="+mn-ea"/>
                          <a:cs typeface="+mn-cs"/>
                        </a:rPr>
                        <a:t>; </a:t>
                      </a:r>
                      <a:r>
                        <a:rPr lang="kk-KZ" sz="900" kern="1200">
                          <a:solidFill>
                            <a:srgbClr val="0070C0"/>
                          </a:solidFill>
                          <a:effectLst/>
                          <a:latin typeface="+mn-lt"/>
                          <a:ea typeface="+mn-ea"/>
                          <a:cs typeface="+mn-cs"/>
                        </a:rPr>
                        <a:t>немесе</a:t>
                      </a:r>
                      <a:endParaRPr lang="ru-RU" sz="900" kern="1200">
                        <a:solidFill>
                          <a:srgbClr val="0070C0"/>
                        </a:solidFill>
                        <a:effectLst/>
                        <a:latin typeface="+mn-lt"/>
                        <a:ea typeface="+mn-ea"/>
                        <a:cs typeface="+mn-cs"/>
                      </a:endParaRPr>
                    </a:p>
                    <a:p>
                      <a:pPr algn="just">
                        <a:spcAft>
                          <a:spcPts val="0"/>
                        </a:spcAft>
                      </a:pPr>
                      <a:r>
                        <a:rPr lang="kk-KZ" sz="900" kern="1200">
                          <a:solidFill>
                            <a:srgbClr val="0070C0"/>
                          </a:solidFill>
                          <a:effectLst/>
                          <a:latin typeface="+mn-lt"/>
                          <a:ea typeface="+mn-ea"/>
                          <a:cs typeface="+mn-cs"/>
                        </a:rPr>
                        <a:t>- тақырып бойынша 1 бейне-ресурсты қарау және 3-5 сұраққа жауап беру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2521053205"/>
                  </a:ext>
                </a:extLst>
              </a:tr>
              <a:tr h="193998">
                <a:tc>
                  <a:txBody>
                    <a:bodyPr/>
                    <a:lstStyle/>
                    <a:p>
                      <a:pPr algn="just">
                        <a:spcAft>
                          <a:spcPts val="0"/>
                        </a:spcAft>
                      </a:pPr>
                      <a:r>
                        <a:rPr lang="kk-KZ" sz="900">
                          <a:effectLst/>
                        </a:rPr>
                        <a:t>Құқық негіздері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a:solidFill>
                            <a:srgbClr val="0070C0"/>
                          </a:solidFill>
                          <a:effectLst/>
                          <a:latin typeface="+mn-lt"/>
                          <a:ea typeface="+mn-ea"/>
                          <a:cs typeface="+mn-cs"/>
                        </a:rPr>
                        <a:t>- 1 параграф және 3-5 сұраққа жауап беру,  1 құқықтық жағдайды шешу</a:t>
                      </a:r>
                      <a:endParaRPr lang="ru-RU" sz="900" kern="120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1779190176"/>
                  </a:ext>
                </a:extLst>
              </a:tr>
              <a:tr h="290998">
                <a:tc>
                  <a:txBody>
                    <a:bodyPr/>
                    <a:lstStyle/>
                    <a:p>
                      <a:pPr algn="just">
                        <a:spcAft>
                          <a:spcPts val="0"/>
                        </a:spcAft>
                      </a:pPr>
                      <a:r>
                        <a:rPr lang="kk-KZ" sz="900">
                          <a:effectLst/>
                        </a:rPr>
                        <a:t>Өзін-өзі тану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- 3 беттен көп емес оқу және мәтін бойынша 2-3 сұраққа жауап беру </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897459264"/>
                  </a:ext>
                </a:extLst>
              </a:tr>
              <a:tr h="387997">
                <a:tc>
                  <a:txBody>
                    <a:bodyPr/>
                    <a:lstStyle/>
                    <a:p>
                      <a:pPr algn="just">
                        <a:spcAft>
                          <a:spcPts val="0"/>
                        </a:spcAft>
                      </a:pPr>
                      <a:r>
                        <a:rPr lang="kk-KZ" sz="900">
                          <a:effectLst/>
                        </a:rPr>
                        <a:t>Көркем еңбек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spcAft>
                          <a:spcPts val="0"/>
                        </a:spcAft>
                      </a:pPr>
                      <a:r>
                        <a:rPr lang="kk-KZ" sz="900" kern="1200" dirty="0">
                          <a:solidFill>
                            <a:srgbClr val="0070C0"/>
                          </a:solidFill>
                          <a:effectLst/>
                          <a:latin typeface="+mn-lt"/>
                          <a:ea typeface="+mn-ea"/>
                          <a:cs typeface="+mn-cs"/>
                        </a:rPr>
                        <a:t>- 1 параграф,  2-3 бет аралығында және 2-3 сұраққа жауап беру; немесе</a:t>
                      </a:r>
                      <a:endParaRPr lang="ru-RU" sz="900" kern="1200" dirty="0">
                        <a:solidFill>
                          <a:srgbClr val="0070C0"/>
                        </a:solidFill>
                        <a:effectLst/>
                        <a:latin typeface="+mn-lt"/>
                        <a:ea typeface="+mn-ea"/>
                        <a:cs typeface="+mn-cs"/>
                      </a:endParaRPr>
                    </a:p>
                    <a:p>
                      <a:pPr algn="just">
                        <a:spcAft>
                          <a:spcPts val="0"/>
                        </a:spcAft>
                      </a:pPr>
                      <a:r>
                        <a:rPr lang="kk-KZ" sz="900" kern="1200" dirty="0">
                          <a:solidFill>
                            <a:srgbClr val="0070C0"/>
                          </a:solidFill>
                          <a:effectLst/>
                          <a:latin typeface="+mn-lt"/>
                          <a:ea typeface="+mn-ea"/>
                          <a:cs typeface="+mn-cs"/>
                        </a:rPr>
                        <a:t>- тақырып бойынша 1 бейне-ресурсты қарау және соған қатысты 1 тапсырманы орындау.</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419091020"/>
                  </a:ext>
                </a:extLst>
              </a:tr>
              <a:tr h="290998">
                <a:tc>
                  <a:txBody>
                    <a:bodyPr/>
                    <a:lstStyle/>
                    <a:p>
                      <a:pPr algn="just">
                        <a:spcAft>
                          <a:spcPts val="0"/>
                        </a:spcAft>
                      </a:pPr>
                      <a:r>
                        <a:rPr lang="kk-KZ" sz="900">
                          <a:effectLst/>
                        </a:rPr>
                        <a:t>Дене шынықтыру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2419" marR="32419" marT="0" marB="0"/>
                </a:tc>
                <a:tc>
                  <a:txBody>
                    <a:bodyPr/>
                    <a:lstStyle/>
                    <a:p>
                      <a:pPr algn="just">
                        <a:spcAft>
                          <a:spcPts val="0"/>
                        </a:spcAft>
                      </a:pPr>
                      <a:r>
                        <a:rPr lang="kk-KZ" sz="9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900" kern="1200" dirty="0">
                        <a:solidFill>
                          <a:srgbClr val="0070C0"/>
                        </a:solidFill>
                        <a:effectLst/>
                        <a:latin typeface="+mn-lt"/>
                        <a:ea typeface="+mn-ea"/>
                        <a:cs typeface="+mn-cs"/>
                      </a:endParaRPr>
                    </a:p>
                  </a:txBody>
                  <a:tcPr marL="32419" marR="32419" marT="0" marB="0"/>
                </a:tc>
                <a:extLst>
                  <a:ext uri="{0D108BD9-81ED-4DB2-BD59-A6C34878D82A}">
                    <a16:rowId xmlns:a16="http://schemas.microsoft.com/office/drawing/2014/main" val="3240226994"/>
                  </a:ext>
                </a:extLst>
              </a:tr>
            </a:tbl>
          </a:graphicData>
        </a:graphic>
      </p:graphicFrame>
      <p:graphicFrame>
        <p:nvGraphicFramePr>
          <p:cNvPr id="4" name="Таблица 3">
            <a:extLst>
              <a:ext uri="{FF2B5EF4-FFF2-40B4-BE49-F238E27FC236}">
                <a16:creationId xmlns:a16="http://schemas.microsoft.com/office/drawing/2014/main" id="{D4C3CD58-D634-4936-BD6A-963B2F924895}"/>
              </a:ext>
            </a:extLst>
          </p:cNvPr>
          <p:cNvGraphicFramePr>
            <a:graphicFrameLocks noGrp="1"/>
          </p:cNvGraphicFramePr>
          <p:nvPr/>
        </p:nvGraphicFramePr>
        <p:xfrm>
          <a:off x="6235700" y="945334"/>
          <a:ext cx="5397500" cy="5645016"/>
        </p:xfrm>
        <a:graphic>
          <a:graphicData uri="http://schemas.openxmlformats.org/drawingml/2006/table">
            <a:tbl>
              <a:tblPr firstRow="1" firstCol="1" bandRow="1">
                <a:tableStyleId>{5C22544A-7EE6-4342-B048-85BDC9FD1C3A}</a:tableStyleId>
              </a:tblPr>
              <a:tblGrid>
                <a:gridCol w="1237826">
                  <a:extLst>
                    <a:ext uri="{9D8B030D-6E8A-4147-A177-3AD203B41FA5}">
                      <a16:colId xmlns:a16="http://schemas.microsoft.com/office/drawing/2014/main" val="3115171969"/>
                    </a:ext>
                  </a:extLst>
                </a:gridCol>
                <a:gridCol w="4159674">
                  <a:extLst>
                    <a:ext uri="{9D8B030D-6E8A-4147-A177-3AD203B41FA5}">
                      <a16:colId xmlns:a16="http://schemas.microsoft.com/office/drawing/2014/main" val="3203243052"/>
                    </a:ext>
                  </a:extLst>
                </a:gridCol>
              </a:tblGrid>
              <a:tr h="179158">
                <a:tc gridSpan="2">
                  <a:txBody>
                    <a:bodyPr/>
                    <a:lstStyle/>
                    <a:p>
                      <a:pPr algn="ctr">
                        <a:spcAft>
                          <a:spcPts val="0"/>
                        </a:spcAft>
                      </a:pPr>
                      <a:r>
                        <a:rPr lang="kk-KZ" sz="900">
                          <a:effectLst/>
                        </a:rPr>
                        <a:t>10-сынып (ҚГБ)</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hMerge="1">
                  <a:txBody>
                    <a:bodyPr/>
                    <a:lstStyle/>
                    <a:p>
                      <a:endParaRPr lang="ru-RU"/>
                    </a:p>
                  </a:txBody>
                  <a:tcPr/>
                </a:tc>
                <a:extLst>
                  <a:ext uri="{0D108BD9-81ED-4DB2-BD59-A6C34878D82A}">
                    <a16:rowId xmlns:a16="http://schemas.microsoft.com/office/drawing/2014/main" val="2499021364"/>
                  </a:ext>
                </a:extLst>
              </a:tr>
              <a:tr h="179158">
                <a:tc>
                  <a:txBody>
                    <a:bodyPr/>
                    <a:lstStyle/>
                    <a:p>
                      <a:pPr algn="ctr">
                        <a:spcAft>
                          <a:spcPts val="0"/>
                        </a:spcAft>
                      </a:pPr>
                      <a:r>
                        <a:rPr lang="kk-KZ" sz="900">
                          <a:effectLst/>
                        </a:rPr>
                        <a:t>Пәндер</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ctr">
                        <a:spcAft>
                          <a:spcPts val="0"/>
                        </a:spcAft>
                      </a:pPr>
                      <a:r>
                        <a:rPr lang="kk-KZ" sz="1100" kern="1200" dirty="0">
                          <a:solidFill>
                            <a:srgbClr val="0070C0"/>
                          </a:solidFill>
                          <a:effectLst/>
                          <a:latin typeface="+mn-lt"/>
                          <a:ea typeface="+mn-ea"/>
                          <a:cs typeface="+mn-cs"/>
                        </a:rPr>
                        <a:t>Оқу тапсырмаларының түрі мен көлемі </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4200084604"/>
                  </a:ext>
                </a:extLst>
              </a:tr>
              <a:tr h="358317">
                <a:tc>
                  <a:txBody>
                    <a:bodyPr/>
                    <a:lstStyle/>
                    <a:p>
                      <a:pPr>
                        <a:spcAft>
                          <a:spcPts val="0"/>
                        </a:spcAft>
                      </a:pPr>
                      <a:r>
                        <a:rPr lang="kk-KZ" sz="900" kern="1200">
                          <a:effectLst/>
                        </a:rPr>
                        <a:t>Қазақ тілі/Русский язык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- 1 ауызша жаттығу (100-110 сөз), сабақ тақырыбы бойынша 1 жазбаша жаттығу</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747883507"/>
                  </a:ext>
                </a:extLst>
              </a:tr>
              <a:tr h="537475">
                <a:tc>
                  <a:txBody>
                    <a:bodyPr/>
                    <a:lstStyle/>
                    <a:p>
                      <a:pPr algn="just">
                        <a:spcAft>
                          <a:spcPts val="0"/>
                        </a:spcAft>
                      </a:pPr>
                      <a:r>
                        <a:rPr lang="kk-KZ" sz="900">
                          <a:effectLst/>
                        </a:rPr>
                        <a:t>Қазақ әдебиеті/Русская литература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- 10-15 бет оқу, мәтінді талдауға арналған 1-2 жаттығу</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180706988"/>
                  </a:ext>
                </a:extLst>
              </a:tr>
              <a:tr h="537475">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сабақ тақырыбы бойынша 1 ауызша жаттығу (50-60 сөз) және 1 жазбаша жаттығу</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838091819"/>
                  </a:ext>
                </a:extLst>
              </a:tr>
              <a:tr h="358317">
                <a:tc>
                  <a:txBody>
                    <a:bodyPr/>
                    <a:lstStyle/>
                    <a:p>
                      <a:pPr algn="just">
                        <a:spcAft>
                          <a:spcPts val="0"/>
                        </a:spcAft>
                      </a:pPr>
                      <a:r>
                        <a:rPr lang="kk-KZ" sz="900">
                          <a:effectLst/>
                        </a:rPr>
                        <a:t>Ағылшын тілі</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сабақ тақырыбы бойынша 1 ауызша жаттығу (45-55 сөз) және 1 жазбаша жаттығу</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187021795"/>
                  </a:ext>
                </a:extLst>
              </a:tr>
              <a:tr h="537475">
                <a:tc>
                  <a:txBody>
                    <a:bodyPr/>
                    <a:lstStyle/>
                    <a:p>
                      <a:pPr algn="just">
                        <a:spcAft>
                          <a:spcPts val="0"/>
                        </a:spcAft>
                      </a:pPr>
                      <a:r>
                        <a:rPr lang="en-US" sz="900">
                          <a:effectLst/>
                        </a:rPr>
                        <a:t>Алгебра және анализ бастамалары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2 </a:t>
                      </a:r>
                      <a:r>
                        <a:rPr lang="kk-KZ" sz="1100" kern="1200" dirty="0">
                          <a:solidFill>
                            <a:srgbClr val="0070C0"/>
                          </a:solidFill>
                          <a:effectLst/>
                          <a:latin typeface="+mn-lt"/>
                          <a:ea typeface="+mn-ea"/>
                          <a:cs typeface="+mn-cs"/>
                        </a:rPr>
                        <a:t>сөз есеп және 8 есеп</a:t>
                      </a:r>
                      <a:r>
                        <a:rPr lang="en-US"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en-US" sz="1100" kern="1200" dirty="0">
                          <a:solidFill>
                            <a:srgbClr val="0070C0"/>
                          </a:solidFill>
                          <a:effectLst/>
                          <a:latin typeface="+mn-lt"/>
                          <a:ea typeface="+mn-ea"/>
                          <a:cs typeface="+mn-cs"/>
                        </a:rPr>
                        <a:t>- 1 </a:t>
                      </a:r>
                      <a:r>
                        <a:rPr lang="kk-KZ" sz="1100" kern="1200" dirty="0">
                          <a:solidFill>
                            <a:srgbClr val="0070C0"/>
                          </a:solidFill>
                          <a:effectLst/>
                          <a:latin typeface="+mn-lt"/>
                          <a:ea typeface="+mn-ea"/>
                          <a:cs typeface="+mn-cs"/>
                        </a:rPr>
                        <a:t>сөз есеп және 10 есеп</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1318080918"/>
                  </a:ext>
                </a:extLst>
              </a:tr>
              <a:tr h="179158">
                <a:tc>
                  <a:txBody>
                    <a:bodyPr/>
                    <a:lstStyle/>
                    <a:p>
                      <a:pPr algn="just">
                        <a:spcAft>
                          <a:spcPts val="0"/>
                        </a:spcAft>
                      </a:pPr>
                      <a:r>
                        <a:rPr lang="en-US" sz="900">
                          <a:effectLst/>
                        </a:rPr>
                        <a:t>Геометрия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2 </a:t>
                      </a:r>
                      <a:r>
                        <a:rPr lang="kk-KZ" sz="1100" kern="1200" dirty="0">
                          <a:solidFill>
                            <a:srgbClr val="0070C0"/>
                          </a:solidFill>
                          <a:effectLst/>
                          <a:latin typeface="+mn-lt"/>
                          <a:ea typeface="+mn-ea"/>
                          <a:cs typeface="+mn-cs"/>
                        </a:rPr>
                        <a:t>сөз есеп және 3-5 сұраққа жауап беру</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647992720"/>
                  </a:ext>
                </a:extLst>
              </a:tr>
              <a:tr h="358317">
                <a:tc>
                  <a:txBody>
                    <a:bodyPr/>
                    <a:lstStyle/>
                    <a:p>
                      <a:pPr algn="just">
                        <a:spcAft>
                          <a:spcPts val="0"/>
                        </a:spcAft>
                      </a:pPr>
                      <a:r>
                        <a:rPr lang="en-US" sz="900">
                          <a:effectLst/>
                        </a:rPr>
                        <a:t>Информатика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1 интерактивтік тест тапсырмасы  және 2-3 сұраққа жауап беру; немесе сабақ тақырыбы бойынша 2 практикалық тапсырма</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788534155"/>
                  </a:ext>
                </a:extLst>
              </a:tr>
              <a:tr h="518534">
                <a:tc>
                  <a:txBody>
                    <a:bodyPr/>
                    <a:lstStyle/>
                    <a:p>
                      <a:pPr algn="just">
                        <a:spcAft>
                          <a:spcPts val="0"/>
                        </a:spcAft>
                      </a:pPr>
                      <a:r>
                        <a:rPr lang="kk-KZ" sz="900">
                          <a:effectLst/>
                        </a:rPr>
                        <a:t>Қазақстан тарихы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a:solidFill>
                            <a:srgbClr val="0070C0"/>
                          </a:solidFill>
                          <a:effectLst/>
                          <a:latin typeface="+mn-lt"/>
                          <a:ea typeface="+mn-ea"/>
                          <a:cs typeface="+mn-cs"/>
                        </a:rPr>
                        <a:t>- </a:t>
                      </a:r>
                      <a:r>
                        <a:rPr lang="ru-RU" sz="1100" kern="1200">
                          <a:solidFill>
                            <a:srgbClr val="0070C0"/>
                          </a:solidFill>
                          <a:effectLst/>
                          <a:latin typeface="+mn-lt"/>
                          <a:ea typeface="+mn-ea"/>
                          <a:cs typeface="+mn-cs"/>
                        </a:rPr>
                        <a:t>1 параграф</a:t>
                      </a:r>
                      <a:r>
                        <a:rPr lang="kk-KZ" sz="1100" kern="1200">
                          <a:solidFill>
                            <a:srgbClr val="0070C0"/>
                          </a:solidFill>
                          <a:effectLst/>
                          <a:latin typeface="+mn-lt"/>
                          <a:ea typeface="+mn-ea"/>
                          <a:cs typeface="+mn-cs"/>
                        </a:rPr>
                        <a:t> және 3-5 сұраққа жауап беру</a:t>
                      </a:r>
                      <a:r>
                        <a:rPr lang="ru-RU" sz="1100" kern="1200">
                          <a:solidFill>
                            <a:srgbClr val="0070C0"/>
                          </a:solidFill>
                          <a:effectLst/>
                          <a:latin typeface="+mn-lt"/>
                          <a:ea typeface="+mn-ea"/>
                          <a:cs typeface="+mn-cs"/>
                        </a:rPr>
                        <a:t>; </a:t>
                      </a:r>
                      <a:r>
                        <a:rPr lang="kk-KZ" sz="1100" kern="1200">
                          <a:solidFill>
                            <a:srgbClr val="0070C0"/>
                          </a:solidFill>
                          <a:effectLst/>
                          <a:latin typeface="+mn-lt"/>
                          <a:ea typeface="+mn-ea"/>
                          <a:cs typeface="+mn-cs"/>
                        </a:rPr>
                        <a:t>немесе</a:t>
                      </a:r>
                      <a:endParaRPr lang="ru-RU" sz="1100" kern="1200">
                        <a:solidFill>
                          <a:srgbClr val="0070C0"/>
                        </a:solidFill>
                        <a:effectLst/>
                        <a:latin typeface="+mn-lt"/>
                        <a:ea typeface="+mn-ea"/>
                        <a:cs typeface="+mn-cs"/>
                      </a:endParaRPr>
                    </a:p>
                    <a:p>
                      <a:pPr algn="just">
                        <a:spcAft>
                          <a:spcPts val="0"/>
                        </a:spcAft>
                      </a:pPr>
                      <a:r>
                        <a:rPr lang="kk-KZ" sz="1100" kern="1200">
                          <a:solidFill>
                            <a:srgbClr val="0070C0"/>
                          </a:solidFill>
                          <a:effectLst/>
                          <a:latin typeface="+mn-lt"/>
                          <a:ea typeface="+mn-ea"/>
                          <a:cs typeface="+mn-cs"/>
                        </a:rPr>
                        <a:t>- тақырып бойынша 1 бейне-ресурсты қарау және 3-5 сұраққа жауап беру.</a:t>
                      </a:r>
                      <a:endParaRPr lang="ru-RU" sz="1100" kern="120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923256645"/>
                  </a:ext>
                </a:extLst>
              </a:tr>
              <a:tr h="358317">
                <a:tc>
                  <a:txBody>
                    <a:bodyPr/>
                    <a:lstStyle/>
                    <a:p>
                      <a:pPr algn="just">
                        <a:spcAft>
                          <a:spcPts val="0"/>
                        </a:spcAft>
                      </a:pPr>
                      <a:r>
                        <a:rPr lang="kk-KZ" sz="900">
                          <a:effectLst/>
                        </a:rPr>
                        <a:t>Өзін-өзі тану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- 10 беттен көп емес оқу және мәтін бойынша 2-3 сұраққа жауап беру </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578015213"/>
                  </a:ext>
                </a:extLst>
              </a:tr>
              <a:tr h="537475">
                <a:tc>
                  <a:txBody>
                    <a:bodyPr/>
                    <a:lstStyle/>
                    <a:p>
                      <a:pPr algn="just">
                        <a:spcAft>
                          <a:spcPts val="0"/>
                        </a:spcAft>
                      </a:pPr>
                      <a:r>
                        <a:rPr lang="kk-KZ" sz="900">
                          <a:effectLst/>
                        </a:rPr>
                        <a:t>Дене шынықтыру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2547256666"/>
                  </a:ext>
                </a:extLst>
              </a:tr>
              <a:tr h="716634">
                <a:tc>
                  <a:txBody>
                    <a:bodyPr/>
                    <a:lstStyle/>
                    <a:p>
                      <a:pPr algn="just">
                        <a:spcAft>
                          <a:spcPts val="0"/>
                        </a:spcAft>
                      </a:pPr>
                      <a:r>
                        <a:rPr lang="kk-KZ" sz="900">
                          <a:effectLst/>
                        </a:rPr>
                        <a:t>Алғашқы әскери және технологиялық дайындық</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22" marR="49622" marT="0" marB="0"/>
                </a:tc>
                <a:tc>
                  <a:txBody>
                    <a:bodyPr/>
                    <a:lstStyle/>
                    <a:p>
                      <a:pPr algn="just">
                        <a:spcAft>
                          <a:spcPts val="0"/>
                        </a:spcAft>
                      </a:pPr>
                      <a:r>
                        <a:rPr lang="kk-KZ" sz="1100" kern="1200" dirty="0">
                          <a:solidFill>
                            <a:srgbClr val="0070C0"/>
                          </a:solidFill>
                          <a:effectLst/>
                          <a:latin typeface="+mn-lt"/>
                          <a:ea typeface="+mn-ea"/>
                          <a:cs typeface="+mn-cs"/>
                        </a:rPr>
                        <a:t>- 1 параграф және 3-5 сұраққа жауап беру; немесе </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параграф және тақырып бойынша 1 тапсырма  (баппен танысу, талдау немесе кестені толтыру және т.б.)</a:t>
                      </a:r>
                      <a:endParaRPr lang="ru-RU" sz="1100" kern="1200" dirty="0">
                        <a:solidFill>
                          <a:srgbClr val="0070C0"/>
                        </a:solidFill>
                        <a:effectLst/>
                        <a:latin typeface="+mn-lt"/>
                        <a:ea typeface="+mn-ea"/>
                        <a:cs typeface="+mn-cs"/>
                      </a:endParaRPr>
                    </a:p>
                  </a:txBody>
                  <a:tcPr marL="49622" marR="49622" marT="0" marB="0"/>
                </a:tc>
                <a:extLst>
                  <a:ext uri="{0D108BD9-81ED-4DB2-BD59-A6C34878D82A}">
                    <a16:rowId xmlns:a16="http://schemas.microsoft.com/office/drawing/2014/main" val="494789758"/>
                  </a:ext>
                </a:extLst>
              </a:tr>
            </a:tbl>
          </a:graphicData>
        </a:graphic>
      </p:graphicFrame>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1754343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0D15711A-8CD9-4C41-95B9-AC2371BFB9E9}"/>
              </a:ext>
            </a:extLst>
          </p:cNvPr>
          <p:cNvGraphicFramePr>
            <a:graphicFrameLocks noGrp="1"/>
          </p:cNvGraphicFramePr>
          <p:nvPr/>
        </p:nvGraphicFramePr>
        <p:xfrm>
          <a:off x="167062" y="1136090"/>
          <a:ext cx="5609476" cy="5182823"/>
        </p:xfrm>
        <a:graphic>
          <a:graphicData uri="http://schemas.openxmlformats.org/drawingml/2006/table">
            <a:tbl>
              <a:tblPr firstRow="1" firstCol="1" bandRow="1">
                <a:tableStyleId>{5C22544A-7EE6-4342-B048-85BDC9FD1C3A}</a:tableStyleId>
              </a:tblPr>
              <a:tblGrid>
                <a:gridCol w="1286440">
                  <a:extLst>
                    <a:ext uri="{9D8B030D-6E8A-4147-A177-3AD203B41FA5}">
                      <a16:colId xmlns:a16="http://schemas.microsoft.com/office/drawing/2014/main" val="3270181469"/>
                    </a:ext>
                  </a:extLst>
                </a:gridCol>
                <a:gridCol w="4323036">
                  <a:extLst>
                    <a:ext uri="{9D8B030D-6E8A-4147-A177-3AD203B41FA5}">
                      <a16:colId xmlns:a16="http://schemas.microsoft.com/office/drawing/2014/main" val="654221679"/>
                    </a:ext>
                  </a:extLst>
                </a:gridCol>
              </a:tblGrid>
              <a:tr h="211425">
                <a:tc gridSpan="2">
                  <a:txBody>
                    <a:bodyPr/>
                    <a:lstStyle/>
                    <a:p>
                      <a:pPr algn="ctr">
                        <a:spcAft>
                          <a:spcPts val="0"/>
                        </a:spcAft>
                      </a:pPr>
                      <a:r>
                        <a:rPr lang="kk-KZ" sz="1100" dirty="0">
                          <a:effectLst/>
                        </a:rPr>
                        <a:t>Таңдау пәндері</a:t>
                      </a:r>
                    </a:p>
                    <a:p>
                      <a:pPr algn="ctr">
                        <a:spcAft>
                          <a:spcPts val="0"/>
                        </a:spcAft>
                      </a:pP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hMerge="1">
                  <a:txBody>
                    <a:bodyPr/>
                    <a:lstStyle/>
                    <a:p>
                      <a:endParaRPr lang="ru-RU"/>
                    </a:p>
                  </a:txBody>
                  <a:tcPr/>
                </a:tc>
                <a:extLst>
                  <a:ext uri="{0D108BD9-81ED-4DB2-BD59-A6C34878D82A}">
                    <a16:rowId xmlns:a16="http://schemas.microsoft.com/office/drawing/2014/main" val="3841077529"/>
                  </a:ext>
                </a:extLst>
              </a:tr>
              <a:tr h="422851">
                <a:tc>
                  <a:txBody>
                    <a:bodyPr/>
                    <a:lstStyle/>
                    <a:p>
                      <a:pPr algn="just">
                        <a:spcAft>
                          <a:spcPts val="0"/>
                        </a:spcAft>
                      </a:pPr>
                      <a:r>
                        <a:rPr lang="kk-KZ" sz="1100">
                          <a:effectLst/>
                        </a:rPr>
                        <a:t>Шетел тілі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сабақ тақырыбы бойынша 1 ауызша жаттығу (30-40 сөз) және 1 жазбаша жаттығу</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492520299"/>
                  </a:ext>
                </a:extLst>
              </a:tr>
              <a:tr h="634276">
                <a:tc>
                  <a:txBody>
                    <a:bodyPr/>
                    <a:lstStyle/>
                    <a:p>
                      <a:pPr algn="just">
                        <a:spcAft>
                          <a:spcPts val="0"/>
                        </a:spcAft>
                      </a:pPr>
                      <a:r>
                        <a:rPr lang="en-US" sz="1100">
                          <a:effectLst/>
                        </a:rPr>
                        <a:t>Дүниежүзі тарихы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83183552"/>
                  </a:ext>
                </a:extLst>
              </a:tr>
              <a:tr h="634276">
                <a:tc>
                  <a:txBody>
                    <a:bodyPr/>
                    <a:lstStyle/>
                    <a:p>
                      <a:pPr algn="just">
                        <a:spcAft>
                          <a:spcPts val="0"/>
                        </a:spcAft>
                      </a:pPr>
                      <a:r>
                        <a:rPr lang="en-US" sz="1100">
                          <a:effectLst/>
                        </a:rPr>
                        <a:t>География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892454994"/>
                  </a:ext>
                </a:extLst>
              </a:tr>
              <a:tr h="634276">
                <a:tc>
                  <a:txBody>
                    <a:bodyPr/>
                    <a:lstStyle/>
                    <a:p>
                      <a:pPr algn="just">
                        <a:spcAft>
                          <a:spcPts val="0"/>
                        </a:spcAft>
                      </a:pPr>
                      <a:r>
                        <a:rPr lang="kk-KZ" sz="1100">
                          <a:effectLst/>
                        </a:rPr>
                        <a:t>Құқық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параграф және 1 тапсырманы орындау (кестені толтыру, бапты оқу, ұғымдарды салыстыру және түсіндіру және т.б.)</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711954664"/>
                  </a:ext>
                </a:extLst>
              </a:tr>
              <a:tr h="422851">
                <a:tc>
                  <a:txBody>
                    <a:bodyPr/>
                    <a:lstStyle/>
                    <a:p>
                      <a:pPr algn="just">
                        <a:spcAft>
                          <a:spcPts val="0"/>
                        </a:spcAft>
                      </a:pPr>
                      <a:r>
                        <a:rPr lang="en-US" sz="1100">
                          <a:effectLst/>
                        </a:rPr>
                        <a:t>Физика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1-2 есепті шешу;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зертханалық жұмысты орындау</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434649588"/>
                  </a:ext>
                </a:extLst>
              </a:tr>
              <a:tr h="634276">
                <a:tc>
                  <a:txBody>
                    <a:bodyPr/>
                    <a:lstStyle/>
                    <a:p>
                      <a:pPr algn="just">
                        <a:spcAft>
                          <a:spcPts val="0"/>
                        </a:spcAft>
                      </a:pPr>
                      <a:r>
                        <a:rPr lang="en-US" sz="1100">
                          <a:effectLst/>
                        </a:rPr>
                        <a:t>Химия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a:solidFill>
                            <a:srgbClr val="0070C0"/>
                          </a:solidFill>
                          <a:effectLst/>
                          <a:latin typeface="+mn-lt"/>
                          <a:ea typeface="+mn-ea"/>
                          <a:cs typeface="+mn-cs"/>
                        </a:rPr>
                        <a:t>- </a:t>
                      </a:r>
                      <a:r>
                        <a:rPr lang="en-US" sz="1100" kern="1200">
                          <a:solidFill>
                            <a:srgbClr val="0070C0"/>
                          </a:solidFill>
                          <a:effectLst/>
                          <a:latin typeface="+mn-lt"/>
                          <a:ea typeface="+mn-ea"/>
                          <a:cs typeface="+mn-cs"/>
                        </a:rPr>
                        <a:t>1 параграф</a:t>
                      </a:r>
                      <a:r>
                        <a:rPr lang="kk-KZ" sz="1100" kern="1200">
                          <a:solidFill>
                            <a:srgbClr val="0070C0"/>
                          </a:solidFill>
                          <a:effectLst/>
                          <a:latin typeface="+mn-lt"/>
                          <a:ea typeface="+mn-ea"/>
                          <a:cs typeface="+mn-cs"/>
                        </a:rPr>
                        <a:t>  және 1-2 есепті шешу; немесе</a:t>
                      </a:r>
                      <a:endParaRPr lang="ru-RU" sz="1100" kern="1200">
                        <a:solidFill>
                          <a:srgbClr val="0070C0"/>
                        </a:solidFill>
                        <a:effectLst/>
                        <a:latin typeface="+mn-lt"/>
                        <a:ea typeface="+mn-ea"/>
                        <a:cs typeface="+mn-cs"/>
                      </a:endParaRPr>
                    </a:p>
                    <a:p>
                      <a:pPr algn="just">
                        <a:spcAft>
                          <a:spcPts val="0"/>
                        </a:spcAft>
                      </a:pPr>
                      <a:r>
                        <a:rPr lang="kk-KZ" sz="1100" kern="1200">
                          <a:solidFill>
                            <a:srgbClr val="0070C0"/>
                          </a:solidFill>
                          <a:effectLst/>
                          <a:latin typeface="+mn-lt"/>
                          <a:ea typeface="+mn-ea"/>
                          <a:cs typeface="+mn-cs"/>
                        </a:rPr>
                        <a:t>-  тақырып бойынша 1 бейне-ресурсты қарау және 3-5 сұраққа жауап беру</a:t>
                      </a:r>
                      <a:endParaRPr lang="ru-RU" sz="1100" kern="120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16886817"/>
                  </a:ext>
                </a:extLst>
              </a:tr>
              <a:tr h="634276">
                <a:tc>
                  <a:txBody>
                    <a:bodyPr/>
                    <a:lstStyle/>
                    <a:p>
                      <a:pPr algn="just">
                        <a:spcAft>
                          <a:spcPts val="0"/>
                        </a:spcAft>
                      </a:pPr>
                      <a:r>
                        <a:rPr lang="en-US" sz="1100">
                          <a:effectLst/>
                        </a:rPr>
                        <a:t>Биология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144308028"/>
                  </a:ext>
                </a:extLst>
              </a:tr>
              <a:tr h="845701">
                <a:tc>
                  <a:txBody>
                    <a:bodyPr/>
                    <a:lstStyle/>
                    <a:p>
                      <a:pPr algn="just">
                        <a:spcAft>
                          <a:spcPts val="0"/>
                        </a:spcAft>
                      </a:pPr>
                      <a:r>
                        <a:rPr lang="en-US" sz="1100" dirty="0" err="1">
                          <a:effectLst/>
                        </a:rPr>
                        <a:t>Кәсіпкерлік</a:t>
                      </a:r>
                      <a:r>
                        <a:rPr lang="en-US" sz="1100" dirty="0">
                          <a:effectLst/>
                        </a:rPr>
                        <a:t> </a:t>
                      </a:r>
                      <a:r>
                        <a:rPr lang="en-US" sz="1100" dirty="0" err="1">
                          <a:effectLst/>
                        </a:rPr>
                        <a:t>және</a:t>
                      </a:r>
                      <a:r>
                        <a:rPr lang="en-US" sz="1100" dirty="0">
                          <a:effectLst/>
                        </a:rPr>
                        <a:t> </a:t>
                      </a:r>
                      <a:r>
                        <a:rPr lang="en-US" sz="1100" dirty="0" err="1">
                          <a:effectLst/>
                        </a:rPr>
                        <a:t>бизнес</a:t>
                      </a:r>
                      <a:r>
                        <a:rPr lang="en-US" sz="1100" dirty="0">
                          <a:effectLst/>
                        </a:rPr>
                        <a:t> </a:t>
                      </a:r>
                      <a:r>
                        <a:rPr lang="en-US" sz="1100" dirty="0" err="1">
                          <a:effectLst/>
                        </a:rPr>
                        <a:t>негіздері</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algn="just">
                        <a:spcAft>
                          <a:spcPts val="0"/>
                        </a:spcAft>
                      </a:pPr>
                      <a:r>
                        <a:rPr lang="kk-KZ" sz="1100" kern="1200" dirty="0">
                          <a:solidFill>
                            <a:srgbClr val="0070C0"/>
                          </a:solidFill>
                          <a:effectLst/>
                          <a:latin typeface="+mn-lt"/>
                          <a:ea typeface="+mn-ea"/>
                          <a:cs typeface="+mn-cs"/>
                        </a:rPr>
                        <a:t>- 1 параграф,  және 3-5 сұраққа жауап беру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параграф және 1 тапсырма (айырмашылықтарды сипаттаңыз, немесе кестені толтырыңыз немесе ұқсастықтарды табыңыз және т.б.). </a:t>
                      </a:r>
                      <a:endParaRPr lang="ru-RU" sz="11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99488757"/>
                  </a:ext>
                </a:extLst>
              </a:tr>
            </a:tbl>
          </a:graphicData>
        </a:graphic>
      </p:graphicFrame>
      <p:graphicFrame>
        <p:nvGraphicFramePr>
          <p:cNvPr id="4" name="Таблица 3">
            <a:extLst>
              <a:ext uri="{FF2B5EF4-FFF2-40B4-BE49-F238E27FC236}">
                <a16:creationId xmlns:a16="http://schemas.microsoft.com/office/drawing/2014/main" id="{4DCC811C-4D86-4177-803D-0B041F4F36D0}"/>
              </a:ext>
            </a:extLst>
          </p:cNvPr>
          <p:cNvGraphicFramePr>
            <a:graphicFrameLocks noGrp="1"/>
          </p:cNvGraphicFramePr>
          <p:nvPr/>
        </p:nvGraphicFramePr>
        <p:xfrm>
          <a:off x="6358587" y="1136090"/>
          <a:ext cx="5406091" cy="5335900"/>
        </p:xfrm>
        <a:graphic>
          <a:graphicData uri="http://schemas.openxmlformats.org/drawingml/2006/table">
            <a:tbl>
              <a:tblPr firstRow="1" firstCol="1" bandRow="1">
                <a:tableStyleId>{5C22544A-7EE6-4342-B048-85BDC9FD1C3A}</a:tableStyleId>
              </a:tblPr>
              <a:tblGrid>
                <a:gridCol w="1239797">
                  <a:extLst>
                    <a:ext uri="{9D8B030D-6E8A-4147-A177-3AD203B41FA5}">
                      <a16:colId xmlns:a16="http://schemas.microsoft.com/office/drawing/2014/main" val="3643676884"/>
                    </a:ext>
                  </a:extLst>
                </a:gridCol>
                <a:gridCol w="4166294">
                  <a:extLst>
                    <a:ext uri="{9D8B030D-6E8A-4147-A177-3AD203B41FA5}">
                      <a16:colId xmlns:a16="http://schemas.microsoft.com/office/drawing/2014/main" val="3543127191"/>
                    </a:ext>
                  </a:extLst>
                </a:gridCol>
              </a:tblGrid>
              <a:tr h="0">
                <a:tc gridSpan="2">
                  <a:txBody>
                    <a:bodyPr/>
                    <a:lstStyle/>
                    <a:p>
                      <a:pPr algn="ctr">
                        <a:spcAft>
                          <a:spcPts val="0"/>
                        </a:spcAft>
                      </a:pPr>
                      <a:endParaRPr lang="kk-KZ" sz="1000" dirty="0">
                        <a:effectLst/>
                      </a:endParaRPr>
                    </a:p>
                    <a:p>
                      <a:pPr algn="ctr">
                        <a:spcAft>
                          <a:spcPts val="0"/>
                        </a:spcAft>
                      </a:pPr>
                      <a:r>
                        <a:rPr lang="kk-KZ" sz="1000" dirty="0">
                          <a:effectLst/>
                        </a:rPr>
                        <a:t>10 класс (ЖМБ)</a:t>
                      </a:r>
                      <a:endParaRPr lang="ru-RU" sz="1000" dirty="0">
                        <a:effectLst/>
                      </a:endParaRPr>
                    </a:p>
                    <a:p>
                      <a:pPr algn="ctr">
                        <a:spcAft>
                          <a:spcPts val="0"/>
                        </a:spcAft>
                      </a:pPr>
                      <a:r>
                        <a:rPr lang="kk-KZ" sz="900" dirty="0">
                          <a:effectLst/>
                        </a:rPr>
                        <a:t> </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hMerge="1">
                  <a:txBody>
                    <a:bodyPr/>
                    <a:lstStyle/>
                    <a:p>
                      <a:endParaRPr lang="ru-RU"/>
                    </a:p>
                  </a:txBody>
                  <a:tcPr/>
                </a:tc>
                <a:extLst>
                  <a:ext uri="{0D108BD9-81ED-4DB2-BD59-A6C34878D82A}">
                    <a16:rowId xmlns:a16="http://schemas.microsoft.com/office/drawing/2014/main" val="1687796923"/>
                  </a:ext>
                </a:extLst>
              </a:tr>
              <a:tr h="330682">
                <a:tc>
                  <a:txBody>
                    <a:bodyPr/>
                    <a:lstStyle/>
                    <a:p>
                      <a:pPr>
                        <a:spcAft>
                          <a:spcPts val="0"/>
                        </a:spcAft>
                      </a:pPr>
                      <a:r>
                        <a:rPr lang="kk-KZ" sz="900" kern="1200">
                          <a:effectLst/>
                        </a:rPr>
                        <a:t>Қазақ тілі/Русский язык</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- 1 ауызша жаттығу (100-110 сөз), сабақ тақырыбы бойынша 1 жазбаша жаттығу</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874594265"/>
                  </a:ext>
                </a:extLst>
              </a:tr>
              <a:tr h="482257">
                <a:tc>
                  <a:txBody>
                    <a:bodyPr/>
                    <a:lstStyle/>
                    <a:p>
                      <a:pPr algn="just">
                        <a:spcAft>
                          <a:spcPts val="0"/>
                        </a:spcAft>
                      </a:pPr>
                      <a:r>
                        <a:rPr lang="kk-KZ" sz="900">
                          <a:effectLst/>
                        </a:rPr>
                        <a:t>Қазақ әдебиеті/Русская литература</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- 10-15 бет оқу, мәтінді талдауға арналған 1-2 жаттығу</a:t>
                      </a:r>
                      <a:endParaRPr lang="ru-RU" sz="10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403999360"/>
                  </a:ext>
                </a:extLst>
              </a:tr>
              <a:tr h="482257">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сабақ тақырыбы бойынша 1 ауызша жаттығу (50-60 сөз) және 1 жазбаша жаттығу</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1350107451"/>
                  </a:ext>
                </a:extLst>
              </a:tr>
              <a:tr h="330682">
                <a:tc>
                  <a:txBody>
                    <a:bodyPr/>
                    <a:lstStyle/>
                    <a:p>
                      <a:pPr algn="just">
                        <a:spcAft>
                          <a:spcPts val="0"/>
                        </a:spcAft>
                      </a:pPr>
                      <a:r>
                        <a:rPr lang="kk-KZ" sz="900">
                          <a:effectLst/>
                        </a:rPr>
                        <a:t>Ағылшын тілі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сабақ тақырыбы бойынша 1 ауызша жаттығу (45-55 сөз) және 1 жазбаша жаттығу</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830777388"/>
                  </a:ext>
                </a:extLst>
              </a:tr>
              <a:tr h="482257">
                <a:tc>
                  <a:txBody>
                    <a:bodyPr/>
                    <a:lstStyle/>
                    <a:p>
                      <a:pPr algn="just">
                        <a:spcAft>
                          <a:spcPts val="0"/>
                        </a:spcAft>
                      </a:pPr>
                      <a:r>
                        <a:rPr lang="en-US" sz="900">
                          <a:effectLst/>
                        </a:rPr>
                        <a:t>Алгебра және анализ бастамалары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a:t>
                      </a:r>
                      <a:r>
                        <a:rPr lang="en-US" sz="1000" kern="1200" dirty="0">
                          <a:solidFill>
                            <a:srgbClr val="0070C0"/>
                          </a:solidFill>
                          <a:effectLst/>
                          <a:latin typeface="+mn-lt"/>
                          <a:ea typeface="+mn-ea"/>
                          <a:cs typeface="+mn-cs"/>
                        </a:rPr>
                        <a:t>2 </a:t>
                      </a:r>
                      <a:r>
                        <a:rPr lang="kk-KZ" sz="1000" kern="1200" dirty="0">
                          <a:solidFill>
                            <a:srgbClr val="0070C0"/>
                          </a:solidFill>
                          <a:effectLst/>
                          <a:latin typeface="+mn-lt"/>
                          <a:ea typeface="+mn-ea"/>
                          <a:cs typeface="+mn-cs"/>
                        </a:rPr>
                        <a:t>сөз есеп және 8 есеп</a:t>
                      </a:r>
                      <a:r>
                        <a:rPr lang="en-US" sz="1000" kern="1200" dirty="0">
                          <a:solidFill>
                            <a:srgbClr val="0070C0"/>
                          </a:solidFill>
                          <a:effectLst/>
                          <a:latin typeface="+mn-lt"/>
                          <a:ea typeface="+mn-ea"/>
                          <a:cs typeface="+mn-cs"/>
                        </a:rPr>
                        <a:t>; </a:t>
                      </a:r>
                      <a:r>
                        <a:rPr lang="kk-KZ" sz="1000" kern="1200" dirty="0">
                          <a:solidFill>
                            <a:srgbClr val="0070C0"/>
                          </a:solidFill>
                          <a:effectLst/>
                          <a:latin typeface="+mn-lt"/>
                          <a:ea typeface="+mn-ea"/>
                          <a:cs typeface="+mn-cs"/>
                        </a:rPr>
                        <a:t>немесе</a:t>
                      </a:r>
                      <a:endParaRPr lang="ru-RU" sz="10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en-US" sz="1000" kern="1200" dirty="0">
                          <a:solidFill>
                            <a:srgbClr val="0070C0"/>
                          </a:solidFill>
                          <a:effectLst/>
                          <a:latin typeface="+mn-lt"/>
                          <a:ea typeface="+mn-ea"/>
                          <a:cs typeface="+mn-cs"/>
                        </a:rPr>
                        <a:t>- 1 </a:t>
                      </a:r>
                      <a:r>
                        <a:rPr lang="kk-KZ" sz="1000" kern="1200" dirty="0">
                          <a:solidFill>
                            <a:srgbClr val="0070C0"/>
                          </a:solidFill>
                          <a:effectLst/>
                          <a:latin typeface="+mn-lt"/>
                          <a:ea typeface="+mn-ea"/>
                          <a:cs typeface="+mn-cs"/>
                        </a:rPr>
                        <a:t>сөз есеп және 10 есеп</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04414996"/>
                  </a:ext>
                </a:extLst>
              </a:tr>
              <a:tr h="160752">
                <a:tc>
                  <a:txBody>
                    <a:bodyPr/>
                    <a:lstStyle/>
                    <a:p>
                      <a:pPr algn="just">
                        <a:spcAft>
                          <a:spcPts val="0"/>
                        </a:spcAft>
                      </a:pPr>
                      <a:r>
                        <a:rPr lang="en-US" sz="900">
                          <a:effectLst/>
                        </a:rPr>
                        <a:t>Геометрия</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a:t>
                      </a:r>
                      <a:r>
                        <a:rPr lang="en-US" sz="1000" kern="1200" dirty="0">
                          <a:solidFill>
                            <a:srgbClr val="0070C0"/>
                          </a:solidFill>
                          <a:effectLst/>
                          <a:latin typeface="+mn-lt"/>
                          <a:ea typeface="+mn-ea"/>
                          <a:cs typeface="+mn-cs"/>
                        </a:rPr>
                        <a:t>2 </a:t>
                      </a:r>
                      <a:r>
                        <a:rPr lang="kk-KZ" sz="1000" kern="1200" dirty="0">
                          <a:solidFill>
                            <a:srgbClr val="0070C0"/>
                          </a:solidFill>
                          <a:effectLst/>
                          <a:latin typeface="+mn-lt"/>
                          <a:ea typeface="+mn-ea"/>
                          <a:cs typeface="+mn-cs"/>
                        </a:rPr>
                        <a:t>сөз есеп және 3-5 сұраққа жауап беру</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678091826"/>
                  </a:ext>
                </a:extLst>
              </a:tr>
              <a:tr h="330682">
                <a:tc>
                  <a:txBody>
                    <a:bodyPr/>
                    <a:lstStyle/>
                    <a:p>
                      <a:pPr algn="just">
                        <a:spcAft>
                          <a:spcPts val="0"/>
                        </a:spcAft>
                      </a:pPr>
                      <a:r>
                        <a:rPr lang="en-US" sz="900">
                          <a:effectLst/>
                        </a:rPr>
                        <a:t>Информатика </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1 интерактивтік тест тапсырмасы  және 2-3 сұраққа жауап беру; немесе сабақ тақырыбы бойынша 2 практикалық тапсырма</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444781011"/>
                  </a:ext>
                </a:extLst>
              </a:tr>
              <a:tr h="503375">
                <a:tc>
                  <a:txBody>
                    <a:bodyPr/>
                    <a:lstStyle/>
                    <a:p>
                      <a:pPr algn="just">
                        <a:spcAft>
                          <a:spcPts val="0"/>
                        </a:spcAft>
                      </a:pPr>
                      <a:r>
                        <a:rPr lang="kk-KZ" sz="900">
                          <a:effectLst/>
                        </a:rPr>
                        <a:t>Қазақстан тарихы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a:t>
                      </a:r>
                      <a:r>
                        <a:rPr lang="ru-RU" sz="1000" kern="1200" dirty="0">
                          <a:solidFill>
                            <a:srgbClr val="0070C0"/>
                          </a:solidFill>
                          <a:effectLst/>
                          <a:latin typeface="+mn-lt"/>
                          <a:ea typeface="+mn-ea"/>
                          <a:cs typeface="+mn-cs"/>
                        </a:rPr>
                        <a:t>1 параграф</a:t>
                      </a:r>
                      <a:r>
                        <a:rPr lang="kk-KZ" sz="1000" kern="1200" dirty="0">
                          <a:solidFill>
                            <a:srgbClr val="0070C0"/>
                          </a:solidFill>
                          <a:effectLst/>
                          <a:latin typeface="+mn-lt"/>
                          <a:ea typeface="+mn-ea"/>
                          <a:cs typeface="+mn-cs"/>
                        </a:rPr>
                        <a:t> және 3-5 сұраққа жауап беру</a:t>
                      </a:r>
                      <a:r>
                        <a:rPr lang="ru-RU" sz="1000" kern="1200" dirty="0">
                          <a:solidFill>
                            <a:srgbClr val="0070C0"/>
                          </a:solidFill>
                          <a:effectLst/>
                          <a:latin typeface="+mn-lt"/>
                          <a:ea typeface="+mn-ea"/>
                          <a:cs typeface="+mn-cs"/>
                        </a:rPr>
                        <a:t>; </a:t>
                      </a:r>
                      <a:r>
                        <a:rPr lang="kk-KZ" sz="1000" kern="1200" dirty="0">
                          <a:solidFill>
                            <a:srgbClr val="0070C0"/>
                          </a:solidFill>
                          <a:effectLst/>
                          <a:latin typeface="+mn-lt"/>
                          <a:ea typeface="+mn-ea"/>
                          <a:cs typeface="+mn-cs"/>
                        </a:rPr>
                        <a:t>немесе</a:t>
                      </a:r>
                      <a:endParaRPr lang="ru-RU" sz="10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тақырып бойынша 1 бейне-ресурсты қарау және 3-5 сұраққа жауап беру</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018316849"/>
                  </a:ext>
                </a:extLst>
              </a:tr>
              <a:tr h="503375">
                <a:tc>
                  <a:txBody>
                    <a:bodyPr/>
                    <a:lstStyle/>
                    <a:p>
                      <a:pPr algn="just">
                        <a:spcAft>
                          <a:spcPts val="0"/>
                        </a:spcAft>
                      </a:pPr>
                      <a:r>
                        <a:rPr lang="kk-KZ" sz="900">
                          <a:effectLst/>
                        </a:rPr>
                        <a:t>Өзін-өзі тану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- 10 беттен көп емес оқу және мәтін бойынша 2-3 сұраққа жауап беру </a:t>
                      </a:r>
                      <a:endParaRPr lang="ru-RU" sz="10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773559567"/>
                  </a:ext>
                </a:extLst>
              </a:tr>
              <a:tr h="503375">
                <a:tc>
                  <a:txBody>
                    <a:bodyPr/>
                    <a:lstStyle/>
                    <a:p>
                      <a:pPr algn="just">
                        <a:spcAft>
                          <a:spcPts val="0"/>
                        </a:spcAft>
                      </a:pPr>
                      <a:r>
                        <a:rPr lang="kk-KZ" sz="900">
                          <a:effectLst/>
                        </a:rPr>
                        <a:t>Дене шынықтыру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4270019666"/>
                  </a:ext>
                </a:extLst>
              </a:tr>
              <a:tr h="643009">
                <a:tc>
                  <a:txBody>
                    <a:bodyPr/>
                    <a:lstStyle/>
                    <a:p>
                      <a:pPr algn="just">
                        <a:spcAft>
                          <a:spcPts val="0"/>
                        </a:spcAft>
                      </a:pPr>
                      <a:r>
                        <a:rPr lang="kk-KZ" sz="900" dirty="0">
                          <a:effectLst/>
                        </a:rPr>
                        <a:t>Алғашқы әскери және технологиялық дайындық</a:t>
                      </a:r>
                      <a:endParaRPr lang="ru-RU"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- 1 параграф және 3-5 сұраққа жауап беру; немесе </a:t>
                      </a:r>
                      <a:endParaRPr lang="ru-RU" sz="10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000" kern="1200" dirty="0">
                          <a:solidFill>
                            <a:srgbClr val="0070C0"/>
                          </a:solidFill>
                          <a:effectLst/>
                          <a:latin typeface="+mn-lt"/>
                          <a:ea typeface="+mn-ea"/>
                          <a:cs typeface="+mn-cs"/>
                        </a:rPr>
                        <a:t>- 1 параграф және тақырып бойынша 1 тапсырма  (баппен танысу, талдау немесе кестені толтыру және т.б.)</a:t>
                      </a:r>
                      <a:endParaRPr lang="ru-RU" sz="10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513721417"/>
                  </a:ext>
                </a:extLst>
              </a:tr>
            </a:tbl>
          </a:graphicData>
        </a:graphic>
      </p:graphicFrame>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260981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81F8B88-1218-468E-8535-3B1C34CF0421}"/>
              </a:ext>
            </a:extLst>
          </p:cNvPr>
          <p:cNvGraphicFramePr>
            <a:graphicFrameLocks noGrp="1"/>
          </p:cNvGraphicFramePr>
          <p:nvPr/>
        </p:nvGraphicFramePr>
        <p:xfrm>
          <a:off x="273571" y="1120823"/>
          <a:ext cx="5210449" cy="5287793"/>
        </p:xfrm>
        <a:graphic>
          <a:graphicData uri="http://schemas.openxmlformats.org/drawingml/2006/table">
            <a:tbl>
              <a:tblPr firstRow="1" firstCol="1" bandRow="1">
                <a:tableStyleId>{5C22544A-7EE6-4342-B048-85BDC9FD1C3A}</a:tableStyleId>
              </a:tblPr>
              <a:tblGrid>
                <a:gridCol w="1194930">
                  <a:extLst>
                    <a:ext uri="{9D8B030D-6E8A-4147-A177-3AD203B41FA5}">
                      <a16:colId xmlns:a16="http://schemas.microsoft.com/office/drawing/2014/main" val="3358400377"/>
                    </a:ext>
                  </a:extLst>
                </a:gridCol>
                <a:gridCol w="4015519">
                  <a:extLst>
                    <a:ext uri="{9D8B030D-6E8A-4147-A177-3AD203B41FA5}">
                      <a16:colId xmlns:a16="http://schemas.microsoft.com/office/drawing/2014/main" val="2249864218"/>
                    </a:ext>
                  </a:extLst>
                </a:gridCol>
              </a:tblGrid>
              <a:tr h="177785">
                <a:tc gridSpan="2">
                  <a:txBody>
                    <a:bodyPr/>
                    <a:lstStyle/>
                    <a:p>
                      <a:pPr algn="ctr">
                        <a:spcAft>
                          <a:spcPts val="0"/>
                        </a:spcAft>
                      </a:pPr>
                      <a:r>
                        <a:rPr lang="kk-KZ" sz="1000">
                          <a:effectLst/>
                        </a:rPr>
                        <a:t>Таңдау пәндері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hMerge="1">
                  <a:txBody>
                    <a:bodyPr/>
                    <a:lstStyle/>
                    <a:p>
                      <a:endParaRPr lang="ru-RU"/>
                    </a:p>
                  </a:txBody>
                  <a:tcPr/>
                </a:tc>
                <a:extLst>
                  <a:ext uri="{0D108BD9-81ED-4DB2-BD59-A6C34878D82A}">
                    <a16:rowId xmlns:a16="http://schemas.microsoft.com/office/drawing/2014/main" val="3224400475"/>
                  </a:ext>
                </a:extLst>
              </a:tr>
              <a:tr h="408801">
                <a:tc>
                  <a:txBody>
                    <a:bodyPr/>
                    <a:lstStyle/>
                    <a:p>
                      <a:pPr algn="just">
                        <a:spcAft>
                          <a:spcPts val="0"/>
                        </a:spcAft>
                      </a:pPr>
                      <a:r>
                        <a:rPr lang="en-US" sz="1000">
                          <a:effectLst/>
                        </a:rPr>
                        <a:t>Физика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1-2 есепті шешу; 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зертханалық жұмысты орындау.</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2238924002"/>
                  </a:ext>
                </a:extLst>
              </a:tr>
              <a:tr h="613201">
                <a:tc>
                  <a:txBody>
                    <a:bodyPr/>
                    <a:lstStyle/>
                    <a:p>
                      <a:pPr algn="just">
                        <a:spcAft>
                          <a:spcPts val="0"/>
                        </a:spcAft>
                      </a:pPr>
                      <a:r>
                        <a:rPr lang="en-US" sz="1000">
                          <a:effectLst/>
                        </a:rPr>
                        <a:t>Химия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en-US" sz="1200" kern="1200" dirty="0">
                          <a:solidFill>
                            <a:srgbClr val="0070C0"/>
                          </a:solidFill>
                          <a:effectLst/>
                          <a:latin typeface="+mn-lt"/>
                          <a:ea typeface="+mn-ea"/>
                          <a:cs typeface="+mn-cs"/>
                        </a:rPr>
                        <a:t>1 </a:t>
                      </a:r>
                      <a:r>
                        <a:rPr lang="en-US" sz="1200" kern="1200" dirty="0" err="1">
                          <a:solidFill>
                            <a:srgbClr val="0070C0"/>
                          </a:solidFill>
                          <a:effectLst/>
                          <a:latin typeface="+mn-lt"/>
                          <a:ea typeface="+mn-ea"/>
                          <a:cs typeface="+mn-cs"/>
                        </a:rPr>
                        <a:t>параграф</a:t>
                      </a:r>
                      <a:r>
                        <a:rPr lang="kk-KZ" sz="1200" kern="1200" dirty="0">
                          <a:solidFill>
                            <a:srgbClr val="0070C0"/>
                          </a:solidFill>
                          <a:effectLst/>
                          <a:latin typeface="+mn-lt"/>
                          <a:ea typeface="+mn-ea"/>
                          <a:cs typeface="+mn-cs"/>
                        </a:rPr>
                        <a:t>  және 1-2 есепті шешу; 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1617161707"/>
                  </a:ext>
                </a:extLst>
              </a:tr>
              <a:tr h="613201">
                <a:tc>
                  <a:txBody>
                    <a:bodyPr/>
                    <a:lstStyle/>
                    <a:p>
                      <a:pPr algn="just">
                        <a:spcAft>
                          <a:spcPts val="0"/>
                        </a:spcAft>
                      </a:pPr>
                      <a:r>
                        <a:rPr lang="en-US" sz="1000">
                          <a:effectLst/>
                        </a:rPr>
                        <a:t>Биология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 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172201506"/>
                  </a:ext>
                </a:extLst>
              </a:tr>
              <a:tr h="613201">
                <a:tc>
                  <a:txBody>
                    <a:bodyPr/>
                    <a:lstStyle/>
                    <a:p>
                      <a:pPr algn="just">
                        <a:spcAft>
                          <a:spcPts val="0"/>
                        </a:spcAft>
                      </a:pPr>
                      <a:r>
                        <a:rPr lang="en-US" sz="1000">
                          <a:effectLst/>
                        </a:rPr>
                        <a:t>География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3520250857"/>
                  </a:ext>
                </a:extLst>
              </a:tr>
              <a:tr h="613201">
                <a:tc>
                  <a:txBody>
                    <a:bodyPr/>
                    <a:lstStyle/>
                    <a:p>
                      <a:pPr algn="just">
                        <a:spcAft>
                          <a:spcPts val="0"/>
                        </a:spcAft>
                      </a:pPr>
                      <a:r>
                        <a:rPr lang="en-US" sz="1000">
                          <a:effectLst/>
                        </a:rPr>
                        <a:t>Дүниежүзі тарихы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1864941278"/>
                  </a:ext>
                </a:extLst>
              </a:tr>
              <a:tr h="817601">
                <a:tc>
                  <a:txBody>
                    <a:bodyPr/>
                    <a:lstStyle/>
                    <a:p>
                      <a:pPr algn="just">
                        <a:spcAft>
                          <a:spcPts val="0"/>
                        </a:spcAft>
                      </a:pPr>
                      <a:r>
                        <a:rPr lang="en-US" sz="1000">
                          <a:effectLst/>
                        </a:rPr>
                        <a:t>Кәсіпкерлік және бизнес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- 1 параграф,  және 3-5 сұраққа жауап беру 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- 1 параграф және 1 тапсырма (айырмашылықтарды сипаттаңыз, немесе кестені толтырыңыз немесе ұқсастықтарды табыңыз және т.б.). </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1381832605"/>
                  </a:ext>
                </a:extLst>
              </a:tr>
              <a:tr h="613201">
                <a:tc>
                  <a:txBody>
                    <a:bodyPr/>
                    <a:lstStyle/>
                    <a:p>
                      <a:pPr algn="just">
                        <a:spcAft>
                          <a:spcPts val="0"/>
                        </a:spcAft>
                      </a:pPr>
                      <a:r>
                        <a:rPr lang="kk-KZ" sz="1000">
                          <a:effectLst/>
                        </a:rPr>
                        <a:t>Графика және жобалау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- 1 параграф және 3-5 сұраққа жауап беру 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- 1 параграф  және тақырып бойынша 1 тапсырма (кестені толтыру, хабарламаны дайындау және т.б.)</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3898788655"/>
                  </a:ext>
                </a:extLst>
              </a:tr>
              <a:tr h="817601">
                <a:tc>
                  <a:txBody>
                    <a:bodyPr/>
                    <a:lstStyle/>
                    <a:p>
                      <a:pPr algn="just">
                        <a:spcAft>
                          <a:spcPts val="0"/>
                        </a:spcAft>
                      </a:pPr>
                      <a:r>
                        <a:rPr lang="kk-KZ" sz="1000">
                          <a:effectLst/>
                        </a:rPr>
                        <a:t>Құқық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650" marR="59650"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- 1 параграф және 1 тапсырманы орындау (кестені толтыру, бапты оқу, ұғымдарды салыстыру және түсіндіру және т.б.)</a:t>
                      </a:r>
                      <a:endParaRPr lang="ru-RU" sz="1200" kern="1200" dirty="0">
                        <a:solidFill>
                          <a:srgbClr val="0070C0"/>
                        </a:solidFill>
                        <a:effectLst/>
                        <a:latin typeface="+mn-lt"/>
                        <a:ea typeface="+mn-ea"/>
                        <a:cs typeface="+mn-cs"/>
                      </a:endParaRPr>
                    </a:p>
                  </a:txBody>
                  <a:tcPr marL="59650" marR="59650" marT="0" marB="0"/>
                </a:tc>
                <a:extLst>
                  <a:ext uri="{0D108BD9-81ED-4DB2-BD59-A6C34878D82A}">
                    <a16:rowId xmlns:a16="http://schemas.microsoft.com/office/drawing/2014/main" val="2578454222"/>
                  </a:ext>
                </a:extLst>
              </a:tr>
            </a:tbl>
          </a:graphicData>
        </a:graphic>
      </p:graphicFrame>
      <p:graphicFrame>
        <p:nvGraphicFramePr>
          <p:cNvPr id="4" name="Таблица 3">
            <a:extLst>
              <a:ext uri="{FF2B5EF4-FFF2-40B4-BE49-F238E27FC236}">
                <a16:creationId xmlns:a16="http://schemas.microsoft.com/office/drawing/2014/main" id="{0B8173D4-9AAE-41FE-95AA-4AF6705B1203}"/>
              </a:ext>
            </a:extLst>
          </p:cNvPr>
          <p:cNvGraphicFramePr>
            <a:graphicFrameLocks noGrp="1"/>
          </p:cNvGraphicFramePr>
          <p:nvPr/>
        </p:nvGraphicFramePr>
        <p:xfrm>
          <a:off x="6096000" y="1119442"/>
          <a:ext cx="5393391" cy="5340032"/>
        </p:xfrm>
        <a:graphic>
          <a:graphicData uri="http://schemas.openxmlformats.org/drawingml/2006/table">
            <a:tbl>
              <a:tblPr firstRow="1" firstCol="1" bandRow="1">
                <a:tableStyleId>{5C22544A-7EE6-4342-B048-85BDC9FD1C3A}</a:tableStyleId>
              </a:tblPr>
              <a:tblGrid>
                <a:gridCol w="1236884">
                  <a:extLst>
                    <a:ext uri="{9D8B030D-6E8A-4147-A177-3AD203B41FA5}">
                      <a16:colId xmlns:a16="http://schemas.microsoft.com/office/drawing/2014/main" val="2695570174"/>
                    </a:ext>
                  </a:extLst>
                </a:gridCol>
                <a:gridCol w="4156507">
                  <a:extLst>
                    <a:ext uri="{9D8B030D-6E8A-4147-A177-3AD203B41FA5}">
                      <a16:colId xmlns:a16="http://schemas.microsoft.com/office/drawing/2014/main" val="3261347215"/>
                    </a:ext>
                  </a:extLst>
                </a:gridCol>
              </a:tblGrid>
              <a:tr h="265112">
                <a:tc gridSpan="2">
                  <a:txBody>
                    <a:bodyPr/>
                    <a:lstStyle/>
                    <a:p>
                      <a:pPr algn="ctr">
                        <a:spcAft>
                          <a:spcPts val="0"/>
                        </a:spcAft>
                      </a:pPr>
                      <a:r>
                        <a:rPr lang="kk-KZ" sz="900" dirty="0">
                          <a:effectLst/>
                        </a:rPr>
                        <a:t> </a:t>
                      </a:r>
                      <a:r>
                        <a:rPr lang="kk-KZ" sz="1000" dirty="0">
                          <a:effectLst/>
                        </a:rPr>
                        <a:t>11-сынып (ҚГБ)</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hMerge="1">
                  <a:txBody>
                    <a:bodyPr/>
                    <a:lstStyle/>
                    <a:p>
                      <a:endParaRPr lang="ru-RU"/>
                    </a:p>
                  </a:txBody>
                  <a:tcPr/>
                </a:tc>
                <a:extLst>
                  <a:ext uri="{0D108BD9-81ED-4DB2-BD59-A6C34878D82A}">
                    <a16:rowId xmlns:a16="http://schemas.microsoft.com/office/drawing/2014/main" val="3035879501"/>
                  </a:ext>
                </a:extLst>
              </a:tr>
              <a:tr h="265112">
                <a:tc>
                  <a:txBody>
                    <a:bodyPr/>
                    <a:lstStyle/>
                    <a:p>
                      <a:pPr>
                        <a:spcAft>
                          <a:spcPts val="0"/>
                        </a:spcAft>
                      </a:pPr>
                      <a:r>
                        <a:rPr lang="kk-KZ" sz="900" kern="1200">
                          <a:effectLst/>
                        </a:rPr>
                        <a:t>Қазақ тілі/Русский язык</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- 1 ауызша жаттығу (110-115 сөз), сабақ тақырыбы бойынша 1 жазбаша жаттығу</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487078348"/>
                  </a:ext>
                </a:extLst>
              </a:tr>
              <a:tr h="397669">
                <a:tc>
                  <a:txBody>
                    <a:bodyPr/>
                    <a:lstStyle/>
                    <a:p>
                      <a:pPr algn="just">
                        <a:spcAft>
                          <a:spcPts val="0"/>
                        </a:spcAft>
                      </a:pPr>
                      <a:r>
                        <a:rPr lang="kk-KZ" sz="900">
                          <a:effectLst/>
                        </a:rPr>
                        <a:t>Қазақ әдебиеті/Русская литература</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- 10-15 бет оқу, мәтінді талдауға арналған 1-2 жаттығу</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1758672751"/>
                  </a:ext>
                </a:extLst>
              </a:tr>
              <a:tr h="397669">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сабақ тақырыбы бойынша 1 ауызша жаттығу (60-70 сөз) және 1 жазбаша жаттығу</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915504837"/>
                  </a:ext>
                </a:extLst>
              </a:tr>
              <a:tr h="265112">
                <a:tc>
                  <a:txBody>
                    <a:bodyPr/>
                    <a:lstStyle/>
                    <a:p>
                      <a:pPr algn="just">
                        <a:spcAft>
                          <a:spcPts val="0"/>
                        </a:spcAft>
                      </a:pPr>
                      <a:r>
                        <a:rPr lang="kk-KZ" sz="900">
                          <a:effectLst/>
                        </a:rPr>
                        <a:t>Ағылшын тілі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сабақ тақырыбы бойынша 1 ауызша жаттығу (55-65 сөз) және 1 жазбаша жаттығу</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88612111"/>
                  </a:ext>
                </a:extLst>
              </a:tr>
              <a:tr h="397669">
                <a:tc>
                  <a:txBody>
                    <a:bodyPr/>
                    <a:lstStyle/>
                    <a:p>
                      <a:pPr algn="just">
                        <a:spcAft>
                          <a:spcPts val="0"/>
                        </a:spcAft>
                      </a:pPr>
                      <a:r>
                        <a:rPr lang="en-US" sz="900">
                          <a:effectLst/>
                        </a:rPr>
                        <a:t>Алгебра және анализ бастамалары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a:solidFill>
                            <a:srgbClr val="0070C0"/>
                          </a:solidFill>
                          <a:effectLst/>
                          <a:latin typeface="+mn-lt"/>
                          <a:ea typeface="+mn-ea"/>
                          <a:cs typeface="+mn-cs"/>
                        </a:rPr>
                        <a:t>- </a:t>
                      </a:r>
                      <a:r>
                        <a:rPr lang="en-US" sz="1200" kern="1200">
                          <a:solidFill>
                            <a:srgbClr val="0070C0"/>
                          </a:solidFill>
                          <a:effectLst/>
                          <a:latin typeface="+mn-lt"/>
                          <a:ea typeface="+mn-ea"/>
                          <a:cs typeface="+mn-cs"/>
                        </a:rPr>
                        <a:t>2 </a:t>
                      </a:r>
                      <a:r>
                        <a:rPr lang="kk-KZ" sz="1200" kern="1200">
                          <a:solidFill>
                            <a:srgbClr val="0070C0"/>
                          </a:solidFill>
                          <a:effectLst/>
                          <a:latin typeface="+mn-lt"/>
                          <a:ea typeface="+mn-ea"/>
                          <a:cs typeface="+mn-cs"/>
                        </a:rPr>
                        <a:t>сөз есеп және 8 есеп</a:t>
                      </a:r>
                      <a:r>
                        <a:rPr lang="en-US" sz="1200" kern="1200">
                          <a:solidFill>
                            <a:srgbClr val="0070C0"/>
                          </a:solidFill>
                          <a:effectLst/>
                          <a:latin typeface="+mn-lt"/>
                          <a:ea typeface="+mn-ea"/>
                          <a:cs typeface="+mn-cs"/>
                        </a:rPr>
                        <a:t>; </a:t>
                      </a:r>
                      <a:r>
                        <a:rPr lang="kk-KZ" sz="1200" kern="1200">
                          <a:solidFill>
                            <a:srgbClr val="0070C0"/>
                          </a:solidFill>
                          <a:effectLst/>
                          <a:latin typeface="+mn-lt"/>
                          <a:ea typeface="+mn-ea"/>
                          <a:cs typeface="+mn-cs"/>
                        </a:rPr>
                        <a:t>немесе</a:t>
                      </a:r>
                      <a:endParaRPr lang="ru-RU" sz="1200" kern="1200">
                        <a:solidFill>
                          <a:srgbClr val="0070C0"/>
                        </a:solidFill>
                        <a:effectLst/>
                        <a:latin typeface="+mn-lt"/>
                        <a:ea typeface="+mn-ea"/>
                        <a:cs typeface="+mn-cs"/>
                      </a:endParaRPr>
                    </a:p>
                    <a:p>
                      <a:pPr algn="just">
                        <a:spcAft>
                          <a:spcPts val="0"/>
                        </a:spcAft>
                      </a:pPr>
                      <a:r>
                        <a:rPr lang="en-US" sz="1200" kern="1200">
                          <a:solidFill>
                            <a:srgbClr val="0070C0"/>
                          </a:solidFill>
                          <a:effectLst/>
                          <a:latin typeface="+mn-lt"/>
                          <a:ea typeface="+mn-ea"/>
                          <a:cs typeface="+mn-cs"/>
                        </a:rPr>
                        <a:t>- 1 </a:t>
                      </a:r>
                      <a:r>
                        <a:rPr lang="kk-KZ" sz="1200" kern="1200">
                          <a:solidFill>
                            <a:srgbClr val="0070C0"/>
                          </a:solidFill>
                          <a:effectLst/>
                          <a:latin typeface="+mn-lt"/>
                          <a:ea typeface="+mn-ea"/>
                          <a:cs typeface="+mn-cs"/>
                        </a:rPr>
                        <a:t>сөз есеп және 10 есеп</a:t>
                      </a:r>
                      <a:endParaRPr lang="ru-RU" sz="1200" kern="120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1854989515"/>
                  </a:ext>
                </a:extLst>
              </a:tr>
              <a:tr h="132556">
                <a:tc>
                  <a:txBody>
                    <a:bodyPr/>
                    <a:lstStyle/>
                    <a:p>
                      <a:pPr algn="just">
                        <a:spcAft>
                          <a:spcPts val="0"/>
                        </a:spcAft>
                      </a:pPr>
                      <a:r>
                        <a:rPr lang="en-US" sz="900">
                          <a:effectLst/>
                        </a:rPr>
                        <a:t>Геометрия</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a:t>
                      </a:r>
                      <a:r>
                        <a:rPr lang="en-US" sz="1200" kern="1200" dirty="0">
                          <a:solidFill>
                            <a:srgbClr val="0070C0"/>
                          </a:solidFill>
                          <a:effectLst/>
                          <a:latin typeface="+mn-lt"/>
                          <a:ea typeface="+mn-ea"/>
                          <a:cs typeface="+mn-cs"/>
                        </a:rPr>
                        <a:t>2 </a:t>
                      </a:r>
                      <a:r>
                        <a:rPr lang="kk-KZ" sz="1200" kern="1200" dirty="0">
                          <a:solidFill>
                            <a:srgbClr val="0070C0"/>
                          </a:solidFill>
                          <a:effectLst/>
                          <a:latin typeface="+mn-lt"/>
                          <a:ea typeface="+mn-ea"/>
                          <a:cs typeface="+mn-cs"/>
                        </a:rPr>
                        <a:t>сөз есеп және 3-5 сұраққа жауап беру</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4086485496"/>
                  </a:ext>
                </a:extLst>
              </a:tr>
              <a:tr h="265112">
                <a:tc>
                  <a:txBody>
                    <a:bodyPr/>
                    <a:lstStyle/>
                    <a:p>
                      <a:pPr algn="just">
                        <a:spcAft>
                          <a:spcPts val="0"/>
                        </a:spcAft>
                      </a:pPr>
                      <a:r>
                        <a:rPr lang="en-US" sz="900">
                          <a:effectLst/>
                        </a:rPr>
                        <a:t>Информатика </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1 интерактивтік тест тапсырмасы  және 2-3 сұраққа жауап беру; немесе сабақ тақырыбы бойынша 2 практикалық тапсырма</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350248619"/>
                  </a:ext>
                </a:extLst>
              </a:tr>
              <a:tr h="397669">
                <a:tc>
                  <a:txBody>
                    <a:bodyPr/>
                    <a:lstStyle/>
                    <a:p>
                      <a:pPr algn="just">
                        <a:spcAft>
                          <a:spcPts val="0"/>
                        </a:spcAft>
                      </a:pPr>
                      <a:r>
                        <a:rPr lang="kk-KZ" sz="900">
                          <a:effectLst/>
                        </a:rPr>
                        <a:t>Қазақстан тарихы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1760788879"/>
                  </a:ext>
                </a:extLst>
              </a:tr>
              <a:tr h="265112">
                <a:tc>
                  <a:txBody>
                    <a:bodyPr/>
                    <a:lstStyle/>
                    <a:p>
                      <a:pPr algn="just">
                        <a:spcAft>
                          <a:spcPts val="0"/>
                        </a:spcAft>
                      </a:pPr>
                      <a:r>
                        <a:rPr lang="kk-KZ" sz="900">
                          <a:effectLst/>
                        </a:rPr>
                        <a:t>Өзін-өзі тану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a:solidFill>
                            <a:srgbClr val="0070C0"/>
                          </a:solidFill>
                          <a:effectLst/>
                          <a:latin typeface="+mn-lt"/>
                          <a:ea typeface="+mn-ea"/>
                          <a:cs typeface="+mn-cs"/>
                        </a:rPr>
                        <a:t>- 10 беттен көп емес оқу және мәтін бойынша 2-3 сұраққа жауап беру </a:t>
                      </a:r>
                      <a:endParaRPr lang="ru-RU" sz="1200" kern="1200">
                        <a:solidFill>
                          <a:srgbClr val="0070C0"/>
                        </a:solidFill>
                        <a:effectLst/>
                        <a:latin typeface="+mn-lt"/>
                        <a:ea typeface="+mn-ea"/>
                        <a:cs typeface="+mn-cs"/>
                      </a:endParaRPr>
                    </a:p>
                    <a:p>
                      <a:pPr algn="just">
                        <a:spcAft>
                          <a:spcPts val="0"/>
                        </a:spcAft>
                      </a:pPr>
                      <a:r>
                        <a:rPr lang="kk-KZ" sz="1200" kern="1200">
                          <a:solidFill>
                            <a:srgbClr val="0070C0"/>
                          </a:solidFill>
                          <a:effectLst/>
                          <a:latin typeface="+mn-lt"/>
                          <a:ea typeface="+mn-ea"/>
                          <a:cs typeface="+mn-cs"/>
                        </a:rPr>
                        <a:t> </a:t>
                      </a:r>
                      <a:endParaRPr lang="ru-RU" sz="1200" kern="120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714350753"/>
                  </a:ext>
                </a:extLst>
              </a:tr>
              <a:tr h="397669">
                <a:tc>
                  <a:txBody>
                    <a:bodyPr/>
                    <a:lstStyle/>
                    <a:p>
                      <a:pPr algn="just">
                        <a:spcAft>
                          <a:spcPts val="0"/>
                        </a:spcAft>
                      </a:pPr>
                      <a:r>
                        <a:rPr lang="kk-KZ" sz="900">
                          <a:effectLst/>
                        </a:rPr>
                        <a:t>Дене шынықтыру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2786872603"/>
                  </a:ext>
                </a:extLst>
              </a:tr>
              <a:tr h="530225">
                <a:tc>
                  <a:txBody>
                    <a:bodyPr/>
                    <a:lstStyle/>
                    <a:p>
                      <a:pPr algn="just">
                        <a:spcAft>
                          <a:spcPts val="0"/>
                        </a:spcAft>
                      </a:pPr>
                      <a:r>
                        <a:rPr lang="kk-KZ" sz="900">
                          <a:effectLst/>
                        </a:rPr>
                        <a:t>Алғашқы әскери және технологиялық дайындық</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709" marR="49709" marT="0" marB="0"/>
                </a:tc>
                <a:tc>
                  <a:txBody>
                    <a:bodyPr/>
                    <a:lstStyle/>
                    <a:p>
                      <a:pPr algn="just">
                        <a:spcAft>
                          <a:spcPts val="0"/>
                        </a:spcAft>
                      </a:pPr>
                      <a:r>
                        <a:rPr lang="kk-KZ" sz="1200" kern="1200" dirty="0">
                          <a:solidFill>
                            <a:srgbClr val="0070C0"/>
                          </a:solidFill>
                          <a:effectLst/>
                          <a:latin typeface="+mn-lt"/>
                          <a:ea typeface="+mn-ea"/>
                          <a:cs typeface="+mn-cs"/>
                        </a:rPr>
                        <a:t>- 1 параграф және 3-5 сұраққа жауап беру; немесе </a:t>
                      </a:r>
                      <a:endParaRPr lang="ru-RU" sz="1200" kern="1200" dirty="0">
                        <a:solidFill>
                          <a:srgbClr val="0070C0"/>
                        </a:solidFill>
                        <a:effectLst/>
                        <a:latin typeface="+mn-lt"/>
                        <a:ea typeface="+mn-ea"/>
                        <a:cs typeface="+mn-cs"/>
                      </a:endParaRPr>
                    </a:p>
                    <a:p>
                      <a:pPr algn="just">
                        <a:spcAft>
                          <a:spcPts val="0"/>
                        </a:spcAft>
                      </a:pPr>
                      <a:r>
                        <a:rPr lang="kk-KZ" sz="1200" kern="1200" dirty="0">
                          <a:solidFill>
                            <a:srgbClr val="0070C0"/>
                          </a:solidFill>
                          <a:effectLst/>
                          <a:latin typeface="+mn-lt"/>
                          <a:ea typeface="+mn-ea"/>
                          <a:cs typeface="+mn-cs"/>
                        </a:rPr>
                        <a:t>- 1 параграф және тақырып бойынша 1 тапсырма  (баппен танысу, талдау немесе кестені толтыру және т.б.)</a:t>
                      </a:r>
                      <a:endParaRPr lang="ru-RU" sz="1200" kern="1200" dirty="0">
                        <a:solidFill>
                          <a:srgbClr val="0070C0"/>
                        </a:solidFill>
                        <a:effectLst/>
                        <a:latin typeface="+mn-lt"/>
                        <a:ea typeface="+mn-ea"/>
                        <a:cs typeface="+mn-cs"/>
                      </a:endParaRPr>
                    </a:p>
                  </a:txBody>
                  <a:tcPr marL="49709" marR="49709" marT="0" marB="0"/>
                </a:tc>
                <a:extLst>
                  <a:ext uri="{0D108BD9-81ED-4DB2-BD59-A6C34878D82A}">
                    <a16:rowId xmlns:a16="http://schemas.microsoft.com/office/drawing/2014/main" val="372216149"/>
                  </a:ext>
                </a:extLst>
              </a:tr>
            </a:tbl>
          </a:graphicData>
        </a:graphic>
      </p:graphicFrame>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471784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B83B83DA-22A8-4D2B-A856-FC114C87CD05}"/>
              </a:ext>
            </a:extLst>
          </p:cNvPr>
          <p:cNvGraphicFramePr>
            <a:graphicFrameLocks noGrp="1"/>
          </p:cNvGraphicFramePr>
          <p:nvPr/>
        </p:nvGraphicFramePr>
        <p:xfrm>
          <a:off x="273571" y="1159504"/>
          <a:ext cx="5238234" cy="5272209"/>
        </p:xfrm>
        <a:graphic>
          <a:graphicData uri="http://schemas.openxmlformats.org/drawingml/2006/table">
            <a:tbl>
              <a:tblPr firstRow="1" firstCol="1" bandRow="1">
                <a:tableStyleId>{5C22544A-7EE6-4342-B048-85BDC9FD1C3A}</a:tableStyleId>
              </a:tblPr>
              <a:tblGrid>
                <a:gridCol w="1201301">
                  <a:extLst>
                    <a:ext uri="{9D8B030D-6E8A-4147-A177-3AD203B41FA5}">
                      <a16:colId xmlns:a16="http://schemas.microsoft.com/office/drawing/2014/main" val="1267367427"/>
                    </a:ext>
                  </a:extLst>
                </a:gridCol>
                <a:gridCol w="4036933">
                  <a:extLst>
                    <a:ext uri="{9D8B030D-6E8A-4147-A177-3AD203B41FA5}">
                      <a16:colId xmlns:a16="http://schemas.microsoft.com/office/drawing/2014/main" val="2789130539"/>
                    </a:ext>
                  </a:extLst>
                </a:gridCol>
              </a:tblGrid>
              <a:tr h="212961">
                <a:tc gridSpan="2">
                  <a:txBody>
                    <a:bodyPr/>
                    <a:lstStyle/>
                    <a:p>
                      <a:pPr algn="ctr">
                        <a:spcAft>
                          <a:spcPts val="0"/>
                        </a:spcAft>
                      </a:pPr>
                      <a:r>
                        <a:rPr lang="kk-KZ" sz="1100">
                          <a:effectLst/>
                        </a:rPr>
                        <a:t>Таңдау пәндері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hMerge="1">
                  <a:txBody>
                    <a:bodyPr/>
                    <a:lstStyle/>
                    <a:p>
                      <a:endParaRPr lang="ru-RU"/>
                    </a:p>
                  </a:txBody>
                  <a:tcPr/>
                </a:tc>
                <a:extLst>
                  <a:ext uri="{0D108BD9-81ED-4DB2-BD59-A6C34878D82A}">
                    <a16:rowId xmlns:a16="http://schemas.microsoft.com/office/drawing/2014/main" val="3369217755"/>
                  </a:ext>
                </a:extLst>
              </a:tr>
              <a:tr h="425923">
                <a:tc>
                  <a:txBody>
                    <a:bodyPr/>
                    <a:lstStyle/>
                    <a:p>
                      <a:pPr algn="just">
                        <a:spcAft>
                          <a:spcPts val="0"/>
                        </a:spcAft>
                      </a:pPr>
                      <a:r>
                        <a:rPr lang="kk-KZ" sz="1100">
                          <a:effectLst/>
                        </a:rPr>
                        <a:t>Шетел тілі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сабақ тақырыбы бойынша 1 ауызша жаттығу (40-50 сөз) және 1 жазбаша жаттығу</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4159662936"/>
                  </a:ext>
                </a:extLst>
              </a:tr>
              <a:tr h="638884">
                <a:tc>
                  <a:txBody>
                    <a:bodyPr/>
                    <a:lstStyle/>
                    <a:p>
                      <a:pPr algn="just">
                        <a:spcAft>
                          <a:spcPts val="0"/>
                        </a:spcAft>
                      </a:pPr>
                      <a:r>
                        <a:rPr lang="en-US" sz="1100">
                          <a:effectLst/>
                        </a:rPr>
                        <a:t>Дүниежүзі тарихы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919374987"/>
                  </a:ext>
                </a:extLst>
              </a:tr>
              <a:tr h="638884">
                <a:tc>
                  <a:txBody>
                    <a:bodyPr/>
                    <a:lstStyle/>
                    <a:p>
                      <a:pPr algn="just">
                        <a:spcAft>
                          <a:spcPts val="0"/>
                        </a:spcAft>
                      </a:pPr>
                      <a:r>
                        <a:rPr lang="en-US" sz="1100">
                          <a:effectLst/>
                        </a:rPr>
                        <a:t>География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a:solidFill>
                            <a:srgbClr val="0070C0"/>
                          </a:solidFill>
                          <a:effectLst/>
                          <a:latin typeface="+mn-lt"/>
                          <a:ea typeface="+mn-ea"/>
                          <a:cs typeface="+mn-cs"/>
                        </a:rPr>
                        <a:t>- </a:t>
                      </a:r>
                      <a:r>
                        <a:rPr lang="ru-RU" sz="1100" kern="1200">
                          <a:solidFill>
                            <a:srgbClr val="0070C0"/>
                          </a:solidFill>
                          <a:effectLst/>
                          <a:latin typeface="+mn-lt"/>
                          <a:ea typeface="+mn-ea"/>
                          <a:cs typeface="+mn-cs"/>
                        </a:rPr>
                        <a:t>1 параграф</a:t>
                      </a:r>
                      <a:r>
                        <a:rPr lang="kk-KZ" sz="1100" kern="1200">
                          <a:solidFill>
                            <a:srgbClr val="0070C0"/>
                          </a:solidFill>
                          <a:effectLst/>
                          <a:latin typeface="+mn-lt"/>
                          <a:ea typeface="+mn-ea"/>
                          <a:cs typeface="+mn-cs"/>
                        </a:rPr>
                        <a:t> және 3-5 сұраққа жауап беру</a:t>
                      </a:r>
                      <a:r>
                        <a:rPr lang="ru-RU" sz="1100" kern="1200">
                          <a:solidFill>
                            <a:srgbClr val="0070C0"/>
                          </a:solidFill>
                          <a:effectLst/>
                          <a:latin typeface="+mn-lt"/>
                          <a:ea typeface="+mn-ea"/>
                          <a:cs typeface="+mn-cs"/>
                        </a:rPr>
                        <a:t>; </a:t>
                      </a:r>
                      <a:r>
                        <a:rPr lang="kk-KZ" sz="1100" kern="1200">
                          <a:solidFill>
                            <a:srgbClr val="0070C0"/>
                          </a:solidFill>
                          <a:effectLst/>
                          <a:latin typeface="+mn-lt"/>
                          <a:ea typeface="+mn-ea"/>
                          <a:cs typeface="+mn-cs"/>
                        </a:rPr>
                        <a:t>немесе</a:t>
                      </a:r>
                      <a:endParaRPr lang="ru-RU" sz="1100" kern="1200">
                        <a:solidFill>
                          <a:srgbClr val="0070C0"/>
                        </a:solidFill>
                        <a:effectLst/>
                        <a:latin typeface="+mn-lt"/>
                        <a:ea typeface="+mn-ea"/>
                        <a:cs typeface="+mn-cs"/>
                      </a:endParaRPr>
                    </a:p>
                    <a:p>
                      <a:pPr algn="just">
                        <a:spcAft>
                          <a:spcPts val="0"/>
                        </a:spcAft>
                      </a:pPr>
                      <a:r>
                        <a:rPr lang="kk-KZ" sz="1100" kern="1200">
                          <a:solidFill>
                            <a:srgbClr val="0070C0"/>
                          </a:solidFill>
                          <a:effectLst/>
                          <a:latin typeface="+mn-lt"/>
                          <a:ea typeface="+mn-ea"/>
                          <a:cs typeface="+mn-cs"/>
                        </a:rPr>
                        <a:t>- тақырып бойынша 1 бейне-ресурсты қарау және 3-5 сұраққа жауап беру.</a:t>
                      </a:r>
                      <a:endParaRPr lang="ru-RU" sz="1100" kern="120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2708167010"/>
                  </a:ext>
                </a:extLst>
              </a:tr>
              <a:tr h="825933">
                <a:tc>
                  <a:txBody>
                    <a:bodyPr/>
                    <a:lstStyle/>
                    <a:p>
                      <a:pPr algn="just">
                        <a:spcAft>
                          <a:spcPts val="0"/>
                        </a:spcAft>
                      </a:pPr>
                      <a:r>
                        <a:rPr lang="kk-KZ" sz="1100">
                          <a:effectLst/>
                        </a:rPr>
                        <a:t>Құқық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параграф және 1 тапсырманы орындау (кестені толтыру, бапты оқу, ұғымдарды салыстыру және түсіндіру және т.б.)</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1822221467"/>
                  </a:ext>
                </a:extLst>
              </a:tr>
              <a:tr h="425923">
                <a:tc>
                  <a:txBody>
                    <a:bodyPr/>
                    <a:lstStyle/>
                    <a:p>
                      <a:pPr algn="just">
                        <a:spcAft>
                          <a:spcPts val="0"/>
                        </a:spcAft>
                      </a:pPr>
                      <a:r>
                        <a:rPr lang="en-US" sz="1100">
                          <a:effectLst/>
                        </a:rPr>
                        <a:t>Физика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1-2 есепті шешу;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зертханалық жұмысты орындау.</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594137463"/>
                  </a:ext>
                </a:extLst>
              </a:tr>
              <a:tr h="638884">
                <a:tc>
                  <a:txBody>
                    <a:bodyPr/>
                    <a:lstStyle/>
                    <a:p>
                      <a:pPr algn="just">
                        <a:spcAft>
                          <a:spcPts val="0"/>
                        </a:spcAft>
                      </a:pPr>
                      <a:r>
                        <a:rPr lang="en-US" sz="1100">
                          <a:effectLst/>
                        </a:rPr>
                        <a:t>Химия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1 </a:t>
                      </a:r>
                      <a:r>
                        <a:rPr lang="en-US" sz="1100" kern="1200" dirty="0" err="1">
                          <a:solidFill>
                            <a:srgbClr val="0070C0"/>
                          </a:solidFill>
                          <a:effectLst/>
                          <a:latin typeface="+mn-lt"/>
                          <a:ea typeface="+mn-ea"/>
                          <a:cs typeface="+mn-cs"/>
                        </a:rPr>
                        <a:t>параграф</a:t>
                      </a:r>
                      <a:r>
                        <a:rPr lang="kk-KZ" sz="1100" kern="1200" dirty="0">
                          <a:solidFill>
                            <a:srgbClr val="0070C0"/>
                          </a:solidFill>
                          <a:effectLst/>
                          <a:latin typeface="+mn-lt"/>
                          <a:ea typeface="+mn-ea"/>
                          <a:cs typeface="+mn-cs"/>
                        </a:rPr>
                        <a:t>  және 1-2 есепті шешу;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656648861"/>
                  </a:ext>
                </a:extLst>
              </a:tr>
              <a:tr h="638884">
                <a:tc>
                  <a:txBody>
                    <a:bodyPr/>
                    <a:lstStyle/>
                    <a:p>
                      <a:pPr algn="just">
                        <a:spcAft>
                          <a:spcPts val="0"/>
                        </a:spcAft>
                      </a:pPr>
                      <a:r>
                        <a:rPr lang="en-US" sz="1100">
                          <a:effectLst/>
                        </a:rPr>
                        <a:t>Биология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36627158"/>
                  </a:ext>
                </a:extLst>
              </a:tr>
              <a:tr h="825933">
                <a:tc>
                  <a:txBody>
                    <a:bodyPr/>
                    <a:lstStyle/>
                    <a:p>
                      <a:pPr algn="just">
                        <a:spcAft>
                          <a:spcPts val="0"/>
                        </a:spcAft>
                      </a:pPr>
                      <a:r>
                        <a:rPr lang="en-US" sz="1100">
                          <a:effectLst/>
                        </a:rPr>
                        <a:t>Кәсіпкерлік және бизнес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37" marR="64837" marT="0" marB="0"/>
                </a:tc>
                <a:tc>
                  <a:txBody>
                    <a:bodyPr/>
                    <a:lstStyle/>
                    <a:p>
                      <a:pPr algn="just">
                        <a:spcAft>
                          <a:spcPts val="0"/>
                        </a:spcAft>
                      </a:pPr>
                      <a:r>
                        <a:rPr lang="kk-KZ" sz="1100" kern="1200" dirty="0">
                          <a:solidFill>
                            <a:srgbClr val="0070C0"/>
                          </a:solidFill>
                          <a:effectLst/>
                          <a:latin typeface="+mn-lt"/>
                          <a:ea typeface="+mn-ea"/>
                          <a:cs typeface="+mn-cs"/>
                        </a:rPr>
                        <a:t>- 1 параграф,  және 3-5 сұраққа жауап беру немесе</a:t>
                      </a:r>
                      <a:endParaRPr lang="ru-RU" sz="1100" kern="1200" dirty="0">
                        <a:solidFill>
                          <a:srgbClr val="0070C0"/>
                        </a:solidFill>
                        <a:effectLst/>
                        <a:latin typeface="+mn-lt"/>
                        <a:ea typeface="+mn-ea"/>
                        <a:cs typeface="+mn-cs"/>
                      </a:endParaRPr>
                    </a:p>
                    <a:p>
                      <a:pPr algn="just">
                        <a:spcAft>
                          <a:spcPts val="0"/>
                        </a:spcAft>
                      </a:pPr>
                      <a:r>
                        <a:rPr lang="kk-KZ" sz="1100" kern="1200" dirty="0">
                          <a:solidFill>
                            <a:srgbClr val="0070C0"/>
                          </a:solidFill>
                          <a:effectLst/>
                          <a:latin typeface="+mn-lt"/>
                          <a:ea typeface="+mn-ea"/>
                          <a:cs typeface="+mn-cs"/>
                        </a:rPr>
                        <a:t>- 1 параграф және 1 тапсырма (айырмашылықтарды сипаттаңыз, немесе кестені толтырыңыз немесе ұқсастықтарды табыңыз және т.б.) </a:t>
                      </a:r>
                      <a:endParaRPr lang="ru-RU" sz="1100" kern="1200" dirty="0">
                        <a:solidFill>
                          <a:srgbClr val="0070C0"/>
                        </a:solidFill>
                        <a:effectLst/>
                        <a:latin typeface="+mn-lt"/>
                        <a:ea typeface="+mn-ea"/>
                        <a:cs typeface="+mn-cs"/>
                      </a:endParaRPr>
                    </a:p>
                  </a:txBody>
                  <a:tcPr marL="64837" marR="64837" marT="0" marB="0"/>
                </a:tc>
                <a:extLst>
                  <a:ext uri="{0D108BD9-81ED-4DB2-BD59-A6C34878D82A}">
                    <a16:rowId xmlns:a16="http://schemas.microsoft.com/office/drawing/2014/main" val="312147479"/>
                  </a:ext>
                </a:extLst>
              </a:tr>
            </a:tbl>
          </a:graphicData>
        </a:graphic>
      </p:graphicFrame>
      <p:graphicFrame>
        <p:nvGraphicFramePr>
          <p:cNvPr id="4" name="Таблица 3">
            <a:extLst>
              <a:ext uri="{FF2B5EF4-FFF2-40B4-BE49-F238E27FC236}">
                <a16:creationId xmlns:a16="http://schemas.microsoft.com/office/drawing/2014/main" id="{035FD1AD-0347-4ECC-BD88-BA05AEB02A83}"/>
              </a:ext>
            </a:extLst>
          </p:cNvPr>
          <p:cNvGraphicFramePr>
            <a:graphicFrameLocks noGrp="1"/>
          </p:cNvGraphicFramePr>
          <p:nvPr/>
        </p:nvGraphicFramePr>
        <p:xfrm>
          <a:off x="6096000" y="1176405"/>
          <a:ext cx="5496163" cy="5261405"/>
        </p:xfrm>
        <a:graphic>
          <a:graphicData uri="http://schemas.openxmlformats.org/drawingml/2006/table">
            <a:tbl>
              <a:tblPr firstRow="1" firstCol="1" bandRow="1">
                <a:tableStyleId>{5C22544A-7EE6-4342-B048-85BDC9FD1C3A}</a:tableStyleId>
              </a:tblPr>
              <a:tblGrid>
                <a:gridCol w="1260454">
                  <a:extLst>
                    <a:ext uri="{9D8B030D-6E8A-4147-A177-3AD203B41FA5}">
                      <a16:colId xmlns:a16="http://schemas.microsoft.com/office/drawing/2014/main" val="2977352121"/>
                    </a:ext>
                  </a:extLst>
                </a:gridCol>
                <a:gridCol w="4235709">
                  <a:extLst>
                    <a:ext uri="{9D8B030D-6E8A-4147-A177-3AD203B41FA5}">
                      <a16:colId xmlns:a16="http://schemas.microsoft.com/office/drawing/2014/main" val="2263692174"/>
                    </a:ext>
                  </a:extLst>
                </a:gridCol>
              </a:tblGrid>
              <a:tr h="170232">
                <a:tc gridSpan="2">
                  <a:txBody>
                    <a:bodyPr/>
                    <a:lstStyle/>
                    <a:p>
                      <a:pPr algn="ctr">
                        <a:spcAft>
                          <a:spcPts val="0"/>
                        </a:spcAft>
                      </a:pPr>
                      <a:r>
                        <a:rPr lang="kk-KZ" sz="1000" dirty="0">
                          <a:effectLst/>
                        </a:rPr>
                        <a:t>11-сынып (ЖМБ)</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hMerge="1">
                  <a:txBody>
                    <a:bodyPr/>
                    <a:lstStyle/>
                    <a:p>
                      <a:endParaRPr lang="ru-RU"/>
                    </a:p>
                  </a:txBody>
                  <a:tcPr/>
                </a:tc>
                <a:extLst>
                  <a:ext uri="{0D108BD9-81ED-4DB2-BD59-A6C34878D82A}">
                    <a16:rowId xmlns:a16="http://schemas.microsoft.com/office/drawing/2014/main" val="3912523543"/>
                  </a:ext>
                </a:extLst>
              </a:tr>
              <a:tr h="340465">
                <a:tc>
                  <a:txBody>
                    <a:bodyPr/>
                    <a:lstStyle/>
                    <a:p>
                      <a:pPr>
                        <a:spcAft>
                          <a:spcPts val="0"/>
                        </a:spcAft>
                      </a:pPr>
                      <a:r>
                        <a:rPr lang="kk-KZ" sz="900" kern="1200">
                          <a:effectLst/>
                        </a:rPr>
                        <a:t>Қазақ тілі/Русский язык</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- 1 ауызша жаттығу (110-115 сөз), сабақ тақырыбы бойынша 1 жазбаша жаттығу</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2582489915"/>
                  </a:ext>
                </a:extLst>
              </a:tr>
              <a:tr h="510697">
                <a:tc>
                  <a:txBody>
                    <a:bodyPr/>
                    <a:lstStyle/>
                    <a:p>
                      <a:pPr algn="just">
                        <a:spcAft>
                          <a:spcPts val="0"/>
                        </a:spcAft>
                      </a:pPr>
                      <a:r>
                        <a:rPr lang="kk-KZ" sz="900">
                          <a:effectLst/>
                        </a:rPr>
                        <a:t>Қазақ әдебиеті/Русская литература</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- 10-15 бет оқу, мәтінді талдауға арналған 1-2 жаттығу</a:t>
                      </a:r>
                      <a:endParaRPr lang="ru-RU" sz="1100" kern="1200" dirty="0">
                        <a:solidFill>
                          <a:srgbClr val="0070C0"/>
                        </a:solidFill>
                        <a:effectLst/>
                        <a:latin typeface="+mn-lt"/>
                        <a:ea typeface="+mn-ea"/>
                        <a:cs typeface="+mn-cs"/>
                      </a:endParaRPr>
                    </a:p>
                    <a:p>
                      <a:pPr marL="0" algn="just" defTabSz="914400" rtl="0" eaLnBrk="1" latinLnBrk="0" hangingPunct="1">
                        <a:spcAft>
                          <a:spcPts val="0"/>
                        </a:spcAft>
                      </a:pPr>
                      <a:r>
                        <a:rPr lang="kk-KZ" sz="1100" kern="1200" dirty="0">
                          <a:solidFill>
                            <a:srgbClr val="0070C0"/>
                          </a:solidFill>
                          <a:effectLst/>
                          <a:latin typeface="+mn-lt"/>
                          <a:ea typeface="+mn-ea"/>
                          <a:cs typeface="+mn-cs"/>
                        </a:rPr>
                        <a:t> </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1625744038"/>
                  </a:ext>
                </a:extLst>
              </a:tr>
              <a:tr h="510697">
                <a:tc>
                  <a:txBody>
                    <a:bodyPr/>
                    <a:lstStyle/>
                    <a:p>
                      <a:pPr algn="just">
                        <a:spcAft>
                          <a:spcPts val="0"/>
                        </a:spcAft>
                      </a:pPr>
                      <a:r>
                        <a:rPr lang="ru-RU" sz="900">
                          <a:effectLst/>
                        </a:rPr>
                        <a:t>Русский язык и литература</a:t>
                      </a:r>
                      <a:r>
                        <a:rPr lang="kk-KZ" sz="900">
                          <a:effectLst/>
                        </a:rPr>
                        <a:t>/Қазақ тілі мен әдебиеті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сабақ тақырыбы бойынша 1 ауызша жаттығу (60-70 сөз) және 1 жазбаша жаттығу</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2053555139"/>
                  </a:ext>
                </a:extLst>
              </a:tr>
              <a:tr h="340465">
                <a:tc>
                  <a:txBody>
                    <a:bodyPr/>
                    <a:lstStyle/>
                    <a:p>
                      <a:pPr algn="just">
                        <a:spcAft>
                          <a:spcPts val="0"/>
                        </a:spcAft>
                      </a:pPr>
                      <a:r>
                        <a:rPr lang="kk-KZ" sz="900">
                          <a:effectLst/>
                        </a:rPr>
                        <a:t>Ағылшын тілі</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a:solidFill>
                            <a:srgbClr val="0070C0"/>
                          </a:solidFill>
                          <a:effectLst/>
                          <a:latin typeface="+mn-lt"/>
                          <a:ea typeface="+mn-ea"/>
                          <a:cs typeface="+mn-cs"/>
                        </a:rPr>
                        <a:t>- сабақ тақырыбы бойынша 1 ауызша жаттығу (55-65 сөз) және 1 жазбаша жаттығу</a:t>
                      </a:r>
                      <a:endParaRPr lang="ru-RU" sz="1100" kern="120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3943603298"/>
                  </a:ext>
                </a:extLst>
              </a:tr>
              <a:tr h="510697">
                <a:tc>
                  <a:txBody>
                    <a:bodyPr/>
                    <a:lstStyle/>
                    <a:p>
                      <a:pPr algn="just">
                        <a:spcAft>
                          <a:spcPts val="0"/>
                        </a:spcAft>
                      </a:pPr>
                      <a:r>
                        <a:rPr lang="en-US" sz="900">
                          <a:effectLst/>
                        </a:rPr>
                        <a:t>Алгебра және анализ бастамалары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2 </a:t>
                      </a:r>
                      <a:r>
                        <a:rPr lang="kk-KZ" sz="1100" kern="1200" dirty="0">
                          <a:solidFill>
                            <a:srgbClr val="0070C0"/>
                          </a:solidFill>
                          <a:effectLst/>
                          <a:latin typeface="+mn-lt"/>
                          <a:ea typeface="+mn-ea"/>
                          <a:cs typeface="+mn-cs"/>
                        </a:rPr>
                        <a:t>сөз есеп және 8 есеп</a:t>
                      </a:r>
                      <a:r>
                        <a:rPr lang="en-US"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marL="0" algn="just" defTabSz="914400" rtl="0" eaLnBrk="1" latinLnBrk="0" hangingPunct="1">
                        <a:spcAft>
                          <a:spcPts val="0"/>
                        </a:spcAft>
                      </a:pPr>
                      <a:r>
                        <a:rPr lang="en-US" sz="1100" kern="1200" dirty="0">
                          <a:solidFill>
                            <a:srgbClr val="0070C0"/>
                          </a:solidFill>
                          <a:effectLst/>
                          <a:latin typeface="+mn-lt"/>
                          <a:ea typeface="+mn-ea"/>
                          <a:cs typeface="+mn-cs"/>
                        </a:rPr>
                        <a:t>- 1 </a:t>
                      </a:r>
                      <a:r>
                        <a:rPr lang="kk-KZ" sz="1100" kern="1200" dirty="0">
                          <a:solidFill>
                            <a:srgbClr val="0070C0"/>
                          </a:solidFill>
                          <a:effectLst/>
                          <a:latin typeface="+mn-lt"/>
                          <a:ea typeface="+mn-ea"/>
                          <a:cs typeface="+mn-cs"/>
                        </a:rPr>
                        <a:t>сөз есеп және 10 есеп</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2770210765"/>
                  </a:ext>
                </a:extLst>
              </a:tr>
              <a:tr h="170232">
                <a:tc>
                  <a:txBody>
                    <a:bodyPr/>
                    <a:lstStyle/>
                    <a:p>
                      <a:pPr algn="just">
                        <a:spcAft>
                          <a:spcPts val="0"/>
                        </a:spcAft>
                      </a:pPr>
                      <a:r>
                        <a:rPr lang="en-US" sz="900">
                          <a:effectLst/>
                        </a:rPr>
                        <a:t>Геометрия</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2 </a:t>
                      </a:r>
                      <a:r>
                        <a:rPr lang="kk-KZ" sz="1100" kern="1200" dirty="0">
                          <a:solidFill>
                            <a:srgbClr val="0070C0"/>
                          </a:solidFill>
                          <a:effectLst/>
                          <a:latin typeface="+mn-lt"/>
                          <a:ea typeface="+mn-ea"/>
                          <a:cs typeface="+mn-cs"/>
                        </a:rPr>
                        <a:t>сөз есеп және 3-5 сұраққа жауап беру</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3085853474"/>
                  </a:ext>
                </a:extLst>
              </a:tr>
              <a:tr h="340465">
                <a:tc>
                  <a:txBody>
                    <a:bodyPr/>
                    <a:lstStyle/>
                    <a:p>
                      <a:pPr algn="just">
                        <a:spcAft>
                          <a:spcPts val="0"/>
                        </a:spcAft>
                      </a:pPr>
                      <a:r>
                        <a:rPr lang="en-US" sz="900">
                          <a:effectLst/>
                        </a:rPr>
                        <a:t>Информатика </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a:solidFill>
                            <a:srgbClr val="0070C0"/>
                          </a:solidFill>
                          <a:effectLst/>
                          <a:latin typeface="+mn-lt"/>
                          <a:ea typeface="+mn-ea"/>
                          <a:cs typeface="+mn-cs"/>
                        </a:rPr>
                        <a:t>1 интерактивтік тест тапсырмасы  және 2-3 сұраққа жауап беру; немесе сабақ тақырыбы бойынша 2 практикалық тапсырма</a:t>
                      </a:r>
                      <a:endParaRPr lang="ru-RU" sz="1100" kern="120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1390140475"/>
                  </a:ext>
                </a:extLst>
              </a:tr>
              <a:tr h="510575">
                <a:tc>
                  <a:txBody>
                    <a:bodyPr/>
                    <a:lstStyle/>
                    <a:p>
                      <a:pPr algn="just">
                        <a:spcAft>
                          <a:spcPts val="0"/>
                        </a:spcAft>
                      </a:pPr>
                      <a:r>
                        <a:rPr lang="kk-KZ" sz="900">
                          <a:effectLst/>
                        </a:rPr>
                        <a:t>Қазақстан тарихы</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a:t>
                      </a:r>
                      <a:r>
                        <a:rPr lang="ru-RU" sz="1100" kern="1200" dirty="0">
                          <a:solidFill>
                            <a:srgbClr val="0070C0"/>
                          </a:solidFill>
                          <a:effectLst/>
                          <a:latin typeface="+mn-lt"/>
                          <a:ea typeface="+mn-ea"/>
                          <a:cs typeface="+mn-cs"/>
                        </a:rPr>
                        <a:t>1 параграф</a:t>
                      </a:r>
                      <a:r>
                        <a:rPr lang="kk-KZ" sz="1100" kern="1200" dirty="0">
                          <a:solidFill>
                            <a:srgbClr val="0070C0"/>
                          </a:solidFill>
                          <a:effectLst/>
                          <a:latin typeface="+mn-lt"/>
                          <a:ea typeface="+mn-ea"/>
                          <a:cs typeface="+mn-cs"/>
                        </a:rPr>
                        <a:t> және 3-5 сұраққа жауап беру</a:t>
                      </a:r>
                      <a:r>
                        <a:rPr lang="ru-RU" sz="1100" kern="1200" dirty="0">
                          <a:solidFill>
                            <a:srgbClr val="0070C0"/>
                          </a:solidFill>
                          <a:effectLst/>
                          <a:latin typeface="+mn-lt"/>
                          <a:ea typeface="+mn-ea"/>
                          <a:cs typeface="+mn-cs"/>
                        </a:rPr>
                        <a:t>; </a:t>
                      </a:r>
                      <a:r>
                        <a:rPr lang="kk-KZ" sz="1100" kern="1200" dirty="0">
                          <a:solidFill>
                            <a:srgbClr val="0070C0"/>
                          </a:solidFill>
                          <a:effectLst/>
                          <a:latin typeface="+mn-lt"/>
                          <a:ea typeface="+mn-ea"/>
                          <a:cs typeface="+mn-cs"/>
                        </a:rPr>
                        <a:t>немесе</a:t>
                      </a:r>
                      <a:endParaRPr lang="ru-RU" sz="1100" kern="1200" dirty="0">
                        <a:solidFill>
                          <a:srgbClr val="0070C0"/>
                        </a:solidFill>
                        <a:effectLst/>
                        <a:latin typeface="+mn-lt"/>
                        <a:ea typeface="+mn-ea"/>
                        <a:cs typeface="+mn-cs"/>
                      </a:endParaRPr>
                    </a:p>
                    <a:p>
                      <a:pPr marL="0" algn="just" defTabSz="914400" rtl="0" eaLnBrk="1" latinLnBrk="0" hangingPunct="1">
                        <a:spcAft>
                          <a:spcPts val="0"/>
                        </a:spcAft>
                      </a:pPr>
                      <a:r>
                        <a:rPr lang="kk-KZ" sz="1100" kern="1200" dirty="0">
                          <a:solidFill>
                            <a:srgbClr val="0070C0"/>
                          </a:solidFill>
                          <a:effectLst/>
                          <a:latin typeface="+mn-lt"/>
                          <a:ea typeface="+mn-ea"/>
                          <a:cs typeface="+mn-cs"/>
                        </a:rPr>
                        <a:t>- тақырып бойынша 1 бейне-ресурсты қарау және 3-5 сұраққа жауап беру</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1496413697"/>
                  </a:ext>
                </a:extLst>
              </a:tr>
              <a:tr h="340465">
                <a:tc>
                  <a:txBody>
                    <a:bodyPr/>
                    <a:lstStyle/>
                    <a:p>
                      <a:pPr algn="just">
                        <a:spcAft>
                          <a:spcPts val="0"/>
                        </a:spcAft>
                      </a:pPr>
                      <a:r>
                        <a:rPr lang="kk-KZ" sz="900">
                          <a:effectLst/>
                        </a:rPr>
                        <a:t>Өзін-өзі тану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- 10 беттен көп емес оқу және мәтін бойынша 2-3 сұраққа жауап беру </a:t>
                      </a:r>
                      <a:endParaRPr lang="ru-RU" sz="1100" kern="1200" dirty="0">
                        <a:solidFill>
                          <a:srgbClr val="0070C0"/>
                        </a:solidFill>
                        <a:effectLst/>
                        <a:latin typeface="+mn-lt"/>
                        <a:ea typeface="+mn-ea"/>
                        <a:cs typeface="+mn-cs"/>
                      </a:endParaRPr>
                    </a:p>
                    <a:p>
                      <a:pPr marL="0" algn="just" defTabSz="914400" rtl="0" eaLnBrk="1" latinLnBrk="0" hangingPunct="1">
                        <a:spcAft>
                          <a:spcPts val="0"/>
                        </a:spcAft>
                      </a:pPr>
                      <a:r>
                        <a:rPr lang="kk-KZ" sz="1100" kern="1200" dirty="0">
                          <a:solidFill>
                            <a:srgbClr val="0070C0"/>
                          </a:solidFill>
                          <a:effectLst/>
                          <a:latin typeface="+mn-lt"/>
                          <a:ea typeface="+mn-ea"/>
                          <a:cs typeface="+mn-cs"/>
                        </a:rPr>
                        <a:t> </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3466218826"/>
                  </a:ext>
                </a:extLst>
              </a:tr>
              <a:tr h="510575">
                <a:tc>
                  <a:txBody>
                    <a:bodyPr/>
                    <a:lstStyle/>
                    <a:p>
                      <a:pPr algn="just">
                        <a:spcAft>
                          <a:spcPts val="0"/>
                        </a:spcAft>
                      </a:pPr>
                      <a:r>
                        <a:rPr lang="kk-KZ" sz="900">
                          <a:effectLst/>
                        </a:rPr>
                        <a:t>Дене шынықтыру</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a:solidFill>
                            <a:srgbClr val="0070C0"/>
                          </a:solidFill>
                          <a:effectLst/>
                          <a:latin typeface="+mn-lt"/>
                          <a:ea typeface="+mn-ea"/>
                          <a:cs typeface="+mn-cs"/>
                        </a:rPr>
                        <a:t>- жас ерекшеліктеріне сәйкес ұсынылған бейне-ресурс немесе педагог ұсынымдары бойынша физикалық жаттығулар кешенін қарау және орындау </a:t>
                      </a:r>
                      <a:endParaRPr lang="ru-RU" sz="1100" kern="120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3547363029"/>
                  </a:ext>
                </a:extLst>
              </a:tr>
              <a:tr h="680930">
                <a:tc>
                  <a:txBody>
                    <a:bodyPr/>
                    <a:lstStyle/>
                    <a:p>
                      <a:pPr algn="just">
                        <a:spcAft>
                          <a:spcPts val="0"/>
                        </a:spcAft>
                      </a:pPr>
                      <a:r>
                        <a:rPr lang="kk-KZ" sz="900">
                          <a:effectLst/>
                        </a:rPr>
                        <a:t>Алғашқы әскери және технологиялық дайындық</a:t>
                      </a:r>
                      <a:endParaRPr lang="ru-RU"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23" marR="51423" marT="0" marB="0"/>
                </a:tc>
                <a:tc>
                  <a:txBody>
                    <a:bodyPr/>
                    <a:lstStyle/>
                    <a:p>
                      <a:pPr marL="0" algn="just" defTabSz="914400" rtl="0" eaLnBrk="1" latinLnBrk="0" hangingPunct="1">
                        <a:spcAft>
                          <a:spcPts val="0"/>
                        </a:spcAft>
                      </a:pPr>
                      <a:r>
                        <a:rPr lang="kk-KZ" sz="1100" kern="1200" dirty="0">
                          <a:solidFill>
                            <a:srgbClr val="0070C0"/>
                          </a:solidFill>
                          <a:effectLst/>
                          <a:latin typeface="+mn-lt"/>
                          <a:ea typeface="+mn-ea"/>
                          <a:cs typeface="+mn-cs"/>
                        </a:rPr>
                        <a:t>- 1 параграф және 3-5 сұраққа жауап беру; немесе </a:t>
                      </a:r>
                      <a:endParaRPr lang="ru-RU" sz="1100" kern="1200" dirty="0">
                        <a:solidFill>
                          <a:srgbClr val="0070C0"/>
                        </a:solidFill>
                        <a:effectLst/>
                        <a:latin typeface="+mn-lt"/>
                        <a:ea typeface="+mn-ea"/>
                        <a:cs typeface="+mn-cs"/>
                      </a:endParaRPr>
                    </a:p>
                    <a:p>
                      <a:pPr marL="0" algn="just" defTabSz="914400" rtl="0" eaLnBrk="1" latinLnBrk="0" hangingPunct="1">
                        <a:spcAft>
                          <a:spcPts val="0"/>
                        </a:spcAft>
                      </a:pPr>
                      <a:r>
                        <a:rPr lang="kk-KZ" sz="1100" kern="1200" dirty="0">
                          <a:solidFill>
                            <a:srgbClr val="0070C0"/>
                          </a:solidFill>
                          <a:effectLst/>
                          <a:latin typeface="+mn-lt"/>
                          <a:ea typeface="+mn-ea"/>
                          <a:cs typeface="+mn-cs"/>
                        </a:rPr>
                        <a:t>- 1 параграф және тақырып бойынша 1 тапсырма  (баппен танысу, талдау немесе кестені толтыру және т.б.)</a:t>
                      </a:r>
                      <a:endParaRPr lang="ru-RU" sz="1100" kern="1200" dirty="0">
                        <a:solidFill>
                          <a:srgbClr val="0070C0"/>
                        </a:solidFill>
                        <a:effectLst/>
                        <a:latin typeface="+mn-lt"/>
                        <a:ea typeface="+mn-ea"/>
                        <a:cs typeface="+mn-cs"/>
                      </a:endParaRPr>
                    </a:p>
                  </a:txBody>
                  <a:tcPr marL="51423" marR="51423" marT="0" marB="0"/>
                </a:tc>
                <a:extLst>
                  <a:ext uri="{0D108BD9-81ED-4DB2-BD59-A6C34878D82A}">
                    <a16:rowId xmlns:a16="http://schemas.microsoft.com/office/drawing/2014/main" val="3462142807"/>
                  </a:ext>
                </a:extLst>
              </a:tr>
            </a:tbl>
          </a:graphicData>
        </a:graphic>
      </p:graphicFrame>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0" y="177339"/>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925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Оқушыларға</a:t>
            </a:r>
            <a:r>
              <a:rPr lang="ru-RU" sz="2600" b="1" i="1" dirty="0">
                <a:solidFill>
                  <a:schemeClr val="tx2"/>
                </a:solidFill>
              </a:rPr>
              <a:t> </a:t>
            </a:r>
            <a:r>
              <a:rPr lang="ru-RU" sz="2600" b="1" i="1" dirty="0" err="1">
                <a:solidFill>
                  <a:schemeClr val="tx2"/>
                </a:solidFill>
              </a:rPr>
              <a:t>арналған</a:t>
            </a:r>
            <a:r>
              <a:rPr lang="ru-RU" sz="2600" b="1" i="1" dirty="0">
                <a:solidFill>
                  <a:schemeClr val="tx2"/>
                </a:solidFill>
              </a:rPr>
              <a:t> </a:t>
            </a:r>
            <a:r>
              <a:rPr lang="ru-RU" sz="2600" b="1" i="1" dirty="0" err="1">
                <a:solidFill>
                  <a:schemeClr val="tx2"/>
                </a:solidFill>
              </a:rPr>
              <a:t>оқу</a:t>
            </a:r>
            <a:r>
              <a:rPr lang="ru-RU" sz="2600" b="1" i="1" dirty="0">
                <a:solidFill>
                  <a:schemeClr val="tx2"/>
                </a:solidFill>
              </a:rPr>
              <a:t> </a:t>
            </a:r>
            <a:r>
              <a:rPr lang="ru-RU" sz="2600" b="1" i="1" dirty="0" err="1">
                <a:solidFill>
                  <a:schemeClr val="tx2"/>
                </a:solidFill>
              </a:rPr>
              <a:t>тапсырмаларының</a:t>
            </a:r>
            <a:r>
              <a:rPr lang="ru-RU" sz="2600" b="1" i="1" dirty="0">
                <a:solidFill>
                  <a:schemeClr val="tx2"/>
                </a:solidFill>
              </a:rPr>
              <a:t> </a:t>
            </a:r>
            <a:r>
              <a:rPr lang="ru-RU" sz="2600" b="1" i="1" dirty="0" err="1">
                <a:solidFill>
                  <a:schemeClr val="tx2"/>
                </a:solidFill>
              </a:rPr>
              <a:t>болжалды</a:t>
            </a:r>
            <a:r>
              <a:rPr lang="ru-RU" sz="2600" b="1" i="1" dirty="0">
                <a:solidFill>
                  <a:schemeClr val="tx2"/>
                </a:solidFill>
              </a:rPr>
              <a:t> </a:t>
            </a:r>
            <a:r>
              <a:rPr lang="ru-RU" sz="2600" b="1" i="1" dirty="0" err="1">
                <a:solidFill>
                  <a:schemeClr val="tx2"/>
                </a:solidFill>
              </a:rPr>
              <a:t>көлемі</a:t>
            </a:r>
            <a:endParaRPr lang="ru-RU" sz="2600" b="1" i="1" dirty="0">
              <a:solidFill>
                <a:schemeClr val="tx2"/>
              </a:solidFill>
            </a:endParaRPr>
          </a:p>
        </p:txBody>
      </p:sp>
    </p:spTree>
    <p:extLst>
      <p:ext uri="{BB962C8B-B14F-4D97-AF65-F5344CB8AC3E}">
        <p14:creationId xmlns:p14="http://schemas.microsoft.com/office/powerpoint/2010/main" val="2608107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a:extLst>
              <a:ext uri="{FF2B5EF4-FFF2-40B4-BE49-F238E27FC236}">
                <a16:creationId xmlns:a16="http://schemas.microsoft.com/office/drawing/2014/main" id="{DB9E48B4-FE7F-443E-BD76-153E52129D7D}"/>
              </a:ext>
            </a:extLst>
          </p:cNvPr>
          <p:cNvSpPr txBox="1">
            <a:spLocks/>
          </p:cNvSpPr>
          <p:nvPr/>
        </p:nvSpPr>
        <p:spPr>
          <a:xfrm>
            <a:off x="0" y="239701"/>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a:solidFill>
                  <a:schemeClr val="tx2"/>
                </a:solidFill>
              </a:rPr>
              <a:t> </a:t>
            </a:r>
          </a:p>
        </p:txBody>
      </p:sp>
      <p:graphicFrame>
        <p:nvGraphicFramePr>
          <p:cNvPr id="2" name="Таблица 1">
            <a:extLst>
              <a:ext uri="{FF2B5EF4-FFF2-40B4-BE49-F238E27FC236}">
                <a16:creationId xmlns:a16="http://schemas.microsoft.com/office/drawing/2014/main" id="{020AA8F9-186B-4EA8-98BD-553C2CCB70CD}"/>
              </a:ext>
            </a:extLst>
          </p:cNvPr>
          <p:cNvGraphicFramePr>
            <a:graphicFrameLocks noGrp="1"/>
          </p:cNvGraphicFramePr>
          <p:nvPr/>
        </p:nvGraphicFramePr>
        <p:xfrm>
          <a:off x="742434" y="1099027"/>
          <a:ext cx="10547866" cy="4844573"/>
        </p:xfrm>
        <a:graphic>
          <a:graphicData uri="http://schemas.openxmlformats.org/drawingml/2006/table">
            <a:tbl>
              <a:tblPr firstRow="1" firstCol="1" bandRow="1">
                <a:tableStyleId>{5C22544A-7EE6-4342-B048-85BDC9FD1C3A}</a:tableStyleId>
              </a:tblPr>
              <a:tblGrid>
                <a:gridCol w="2418978">
                  <a:extLst>
                    <a:ext uri="{9D8B030D-6E8A-4147-A177-3AD203B41FA5}">
                      <a16:colId xmlns:a16="http://schemas.microsoft.com/office/drawing/2014/main" val="3868611420"/>
                    </a:ext>
                  </a:extLst>
                </a:gridCol>
                <a:gridCol w="8128888">
                  <a:extLst>
                    <a:ext uri="{9D8B030D-6E8A-4147-A177-3AD203B41FA5}">
                      <a16:colId xmlns:a16="http://schemas.microsoft.com/office/drawing/2014/main" val="2155077858"/>
                    </a:ext>
                  </a:extLst>
                </a:gridCol>
              </a:tblGrid>
              <a:tr h="395511">
                <a:tc gridSpan="2">
                  <a:txBody>
                    <a:bodyPr/>
                    <a:lstStyle/>
                    <a:p>
                      <a:pPr algn="ctr">
                        <a:spcAft>
                          <a:spcPts val="0"/>
                        </a:spcAft>
                      </a:pPr>
                      <a:r>
                        <a:rPr lang="kk-KZ" sz="1200" dirty="0">
                          <a:effectLst/>
                        </a:rPr>
                        <a:t>Таңдау пәндері</a:t>
                      </a:r>
                    </a:p>
                    <a:p>
                      <a:pPr algn="ctr">
                        <a:spcAft>
                          <a:spcPts val="0"/>
                        </a:spcAft>
                      </a:pP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hMerge="1">
                  <a:txBody>
                    <a:bodyPr/>
                    <a:lstStyle/>
                    <a:p>
                      <a:endParaRPr lang="ru-RU"/>
                    </a:p>
                  </a:txBody>
                  <a:tcPr/>
                </a:tc>
                <a:extLst>
                  <a:ext uri="{0D108BD9-81ED-4DB2-BD59-A6C34878D82A}">
                    <a16:rowId xmlns:a16="http://schemas.microsoft.com/office/drawing/2014/main" val="3089689066"/>
                  </a:ext>
                </a:extLst>
              </a:tr>
              <a:tr h="435543">
                <a:tc>
                  <a:txBody>
                    <a:bodyPr/>
                    <a:lstStyle/>
                    <a:p>
                      <a:pPr algn="just">
                        <a:spcAft>
                          <a:spcPts val="0"/>
                        </a:spcAft>
                      </a:pPr>
                      <a:r>
                        <a:rPr lang="en-US" sz="1100">
                          <a:effectLst/>
                        </a:rPr>
                        <a:t>Физика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1-2 есепті шешу; 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зертханалық жұмысты орындау</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954445188"/>
                  </a:ext>
                </a:extLst>
              </a:tr>
              <a:tr h="537519">
                <a:tc>
                  <a:txBody>
                    <a:bodyPr/>
                    <a:lstStyle/>
                    <a:p>
                      <a:pPr algn="just">
                        <a:spcAft>
                          <a:spcPts val="0"/>
                        </a:spcAft>
                      </a:pPr>
                      <a:r>
                        <a:rPr lang="en-US" sz="1100">
                          <a:effectLst/>
                        </a:rPr>
                        <a:t>Химия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en-US" sz="1200" kern="1200" dirty="0">
                          <a:solidFill>
                            <a:srgbClr val="0070C0"/>
                          </a:solidFill>
                          <a:effectLst/>
                          <a:latin typeface="+mn-lt"/>
                          <a:ea typeface="+mn-ea"/>
                          <a:cs typeface="+mn-cs"/>
                        </a:rPr>
                        <a:t>1 </a:t>
                      </a:r>
                      <a:r>
                        <a:rPr lang="en-US" sz="1200" kern="1200" dirty="0" err="1">
                          <a:solidFill>
                            <a:srgbClr val="0070C0"/>
                          </a:solidFill>
                          <a:effectLst/>
                          <a:latin typeface="+mn-lt"/>
                          <a:ea typeface="+mn-ea"/>
                          <a:cs typeface="+mn-cs"/>
                        </a:rPr>
                        <a:t>параграф</a:t>
                      </a:r>
                      <a:r>
                        <a:rPr lang="kk-KZ" sz="1200" kern="1200" dirty="0">
                          <a:solidFill>
                            <a:srgbClr val="0070C0"/>
                          </a:solidFill>
                          <a:effectLst/>
                          <a:latin typeface="+mn-lt"/>
                          <a:ea typeface="+mn-ea"/>
                          <a:cs typeface="+mn-cs"/>
                        </a:rPr>
                        <a:t>  және 1-2 есепті шешу; 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665954196"/>
                  </a:ext>
                </a:extLst>
              </a:tr>
              <a:tr h="537519">
                <a:tc>
                  <a:txBody>
                    <a:bodyPr/>
                    <a:lstStyle/>
                    <a:p>
                      <a:pPr algn="just">
                        <a:spcAft>
                          <a:spcPts val="0"/>
                        </a:spcAft>
                      </a:pPr>
                      <a:r>
                        <a:rPr lang="en-US" sz="1100">
                          <a:effectLst/>
                        </a:rPr>
                        <a:t>Биология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a:solidFill>
                            <a:srgbClr val="0070C0"/>
                          </a:solidFill>
                          <a:effectLst/>
                          <a:latin typeface="+mn-lt"/>
                          <a:ea typeface="+mn-ea"/>
                          <a:cs typeface="+mn-cs"/>
                        </a:rPr>
                        <a:t>- </a:t>
                      </a:r>
                      <a:r>
                        <a:rPr lang="ru-RU" sz="1200" kern="1200">
                          <a:solidFill>
                            <a:srgbClr val="0070C0"/>
                          </a:solidFill>
                          <a:effectLst/>
                          <a:latin typeface="+mn-lt"/>
                          <a:ea typeface="+mn-ea"/>
                          <a:cs typeface="+mn-cs"/>
                        </a:rPr>
                        <a:t>1 параграф</a:t>
                      </a:r>
                      <a:r>
                        <a:rPr lang="kk-KZ" sz="1200" kern="1200">
                          <a:solidFill>
                            <a:srgbClr val="0070C0"/>
                          </a:solidFill>
                          <a:effectLst/>
                          <a:latin typeface="+mn-lt"/>
                          <a:ea typeface="+mn-ea"/>
                          <a:cs typeface="+mn-cs"/>
                        </a:rPr>
                        <a:t>  және 3-5 сұраққа жауап беру; немесе</a:t>
                      </a:r>
                      <a:endParaRPr lang="ru-RU" sz="1200" kern="120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a:solidFill>
                            <a:srgbClr val="0070C0"/>
                          </a:solidFill>
                          <a:effectLst/>
                          <a:latin typeface="+mn-lt"/>
                          <a:ea typeface="+mn-ea"/>
                          <a:cs typeface="+mn-cs"/>
                        </a:rPr>
                        <a:t>-  тақырып бойынша 1 бейне-ресурсты қарау және 3-5 сұраққа жауап беру</a:t>
                      </a:r>
                      <a:endParaRPr lang="ru-RU" sz="1200" kern="120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1537331005"/>
                  </a:ext>
                </a:extLst>
              </a:tr>
              <a:tr h="537519">
                <a:tc>
                  <a:txBody>
                    <a:bodyPr/>
                    <a:lstStyle/>
                    <a:p>
                      <a:pPr algn="just">
                        <a:spcAft>
                          <a:spcPts val="0"/>
                        </a:spcAft>
                      </a:pPr>
                      <a:r>
                        <a:rPr lang="en-US" sz="1100">
                          <a:effectLst/>
                        </a:rPr>
                        <a:t>География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260769216"/>
                  </a:ext>
                </a:extLst>
              </a:tr>
              <a:tr h="537519">
                <a:tc>
                  <a:txBody>
                    <a:bodyPr/>
                    <a:lstStyle/>
                    <a:p>
                      <a:pPr algn="just">
                        <a:spcAft>
                          <a:spcPts val="0"/>
                        </a:spcAft>
                      </a:pPr>
                      <a:r>
                        <a:rPr lang="en-US" sz="1100">
                          <a:effectLst/>
                        </a:rPr>
                        <a:t>Дүниежүзі тарихы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тақырып бойынша 1 бейне-ресурсты қарау және 3-5 сұраққа жауап беру</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799110050"/>
                  </a:ext>
                </a:extLst>
              </a:tr>
              <a:tr h="662962">
                <a:tc>
                  <a:txBody>
                    <a:bodyPr/>
                    <a:lstStyle/>
                    <a:p>
                      <a:pPr algn="just">
                        <a:spcAft>
                          <a:spcPts val="0"/>
                        </a:spcAft>
                      </a:pPr>
                      <a:r>
                        <a:rPr lang="en-US" sz="1100">
                          <a:effectLst/>
                        </a:rPr>
                        <a:t>Кәсіпкерлік және бизнес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- 1 параграф,  және 3-5 сұраққа жауап беру 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- 1 параграф және 1 тапсырма (айырмашылықтарды сипаттаңыз, немесе кестені толтырыңыз немесе ұқсастықтарды табыңыз және т.б.) </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877005646"/>
                  </a:ext>
                </a:extLst>
              </a:tr>
              <a:tr h="537519">
                <a:tc>
                  <a:txBody>
                    <a:bodyPr/>
                    <a:lstStyle/>
                    <a:p>
                      <a:pPr algn="just">
                        <a:spcAft>
                          <a:spcPts val="0"/>
                        </a:spcAft>
                      </a:pPr>
                      <a:r>
                        <a:rPr lang="kk-KZ" sz="1100">
                          <a:effectLst/>
                        </a:rPr>
                        <a:t>Графика және жобалау</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- 1 параграф және 3-5 сұраққа жауап беру 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- 1 параграф  және тақырып бойынша 1 тапсырма (кестені толтыру, хабарламаны дайындау және т.б.)</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2360102187"/>
                  </a:ext>
                </a:extLst>
              </a:tr>
              <a:tr h="662962">
                <a:tc>
                  <a:txBody>
                    <a:bodyPr/>
                    <a:lstStyle/>
                    <a:p>
                      <a:pPr algn="just">
                        <a:spcAft>
                          <a:spcPts val="0"/>
                        </a:spcAft>
                      </a:pPr>
                      <a:r>
                        <a:rPr lang="kk-KZ" sz="1100">
                          <a:effectLst/>
                        </a:rPr>
                        <a:t>Құқық негіздері</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136" marR="62136" marT="0" marB="0"/>
                </a:tc>
                <a:tc>
                  <a:txBody>
                    <a:bodyPr/>
                    <a:lstStyle/>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a:t>
                      </a:r>
                      <a:r>
                        <a:rPr lang="ru-RU" sz="1200" kern="1200" dirty="0">
                          <a:solidFill>
                            <a:srgbClr val="0070C0"/>
                          </a:solidFill>
                          <a:effectLst/>
                          <a:latin typeface="+mn-lt"/>
                          <a:ea typeface="+mn-ea"/>
                          <a:cs typeface="+mn-cs"/>
                        </a:rPr>
                        <a:t>1 параграф</a:t>
                      </a:r>
                      <a:r>
                        <a:rPr lang="kk-KZ" sz="1200" kern="1200" dirty="0">
                          <a:solidFill>
                            <a:srgbClr val="0070C0"/>
                          </a:solidFill>
                          <a:effectLst/>
                          <a:latin typeface="+mn-lt"/>
                          <a:ea typeface="+mn-ea"/>
                          <a:cs typeface="+mn-cs"/>
                        </a:rPr>
                        <a:t> және 3-5 сұраққа жауап беру</a:t>
                      </a:r>
                      <a:r>
                        <a:rPr lang="ru-RU" sz="1200" kern="1200" dirty="0">
                          <a:solidFill>
                            <a:srgbClr val="0070C0"/>
                          </a:solidFill>
                          <a:effectLst/>
                          <a:latin typeface="+mn-lt"/>
                          <a:ea typeface="+mn-ea"/>
                          <a:cs typeface="+mn-cs"/>
                        </a:rPr>
                        <a:t>; </a:t>
                      </a:r>
                      <a:r>
                        <a:rPr lang="kk-KZ" sz="1200" kern="1200" dirty="0">
                          <a:solidFill>
                            <a:srgbClr val="0070C0"/>
                          </a:solidFill>
                          <a:effectLst/>
                          <a:latin typeface="+mn-lt"/>
                          <a:ea typeface="+mn-ea"/>
                          <a:cs typeface="+mn-cs"/>
                        </a:rPr>
                        <a:t>немесе</a:t>
                      </a:r>
                      <a:endParaRPr lang="ru-RU" sz="1200" kern="1200" dirty="0">
                        <a:solidFill>
                          <a:srgbClr val="0070C0"/>
                        </a:solidFill>
                        <a:effectLst/>
                        <a:latin typeface="+mn-lt"/>
                        <a:ea typeface="+mn-ea"/>
                        <a:cs typeface="+mn-cs"/>
                      </a:endParaRPr>
                    </a:p>
                    <a:p>
                      <a:pPr marL="0" algn="just" defTabSz="914400" rtl="0" eaLnBrk="1" latinLnBrk="0" hangingPunct="1">
                        <a:lnSpc>
                          <a:spcPct val="115000"/>
                        </a:lnSpc>
                        <a:spcAft>
                          <a:spcPts val="0"/>
                        </a:spcAft>
                      </a:pPr>
                      <a:r>
                        <a:rPr lang="kk-KZ" sz="1200" kern="1200" dirty="0">
                          <a:solidFill>
                            <a:srgbClr val="0070C0"/>
                          </a:solidFill>
                          <a:effectLst/>
                          <a:latin typeface="+mn-lt"/>
                          <a:ea typeface="+mn-ea"/>
                          <a:cs typeface="+mn-cs"/>
                        </a:rPr>
                        <a:t>- 1 параграф және 1 тапсырманы орындау (кестені толтыру, бапты оқу, ұғымдарды салыстыру және түсіндіру және т.б.)</a:t>
                      </a:r>
                      <a:endParaRPr lang="ru-RU" sz="1200" kern="1200" dirty="0">
                        <a:solidFill>
                          <a:srgbClr val="0070C0"/>
                        </a:solidFill>
                        <a:effectLst/>
                        <a:latin typeface="+mn-lt"/>
                        <a:ea typeface="+mn-ea"/>
                        <a:cs typeface="+mn-cs"/>
                      </a:endParaRPr>
                    </a:p>
                  </a:txBody>
                  <a:tcPr marL="62136" marR="62136" marT="0" marB="0"/>
                </a:tc>
                <a:extLst>
                  <a:ext uri="{0D108BD9-81ED-4DB2-BD59-A6C34878D82A}">
                    <a16:rowId xmlns:a16="http://schemas.microsoft.com/office/drawing/2014/main" val="3141148555"/>
                  </a:ext>
                </a:extLst>
              </a:tr>
            </a:tbl>
          </a:graphicData>
        </a:graphic>
      </p:graphicFrame>
      <p:sp>
        <p:nvSpPr>
          <p:cNvPr id="8" name="Прямоугольник 7">
            <a:extLst>
              <a:ext uri="{FF2B5EF4-FFF2-40B4-BE49-F238E27FC236}">
                <a16:creationId xmlns:a16="http://schemas.microsoft.com/office/drawing/2014/main" id="{E9BD6284-2903-4946-9874-4FDEF5369A3B}"/>
              </a:ext>
            </a:extLst>
          </p:cNvPr>
          <p:cNvSpPr/>
          <p:nvPr/>
        </p:nvSpPr>
        <p:spPr>
          <a:xfrm>
            <a:off x="21968" y="325299"/>
            <a:ext cx="12170032" cy="461665"/>
          </a:xfrm>
          <a:prstGeom prst="rect">
            <a:avLst/>
          </a:prstGeom>
        </p:spPr>
        <p:txBody>
          <a:bodyPr wrap="square">
            <a:spAutoFit/>
          </a:bodyPr>
          <a:lstStyle/>
          <a:p>
            <a:r>
              <a:rPr lang="ru-RU" sz="2400" b="1" i="1" cap="all" dirty="0" err="1">
                <a:ln w="3175" cmpd="sng">
                  <a:noFill/>
                </a:ln>
                <a:solidFill>
                  <a:schemeClr val="tx2"/>
                </a:solidFill>
              </a:rPr>
              <a:t>Оқушыларға</a:t>
            </a:r>
            <a:r>
              <a:rPr lang="ru-RU" sz="2400" b="1" i="1" cap="all" dirty="0">
                <a:ln w="3175" cmpd="sng">
                  <a:noFill/>
                </a:ln>
                <a:solidFill>
                  <a:schemeClr val="tx2"/>
                </a:solidFill>
              </a:rPr>
              <a:t> </a:t>
            </a:r>
            <a:r>
              <a:rPr lang="ru-RU" sz="2400" b="1" i="1" cap="all" dirty="0" err="1">
                <a:ln w="3175" cmpd="sng">
                  <a:noFill/>
                </a:ln>
                <a:solidFill>
                  <a:schemeClr val="tx2"/>
                </a:solidFill>
              </a:rPr>
              <a:t>арналған</a:t>
            </a:r>
            <a:r>
              <a:rPr lang="ru-RU" sz="2400" b="1" i="1" cap="all" dirty="0">
                <a:ln w="3175" cmpd="sng">
                  <a:noFill/>
                </a:ln>
                <a:solidFill>
                  <a:schemeClr val="tx2"/>
                </a:solidFill>
              </a:rPr>
              <a:t> </a:t>
            </a:r>
            <a:r>
              <a:rPr lang="ru-RU" sz="2400" b="1" i="1" cap="all" dirty="0" err="1">
                <a:ln w="3175" cmpd="sng">
                  <a:noFill/>
                </a:ln>
                <a:solidFill>
                  <a:schemeClr val="tx2"/>
                </a:solidFill>
              </a:rPr>
              <a:t>оқу</a:t>
            </a:r>
            <a:r>
              <a:rPr lang="ru-RU" sz="2400" b="1" i="1" cap="all" dirty="0">
                <a:ln w="3175" cmpd="sng">
                  <a:noFill/>
                </a:ln>
                <a:solidFill>
                  <a:schemeClr val="tx2"/>
                </a:solidFill>
              </a:rPr>
              <a:t> </a:t>
            </a:r>
            <a:r>
              <a:rPr lang="ru-RU" sz="2400" b="1" i="1" cap="all" dirty="0" err="1">
                <a:ln w="3175" cmpd="sng">
                  <a:noFill/>
                </a:ln>
                <a:solidFill>
                  <a:schemeClr val="tx2"/>
                </a:solidFill>
              </a:rPr>
              <a:t>тапсырмаларының</a:t>
            </a:r>
            <a:r>
              <a:rPr lang="ru-RU" sz="2400" b="1" i="1" cap="all" dirty="0">
                <a:ln w="3175" cmpd="sng">
                  <a:noFill/>
                </a:ln>
                <a:solidFill>
                  <a:schemeClr val="tx2"/>
                </a:solidFill>
              </a:rPr>
              <a:t> </a:t>
            </a:r>
            <a:r>
              <a:rPr lang="ru-RU" sz="2400" b="1" i="1" cap="all" dirty="0" err="1">
                <a:ln w="3175" cmpd="sng">
                  <a:noFill/>
                </a:ln>
                <a:solidFill>
                  <a:schemeClr val="tx2"/>
                </a:solidFill>
              </a:rPr>
              <a:t>болжалды</a:t>
            </a:r>
            <a:r>
              <a:rPr lang="ru-RU" sz="2400" b="1" i="1" cap="all" dirty="0">
                <a:ln w="3175" cmpd="sng">
                  <a:noFill/>
                </a:ln>
                <a:solidFill>
                  <a:schemeClr val="tx2"/>
                </a:solidFill>
              </a:rPr>
              <a:t> </a:t>
            </a:r>
            <a:r>
              <a:rPr lang="ru-RU" sz="2400" b="1" i="1" cap="all" dirty="0" err="1">
                <a:ln w="3175" cmpd="sng">
                  <a:noFill/>
                </a:ln>
                <a:solidFill>
                  <a:schemeClr val="tx2"/>
                </a:solidFill>
              </a:rPr>
              <a:t>көлемі</a:t>
            </a:r>
            <a:r>
              <a:rPr lang="ru-RU" sz="2400" b="1" i="1" cap="all" dirty="0">
                <a:ln w="3175" cmpd="sng">
                  <a:noFill/>
                </a:ln>
                <a:solidFill>
                  <a:schemeClr val="tx2"/>
                </a:solidFill>
              </a:rPr>
              <a:t>  </a:t>
            </a:r>
          </a:p>
        </p:txBody>
      </p:sp>
    </p:spTree>
    <p:extLst>
      <p:ext uri="{BB962C8B-B14F-4D97-AF65-F5344CB8AC3E}">
        <p14:creationId xmlns:p14="http://schemas.microsoft.com/office/powerpoint/2010/main" val="3313518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834963" y="1658450"/>
            <a:ext cx="11293641" cy="4770537"/>
          </a:xfrm>
          <a:prstGeom prst="rect">
            <a:avLst/>
          </a:prstGeom>
        </p:spPr>
        <p:txBody>
          <a:bodyPr wrap="square">
            <a:spAutoFit/>
          </a:bodyPr>
          <a:lstStyle/>
          <a:p>
            <a:pPr algn="just"/>
            <a:endParaRPr lang="ru-RU" sz="2400" b="1" dirty="0">
              <a:solidFill>
                <a:schemeClr val="accent6">
                  <a:lumMod val="75000"/>
                </a:schemeClr>
              </a:solidFill>
            </a:endParaRPr>
          </a:p>
          <a:p>
            <a:pPr algn="just"/>
            <a:r>
              <a:rPr lang="kk-KZ" sz="2400" b="1" dirty="0">
                <a:solidFill>
                  <a:schemeClr val="accent2"/>
                </a:solidFill>
              </a:rPr>
              <a:t>Өтетін</a:t>
            </a:r>
            <a:r>
              <a:rPr lang="ru-RU" sz="2400" b="1" dirty="0">
                <a:solidFill>
                  <a:schemeClr val="accent2"/>
                </a:solidFill>
              </a:rPr>
              <a:t> </a:t>
            </a:r>
            <a:r>
              <a:rPr lang="kk-KZ" sz="2400" b="1" dirty="0">
                <a:solidFill>
                  <a:schemeClr val="accent2"/>
                </a:solidFill>
              </a:rPr>
              <a:t>күні</a:t>
            </a:r>
            <a:r>
              <a:rPr lang="ru-RU" sz="2400" b="1" dirty="0">
                <a:solidFill>
                  <a:schemeClr val="accent2"/>
                </a:solidFill>
              </a:rPr>
              <a:t>:</a:t>
            </a:r>
            <a:r>
              <a:rPr lang="ru-RU" sz="2400" b="1" dirty="0">
                <a:solidFill>
                  <a:schemeClr val="accent2">
                    <a:lumMod val="60000"/>
                    <a:lumOff val="40000"/>
                  </a:schemeClr>
                </a:solidFill>
              </a:rPr>
              <a:t>  </a:t>
            </a:r>
            <a:r>
              <a:rPr lang="ru-RU" sz="2400" dirty="0">
                <a:solidFill>
                  <a:srgbClr val="0070C0"/>
                </a:solidFill>
                <a:latin typeface="Arial" panose="020B0604020202020204" pitchFamily="34" charset="0"/>
                <a:cs typeface="Arial" panose="020B0604020202020204" pitchFamily="34" charset="0"/>
              </a:rPr>
              <a:t>2020 </a:t>
            </a:r>
            <a:r>
              <a:rPr lang="kk-KZ" sz="2400" dirty="0">
                <a:solidFill>
                  <a:srgbClr val="0070C0"/>
                </a:solidFill>
                <a:latin typeface="Arial" panose="020B0604020202020204" pitchFamily="34" charset="0"/>
                <a:cs typeface="Arial" panose="020B0604020202020204" pitchFamily="34" charset="0"/>
              </a:rPr>
              <a:t>жылғы</a:t>
            </a:r>
            <a:r>
              <a:rPr lang="ru-RU" sz="2400" dirty="0">
                <a:solidFill>
                  <a:srgbClr val="0070C0"/>
                </a:solidFill>
                <a:latin typeface="Arial" panose="020B0604020202020204" pitchFamily="34" charset="0"/>
                <a:cs typeface="Arial" panose="020B0604020202020204" pitchFamily="34" charset="0"/>
              </a:rPr>
              <a:t> 17 </a:t>
            </a:r>
            <a:r>
              <a:rPr lang="kk-KZ" sz="2400" dirty="0">
                <a:solidFill>
                  <a:srgbClr val="0070C0"/>
                </a:solidFill>
                <a:latin typeface="Arial" panose="020B0604020202020204" pitchFamily="34" charset="0"/>
                <a:cs typeface="Arial" panose="020B0604020202020204" pitchFamily="34" charset="0"/>
              </a:rPr>
              <a:t>қыркүйек</a:t>
            </a:r>
          </a:p>
          <a:p>
            <a:pPr algn="just"/>
            <a:endParaRPr lang="en-US" sz="2400" dirty="0">
              <a:solidFill>
                <a:srgbClr val="0070C0"/>
              </a:solidFill>
            </a:endParaRPr>
          </a:p>
          <a:p>
            <a:pPr algn="just"/>
            <a:r>
              <a:rPr lang="kk-KZ" sz="2400" b="1" dirty="0">
                <a:solidFill>
                  <a:schemeClr val="accent2"/>
                </a:solidFill>
              </a:rPr>
              <a:t>Ата-аналар жиналысының мақсаты:</a:t>
            </a:r>
          </a:p>
          <a:p>
            <a:pPr algn="just"/>
            <a:endParaRPr lang="kk-KZ" sz="2400" b="1" dirty="0">
              <a:solidFill>
                <a:schemeClr val="accent6">
                  <a:lumMod val="40000"/>
                  <a:lumOff val="60000"/>
                </a:schemeClr>
              </a:solidFill>
            </a:endParaRPr>
          </a:p>
          <a:p>
            <a:pPr algn="just"/>
            <a:r>
              <a:rPr lang="kk-KZ" sz="2400" dirty="0">
                <a:solidFill>
                  <a:srgbClr val="0070C0"/>
                </a:solidFill>
                <a:latin typeface="Arial" panose="020B0604020202020204" pitchFamily="34" charset="0"/>
                <a:cs typeface="Arial" panose="020B0604020202020204" pitchFamily="34" charset="0"/>
              </a:rPr>
              <a:t>қашықтан оқыту форматында балаларды оқытудың ерекшеліктері туралы ата-аналарды (заңды өкілдерді) ақпараттандыру </a:t>
            </a:r>
          </a:p>
          <a:p>
            <a:pPr algn="just"/>
            <a:endParaRPr lang="ru-RU" sz="2400" dirty="0">
              <a:solidFill>
                <a:schemeClr val="tx2">
                  <a:lumMod val="40000"/>
                  <a:lumOff val="60000"/>
                </a:schemeClr>
              </a:solidFill>
              <a:latin typeface="Arial" panose="020B0604020202020204" pitchFamily="34" charset="0"/>
              <a:cs typeface="Arial" panose="020B0604020202020204" pitchFamily="34" charset="0"/>
            </a:endParaRPr>
          </a:p>
          <a:p>
            <a:pPr algn="just"/>
            <a:endParaRPr lang="ru-RU" sz="2400" dirty="0">
              <a:solidFill>
                <a:schemeClr val="tx2">
                  <a:lumMod val="40000"/>
                  <a:lumOff val="60000"/>
                </a:schemeClr>
              </a:solidFill>
              <a:latin typeface="Arial" panose="020B0604020202020204" pitchFamily="34" charset="0"/>
              <a:cs typeface="Arial" panose="020B0604020202020204" pitchFamily="34" charset="0"/>
            </a:endParaRPr>
          </a:p>
          <a:p>
            <a:pPr algn="just"/>
            <a:endParaRPr lang="ru-RU" sz="2400" dirty="0">
              <a:solidFill>
                <a:schemeClr val="tx2">
                  <a:lumMod val="40000"/>
                  <a:lumOff val="60000"/>
                </a:schemeClr>
              </a:solidFill>
              <a:latin typeface="Arial" panose="020B0604020202020204" pitchFamily="34" charset="0"/>
              <a:cs typeface="Arial" panose="020B0604020202020204" pitchFamily="34" charset="0"/>
            </a:endParaRPr>
          </a:p>
          <a:p>
            <a:r>
              <a:rPr lang="en-US" sz="4000" dirty="0">
                <a:solidFill>
                  <a:srgbClr val="0070C0"/>
                </a:solidFill>
              </a:rPr>
              <a:t>	</a:t>
            </a:r>
            <a:endParaRPr lang="ru-RU" sz="4000" b="1" dirty="0">
              <a:solidFill>
                <a:srgbClr val="5154E1"/>
              </a:solidFill>
              <a:latin typeface="Arial" panose="020B0604020202020204" pitchFamily="34" charset="0"/>
              <a:cs typeface="Arial" panose="020B0604020202020204" pitchFamily="34" charset="0"/>
            </a:endParaRPr>
          </a:p>
          <a:p>
            <a:pPr algn="ctr">
              <a:lnSpc>
                <a:spcPct val="100000"/>
              </a:lnSpc>
            </a:pPr>
            <a:r>
              <a:rPr lang="ru-RU" sz="2400" b="1" dirty="0">
                <a:solidFill>
                  <a:srgbClr val="0070C0"/>
                </a:solidFill>
              </a:rPr>
              <a:t>2020 </a:t>
            </a:r>
            <a:r>
              <a:rPr lang="kk-KZ" sz="2400" b="1" dirty="0">
                <a:solidFill>
                  <a:srgbClr val="0070C0"/>
                </a:solidFill>
              </a:rPr>
              <a:t>жыл</a:t>
            </a:r>
          </a:p>
        </p:txBody>
      </p:sp>
      <p:pic>
        <p:nvPicPr>
          <p:cNvPr id="6" name="Рисунок 5"/>
          <p:cNvPicPr>
            <a:picLocks noChangeAspect="1"/>
          </p:cNvPicPr>
          <p:nvPr/>
        </p:nvPicPr>
        <p:blipFill>
          <a:blip r:embed="rId2"/>
          <a:stretch>
            <a:fillRect/>
          </a:stretch>
        </p:blipFill>
        <p:spPr>
          <a:xfrm>
            <a:off x="834963" y="4657862"/>
            <a:ext cx="2857500" cy="1600200"/>
          </a:xfrm>
          <a:prstGeom prst="rect">
            <a:avLst/>
          </a:prstGeom>
        </p:spPr>
      </p:pic>
    </p:spTree>
    <p:extLst>
      <p:ext uri="{BB962C8B-B14F-4D97-AF65-F5344CB8AC3E}">
        <p14:creationId xmlns:p14="http://schemas.microsoft.com/office/powerpoint/2010/main" val="271360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6001102-8EB9-473C-B0E6-DCD14C3BFC67}"/>
              </a:ext>
            </a:extLst>
          </p:cNvPr>
          <p:cNvSpPr txBox="1"/>
          <p:nvPr/>
        </p:nvSpPr>
        <p:spPr>
          <a:xfrm>
            <a:off x="206432" y="1177131"/>
            <a:ext cx="11779621" cy="5078313"/>
          </a:xfrm>
          <a:prstGeom prst="rect">
            <a:avLst/>
          </a:prstGeom>
          <a:noFill/>
        </p:spPr>
        <p:txBody>
          <a:bodyPr wrap="square" rtlCol="0">
            <a:spAutoFit/>
          </a:bodyPr>
          <a:lstStyle/>
          <a:p>
            <a:pPr marL="285750" indent="-285750" algn="just">
              <a:buFont typeface="Wingdings" panose="05000000000000000000" pitchFamily="2" charset="2"/>
              <a:buChar char="Ø"/>
            </a:pPr>
            <a:r>
              <a:rPr lang="ru-RU" dirty="0" err="1">
                <a:solidFill>
                  <a:srgbClr val="0070C0"/>
                </a:solidFill>
              </a:rPr>
              <a:t>Балаларыңыздың</a:t>
            </a:r>
            <a:r>
              <a:rPr lang="ru-RU" dirty="0">
                <a:solidFill>
                  <a:srgbClr val="0070C0"/>
                </a:solidFill>
              </a:rPr>
              <a:t> </a:t>
            </a:r>
            <a:r>
              <a:rPr lang="ru-RU" dirty="0" err="1">
                <a:solidFill>
                  <a:srgbClr val="0070C0"/>
                </a:solidFill>
              </a:rPr>
              <a:t>интернетте</a:t>
            </a:r>
            <a:r>
              <a:rPr lang="ru-RU" dirty="0">
                <a:solidFill>
                  <a:srgbClr val="0070C0"/>
                </a:solidFill>
              </a:rPr>
              <a:t> </a:t>
            </a:r>
            <a:r>
              <a:rPr lang="ru-RU" dirty="0" err="1">
                <a:solidFill>
                  <a:srgbClr val="0070C0"/>
                </a:solidFill>
              </a:rPr>
              <a:t>немен</a:t>
            </a:r>
            <a:r>
              <a:rPr lang="ru-RU" dirty="0">
                <a:solidFill>
                  <a:srgbClr val="0070C0"/>
                </a:solidFill>
              </a:rPr>
              <a:t> </a:t>
            </a:r>
            <a:r>
              <a:rPr lang="ru-RU" dirty="0" err="1">
                <a:solidFill>
                  <a:srgbClr val="0070C0"/>
                </a:solidFill>
              </a:rPr>
              <a:t>айналысатындығы</a:t>
            </a:r>
            <a:r>
              <a:rPr lang="ru-RU" dirty="0">
                <a:solidFill>
                  <a:srgbClr val="0070C0"/>
                </a:solidFill>
              </a:rPr>
              <a:t> </a:t>
            </a:r>
            <a:r>
              <a:rPr lang="ru-RU" dirty="0" err="1">
                <a:solidFill>
                  <a:srgbClr val="0070C0"/>
                </a:solidFill>
              </a:rPr>
              <a:t>туралы</a:t>
            </a:r>
            <a:r>
              <a:rPr lang="ru-RU" dirty="0">
                <a:solidFill>
                  <a:srgbClr val="0070C0"/>
                </a:solidFill>
              </a:rPr>
              <a:t> </a:t>
            </a:r>
            <a:r>
              <a:rPr lang="ru-RU" dirty="0" err="1">
                <a:solidFill>
                  <a:srgbClr val="0070C0"/>
                </a:solidFill>
              </a:rPr>
              <a:t>хабардар</a:t>
            </a:r>
            <a:r>
              <a:rPr lang="ru-RU" dirty="0">
                <a:solidFill>
                  <a:srgbClr val="0070C0"/>
                </a:solidFill>
              </a:rPr>
              <a:t> </a:t>
            </a:r>
            <a:r>
              <a:rPr lang="ru-RU" dirty="0" err="1">
                <a:solidFill>
                  <a:srgbClr val="0070C0"/>
                </a:solidFill>
              </a:rPr>
              <a:t>болыңыз</a:t>
            </a:r>
            <a:r>
              <a:rPr lang="ru-RU" dirty="0">
                <a:solidFill>
                  <a:srgbClr val="0070C0"/>
                </a:solidFill>
              </a:rPr>
              <a:t>. </a:t>
            </a:r>
            <a:r>
              <a:rPr lang="ru-RU" dirty="0" err="1">
                <a:solidFill>
                  <a:srgbClr val="0070C0"/>
                </a:solidFill>
              </a:rPr>
              <a:t>Олардан</a:t>
            </a:r>
            <a:r>
              <a:rPr lang="ru-RU" dirty="0">
                <a:solidFill>
                  <a:srgbClr val="0070C0"/>
                </a:solidFill>
              </a:rPr>
              <a:t> </a:t>
            </a:r>
            <a:r>
              <a:rPr lang="ru-RU" dirty="0" err="1">
                <a:solidFill>
                  <a:srgbClr val="0070C0"/>
                </a:solidFill>
              </a:rPr>
              <a:t>өзіңізді</a:t>
            </a:r>
            <a:r>
              <a:rPr lang="ru-RU" dirty="0">
                <a:solidFill>
                  <a:srgbClr val="0070C0"/>
                </a:solidFill>
              </a:rPr>
              <a:t> </a:t>
            </a:r>
            <a:r>
              <a:rPr lang="ru-RU" dirty="0" err="1">
                <a:solidFill>
                  <a:srgbClr val="0070C0"/>
                </a:solidFill>
              </a:rPr>
              <a:t>бұрын</a:t>
            </a:r>
            <a:r>
              <a:rPr lang="ru-RU" dirty="0">
                <a:solidFill>
                  <a:srgbClr val="0070C0"/>
                </a:solidFill>
              </a:rPr>
              <a:t> </a:t>
            </a:r>
            <a:r>
              <a:rPr lang="ru-RU" dirty="0" err="1">
                <a:solidFill>
                  <a:srgbClr val="0070C0"/>
                </a:solidFill>
              </a:rPr>
              <a:t>қолданбаған</a:t>
            </a:r>
            <a:r>
              <a:rPr lang="ru-RU" dirty="0">
                <a:solidFill>
                  <a:srgbClr val="0070C0"/>
                </a:solidFill>
              </a:rPr>
              <a:t> </a:t>
            </a:r>
            <a:r>
              <a:rPr lang="ru-RU" dirty="0" err="1">
                <a:solidFill>
                  <a:srgbClr val="0070C0"/>
                </a:solidFill>
              </a:rPr>
              <a:t>қосымшаларды</a:t>
            </a:r>
            <a:r>
              <a:rPr lang="ru-RU" dirty="0">
                <a:solidFill>
                  <a:srgbClr val="0070C0"/>
                </a:solidFill>
              </a:rPr>
              <a:t> </a:t>
            </a:r>
            <a:r>
              <a:rPr lang="ru-RU" dirty="0" err="1">
                <a:solidFill>
                  <a:srgbClr val="0070C0"/>
                </a:solidFill>
              </a:rPr>
              <a:t>қолдануға</a:t>
            </a:r>
            <a:r>
              <a:rPr lang="ru-RU" dirty="0">
                <a:solidFill>
                  <a:srgbClr val="0070C0"/>
                </a:solidFill>
              </a:rPr>
              <a:t> </a:t>
            </a:r>
            <a:r>
              <a:rPr lang="ru-RU" dirty="0" err="1">
                <a:solidFill>
                  <a:srgbClr val="0070C0"/>
                </a:solidFill>
              </a:rPr>
              <a:t>үйретуді</a:t>
            </a:r>
            <a:r>
              <a:rPr lang="ru-RU" dirty="0">
                <a:solidFill>
                  <a:srgbClr val="0070C0"/>
                </a:solidFill>
              </a:rPr>
              <a:t> </a:t>
            </a:r>
            <a:r>
              <a:rPr lang="ru-RU" dirty="0" err="1">
                <a:solidFill>
                  <a:srgbClr val="0070C0"/>
                </a:solidFill>
              </a:rPr>
              <a:t>сұраңыз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Пайдалы</a:t>
            </a:r>
            <a:r>
              <a:rPr lang="ru-RU" dirty="0">
                <a:solidFill>
                  <a:srgbClr val="0070C0"/>
                </a:solidFill>
              </a:rPr>
              <a:t> </a:t>
            </a:r>
            <a:r>
              <a:rPr lang="ru-RU" dirty="0" err="1">
                <a:solidFill>
                  <a:srgbClr val="0070C0"/>
                </a:solidFill>
              </a:rPr>
              <a:t>сайттарды</a:t>
            </a:r>
            <a:r>
              <a:rPr lang="ru-RU" dirty="0">
                <a:solidFill>
                  <a:srgbClr val="0070C0"/>
                </a:solidFill>
              </a:rPr>
              <a:t>, </a:t>
            </a:r>
            <a:r>
              <a:rPr lang="ru-RU" dirty="0" err="1">
                <a:solidFill>
                  <a:srgbClr val="0070C0"/>
                </a:solidFill>
              </a:rPr>
              <a:t>танымдық</a:t>
            </a:r>
            <a:r>
              <a:rPr lang="ru-RU" dirty="0">
                <a:solidFill>
                  <a:srgbClr val="0070C0"/>
                </a:solidFill>
              </a:rPr>
              <a:t> </a:t>
            </a:r>
            <a:r>
              <a:rPr lang="ru-RU" dirty="0" err="1">
                <a:solidFill>
                  <a:srgbClr val="0070C0"/>
                </a:solidFill>
              </a:rPr>
              <a:t>ресурстарды</a:t>
            </a:r>
            <a:r>
              <a:rPr lang="ru-RU" dirty="0">
                <a:solidFill>
                  <a:srgbClr val="0070C0"/>
                </a:solidFill>
              </a:rPr>
              <a:t> </a:t>
            </a:r>
            <a:r>
              <a:rPr lang="ru-RU" dirty="0" err="1">
                <a:solidFill>
                  <a:srgbClr val="0070C0"/>
                </a:solidFill>
              </a:rPr>
              <a:t>ашуға</a:t>
            </a:r>
            <a:r>
              <a:rPr lang="ru-RU" dirty="0">
                <a:solidFill>
                  <a:srgbClr val="0070C0"/>
                </a:solidFill>
              </a:rPr>
              <a:t> </a:t>
            </a:r>
            <a:r>
              <a:rPr lang="ru-RU" dirty="0" err="1">
                <a:solidFill>
                  <a:srgbClr val="0070C0"/>
                </a:solidFill>
              </a:rPr>
              <a:t>үйретіңіз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Ақпаратпен</a:t>
            </a:r>
            <a:r>
              <a:rPr lang="ru-RU" dirty="0">
                <a:solidFill>
                  <a:srgbClr val="0070C0"/>
                </a:solidFill>
              </a:rPr>
              <a:t> </a:t>
            </a:r>
            <a:r>
              <a:rPr lang="ru-RU" dirty="0" err="1">
                <a:solidFill>
                  <a:srgbClr val="0070C0"/>
                </a:solidFill>
              </a:rPr>
              <a:t>танысқаннан</a:t>
            </a:r>
            <a:r>
              <a:rPr lang="ru-RU" dirty="0">
                <a:solidFill>
                  <a:srgbClr val="0070C0"/>
                </a:solidFill>
              </a:rPr>
              <a:t> </a:t>
            </a:r>
            <a:r>
              <a:rPr lang="ru-RU" dirty="0" err="1">
                <a:solidFill>
                  <a:srgbClr val="0070C0"/>
                </a:solidFill>
              </a:rPr>
              <a:t>кейін</a:t>
            </a:r>
            <a:r>
              <a:rPr lang="ru-RU" dirty="0">
                <a:solidFill>
                  <a:srgbClr val="0070C0"/>
                </a:solidFill>
              </a:rPr>
              <a:t> не </a:t>
            </a:r>
            <a:r>
              <a:rPr lang="ru-RU" dirty="0" err="1">
                <a:solidFill>
                  <a:srgbClr val="0070C0"/>
                </a:solidFill>
              </a:rPr>
              <a:t>қызықты</a:t>
            </a:r>
            <a:r>
              <a:rPr lang="ru-RU" dirty="0">
                <a:solidFill>
                  <a:srgbClr val="0070C0"/>
                </a:solidFill>
              </a:rPr>
              <a:t> </a:t>
            </a:r>
            <a:r>
              <a:rPr lang="ru-RU" dirty="0" err="1">
                <a:solidFill>
                  <a:srgbClr val="0070C0"/>
                </a:solidFill>
              </a:rPr>
              <a:t>екенін</a:t>
            </a:r>
            <a:r>
              <a:rPr lang="ru-RU" dirty="0">
                <a:solidFill>
                  <a:srgbClr val="0070C0"/>
                </a:solidFill>
              </a:rPr>
              <a:t> </a:t>
            </a:r>
            <a:r>
              <a:rPr lang="ru-RU" dirty="0" err="1">
                <a:solidFill>
                  <a:srgbClr val="0070C0"/>
                </a:solidFill>
              </a:rPr>
              <a:t>сұраңыз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Балаларыңызға</a:t>
            </a:r>
            <a:r>
              <a:rPr lang="ru-RU" dirty="0">
                <a:solidFill>
                  <a:srgbClr val="0070C0"/>
                </a:solidFill>
              </a:rPr>
              <a:t> </a:t>
            </a:r>
            <a:r>
              <a:rPr lang="ru-RU" dirty="0" err="1">
                <a:solidFill>
                  <a:srgbClr val="0070C0"/>
                </a:solidFill>
              </a:rPr>
              <a:t>өздері</a:t>
            </a:r>
            <a:r>
              <a:rPr lang="ru-RU" dirty="0">
                <a:solidFill>
                  <a:srgbClr val="0070C0"/>
                </a:solidFill>
              </a:rPr>
              <a:t> </a:t>
            </a:r>
            <a:r>
              <a:rPr lang="ru-RU" dirty="0" err="1">
                <a:solidFill>
                  <a:srgbClr val="0070C0"/>
                </a:solidFill>
              </a:rPr>
              <a:t>туралы</a:t>
            </a:r>
            <a:r>
              <a:rPr lang="ru-RU" dirty="0">
                <a:solidFill>
                  <a:srgbClr val="0070C0"/>
                </a:solidFill>
              </a:rPr>
              <a:t> </a:t>
            </a:r>
            <a:r>
              <a:rPr lang="ru-RU" dirty="0" err="1">
                <a:solidFill>
                  <a:srgbClr val="0070C0"/>
                </a:solidFill>
              </a:rPr>
              <a:t>ақпаратты</a:t>
            </a:r>
            <a:r>
              <a:rPr lang="ru-RU" dirty="0">
                <a:solidFill>
                  <a:srgbClr val="0070C0"/>
                </a:solidFill>
              </a:rPr>
              <a:t> </a:t>
            </a:r>
            <a:r>
              <a:rPr lang="ru-RU" dirty="0" err="1">
                <a:solidFill>
                  <a:srgbClr val="0070C0"/>
                </a:solidFill>
              </a:rPr>
              <a:t>желіде</a:t>
            </a:r>
            <a:r>
              <a:rPr lang="ru-RU" dirty="0">
                <a:solidFill>
                  <a:srgbClr val="0070C0"/>
                </a:solidFill>
              </a:rPr>
              <a:t> </a:t>
            </a:r>
            <a:r>
              <a:rPr lang="ru-RU" dirty="0" err="1">
                <a:solidFill>
                  <a:srgbClr val="0070C0"/>
                </a:solidFill>
              </a:rPr>
              <a:t>орналастырмау</a:t>
            </a:r>
            <a:r>
              <a:rPr lang="ru-RU" dirty="0">
                <a:solidFill>
                  <a:srgbClr val="0070C0"/>
                </a:solidFill>
              </a:rPr>
              <a:t> </a:t>
            </a:r>
            <a:r>
              <a:rPr lang="ru-RU" dirty="0" err="1">
                <a:solidFill>
                  <a:srgbClr val="0070C0"/>
                </a:solidFill>
              </a:rPr>
              <a:t>керектігін</a:t>
            </a:r>
            <a:r>
              <a:rPr lang="ru-RU" dirty="0">
                <a:solidFill>
                  <a:srgbClr val="0070C0"/>
                </a:solidFill>
              </a:rPr>
              <a:t> </a:t>
            </a:r>
            <a:r>
              <a:rPr lang="ru-RU" dirty="0" err="1">
                <a:solidFill>
                  <a:srgbClr val="0070C0"/>
                </a:solidFill>
              </a:rPr>
              <a:t>түсінуге</a:t>
            </a:r>
            <a:r>
              <a:rPr lang="ru-RU" dirty="0">
                <a:solidFill>
                  <a:srgbClr val="0070C0"/>
                </a:solidFill>
              </a:rPr>
              <a:t> </a:t>
            </a:r>
            <a:r>
              <a:rPr lang="ru-RU" dirty="0" err="1">
                <a:solidFill>
                  <a:srgbClr val="0070C0"/>
                </a:solidFill>
              </a:rPr>
              <a:t>көмектесіңіз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Егер</a:t>
            </a:r>
            <a:r>
              <a:rPr lang="ru-RU" dirty="0">
                <a:solidFill>
                  <a:srgbClr val="0070C0"/>
                </a:solidFill>
              </a:rPr>
              <a:t> </a:t>
            </a:r>
            <a:r>
              <a:rPr lang="ru-RU" dirty="0" err="1">
                <a:solidFill>
                  <a:srgbClr val="0070C0"/>
                </a:solidFill>
              </a:rPr>
              <a:t>Сіздің</a:t>
            </a:r>
            <a:r>
              <a:rPr lang="ru-RU" dirty="0">
                <a:solidFill>
                  <a:srgbClr val="0070C0"/>
                </a:solidFill>
              </a:rPr>
              <a:t> </a:t>
            </a:r>
            <a:r>
              <a:rPr lang="ru-RU" dirty="0" err="1">
                <a:solidFill>
                  <a:srgbClr val="0070C0"/>
                </a:solidFill>
              </a:rPr>
              <a:t>балаңыз</a:t>
            </a:r>
            <a:r>
              <a:rPr lang="ru-RU" dirty="0">
                <a:solidFill>
                  <a:srgbClr val="0070C0"/>
                </a:solidFill>
              </a:rPr>
              <a:t> спам (</a:t>
            </a:r>
            <a:r>
              <a:rPr lang="ru-RU" dirty="0" err="1">
                <a:solidFill>
                  <a:srgbClr val="0070C0"/>
                </a:solidFill>
              </a:rPr>
              <a:t>қажетсіз</a:t>
            </a:r>
            <a:r>
              <a:rPr lang="ru-RU" dirty="0">
                <a:solidFill>
                  <a:srgbClr val="0070C0"/>
                </a:solidFill>
              </a:rPr>
              <a:t> </a:t>
            </a:r>
            <a:r>
              <a:rPr lang="ru-RU" dirty="0" err="1">
                <a:solidFill>
                  <a:srgbClr val="0070C0"/>
                </a:solidFill>
              </a:rPr>
              <a:t>электрондық</a:t>
            </a:r>
            <a:r>
              <a:rPr lang="ru-RU" dirty="0">
                <a:solidFill>
                  <a:srgbClr val="0070C0"/>
                </a:solidFill>
              </a:rPr>
              <a:t> </a:t>
            </a:r>
            <a:r>
              <a:rPr lang="ru-RU" dirty="0" err="1">
                <a:solidFill>
                  <a:srgbClr val="0070C0"/>
                </a:solidFill>
              </a:rPr>
              <a:t>пошта</a:t>
            </a:r>
            <a:r>
              <a:rPr lang="ru-RU" dirty="0">
                <a:solidFill>
                  <a:srgbClr val="0070C0"/>
                </a:solidFill>
              </a:rPr>
              <a:t>) </a:t>
            </a:r>
            <a:r>
              <a:rPr lang="ru-RU" dirty="0" err="1">
                <a:solidFill>
                  <a:srgbClr val="0070C0"/>
                </a:solidFill>
              </a:rPr>
              <a:t>алса</a:t>
            </a:r>
            <a:r>
              <a:rPr lang="ru-RU" dirty="0">
                <a:solidFill>
                  <a:srgbClr val="0070C0"/>
                </a:solidFill>
              </a:rPr>
              <a:t>, </a:t>
            </a:r>
            <a:r>
              <a:rPr lang="ru-RU" dirty="0" err="1">
                <a:solidFill>
                  <a:srgbClr val="0070C0"/>
                </a:solidFill>
              </a:rPr>
              <a:t>оған</a:t>
            </a:r>
            <a:r>
              <a:rPr lang="ru-RU" dirty="0">
                <a:solidFill>
                  <a:srgbClr val="0070C0"/>
                </a:solidFill>
              </a:rPr>
              <a:t> </a:t>
            </a:r>
            <a:r>
              <a:rPr lang="ru-RU" dirty="0" err="1">
                <a:solidFill>
                  <a:srgbClr val="0070C0"/>
                </a:solidFill>
              </a:rPr>
              <a:t>мұндай</a:t>
            </a:r>
            <a:r>
              <a:rPr lang="ru-RU" dirty="0">
                <a:solidFill>
                  <a:srgbClr val="0070C0"/>
                </a:solidFill>
              </a:rPr>
              <a:t> </a:t>
            </a:r>
            <a:r>
              <a:rPr lang="ru-RU" dirty="0" err="1">
                <a:solidFill>
                  <a:srgbClr val="0070C0"/>
                </a:solidFill>
              </a:rPr>
              <a:t>хаттарда</a:t>
            </a:r>
            <a:r>
              <a:rPr lang="ru-RU" dirty="0">
                <a:solidFill>
                  <a:srgbClr val="0070C0"/>
                </a:solidFill>
              </a:rPr>
              <a:t> </a:t>
            </a:r>
            <a:r>
              <a:rPr lang="ru-RU" dirty="0" err="1">
                <a:solidFill>
                  <a:srgbClr val="0070C0"/>
                </a:solidFill>
              </a:rPr>
              <a:t>жазылғандарға</a:t>
            </a:r>
            <a:r>
              <a:rPr lang="ru-RU" dirty="0">
                <a:solidFill>
                  <a:srgbClr val="0070C0"/>
                </a:solidFill>
              </a:rPr>
              <a:t> </a:t>
            </a:r>
            <a:r>
              <a:rPr lang="ru-RU" dirty="0" err="1">
                <a:solidFill>
                  <a:srgbClr val="0070C0"/>
                </a:solidFill>
              </a:rPr>
              <a:t>сенбеуге</a:t>
            </a:r>
            <a:r>
              <a:rPr lang="ru-RU" dirty="0">
                <a:solidFill>
                  <a:srgbClr val="0070C0"/>
                </a:solidFill>
              </a:rPr>
              <a:t> </a:t>
            </a:r>
            <a:r>
              <a:rPr lang="ru-RU" dirty="0" err="1">
                <a:solidFill>
                  <a:srgbClr val="0070C0"/>
                </a:solidFill>
              </a:rPr>
              <a:t>және</a:t>
            </a:r>
            <a:r>
              <a:rPr lang="ru-RU" dirty="0">
                <a:solidFill>
                  <a:srgbClr val="0070C0"/>
                </a:solidFill>
              </a:rPr>
              <a:t> </a:t>
            </a:r>
            <a:r>
              <a:rPr lang="ru-RU" dirty="0" err="1">
                <a:solidFill>
                  <a:srgbClr val="0070C0"/>
                </a:solidFill>
              </a:rPr>
              <a:t>жағдайда</a:t>
            </a:r>
            <a:r>
              <a:rPr lang="ru-RU" dirty="0">
                <a:solidFill>
                  <a:srgbClr val="0070C0"/>
                </a:solidFill>
              </a:rPr>
              <a:t> </a:t>
            </a:r>
            <a:r>
              <a:rPr lang="ru-RU" dirty="0" err="1">
                <a:solidFill>
                  <a:srgbClr val="0070C0"/>
                </a:solidFill>
              </a:rPr>
              <a:t>оларға</a:t>
            </a:r>
            <a:r>
              <a:rPr lang="ru-RU" dirty="0">
                <a:solidFill>
                  <a:srgbClr val="0070C0"/>
                </a:solidFill>
              </a:rPr>
              <a:t> </a:t>
            </a:r>
            <a:r>
              <a:rPr lang="ru-RU" dirty="0" err="1">
                <a:solidFill>
                  <a:srgbClr val="0070C0"/>
                </a:solidFill>
              </a:rPr>
              <a:t>жауап</a:t>
            </a:r>
            <a:r>
              <a:rPr lang="ru-RU" dirty="0">
                <a:solidFill>
                  <a:srgbClr val="0070C0"/>
                </a:solidFill>
              </a:rPr>
              <a:t> </a:t>
            </a:r>
            <a:r>
              <a:rPr lang="ru-RU" dirty="0" err="1">
                <a:solidFill>
                  <a:srgbClr val="0070C0"/>
                </a:solidFill>
              </a:rPr>
              <a:t>бермеу</a:t>
            </a:r>
            <a:r>
              <a:rPr lang="ru-RU" dirty="0">
                <a:solidFill>
                  <a:srgbClr val="0070C0"/>
                </a:solidFill>
              </a:rPr>
              <a:t> </a:t>
            </a:r>
            <a:r>
              <a:rPr lang="ru-RU" dirty="0" err="1">
                <a:solidFill>
                  <a:srgbClr val="0070C0"/>
                </a:solidFill>
              </a:rPr>
              <a:t>керектігін</a:t>
            </a:r>
            <a:r>
              <a:rPr lang="ru-RU" dirty="0">
                <a:solidFill>
                  <a:srgbClr val="0070C0"/>
                </a:solidFill>
              </a:rPr>
              <a:t> </a:t>
            </a:r>
            <a:r>
              <a:rPr lang="ru-RU" dirty="0" err="1">
                <a:solidFill>
                  <a:srgbClr val="0070C0"/>
                </a:solidFill>
              </a:rPr>
              <a:t>ескертіңіз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Балаларға</a:t>
            </a:r>
            <a:r>
              <a:rPr lang="ru-RU" dirty="0">
                <a:solidFill>
                  <a:srgbClr val="0070C0"/>
                </a:solidFill>
              </a:rPr>
              <a:t> </a:t>
            </a:r>
            <a:r>
              <a:rPr lang="ru-RU" dirty="0" err="1">
                <a:solidFill>
                  <a:srgbClr val="0070C0"/>
                </a:solidFill>
              </a:rPr>
              <a:t>бейтаныс</a:t>
            </a:r>
            <a:r>
              <a:rPr lang="ru-RU" dirty="0">
                <a:solidFill>
                  <a:srgbClr val="0070C0"/>
                </a:solidFill>
              </a:rPr>
              <a:t> </a:t>
            </a:r>
            <a:r>
              <a:rPr lang="ru-RU" dirty="0" err="1">
                <a:solidFill>
                  <a:srgbClr val="0070C0"/>
                </a:solidFill>
              </a:rPr>
              <a:t>адамдар</a:t>
            </a:r>
            <a:r>
              <a:rPr lang="ru-RU" dirty="0">
                <a:solidFill>
                  <a:srgbClr val="0070C0"/>
                </a:solidFill>
              </a:rPr>
              <a:t> </a:t>
            </a:r>
            <a:r>
              <a:rPr lang="ru-RU" dirty="0" err="1">
                <a:solidFill>
                  <a:srgbClr val="0070C0"/>
                </a:solidFill>
              </a:rPr>
              <a:t>жіберген</a:t>
            </a:r>
            <a:r>
              <a:rPr lang="ru-RU" dirty="0">
                <a:solidFill>
                  <a:srgbClr val="0070C0"/>
                </a:solidFill>
              </a:rPr>
              <a:t> </a:t>
            </a:r>
            <a:r>
              <a:rPr lang="ru-RU" dirty="0" err="1">
                <a:solidFill>
                  <a:srgbClr val="0070C0"/>
                </a:solidFill>
              </a:rPr>
              <a:t>файлдарды</a:t>
            </a:r>
            <a:r>
              <a:rPr lang="ru-RU" dirty="0">
                <a:solidFill>
                  <a:srgbClr val="0070C0"/>
                </a:solidFill>
              </a:rPr>
              <a:t> </a:t>
            </a:r>
            <a:r>
              <a:rPr lang="ru-RU" dirty="0" err="1">
                <a:solidFill>
                  <a:srgbClr val="0070C0"/>
                </a:solidFill>
              </a:rPr>
              <a:t>ашуға</a:t>
            </a:r>
            <a:r>
              <a:rPr lang="ru-RU" dirty="0">
                <a:solidFill>
                  <a:srgbClr val="0070C0"/>
                </a:solidFill>
              </a:rPr>
              <a:t> </a:t>
            </a:r>
            <a:r>
              <a:rPr lang="ru-RU" dirty="0" err="1">
                <a:solidFill>
                  <a:srgbClr val="0070C0"/>
                </a:solidFill>
              </a:rPr>
              <a:t>болмайтынын</a:t>
            </a:r>
            <a:r>
              <a:rPr lang="ru-RU" dirty="0">
                <a:solidFill>
                  <a:srgbClr val="0070C0"/>
                </a:solidFill>
              </a:rPr>
              <a:t> </a:t>
            </a:r>
            <a:r>
              <a:rPr lang="ru-RU" dirty="0" err="1">
                <a:solidFill>
                  <a:srgbClr val="0070C0"/>
                </a:solidFill>
              </a:rPr>
              <a:t>түсіндіріңіз</a:t>
            </a:r>
            <a:r>
              <a:rPr lang="ru-RU" dirty="0">
                <a:solidFill>
                  <a:srgbClr val="0070C0"/>
                </a:solidFill>
              </a:rPr>
              <a:t>. </a:t>
            </a:r>
            <a:r>
              <a:rPr lang="ru-RU" dirty="0" err="1">
                <a:solidFill>
                  <a:srgbClr val="0070C0"/>
                </a:solidFill>
              </a:rPr>
              <a:t>Бұл</a:t>
            </a:r>
            <a:r>
              <a:rPr lang="ru-RU" dirty="0">
                <a:solidFill>
                  <a:srgbClr val="0070C0"/>
                </a:solidFill>
              </a:rPr>
              <a:t> </a:t>
            </a:r>
            <a:r>
              <a:rPr lang="ru-RU" dirty="0" err="1">
                <a:solidFill>
                  <a:srgbClr val="0070C0"/>
                </a:solidFill>
              </a:rPr>
              <a:t>файлдарда</a:t>
            </a:r>
            <a:r>
              <a:rPr lang="ru-RU" dirty="0">
                <a:solidFill>
                  <a:srgbClr val="0070C0"/>
                </a:solidFill>
              </a:rPr>
              <a:t> </a:t>
            </a:r>
            <a:r>
              <a:rPr lang="ru-RU" dirty="0" err="1">
                <a:solidFill>
                  <a:srgbClr val="0070C0"/>
                </a:solidFill>
              </a:rPr>
              <a:t>келіссіз</a:t>
            </a:r>
            <a:r>
              <a:rPr lang="ru-RU" dirty="0">
                <a:solidFill>
                  <a:srgbClr val="0070C0"/>
                </a:solidFill>
              </a:rPr>
              <a:t> </a:t>
            </a:r>
            <a:r>
              <a:rPr lang="ru-RU" dirty="0" err="1">
                <a:solidFill>
                  <a:srgbClr val="0070C0"/>
                </a:solidFill>
              </a:rPr>
              <a:t>немесе</a:t>
            </a:r>
            <a:r>
              <a:rPr lang="ru-RU" dirty="0">
                <a:solidFill>
                  <a:srgbClr val="0070C0"/>
                </a:solidFill>
              </a:rPr>
              <a:t> </a:t>
            </a:r>
            <a:r>
              <a:rPr lang="ru-RU" dirty="0" err="1">
                <a:solidFill>
                  <a:srgbClr val="0070C0"/>
                </a:solidFill>
              </a:rPr>
              <a:t>агрессивті</a:t>
            </a:r>
            <a:r>
              <a:rPr lang="ru-RU" dirty="0">
                <a:solidFill>
                  <a:srgbClr val="0070C0"/>
                </a:solidFill>
              </a:rPr>
              <a:t> </a:t>
            </a:r>
            <a:r>
              <a:rPr lang="ru-RU" dirty="0" err="1">
                <a:solidFill>
                  <a:srgbClr val="0070C0"/>
                </a:solidFill>
              </a:rPr>
              <a:t>мазмұндағы</a:t>
            </a:r>
            <a:r>
              <a:rPr lang="ru-RU" dirty="0">
                <a:solidFill>
                  <a:srgbClr val="0070C0"/>
                </a:solidFill>
              </a:rPr>
              <a:t> </a:t>
            </a:r>
            <a:r>
              <a:rPr lang="ru-RU" dirty="0" err="1">
                <a:solidFill>
                  <a:srgbClr val="0070C0"/>
                </a:solidFill>
              </a:rPr>
              <a:t>фотосуреттер</a:t>
            </a:r>
            <a:r>
              <a:rPr lang="ru-RU" dirty="0">
                <a:solidFill>
                  <a:srgbClr val="0070C0"/>
                </a:solidFill>
              </a:rPr>
              <a:t>, </a:t>
            </a:r>
            <a:r>
              <a:rPr lang="ru-RU" dirty="0" err="1">
                <a:solidFill>
                  <a:srgbClr val="0070C0"/>
                </a:solidFill>
              </a:rPr>
              <a:t>бейнелер</a:t>
            </a:r>
            <a:r>
              <a:rPr lang="ru-RU" dirty="0">
                <a:solidFill>
                  <a:srgbClr val="0070C0"/>
                </a:solidFill>
              </a:rPr>
              <a:t> </a:t>
            </a:r>
            <a:r>
              <a:rPr lang="ru-RU" dirty="0" err="1">
                <a:solidFill>
                  <a:srgbClr val="0070C0"/>
                </a:solidFill>
              </a:rPr>
              <a:t>болуы</a:t>
            </a:r>
            <a:r>
              <a:rPr lang="ru-RU" dirty="0">
                <a:solidFill>
                  <a:srgbClr val="0070C0"/>
                </a:solidFill>
              </a:rPr>
              <a:t> </a:t>
            </a:r>
            <a:r>
              <a:rPr lang="ru-RU" dirty="0" err="1">
                <a:solidFill>
                  <a:srgbClr val="0070C0"/>
                </a:solidFill>
              </a:rPr>
              <a:t>мүмкін</a:t>
            </a:r>
            <a:r>
              <a:rPr lang="ru-RU" dirty="0">
                <a:solidFill>
                  <a:srgbClr val="0070C0"/>
                </a:solidFill>
              </a:rPr>
              <a:t> </a:t>
            </a:r>
            <a:r>
              <a:rPr lang="ru-RU" dirty="0" err="1">
                <a:solidFill>
                  <a:srgbClr val="0070C0"/>
                </a:solidFill>
              </a:rPr>
              <a:t>екенін</a:t>
            </a:r>
            <a:r>
              <a:rPr lang="ru-RU" dirty="0">
                <a:solidFill>
                  <a:srgbClr val="0070C0"/>
                </a:solidFill>
              </a:rPr>
              <a:t> </a:t>
            </a:r>
            <a:r>
              <a:rPr lang="ru-RU" dirty="0" err="1">
                <a:solidFill>
                  <a:srgbClr val="0070C0"/>
                </a:solidFill>
              </a:rPr>
              <a:t>жеткізіңіз</a:t>
            </a:r>
            <a:r>
              <a:rPr lang="ru-RU" dirty="0">
                <a:solidFill>
                  <a:srgbClr val="0070C0"/>
                </a:solidFill>
              </a:rPr>
              <a:t>;</a:t>
            </a:r>
            <a:endParaRPr lang="en-US" dirty="0">
              <a:solidFill>
                <a:srgbClr val="0070C0"/>
              </a:solidFill>
            </a:endParaRPr>
          </a:p>
          <a:p>
            <a:pPr marL="285750" indent="-285750" algn="just">
              <a:buFont typeface="Wingdings" panose="05000000000000000000" pitchFamily="2" charset="2"/>
              <a:buChar char="Ø"/>
            </a:pPr>
            <a:r>
              <a:rPr lang="ru-RU" dirty="0" err="1">
                <a:solidFill>
                  <a:srgbClr val="0070C0"/>
                </a:solidFill>
              </a:rPr>
              <a:t>Интернеттегі</a:t>
            </a:r>
            <a:r>
              <a:rPr lang="ru-RU" dirty="0">
                <a:solidFill>
                  <a:srgbClr val="0070C0"/>
                </a:solidFill>
              </a:rPr>
              <a:t> </a:t>
            </a:r>
            <a:r>
              <a:rPr lang="ru-RU" dirty="0" err="1">
                <a:solidFill>
                  <a:srgbClr val="0070C0"/>
                </a:solidFill>
              </a:rPr>
              <a:t>кейбір</a:t>
            </a:r>
            <a:r>
              <a:rPr lang="ru-RU" dirty="0">
                <a:solidFill>
                  <a:srgbClr val="0070C0"/>
                </a:solidFill>
              </a:rPr>
              <a:t> </a:t>
            </a:r>
            <a:r>
              <a:rPr lang="ru-RU" dirty="0" err="1">
                <a:solidFill>
                  <a:srgbClr val="0070C0"/>
                </a:solidFill>
              </a:rPr>
              <a:t>адамдар</a:t>
            </a:r>
            <a:r>
              <a:rPr lang="ru-RU" dirty="0">
                <a:solidFill>
                  <a:srgbClr val="0070C0"/>
                </a:solidFill>
              </a:rPr>
              <a:t> </a:t>
            </a:r>
            <a:r>
              <a:rPr lang="ru-RU" dirty="0" err="1">
                <a:solidFill>
                  <a:srgbClr val="0070C0"/>
                </a:solidFill>
              </a:rPr>
              <a:t>өтірік</a:t>
            </a:r>
            <a:r>
              <a:rPr lang="ru-RU" dirty="0">
                <a:solidFill>
                  <a:srgbClr val="0070C0"/>
                </a:solidFill>
              </a:rPr>
              <a:t> </a:t>
            </a:r>
            <a:r>
              <a:rPr lang="ru-RU" dirty="0" err="1">
                <a:solidFill>
                  <a:srgbClr val="0070C0"/>
                </a:solidFill>
              </a:rPr>
              <a:t>айтуы</a:t>
            </a:r>
            <a:r>
              <a:rPr lang="ru-RU" dirty="0">
                <a:solidFill>
                  <a:srgbClr val="0070C0"/>
                </a:solidFill>
              </a:rPr>
              <a:t> </a:t>
            </a:r>
            <a:r>
              <a:rPr lang="ru-RU" dirty="0" err="1">
                <a:solidFill>
                  <a:srgbClr val="0070C0"/>
                </a:solidFill>
              </a:rPr>
              <a:t>мүмкін</a:t>
            </a:r>
            <a:r>
              <a:rPr lang="ru-RU" dirty="0">
                <a:solidFill>
                  <a:srgbClr val="0070C0"/>
                </a:solidFill>
              </a:rPr>
              <a:t> </a:t>
            </a:r>
            <a:r>
              <a:rPr lang="ru-RU" dirty="0" err="1">
                <a:solidFill>
                  <a:srgbClr val="0070C0"/>
                </a:solidFill>
              </a:rPr>
              <a:t>және</a:t>
            </a:r>
            <a:r>
              <a:rPr lang="ru-RU" dirty="0">
                <a:solidFill>
                  <a:srgbClr val="0070C0"/>
                </a:solidFill>
              </a:rPr>
              <a:t> </a:t>
            </a:r>
            <a:r>
              <a:rPr lang="ru-RU" dirty="0" err="1">
                <a:solidFill>
                  <a:srgbClr val="0070C0"/>
                </a:solidFill>
              </a:rPr>
              <a:t>өздерін</a:t>
            </a:r>
            <a:r>
              <a:rPr lang="ru-RU" dirty="0">
                <a:solidFill>
                  <a:srgbClr val="0070C0"/>
                </a:solidFill>
              </a:rPr>
              <a:t> </a:t>
            </a:r>
            <a:r>
              <a:rPr lang="ru-RU" dirty="0" err="1">
                <a:solidFill>
                  <a:srgbClr val="0070C0"/>
                </a:solidFill>
              </a:rPr>
              <a:t>басқа</a:t>
            </a:r>
            <a:r>
              <a:rPr lang="ru-RU" dirty="0">
                <a:solidFill>
                  <a:srgbClr val="0070C0"/>
                </a:solidFill>
              </a:rPr>
              <a:t> </a:t>
            </a:r>
            <a:r>
              <a:rPr lang="ru-RU" dirty="0" err="1">
                <a:solidFill>
                  <a:srgbClr val="0070C0"/>
                </a:solidFill>
              </a:rPr>
              <a:t>адамдардың</a:t>
            </a:r>
            <a:r>
              <a:rPr lang="ru-RU" dirty="0">
                <a:solidFill>
                  <a:srgbClr val="0070C0"/>
                </a:solidFill>
              </a:rPr>
              <a:t> </a:t>
            </a:r>
            <a:r>
              <a:rPr lang="ru-RU" dirty="0" err="1">
                <a:solidFill>
                  <a:srgbClr val="0070C0"/>
                </a:solidFill>
              </a:rPr>
              <a:t>атынан</a:t>
            </a:r>
            <a:r>
              <a:rPr lang="ru-RU" dirty="0">
                <a:solidFill>
                  <a:srgbClr val="0070C0"/>
                </a:solidFill>
              </a:rPr>
              <a:t> </a:t>
            </a:r>
            <a:r>
              <a:rPr lang="ru-RU" dirty="0" err="1">
                <a:solidFill>
                  <a:srgbClr val="0070C0"/>
                </a:solidFill>
              </a:rPr>
              <a:t>көрсетуі</a:t>
            </a:r>
            <a:r>
              <a:rPr lang="ru-RU" dirty="0">
                <a:solidFill>
                  <a:srgbClr val="0070C0"/>
                </a:solidFill>
              </a:rPr>
              <a:t> </a:t>
            </a:r>
            <a:r>
              <a:rPr lang="ru-RU" dirty="0" err="1">
                <a:solidFill>
                  <a:srgbClr val="0070C0"/>
                </a:solidFill>
              </a:rPr>
              <a:t>мүмкін</a:t>
            </a:r>
            <a:r>
              <a:rPr lang="ru-RU" dirty="0">
                <a:solidFill>
                  <a:srgbClr val="0070C0"/>
                </a:solidFill>
              </a:rPr>
              <a:t> </a:t>
            </a:r>
            <a:r>
              <a:rPr lang="ru-RU" dirty="0" err="1">
                <a:solidFill>
                  <a:srgbClr val="0070C0"/>
                </a:solidFill>
              </a:rPr>
              <a:t>екенін</a:t>
            </a:r>
            <a:r>
              <a:rPr lang="ru-RU" dirty="0">
                <a:solidFill>
                  <a:srgbClr val="0070C0"/>
                </a:solidFill>
              </a:rPr>
              <a:t> </a:t>
            </a:r>
            <a:r>
              <a:rPr lang="ru-RU" dirty="0" err="1">
                <a:solidFill>
                  <a:srgbClr val="0070C0"/>
                </a:solidFill>
              </a:rPr>
              <a:t>түсіндіріңіз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Балаларыңызбен</a:t>
            </a:r>
            <a:r>
              <a:rPr lang="ru-RU" dirty="0">
                <a:solidFill>
                  <a:srgbClr val="0070C0"/>
                </a:solidFill>
              </a:rPr>
              <a:t> </a:t>
            </a:r>
            <a:r>
              <a:rPr lang="ru-RU" dirty="0" err="1">
                <a:solidFill>
                  <a:srgbClr val="0070C0"/>
                </a:solidFill>
              </a:rPr>
              <a:t>үнемі</a:t>
            </a:r>
            <a:r>
              <a:rPr lang="ru-RU" dirty="0">
                <a:solidFill>
                  <a:srgbClr val="0070C0"/>
                </a:solidFill>
              </a:rPr>
              <a:t> </a:t>
            </a:r>
            <a:r>
              <a:rPr lang="ru-RU" dirty="0" err="1">
                <a:solidFill>
                  <a:srgbClr val="0070C0"/>
                </a:solidFill>
              </a:rPr>
              <a:t>сөйлесіп</a:t>
            </a:r>
            <a:r>
              <a:rPr lang="ru-RU" dirty="0">
                <a:solidFill>
                  <a:srgbClr val="0070C0"/>
                </a:solidFill>
              </a:rPr>
              <a:t> </a:t>
            </a:r>
            <a:r>
              <a:rPr lang="ru-RU" dirty="0" err="1">
                <a:solidFill>
                  <a:srgbClr val="0070C0"/>
                </a:solidFill>
              </a:rPr>
              <a:t>отырыңыз</a:t>
            </a:r>
            <a:r>
              <a:rPr lang="ru-RU" dirty="0">
                <a:solidFill>
                  <a:srgbClr val="0070C0"/>
                </a:solidFill>
              </a:rPr>
              <a:t>, </a:t>
            </a:r>
            <a:r>
              <a:rPr lang="ru-RU" dirty="0" err="1">
                <a:solidFill>
                  <a:srgbClr val="0070C0"/>
                </a:solidFill>
              </a:rPr>
              <a:t>интернеттегі</a:t>
            </a:r>
            <a:r>
              <a:rPr lang="ru-RU" dirty="0">
                <a:solidFill>
                  <a:srgbClr val="0070C0"/>
                </a:solidFill>
              </a:rPr>
              <a:t> </a:t>
            </a:r>
            <a:r>
              <a:rPr lang="ru-RU" dirty="0" err="1">
                <a:solidFill>
                  <a:srgbClr val="0070C0"/>
                </a:solidFill>
              </a:rPr>
              <a:t>басқа</a:t>
            </a:r>
            <a:r>
              <a:rPr lang="ru-RU" dirty="0">
                <a:solidFill>
                  <a:srgbClr val="0070C0"/>
                </a:solidFill>
              </a:rPr>
              <a:t> </a:t>
            </a:r>
            <a:r>
              <a:rPr lang="ru-RU" dirty="0" err="1">
                <a:solidFill>
                  <a:srgbClr val="0070C0"/>
                </a:solidFill>
              </a:rPr>
              <a:t>адамдардың</a:t>
            </a:r>
            <a:r>
              <a:rPr lang="ru-RU" dirty="0">
                <a:solidFill>
                  <a:srgbClr val="0070C0"/>
                </a:solidFill>
              </a:rPr>
              <a:t> </a:t>
            </a:r>
            <a:r>
              <a:rPr lang="ru-RU" dirty="0" err="1">
                <a:solidFill>
                  <a:srgbClr val="0070C0"/>
                </a:solidFill>
              </a:rPr>
              <a:t>іс-әрекеттеріне</a:t>
            </a:r>
            <a:r>
              <a:rPr lang="ru-RU" dirty="0">
                <a:solidFill>
                  <a:srgbClr val="0070C0"/>
                </a:solidFill>
              </a:rPr>
              <a:t> </a:t>
            </a:r>
            <a:r>
              <a:rPr lang="ru-RU" dirty="0" err="1">
                <a:solidFill>
                  <a:srgbClr val="0070C0"/>
                </a:solidFill>
              </a:rPr>
              <a:t>қалай</a:t>
            </a:r>
            <a:r>
              <a:rPr lang="ru-RU" dirty="0">
                <a:solidFill>
                  <a:srgbClr val="0070C0"/>
                </a:solidFill>
              </a:rPr>
              <a:t> </a:t>
            </a:r>
            <a:r>
              <a:rPr lang="ru-RU" dirty="0" err="1">
                <a:solidFill>
                  <a:srgbClr val="0070C0"/>
                </a:solidFill>
              </a:rPr>
              <a:t>дұрыс</a:t>
            </a:r>
            <a:r>
              <a:rPr lang="ru-RU" dirty="0">
                <a:solidFill>
                  <a:srgbClr val="0070C0"/>
                </a:solidFill>
              </a:rPr>
              <a:t> </a:t>
            </a:r>
            <a:r>
              <a:rPr lang="ru-RU" dirty="0" err="1">
                <a:solidFill>
                  <a:srgbClr val="0070C0"/>
                </a:solidFill>
              </a:rPr>
              <a:t>әрекет</a:t>
            </a:r>
            <a:r>
              <a:rPr lang="ru-RU" dirty="0">
                <a:solidFill>
                  <a:srgbClr val="0070C0"/>
                </a:solidFill>
              </a:rPr>
              <a:t> </a:t>
            </a:r>
            <a:r>
              <a:rPr lang="ru-RU" dirty="0" err="1">
                <a:solidFill>
                  <a:srgbClr val="0070C0"/>
                </a:solidFill>
              </a:rPr>
              <a:t>ету</a:t>
            </a:r>
            <a:r>
              <a:rPr lang="ru-RU" dirty="0">
                <a:solidFill>
                  <a:srgbClr val="0070C0"/>
                </a:solidFill>
              </a:rPr>
              <a:t> </a:t>
            </a:r>
            <a:r>
              <a:rPr lang="ru-RU" dirty="0" err="1">
                <a:solidFill>
                  <a:srgbClr val="0070C0"/>
                </a:solidFill>
              </a:rPr>
              <a:t>және</a:t>
            </a:r>
            <a:r>
              <a:rPr lang="ru-RU" dirty="0">
                <a:solidFill>
                  <a:srgbClr val="0070C0"/>
                </a:solidFill>
              </a:rPr>
              <a:t> </a:t>
            </a:r>
            <a:r>
              <a:rPr lang="ru-RU" dirty="0" err="1">
                <a:solidFill>
                  <a:srgbClr val="0070C0"/>
                </a:solidFill>
              </a:rPr>
              <a:t>жауап</a:t>
            </a:r>
            <a:r>
              <a:rPr lang="ru-RU" dirty="0">
                <a:solidFill>
                  <a:srgbClr val="0070C0"/>
                </a:solidFill>
              </a:rPr>
              <a:t> беру </a:t>
            </a:r>
            <a:r>
              <a:rPr lang="ru-RU" dirty="0" err="1">
                <a:solidFill>
                  <a:srgbClr val="0070C0"/>
                </a:solidFill>
              </a:rPr>
              <a:t>туралы</a:t>
            </a:r>
            <a:r>
              <a:rPr lang="ru-RU" dirty="0">
                <a:solidFill>
                  <a:srgbClr val="0070C0"/>
                </a:solidFill>
              </a:rPr>
              <a:t> </a:t>
            </a:r>
            <a:r>
              <a:rPr lang="ru-RU" dirty="0" err="1">
                <a:solidFill>
                  <a:srgbClr val="0070C0"/>
                </a:solidFill>
              </a:rPr>
              <a:t>кеңес</a:t>
            </a:r>
            <a:r>
              <a:rPr lang="ru-RU" dirty="0">
                <a:solidFill>
                  <a:srgbClr val="0070C0"/>
                </a:solidFill>
              </a:rPr>
              <a:t> </a:t>
            </a:r>
            <a:r>
              <a:rPr lang="ru-RU" dirty="0" err="1">
                <a:solidFill>
                  <a:srgbClr val="0070C0"/>
                </a:solidFill>
              </a:rPr>
              <a:t>беріңіз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Егер</a:t>
            </a:r>
            <a:r>
              <a:rPr lang="ru-RU" dirty="0">
                <a:solidFill>
                  <a:srgbClr val="0070C0"/>
                </a:solidFill>
              </a:rPr>
              <a:t> </a:t>
            </a:r>
            <a:r>
              <a:rPr lang="ru-RU" dirty="0" err="1">
                <a:solidFill>
                  <a:srgbClr val="0070C0"/>
                </a:solidFill>
              </a:rPr>
              <a:t>біреу</a:t>
            </a:r>
            <a:r>
              <a:rPr lang="ru-RU" dirty="0">
                <a:solidFill>
                  <a:srgbClr val="0070C0"/>
                </a:solidFill>
              </a:rPr>
              <a:t> </a:t>
            </a:r>
            <a:r>
              <a:rPr lang="ru-RU" dirty="0" err="1">
                <a:solidFill>
                  <a:srgbClr val="0070C0"/>
                </a:solidFill>
              </a:rPr>
              <a:t>желіде</a:t>
            </a:r>
            <a:r>
              <a:rPr lang="ru-RU" dirty="0">
                <a:solidFill>
                  <a:srgbClr val="0070C0"/>
                </a:solidFill>
              </a:rPr>
              <a:t> </a:t>
            </a:r>
            <a:r>
              <a:rPr lang="ru-RU" dirty="0" err="1">
                <a:solidFill>
                  <a:srgbClr val="0070C0"/>
                </a:solidFill>
              </a:rPr>
              <a:t>ренжітсе</a:t>
            </a:r>
            <a:r>
              <a:rPr lang="ru-RU" dirty="0">
                <a:solidFill>
                  <a:srgbClr val="0070C0"/>
                </a:solidFill>
              </a:rPr>
              <a:t> </a:t>
            </a:r>
            <a:r>
              <a:rPr lang="ru-RU" dirty="0" err="1">
                <a:solidFill>
                  <a:srgbClr val="0070C0"/>
                </a:solidFill>
              </a:rPr>
              <a:t>немесе</a:t>
            </a:r>
            <a:r>
              <a:rPr lang="ru-RU" dirty="0">
                <a:solidFill>
                  <a:srgbClr val="0070C0"/>
                </a:solidFill>
              </a:rPr>
              <a:t> </a:t>
            </a:r>
            <a:r>
              <a:rPr lang="ru-RU" dirty="0" err="1">
                <a:solidFill>
                  <a:srgbClr val="0070C0"/>
                </a:solidFill>
              </a:rPr>
              <a:t>агрессивті</a:t>
            </a:r>
            <a:r>
              <a:rPr lang="ru-RU" dirty="0">
                <a:solidFill>
                  <a:srgbClr val="0070C0"/>
                </a:solidFill>
              </a:rPr>
              <a:t> </a:t>
            </a:r>
            <a:r>
              <a:rPr lang="ru-RU" dirty="0" err="1">
                <a:solidFill>
                  <a:srgbClr val="0070C0"/>
                </a:solidFill>
              </a:rPr>
              <a:t>мазмұндағы</a:t>
            </a:r>
            <a:r>
              <a:rPr lang="ru-RU" dirty="0">
                <a:solidFill>
                  <a:srgbClr val="0070C0"/>
                </a:solidFill>
              </a:rPr>
              <a:t> </a:t>
            </a:r>
            <a:r>
              <a:rPr lang="ru-RU" dirty="0" err="1">
                <a:solidFill>
                  <a:srgbClr val="0070C0"/>
                </a:solidFill>
              </a:rPr>
              <a:t>материалды</a:t>
            </a:r>
            <a:r>
              <a:rPr lang="ru-RU" dirty="0">
                <a:solidFill>
                  <a:srgbClr val="0070C0"/>
                </a:solidFill>
              </a:rPr>
              <a:t> </a:t>
            </a:r>
            <a:r>
              <a:rPr lang="ru-RU" dirty="0" err="1">
                <a:solidFill>
                  <a:srgbClr val="0070C0"/>
                </a:solidFill>
              </a:rPr>
              <a:t>көрсе</a:t>
            </a:r>
            <a:r>
              <a:rPr lang="ru-RU" dirty="0">
                <a:solidFill>
                  <a:srgbClr val="0070C0"/>
                </a:solidFill>
              </a:rPr>
              <a:t> </a:t>
            </a:r>
            <a:r>
              <a:rPr lang="ru-RU" dirty="0" err="1">
                <a:solidFill>
                  <a:srgbClr val="0070C0"/>
                </a:solidFill>
              </a:rPr>
              <a:t>балаларыңызды</a:t>
            </a:r>
            <a:r>
              <a:rPr lang="ru-RU" dirty="0">
                <a:solidFill>
                  <a:srgbClr val="0070C0"/>
                </a:solidFill>
              </a:rPr>
              <a:t> </a:t>
            </a:r>
            <a:r>
              <a:rPr lang="ru-RU" dirty="0" err="1">
                <a:solidFill>
                  <a:srgbClr val="0070C0"/>
                </a:solidFill>
              </a:rPr>
              <a:t>дұрыс</a:t>
            </a:r>
            <a:r>
              <a:rPr lang="ru-RU" dirty="0">
                <a:solidFill>
                  <a:srgbClr val="0070C0"/>
                </a:solidFill>
              </a:rPr>
              <a:t> </a:t>
            </a:r>
            <a:r>
              <a:rPr lang="ru-RU" dirty="0" err="1">
                <a:solidFill>
                  <a:srgbClr val="0070C0"/>
                </a:solidFill>
              </a:rPr>
              <a:t>жауап</a:t>
            </a:r>
            <a:r>
              <a:rPr lang="ru-RU" dirty="0">
                <a:solidFill>
                  <a:srgbClr val="0070C0"/>
                </a:solidFill>
              </a:rPr>
              <a:t> </a:t>
            </a:r>
            <a:r>
              <a:rPr lang="ru-RU" dirty="0" err="1">
                <a:solidFill>
                  <a:srgbClr val="0070C0"/>
                </a:solidFill>
              </a:rPr>
              <a:t>беруге</a:t>
            </a:r>
            <a:r>
              <a:rPr lang="ru-RU" dirty="0">
                <a:solidFill>
                  <a:srgbClr val="0070C0"/>
                </a:solidFill>
              </a:rPr>
              <a:t> </a:t>
            </a:r>
            <a:r>
              <a:rPr lang="ru-RU" dirty="0" err="1">
                <a:solidFill>
                  <a:srgbClr val="0070C0"/>
                </a:solidFill>
              </a:rPr>
              <a:t>үйретіңіз</a:t>
            </a:r>
            <a:r>
              <a:rPr lang="ru-RU" dirty="0">
                <a:solidFill>
                  <a:srgbClr val="0070C0"/>
                </a:solidFill>
              </a:rPr>
              <a:t>;</a:t>
            </a:r>
          </a:p>
          <a:p>
            <a:pPr marL="285750" indent="-285750" algn="just">
              <a:buFont typeface="Wingdings" panose="05000000000000000000" pitchFamily="2" charset="2"/>
              <a:buChar char="Ø"/>
            </a:pPr>
            <a:r>
              <a:rPr lang="ru-RU" dirty="0" err="1">
                <a:solidFill>
                  <a:srgbClr val="0070C0"/>
                </a:solidFill>
              </a:rPr>
              <a:t>Сіздің</a:t>
            </a:r>
            <a:r>
              <a:rPr lang="ru-RU" dirty="0">
                <a:solidFill>
                  <a:srgbClr val="0070C0"/>
                </a:solidFill>
              </a:rPr>
              <a:t> </a:t>
            </a:r>
            <a:r>
              <a:rPr lang="ru-RU" dirty="0" err="1">
                <a:solidFill>
                  <a:srgbClr val="0070C0"/>
                </a:solidFill>
              </a:rPr>
              <a:t>балаларыңыз</a:t>
            </a:r>
            <a:r>
              <a:rPr lang="ru-RU" dirty="0">
                <a:solidFill>
                  <a:srgbClr val="0070C0"/>
                </a:solidFill>
              </a:rPr>
              <a:t> </a:t>
            </a:r>
            <a:r>
              <a:rPr lang="ru-RU" dirty="0" err="1">
                <a:solidFill>
                  <a:srgbClr val="0070C0"/>
                </a:solidFill>
              </a:rPr>
              <a:t>қолданатын</a:t>
            </a:r>
            <a:r>
              <a:rPr lang="ru-RU" dirty="0">
                <a:solidFill>
                  <a:srgbClr val="0070C0"/>
                </a:solidFill>
              </a:rPr>
              <a:t> </a:t>
            </a:r>
            <a:r>
              <a:rPr lang="ru-RU" dirty="0" err="1">
                <a:solidFill>
                  <a:srgbClr val="0070C0"/>
                </a:solidFill>
              </a:rPr>
              <a:t>компьютерде</a:t>
            </a:r>
            <a:r>
              <a:rPr lang="ru-RU" dirty="0">
                <a:solidFill>
                  <a:srgbClr val="0070C0"/>
                </a:solidFill>
              </a:rPr>
              <a:t> </a:t>
            </a:r>
            <a:r>
              <a:rPr lang="ru-RU" dirty="0" err="1">
                <a:solidFill>
                  <a:srgbClr val="0070C0"/>
                </a:solidFill>
              </a:rPr>
              <a:t>жасына</a:t>
            </a:r>
            <a:r>
              <a:rPr lang="ru-RU" dirty="0">
                <a:solidFill>
                  <a:srgbClr val="0070C0"/>
                </a:solidFill>
              </a:rPr>
              <a:t> </a:t>
            </a:r>
            <a:r>
              <a:rPr lang="ru-RU" dirty="0" err="1">
                <a:solidFill>
                  <a:srgbClr val="0070C0"/>
                </a:solidFill>
              </a:rPr>
              <a:t>қарай</a:t>
            </a:r>
            <a:r>
              <a:rPr lang="ru-RU" dirty="0">
                <a:solidFill>
                  <a:srgbClr val="0070C0"/>
                </a:solidFill>
              </a:rPr>
              <a:t> </a:t>
            </a:r>
            <a:r>
              <a:rPr lang="ru-RU" dirty="0" err="1">
                <a:solidFill>
                  <a:srgbClr val="0070C0"/>
                </a:solidFill>
              </a:rPr>
              <a:t>зерделеу</a:t>
            </a:r>
            <a:r>
              <a:rPr lang="ru-RU" dirty="0">
                <a:solidFill>
                  <a:srgbClr val="0070C0"/>
                </a:solidFill>
              </a:rPr>
              <a:t> </a:t>
            </a:r>
            <a:r>
              <a:rPr lang="ru-RU" dirty="0" err="1">
                <a:solidFill>
                  <a:srgbClr val="0070C0"/>
                </a:solidFill>
              </a:rPr>
              <a:t>құралдары</a:t>
            </a:r>
            <a:r>
              <a:rPr lang="ru-RU" dirty="0">
                <a:solidFill>
                  <a:srgbClr val="0070C0"/>
                </a:solidFill>
              </a:rPr>
              <a:t> </a:t>
            </a:r>
            <a:r>
              <a:rPr lang="ru-RU" dirty="0" err="1">
                <a:solidFill>
                  <a:srgbClr val="0070C0"/>
                </a:solidFill>
              </a:rPr>
              <a:t>орнатылып</a:t>
            </a:r>
            <a:r>
              <a:rPr lang="ru-RU" dirty="0">
                <a:solidFill>
                  <a:srgbClr val="0070C0"/>
                </a:solidFill>
              </a:rPr>
              <a:t>, </a:t>
            </a:r>
            <a:r>
              <a:rPr lang="ru-RU" dirty="0" err="1">
                <a:solidFill>
                  <a:srgbClr val="0070C0"/>
                </a:solidFill>
              </a:rPr>
              <a:t>дұрыс</a:t>
            </a:r>
            <a:r>
              <a:rPr lang="ru-RU" dirty="0">
                <a:solidFill>
                  <a:srgbClr val="0070C0"/>
                </a:solidFill>
              </a:rPr>
              <a:t> </a:t>
            </a:r>
            <a:r>
              <a:rPr lang="ru-RU" dirty="0" err="1">
                <a:solidFill>
                  <a:srgbClr val="0070C0"/>
                </a:solidFill>
              </a:rPr>
              <a:t>конфигурацияланғанына</a:t>
            </a:r>
            <a:r>
              <a:rPr lang="ru-RU" dirty="0">
                <a:solidFill>
                  <a:srgbClr val="0070C0"/>
                </a:solidFill>
              </a:rPr>
              <a:t> </a:t>
            </a:r>
            <a:r>
              <a:rPr lang="ru-RU" dirty="0" err="1">
                <a:solidFill>
                  <a:srgbClr val="0070C0"/>
                </a:solidFill>
              </a:rPr>
              <a:t>көз</a:t>
            </a:r>
            <a:r>
              <a:rPr lang="ru-RU" dirty="0">
                <a:solidFill>
                  <a:srgbClr val="0070C0"/>
                </a:solidFill>
              </a:rPr>
              <a:t> </a:t>
            </a:r>
            <a:r>
              <a:rPr lang="ru-RU" dirty="0" err="1">
                <a:solidFill>
                  <a:srgbClr val="0070C0"/>
                </a:solidFill>
              </a:rPr>
              <a:t>жеткізіңіз</a:t>
            </a:r>
            <a:r>
              <a:rPr lang="ru-RU" dirty="0">
                <a:solidFill>
                  <a:srgbClr val="0070C0"/>
                </a:solidFill>
              </a:rPr>
              <a:t>.</a:t>
            </a:r>
            <a:endParaRPr lang="ru-RU" dirty="0"/>
          </a:p>
          <a:p>
            <a:endParaRPr lang="ru-RU" dirty="0">
              <a:solidFill>
                <a:schemeClr val="tx2">
                  <a:lumMod val="40000"/>
                  <a:lumOff val="60000"/>
                </a:schemeClr>
              </a:solidFill>
              <a:latin typeface="Arial" panose="020B0604020202020204" pitchFamily="34" charset="0"/>
              <a:cs typeface="Arial" panose="020B0604020202020204" pitchFamily="34" charset="0"/>
            </a:endParaRPr>
          </a:p>
        </p:txBody>
      </p:sp>
      <p:sp>
        <p:nvSpPr>
          <p:cNvPr id="7" name="Заголовок 3">
            <a:extLst>
              <a:ext uri="{FF2B5EF4-FFF2-40B4-BE49-F238E27FC236}">
                <a16:creationId xmlns:a16="http://schemas.microsoft.com/office/drawing/2014/main" id="{DB9E48B4-FE7F-443E-BD76-153E52129D7D}"/>
              </a:ext>
            </a:extLst>
          </p:cNvPr>
          <p:cNvSpPr txBox="1">
            <a:spLocks/>
          </p:cNvSpPr>
          <p:nvPr/>
        </p:nvSpPr>
        <p:spPr>
          <a:xfrm>
            <a:off x="243" y="349962"/>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600" b="1" i="1" dirty="0" err="1">
                <a:solidFill>
                  <a:schemeClr val="tx2"/>
                </a:solidFill>
              </a:rPr>
              <a:t>Ата-аналарға</a:t>
            </a:r>
            <a:r>
              <a:rPr lang="ru-RU" sz="2600" b="1" i="1" dirty="0">
                <a:solidFill>
                  <a:schemeClr val="tx2"/>
                </a:solidFill>
              </a:rPr>
              <a:t> </a:t>
            </a:r>
            <a:r>
              <a:rPr lang="ru-RU" sz="2600" b="1" i="1" dirty="0" err="1">
                <a:solidFill>
                  <a:schemeClr val="tx2"/>
                </a:solidFill>
              </a:rPr>
              <a:t>кеңес</a:t>
            </a:r>
            <a:endParaRPr lang="ru-RU" sz="2600" b="1" i="1" dirty="0">
              <a:solidFill>
                <a:schemeClr val="tx2"/>
              </a:solidFill>
            </a:endParaRPr>
          </a:p>
        </p:txBody>
      </p:sp>
    </p:spTree>
    <p:extLst>
      <p:ext uri="{BB962C8B-B14F-4D97-AF65-F5344CB8AC3E}">
        <p14:creationId xmlns:p14="http://schemas.microsoft.com/office/powerpoint/2010/main" val="2323595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B639A6-6CDB-4A0F-98A1-CF5BA04DAEB3}"/>
              </a:ext>
            </a:extLst>
          </p:cNvPr>
          <p:cNvSpPr txBox="1"/>
          <p:nvPr/>
        </p:nvSpPr>
        <p:spPr>
          <a:xfrm>
            <a:off x="401709" y="1473589"/>
            <a:ext cx="11701401" cy="3693319"/>
          </a:xfrm>
          <a:prstGeom prst="rect">
            <a:avLst/>
          </a:prstGeom>
          <a:noFill/>
        </p:spPr>
        <p:txBody>
          <a:bodyPr wrap="square" rtlCol="0">
            <a:spAutoFit/>
          </a:bodyPr>
          <a:lstStyle/>
          <a:p>
            <a:pPr marL="285750" indent="-285750">
              <a:buFont typeface="Wingdings" panose="05000000000000000000" pitchFamily="2" charset="2"/>
              <a:buChar char="Ø"/>
            </a:pPr>
            <a:r>
              <a:rPr lang="ru-RU" dirty="0" err="1">
                <a:solidFill>
                  <a:srgbClr val="0070C0"/>
                </a:solidFill>
              </a:rPr>
              <a:t>Компьютерді</a:t>
            </a:r>
            <a:r>
              <a:rPr lang="ru-RU" dirty="0">
                <a:solidFill>
                  <a:srgbClr val="0070C0"/>
                </a:solidFill>
              </a:rPr>
              <a:t> </a:t>
            </a:r>
            <a:r>
              <a:rPr lang="ru-RU" dirty="0" err="1">
                <a:solidFill>
                  <a:srgbClr val="0070C0"/>
                </a:solidFill>
              </a:rPr>
              <a:t>көрінетін</a:t>
            </a:r>
            <a:r>
              <a:rPr lang="ru-RU" dirty="0">
                <a:solidFill>
                  <a:srgbClr val="0070C0"/>
                </a:solidFill>
              </a:rPr>
              <a:t> </a:t>
            </a:r>
            <a:r>
              <a:rPr lang="ru-RU" dirty="0" err="1">
                <a:solidFill>
                  <a:srgbClr val="0070C0"/>
                </a:solidFill>
              </a:rPr>
              <a:t>жерге</a:t>
            </a:r>
            <a:r>
              <a:rPr lang="ru-RU" dirty="0">
                <a:solidFill>
                  <a:srgbClr val="0070C0"/>
                </a:solidFill>
              </a:rPr>
              <a:t> </a:t>
            </a:r>
            <a:r>
              <a:rPr lang="ru-RU" dirty="0" err="1">
                <a:solidFill>
                  <a:srgbClr val="0070C0"/>
                </a:solidFill>
              </a:rPr>
              <a:t>қойыңыз</a:t>
            </a:r>
            <a:r>
              <a:rPr lang="ru-RU" dirty="0">
                <a:solidFill>
                  <a:srgbClr val="0070C0"/>
                </a:solidFill>
              </a:rPr>
              <a:t>;</a:t>
            </a:r>
          </a:p>
          <a:p>
            <a:endParaRPr lang="ru-RU" dirty="0">
              <a:solidFill>
                <a:srgbClr val="0070C0"/>
              </a:solidFill>
            </a:endParaRPr>
          </a:p>
          <a:p>
            <a:pPr marL="285750" indent="-285750">
              <a:buFont typeface="Wingdings" panose="05000000000000000000" pitchFamily="2" charset="2"/>
              <a:buChar char="Ø"/>
            </a:pPr>
            <a:r>
              <a:rPr lang="ru-RU" dirty="0" err="1">
                <a:solidFill>
                  <a:srgbClr val="0070C0"/>
                </a:solidFill>
              </a:rPr>
              <a:t>Сабақтан</a:t>
            </a:r>
            <a:r>
              <a:rPr lang="ru-RU" dirty="0">
                <a:solidFill>
                  <a:srgbClr val="0070C0"/>
                </a:solidFill>
              </a:rPr>
              <a:t> </a:t>
            </a:r>
            <a:r>
              <a:rPr lang="ru-RU" dirty="0" err="1">
                <a:solidFill>
                  <a:srgbClr val="0070C0"/>
                </a:solidFill>
              </a:rPr>
              <a:t>тыс</a:t>
            </a:r>
            <a:r>
              <a:rPr lang="ru-RU" dirty="0">
                <a:solidFill>
                  <a:srgbClr val="0070C0"/>
                </a:solidFill>
              </a:rPr>
              <a:t> </a:t>
            </a:r>
            <a:r>
              <a:rPr lang="ru-RU" dirty="0" err="1">
                <a:solidFill>
                  <a:srgbClr val="0070C0"/>
                </a:solidFill>
              </a:rPr>
              <a:t>уақытта</a:t>
            </a:r>
            <a:r>
              <a:rPr lang="ru-RU" dirty="0">
                <a:solidFill>
                  <a:srgbClr val="0070C0"/>
                </a:solidFill>
              </a:rPr>
              <a:t> Интернет пен </a:t>
            </a:r>
            <a:r>
              <a:rPr lang="ru-RU" dirty="0" err="1">
                <a:solidFill>
                  <a:srgbClr val="0070C0"/>
                </a:solidFill>
              </a:rPr>
              <a:t>ойын</a:t>
            </a:r>
            <a:r>
              <a:rPr lang="ru-RU" dirty="0">
                <a:solidFill>
                  <a:srgbClr val="0070C0"/>
                </a:solidFill>
              </a:rPr>
              <a:t> </a:t>
            </a:r>
            <a:r>
              <a:rPr lang="ru-RU" dirty="0" err="1">
                <a:solidFill>
                  <a:srgbClr val="0070C0"/>
                </a:solidFill>
              </a:rPr>
              <a:t>уақытын</a:t>
            </a:r>
            <a:r>
              <a:rPr lang="ru-RU" dirty="0">
                <a:solidFill>
                  <a:srgbClr val="0070C0"/>
                </a:solidFill>
              </a:rPr>
              <a:t> </a:t>
            </a:r>
            <a:r>
              <a:rPr lang="ru-RU" dirty="0" err="1">
                <a:solidFill>
                  <a:srgbClr val="0070C0"/>
                </a:solidFill>
              </a:rPr>
              <a:t>шектеңіз</a:t>
            </a:r>
            <a:r>
              <a:rPr lang="ru-RU" dirty="0">
                <a:solidFill>
                  <a:srgbClr val="0070C0"/>
                </a:solidFill>
              </a:rPr>
              <a:t> (</a:t>
            </a:r>
            <a:r>
              <a:rPr lang="ru-RU" dirty="0" err="1">
                <a:solidFill>
                  <a:srgbClr val="0070C0"/>
                </a:solidFill>
              </a:rPr>
              <a:t>күніне</a:t>
            </a:r>
            <a:r>
              <a:rPr lang="ru-RU" dirty="0">
                <a:solidFill>
                  <a:srgbClr val="0070C0"/>
                </a:solidFill>
              </a:rPr>
              <a:t> 15-30 минут);</a:t>
            </a:r>
          </a:p>
          <a:p>
            <a:endParaRPr lang="ru-RU" dirty="0">
              <a:solidFill>
                <a:srgbClr val="0070C0"/>
              </a:solidFill>
            </a:endParaRPr>
          </a:p>
          <a:p>
            <a:pPr marL="285750" indent="-285750">
              <a:buFont typeface="Wingdings" panose="05000000000000000000" pitchFamily="2" charset="2"/>
              <a:buChar char="Ø"/>
            </a:pPr>
            <a:r>
              <a:rPr lang="ru-RU" dirty="0" err="1">
                <a:solidFill>
                  <a:srgbClr val="0070C0"/>
                </a:solidFill>
              </a:rPr>
              <a:t>Балаңыздың</a:t>
            </a:r>
            <a:r>
              <a:rPr lang="ru-RU" dirty="0">
                <a:solidFill>
                  <a:srgbClr val="0070C0"/>
                </a:solidFill>
              </a:rPr>
              <a:t> </a:t>
            </a:r>
            <a:r>
              <a:rPr lang="ru-RU" dirty="0" err="1">
                <a:solidFill>
                  <a:srgbClr val="0070C0"/>
                </a:solidFill>
              </a:rPr>
              <a:t>Интернетке</a:t>
            </a:r>
            <a:r>
              <a:rPr lang="ru-RU" dirty="0">
                <a:solidFill>
                  <a:srgbClr val="0070C0"/>
                </a:solidFill>
              </a:rPr>
              <a:t> </a:t>
            </a:r>
            <a:r>
              <a:rPr lang="ru-RU" dirty="0" err="1">
                <a:solidFill>
                  <a:srgbClr val="0070C0"/>
                </a:solidFill>
              </a:rPr>
              <a:t>кіру</a:t>
            </a:r>
            <a:r>
              <a:rPr lang="ru-RU" dirty="0">
                <a:solidFill>
                  <a:srgbClr val="0070C0"/>
                </a:solidFill>
              </a:rPr>
              <a:t> </a:t>
            </a:r>
            <a:r>
              <a:rPr lang="ru-RU" dirty="0" err="1">
                <a:solidFill>
                  <a:srgbClr val="0070C0"/>
                </a:solidFill>
              </a:rPr>
              <a:t>тарихына</a:t>
            </a:r>
            <a:r>
              <a:rPr lang="ru-RU" dirty="0">
                <a:solidFill>
                  <a:srgbClr val="0070C0"/>
                </a:solidFill>
              </a:rPr>
              <a:t> </a:t>
            </a:r>
            <a:r>
              <a:rPr lang="ru-RU" dirty="0" err="1">
                <a:solidFill>
                  <a:srgbClr val="0070C0"/>
                </a:solidFill>
              </a:rPr>
              <a:t>қызығушылық</a:t>
            </a:r>
            <a:r>
              <a:rPr lang="ru-RU" dirty="0">
                <a:solidFill>
                  <a:srgbClr val="0070C0"/>
                </a:solidFill>
              </a:rPr>
              <a:t> </a:t>
            </a:r>
            <a:r>
              <a:rPr lang="ru-RU" dirty="0" err="1">
                <a:solidFill>
                  <a:srgbClr val="0070C0"/>
                </a:solidFill>
              </a:rPr>
              <a:t>танытыңыз</a:t>
            </a:r>
            <a:r>
              <a:rPr lang="ru-RU" dirty="0">
                <a:solidFill>
                  <a:srgbClr val="0070C0"/>
                </a:solidFill>
              </a:rPr>
              <a:t>;</a:t>
            </a:r>
          </a:p>
          <a:p>
            <a:pPr marL="285750" indent="-285750">
              <a:buFont typeface="Wingdings" panose="05000000000000000000" pitchFamily="2" charset="2"/>
              <a:buChar char="Ø"/>
            </a:pPr>
            <a:endParaRPr lang="ru-RU" dirty="0">
              <a:solidFill>
                <a:srgbClr val="0070C0"/>
              </a:solidFill>
            </a:endParaRPr>
          </a:p>
          <a:p>
            <a:pPr marL="285750" indent="-285750">
              <a:buFont typeface="Wingdings" panose="05000000000000000000" pitchFamily="2" charset="2"/>
              <a:buChar char="Ø"/>
            </a:pPr>
            <a:r>
              <a:rPr lang="ru-RU" dirty="0" err="1">
                <a:solidFill>
                  <a:srgbClr val="0070C0"/>
                </a:solidFill>
              </a:rPr>
              <a:t>Балаңызбен</a:t>
            </a:r>
            <a:r>
              <a:rPr lang="ru-RU" dirty="0">
                <a:solidFill>
                  <a:srgbClr val="0070C0"/>
                </a:solidFill>
              </a:rPr>
              <a:t> </a:t>
            </a:r>
            <a:r>
              <a:rPr lang="ru-RU" dirty="0" err="1">
                <a:solidFill>
                  <a:srgbClr val="0070C0"/>
                </a:solidFill>
              </a:rPr>
              <a:t>компьютерде</a:t>
            </a:r>
            <a:r>
              <a:rPr lang="ru-RU" dirty="0">
                <a:solidFill>
                  <a:srgbClr val="0070C0"/>
                </a:solidFill>
              </a:rPr>
              <a:t> </a:t>
            </a:r>
            <a:r>
              <a:rPr lang="ru-RU" dirty="0" err="1">
                <a:solidFill>
                  <a:srgbClr val="0070C0"/>
                </a:solidFill>
              </a:rPr>
              <a:t>немесе</a:t>
            </a:r>
            <a:r>
              <a:rPr lang="ru-RU" dirty="0">
                <a:solidFill>
                  <a:srgbClr val="0070C0"/>
                </a:solidFill>
              </a:rPr>
              <a:t> </a:t>
            </a:r>
            <a:r>
              <a:rPr lang="ru-RU" dirty="0" err="1">
                <a:solidFill>
                  <a:srgbClr val="0070C0"/>
                </a:solidFill>
              </a:rPr>
              <a:t>мобильді</a:t>
            </a:r>
            <a:r>
              <a:rPr lang="ru-RU" dirty="0">
                <a:solidFill>
                  <a:srgbClr val="0070C0"/>
                </a:solidFill>
              </a:rPr>
              <a:t> </a:t>
            </a:r>
            <a:r>
              <a:rPr lang="ru-RU" dirty="0" err="1">
                <a:solidFill>
                  <a:srgbClr val="0070C0"/>
                </a:solidFill>
              </a:rPr>
              <a:t>құрылғыда</a:t>
            </a:r>
            <a:r>
              <a:rPr lang="ru-RU" dirty="0">
                <a:solidFill>
                  <a:srgbClr val="0070C0"/>
                </a:solidFill>
              </a:rPr>
              <a:t> не </a:t>
            </a:r>
            <a:r>
              <a:rPr lang="ru-RU" dirty="0" err="1">
                <a:solidFill>
                  <a:srgbClr val="0070C0"/>
                </a:solidFill>
              </a:rPr>
              <a:t>көретіні</a:t>
            </a:r>
            <a:r>
              <a:rPr lang="ru-RU" dirty="0">
                <a:solidFill>
                  <a:srgbClr val="0070C0"/>
                </a:solidFill>
              </a:rPr>
              <a:t> </a:t>
            </a:r>
            <a:r>
              <a:rPr lang="ru-RU" dirty="0" err="1">
                <a:solidFill>
                  <a:srgbClr val="0070C0"/>
                </a:solidFill>
              </a:rPr>
              <a:t>және</a:t>
            </a:r>
            <a:r>
              <a:rPr lang="ru-RU" dirty="0">
                <a:solidFill>
                  <a:srgbClr val="0070C0"/>
                </a:solidFill>
              </a:rPr>
              <a:t> </a:t>
            </a:r>
            <a:r>
              <a:rPr lang="ru-RU" dirty="0" err="1">
                <a:solidFill>
                  <a:srgbClr val="0070C0"/>
                </a:solidFill>
              </a:rPr>
              <a:t>немен</a:t>
            </a:r>
            <a:r>
              <a:rPr lang="ru-RU" dirty="0">
                <a:solidFill>
                  <a:srgbClr val="0070C0"/>
                </a:solidFill>
              </a:rPr>
              <a:t> </a:t>
            </a:r>
            <a:r>
              <a:rPr lang="ru-RU" dirty="0" err="1">
                <a:solidFill>
                  <a:srgbClr val="0070C0"/>
                </a:solidFill>
              </a:rPr>
              <a:t>айналысатыны</a:t>
            </a:r>
            <a:r>
              <a:rPr lang="ru-RU" dirty="0">
                <a:solidFill>
                  <a:srgbClr val="0070C0"/>
                </a:solidFill>
              </a:rPr>
              <a:t> </a:t>
            </a:r>
            <a:r>
              <a:rPr lang="ru-RU" dirty="0" err="1">
                <a:solidFill>
                  <a:srgbClr val="0070C0"/>
                </a:solidFill>
              </a:rPr>
              <a:t>туралы</a:t>
            </a:r>
            <a:r>
              <a:rPr lang="ru-RU" dirty="0">
                <a:solidFill>
                  <a:srgbClr val="0070C0"/>
                </a:solidFill>
              </a:rPr>
              <a:t> </a:t>
            </a:r>
            <a:r>
              <a:rPr lang="ru-RU" dirty="0" err="1">
                <a:solidFill>
                  <a:srgbClr val="0070C0"/>
                </a:solidFill>
              </a:rPr>
              <a:t>сөйлесіңіз</a:t>
            </a:r>
            <a:r>
              <a:rPr lang="ru-RU" dirty="0">
                <a:solidFill>
                  <a:srgbClr val="0070C0"/>
                </a:solidFill>
              </a:rPr>
              <a:t>;</a:t>
            </a:r>
          </a:p>
          <a:p>
            <a:endParaRPr lang="ru-RU" dirty="0">
              <a:solidFill>
                <a:srgbClr val="0070C0"/>
              </a:solidFill>
            </a:endParaRPr>
          </a:p>
          <a:p>
            <a:pPr marL="285750" indent="-285750">
              <a:buFont typeface="Wingdings" panose="05000000000000000000" pitchFamily="2" charset="2"/>
              <a:buChar char="Ø"/>
            </a:pPr>
            <a:r>
              <a:rPr lang="ru-RU" dirty="0" err="1">
                <a:solidFill>
                  <a:srgbClr val="0070C0"/>
                </a:solidFill>
              </a:rPr>
              <a:t>Балаларға</a:t>
            </a:r>
            <a:r>
              <a:rPr lang="ru-RU" dirty="0">
                <a:solidFill>
                  <a:srgbClr val="0070C0"/>
                </a:solidFill>
              </a:rPr>
              <a:t> </a:t>
            </a:r>
            <a:r>
              <a:rPr lang="ru-RU" dirty="0" err="1">
                <a:solidFill>
                  <a:srgbClr val="0070C0"/>
                </a:solidFill>
              </a:rPr>
              <a:t>компьютерде</a:t>
            </a:r>
            <a:r>
              <a:rPr lang="ru-RU" dirty="0">
                <a:solidFill>
                  <a:srgbClr val="0070C0"/>
                </a:solidFill>
              </a:rPr>
              <a:t> </a:t>
            </a:r>
            <a:r>
              <a:rPr lang="ru-RU" dirty="0" err="1">
                <a:solidFill>
                  <a:srgbClr val="0070C0"/>
                </a:solidFill>
              </a:rPr>
              <a:t>тиімді</a:t>
            </a:r>
            <a:r>
              <a:rPr lang="ru-RU" dirty="0">
                <a:solidFill>
                  <a:srgbClr val="0070C0"/>
                </a:solidFill>
              </a:rPr>
              <a:t> </a:t>
            </a:r>
            <a:r>
              <a:rPr lang="ru-RU" dirty="0" err="1">
                <a:solidFill>
                  <a:srgbClr val="0070C0"/>
                </a:solidFill>
              </a:rPr>
              <a:t>уақыт</a:t>
            </a:r>
            <a:r>
              <a:rPr lang="ru-RU" dirty="0">
                <a:solidFill>
                  <a:srgbClr val="0070C0"/>
                </a:solidFill>
              </a:rPr>
              <a:t> </a:t>
            </a:r>
            <a:r>
              <a:rPr lang="ru-RU" dirty="0" err="1">
                <a:solidFill>
                  <a:srgbClr val="0070C0"/>
                </a:solidFill>
              </a:rPr>
              <a:t>өткізуді</a:t>
            </a:r>
            <a:r>
              <a:rPr lang="ru-RU" dirty="0">
                <a:solidFill>
                  <a:srgbClr val="0070C0"/>
                </a:solidFill>
              </a:rPr>
              <a:t> </a:t>
            </a:r>
            <a:r>
              <a:rPr lang="ru-RU" dirty="0" err="1">
                <a:solidFill>
                  <a:srgbClr val="0070C0"/>
                </a:solidFill>
              </a:rPr>
              <a:t>және</a:t>
            </a:r>
            <a:r>
              <a:rPr lang="ru-RU" dirty="0">
                <a:solidFill>
                  <a:srgbClr val="0070C0"/>
                </a:solidFill>
              </a:rPr>
              <a:t> </a:t>
            </a:r>
            <a:r>
              <a:rPr lang="ru-RU" dirty="0" err="1">
                <a:solidFill>
                  <a:srgbClr val="0070C0"/>
                </a:solidFill>
              </a:rPr>
              <a:t>нақты</a:t>
            </a:r>
            <a:r>
              <a:rPr lang="ru-RU" dirty="0">
                <a:solidFill>
                  <a:srgbClr val="0070C0"/>
                </a:solidFill>
              </a:rPr>
              <a:t> </a:t>
            </a:r>
            <a:r>
              <a:rPr lang="ru-RU" dirty="0" err="1">
                <a:solidFill>
                  <a:srgbClr val="0070C0"/>
                </a:solidFill>
              </a:rPr>
              <a:t>дағдыларды</a:t>
            </a:r>
            <a:r>
              <a:rPr lang="ru-RU" dirty="0">
                <a:solidFill>
                  <a:srgbClr val="0070C0"/>
                </a:solidFill>
              </a:rPr>
              <a:t> </a:t>
            </a:r>
            <a:r>
              <a:rPr lang="ru-RU" dirty="0" err="1">
                <a:solidFill>
                  <a:srgbClr val="0070C0"/>
                </a:solidFill>
              </a:rPr>
              <a:t>игеруді</a:t>
            </a:r>
            <a:r>
              <a:rPr lang="ru-RU" dirty="0">
                <a:solidFill>
                  <a:srgbClr val="0070C0"/>
                </a:solidFill>
              </a:rPr>
              <a:t> </a:t>
            </a:r>
            <a:r>
              <a:rPr lang="ru-RU" dirty="0" err="1">
                <a:solidFill>
                  <a:srgbClr val="0070C0"/>
                </a:solidFill>
              </a:rPr>
              <a:t>ұсыныңыз</a:t>
            </a:r>
            <a:r>
              <a:rPr lang="ru-RU" dirty="0">
                <a:solidFill>
                  <a:srgbClr val="0070C0"/>
                </a:solidFill>
              </a:rPr>
              <a:t>;</a:t>
            </a:r>
          </a:p>
          <a:p>
            <a:endParaRPr lang="ru-RU" dirty="0">
              <a:solidFill>
                <a:srgbClr val="0070C0"/>
              </a:solidFill>
            </a:endParaRPr>
          </a:p>
          <a:p>
            <a:pPr marL="285750" indent="-285750">
              <a:buFont typeface="Wingdings" panose="05000000000000000000" pitchFamily="2" charset="2"/>
              <a:buChar char="Ø"/>
            </a:pPr>
            <a:r>
              <a:rPr lang="ru-RU" dirty="0" err="1">
                <a:solidFill>
                  <a:srgbClr val="0070C0"/>
                </a:solidFill>
              </a:rPr>
              <a:t>Үлгі</a:t>
            </a:r>
            <a:r>
              <a:rPr lang="ru-RU" dirty="0">
                <a:solidFill>
                  <a:srgbClr val="0070C0"/>
                </a:solidFill>
              </a:rPr>
              <a:t> </a:t>
            </a:r>
            <a:r>
              <a:rPr lang="ru-RU" dirty="0" err="1">
                <a:solidFill>
                  <a:srgbClr val="0070C0"/>
                </a:solidFill>
              </a:rPr>
              <a:t>болыңыз</a:t>
            </a:r>
            <a:r>
              <a:rPr lang="ru-RU" dirty="0">
                <a:solidFill>
                  <a:srgbClr val="0070C0"/>
                </a:solidFill>
              </a:rPr>
              <a:t>. </a:t>
            </a:r>
            <a:r>
              <a:rPr lang="ru-RU" dirty="0" err="1">
                <a:solidFill>
                  <a:srgbClr val="0070C0"/>
                </a:solidFill>
              </a:rPr>
              <a:t>Балалар</a:t>
            </a:r>
            <a:r>
              <a:rPr lang="ru-RU" dirty="0">
                <a:solidFill>
                  <a:srgbClr val="0070C0"/>
                </a:solidFill>
              </a:rPr>
              <a:t> </a:t>
            </a:r>
            <a:r>
              <a:rPr lang="ru-RU" dirty="0" err="1">
                <a:solidFill>
                  <a:srgbClr val="0070C0"/>
                </a:solidFill>
              </a:rPr>
              <a:t>көбінесе</a:t>
            </a:r>
            <a:r>
              <a:rPr lang="ru-RU" dirty="0">
                <a:solidFill>
                  <a:srgbClr val="0070C0"/>
                </a:solidFill>
              </a:rPr>
              <a:t> </a:t>
            </a:r>
            <a:r>
              <a:rPr lang="ru-RU" dirty="0" err="1">
                <a:solidFill>
                  <a:srgbClr val="0070C0"/>
                </a:solidFill>
              </a:rPr>
              <a:t>ата-аналарының</a:t>
            </a:r>
            <a:r>
              <a:rPr lang="ru-RU" dirty="0">
                <a:solidFill>
                  <a:srgbClr val="0070C0"/>
                </a:solidFill>
              </a:rPr>
              <a:t> </a:t>
            </a:r>
            <a:r>
              <a:rPr lang="ru-RU" dirty="0" err="1">
                <a:solidFill>
                  <a:srgbClr val="0070C0"/>
                </a:solidFill>
              </a:rPr>
              <a:t>мінез-құлқын</a:t>
            </a:r>
            <a:r>
              <a:rPr lang="ru-RU" dirty="0">
                <a:solidFill>
                  <a:srgbClr val="0070C0"/>
                </a:solidFill>
              </a:rPr>
              <a:t> </a:t>
            </a:r>
            <a:r>
              <a:rPr lang="ru-RU" dirty="0" err="1">
                <a:solidFill>
                  <a:srgbClr val="0070C0"/>
                </a:solidFill>
              </a:rPr>
              <a:t>қайталайды</a:t>
            </a:r>
            <a:r>
              <a:rPr lang="ru-RU" dirty="0">
                <a:solidFill>
                  <a:srgbClr val="0070C0"/>
                </a:solidFill>
              </a:rPr>
              <a:t>.</a:t>
            </a:r>
          </a:p>
          <a:p>
            <a:pPr algn="just"/>
            <a:endParaRPr lang="ru-RU" dirty="0">
              <a:solidFill>
                <a:srgbClr val="0070C0"/>
              </a:solidFill>
              <a:latin typeface="Arial" panose="020B0604020202020204" pitchFamily="34" charset="0"/>
              <a:cs typeface="Arial" panose="020B0604020202020204" pitchFamily="34" charset="0"/>
            </a:endParaRPr>
          </a:p>
        </p:txBody>
      </p:sp>
      <p:sp>
        <p:nvSpPr>
          <p:cNvPr id="8" name="Заголовок 3">
            <a:extLst>
              <a:ext uri="{FF2B5EF4-FFF2-40B4-BE49-F238E27FC236}">
                <a16:creationId xmlns:a16="http://schemas.microsoft.com/office/drawing/2014/main" id="{DB9E48B4-FE7F-443E-BD76-153E52129D7D}"/>
              </a:ext>
            </a:extLst>
          </p:cNvPr>
          <p:cNvSpPr txBox="1">
            <a:spLocks/>
          </p:cNvSpPr>
          <p:nvPr/>
        </p:nvSpPr>
        <p:spPr>
          <a:xfrm>
            <a:off x="0" y="251180"/>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rmAutofit fontScale="55000" lnSpcReduction="20000"/>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endParaRPr lang="ru-RU" sz="2600" b="1" i="1" dirty="0">
              <a:solidFill>
                <a:schemeClr val="tx2"/>
              </a:solidFill>
            </a:endParaRPr>
          </a:p>
          <a:p>
            <a:pPr algn="ctr"/>
            <a:endParaRPr lang="ru-RU" sz="2600" b="1" i="1" dirty="0">
              <a:solidFill>
                <a:schemeClr val="tx2"/>
              </a:solidFill>
            </a:endParaRPr>
          </a:p>
          <a:p>
            <a:pPr algn="ctr"/>
            <a:r>
              <a:rPr lang="ru-RU" sz="3800" b="1" i="1" dirty="0" err="1">
                <a:solidFill>
                  <a:schemeClr val="tx2"/>
                </a:solidFill>
              </a:rPr>
              <a:t>Балалардың</a:t>
            </a:r>
            <a:r>
              <a:rPr lang="ru-RU" sz="3800" b="1" i="1" dirty="0">
                <a:solidFill>
                  <a:schemeClr val="tx2"/>
                </a:solidFill>
              </a:rPr>
              <a:t> интернет </a:t>
            </a:r>
            <a:r>
              <a:rPr lang="ru-RU" sz="3800" b="1" i="1" dirty="0" err="1">
                <a:solidFill>
                  <a:schemeClr val="tx2"/>
                </a:solidFill>
              </a:rPr>
              <a:t>жүйесіндегі</a:t>
            </a:r>
            <a:r>
              <a:rPr lang="ru-RU" sz="3800" b="1" i="1" dirty="0">
                <a:solidFill>
                  <a:schemeClr val="tx2"/>
                </a:solidFill>
              </a:rPr>
              <a:t> </a:t>
            </a:r>
            <a:r>
              <a:rPr lang="ru-RU" sz="3800" b="1" i="1" dirty="0" err="1">
                <a:solidFill>
                  <a:schemeClr val="tx2"/>
                </a:solidFill>
              </a:rPr>
              <a:t>жұмысын</a:t>
            </a:r>
            <a:r>
              <a:rPr lang="ru-RU" sz="3800" b="1" i="1" dirty="0">
                <a:solidFill>
                  <a:schemeClr val="tx2"/>
                </a:solidFill>
              </a:rPr>
              <a:t> </a:t>
            </a:r>
            <a:r>
              <a:rPr lang="ru-RU" sz="3800" b="1" i="1" dirty="0" err="1">
                <a:solidFill>
                  <a:schemeClr val="tx2"/>
                </a:solidFill>
              </a:rPr>
              <a:t>бақылау</a:t>
            </a:r>
            <a:r>
              <a:rPr lang="ru-RU" sz="3800" b="1" i="1" dirty="0">
                <a:solidFill>
                  <a:schemeClr val="tx2"/>
                </a:solidFill>
              </a:rPr>
              <a:t> </a:t>
            </a:r>
          </a:p>
          <a:p>
            <a:pPr lvl="0"/>
            <a:endParaRPr lang="ru-RU" sz="2800" dirty="0">
              <a:solidFill>
                <a:schemeClr val="bg1"/>
              </a:solidFill>
            </a:endParaRPr>
          </a:p>
          <a:p>
            <a:pPr algn="ctr"/>
            <a:endParaRPr lang="ru-RU" sz="2600" b="1" i="1" dirty="0">
              <a:solidFill>
                <a:schemeClr val="tx2"/>
              </a:solidFill>
            </a:endParaRPr>
          </a:p>
        </p:txBody>
      </p:sp>
    </p:spTree>
    <p:extLst>
      <p:ext uri="{BB962C8B-B14F-4D97-AF65-F5344CB8AC3E}">
        <p14:creationId xmlns:p14="http://schemas.microsoft.com/office/powerpoint/2010/main" val="2742331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218173" y="1092708"/>
            <a:ext cx="11293641" cy="4154984"/>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400" b="1" dirty="0">
                <a:solidFill>
                  <a:schemeClr val="accent2"/>
                </a:solidFill>
              </a:rPr>
              <a:t>№ 1-қадам:</a:t>
            </a:r>
          </a:p>
          <a:p>
            <a:pPr algn="just"/>
            <a:r>
              <a:rPr lang="kk-KZ" sz="2400" dirty="0">
                <a:solidFill>
                  <a:srgbClr val="0070C0"/>
                </a:solidFill>
                <a:latin typeface="Arial" panose="020B0604020202020204" pitchFamily="34" charset="0"/>
                <a:cs typeface="Arial" panose="020B0604020202020204" pitchFamily="34" charset="0"/>
              </a:rPr>
              <a:t>Баланы мәжбүрлеу жүйесінің артта қалғанына сендіруге тырысыңыз. Қазіргі заманда әрбір адам өзінің өмірі үшін  өзі жауапты болатын мөлшерде жауапкершілікті түсінеді. Егер сіз өзіңіз қаламасаңыз және оны үйренбесеңіз, сізге білімді және табысты адам болуға ешкім көмектеспейді. Қашықтан білім беру сізге өзіңіздің құндылықтарыңызды дәлелдеуге ерекше мүмкіндік береді.</a:t>
            </a:r>
            <a:endParaRPr lang="en-US" sz="2400" dirty="0">
              <a:solidFill>
                <a:srgbClr val="0070C0"/>
              </a:solidFill>
              <a:latin typeface="Arial" panose="020B0604020202020204" pitchFamily="34" charset="0"/>
              <a:cs typeface="Arial" panose="020B0604020202020204" pitchFamily="34" charset="0"/>
            </a:endParaRPr>
          </a:p>
          <a:p>
            <a:pPr algn="just"/>
            <a:r>
              <a:rPr lang="ru-RU" sz="2400" dirty="0">
                <a:solidFill>
                  <a:srgbClr val="0070C0"/>
                </a:solidFill>
                <a:latin typeface="Arial" panose="020B0604020202020204" pitchFamily="34" charset="0"/>
                <a:cs typeface="Arial" panose="020B0604020202020204" pitchFamily="34" charset="0"/>
              </a:rPr>
              <a:t> </a:t>
            </a:r>
          </a:p>
          <a:p>
            <a:pPr algn="just"/>
            <a:r>
              <a:rPr lang="kk-KZ" sz="2400" b="1" dirty="0">
                <a:solidFill>
                  <a:schemeClr val="accent2"/>
                </a:solidFill>
                <a:latin typeface="Arial" panose="020B0604020202020204" pitchFamily="34" charset="0"/>
                <a:cs typeface="Arial" panose="020B0604020202020204" pitchFamily="34" charset="0"/>
              </a:rPr>
              <a:t>Назар аударыңыз! </a:t>
            </a:r>
            <a:r>
              <a:rPr lang="kk-KZ" sz="2400" dirty="0">
                <a:solidFill>
                  <a:srgbClr val="0070C0"/>
                </a:solidFill>
                <a:latin typeface="Arial" panose="020B0604020202020204" pitchFamily="34" charset="0"/>
                <a:cs typeface="Arial" panose="020B0604020202020204" pitchFamily="34" charset="0"/>
              </a:rPr>
              <a:t>Ата - аналардың басты мақсаты-балаға жауапкершілікті түсінуге көмектесу және қашықтан оқу дағдыларын меңгеру үшін барынша қолайлы жағдай жасау.</a:t>
            </a:r>
            <a:endParaRPr lang="kk-KZ" sz="2400" b="1" dirty="0">
              <a:solidFill>
                <a:srgbClr val="5154E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529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298383" y="887708"/>
            <a:ext cx="11293641" cy="4893647"/>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400" b="1" dirty="0">
                <a:solidFill>
                  <a:schemeClr val="accent2"/>
                </a:solidFill>
              </a:rPr>
              <a:t>№ 2-қадам:</a:t>
            </a:r>
          </a:p>
          <a:p>
            <a:pPr algn="just"/>
            <a:endParaRPr lang="en-US" sz="2400" dirty="0">
              <a:solidFill>
                <a:srgbClr val="0070C0"/>
              </a:solidFill>
            </a:endParaRPr>
          </a:p>
          <a:p>
            <a:pPr indent="-342900" algn="just">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 Қашықтан оқытуға техникалық тұрғыдан дайындалыңыз, компьютерді, желіге қолжетімділікті, микрофонды тексеріңіз</a:t>
            </a:r>
          </a:p>
          <a:p>
            <a:pPr indent="-342900" algn="just">
              <a:buFont typeface="Wingdings" panose="05000000000000000000" pitchFamily="2" charset="2"/>
              <a:buChar char="ü"/>
            </a:pPr>
            <a:endParaRPr lang="kk-KZ" sz="2400" dirty="0">
              <a:solidFill>
                <a:srgbClr val="0070C0"/>
              </a:solidFill>
              <a:latin typeface="Arial" panose="020B0604020202020204" pitchFamily="34" charset="0"/>
              <a:cs typeface="Arial" panose="020B0604020202020204" pitchFamily="34" charset="0"/>
            </a:endParaRPr>
          </a:p>
          <a:p>
            <a:pPr indent="-342900" algn="just">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Мектеп таңдаған платформаның ерекшеліктерімен танысыңыз </a:t>
            </a:r>
          </a:p>
          <a:p>
            <a:pPr indent="-342900" algn="just">
              <a:buFont typeface="Wingdings" panose="05000000000000000000" pitchFamily="2" charset="2"/>
              <a:buChar char="ü"/>
            </a:pPr>
            <a:endParaRPr lang="kk-KZ" sz="2400" dirty="0">
              <a:solidFill>
                <a:srgbClr val="0070C0"/>
              </a:solidFill>
              <a:latin typeface="Arial" panose="020B0604020202020204" pitchFamily="34" charset="0"/>
              <a:cs typeface="Arial" panose="020B0604020202020204" pitchFamily="34" charset="0"/>
            </a:endParaRPr>
          </a:p>
          <a:p>
            <a:pPr indent="-342900" algn="just">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Мұғалімдермен, мектеп әкімшілігімен, сынып жетекшісімен, техникалық қолдаумен байланыс сипатын зерделеңіз</a:t>
            </a:r>
          </a:p>
          <a:p>
            <a:pPr algn="just"/>
            <a:endParaRPr lang="kk-KZ" sz="2400" dirty="0">
              <a:solidFill>
                <a:srgbClr val="0070C0"/>
              </a:solidFill>
              <a:latin typeface="Arial" panose="020B0604020202020204" pitchFamily="34" charset="0"/>
              <a:cs typeface="Arial" panose="020B0604020202020204" pitchFamily="34" charset="0"/>
            </a:endParaRPr>
          </a:p>
          <a:p>
            <a:pPr indent="-342900" algn="just">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Сабақтың өту барысын, тақырыптарын зерделеп, бағалау жүйесімен, сабақ кестесімен танысыңыз</a:t>
            </a:r>
            <a:endParaRPr lang="kk-KZ" sz="2400" dirty="0">
              <a:solidFill>
                <a:schemeClr val="tx2">
                  <a:lumMod val="40000"/>
                  <a:lumOff val="6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849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298383" y="887708"/>
            <a:ext cx="11293641" cy="5632311"/>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400" b="1" dirty="0">
                <a:solidFill>
                  <a:schemeClr val="accent2"/>
                </a:solidFill>
              </a:rPr>
              <a:t>№ </a:t>
            </a:r>
            <a:r>
              <a:rPr lang="en-US" sz="2400" b="1" dirty="0">
                <a:solidFill>
                  <a:schemeClr val="accent2"/>
                </a:solidFill>
              </a:rPr>
              <a:t>3</a:t>
            </a:r>
            <a:r>
              <a:rPr lang="kk-KZ" sz="2400" b="1" dirty="0">
                <a:solidFill>
                  <a:schemeClr val="accent2"/>
                </a:solidFill>
              </a:rPr>
              <a:t>-қадам</a:t>
            </a:r>
            <a:r>
              <a:rPr lang="ru-RU" sz="2400" b="1" dirty="0">
                <a:solidFill>
                  <a:schemeClr val="accent2"/>
                </a:solidFill>
              </a:rPr>
              <a:t>:</a:t>
            </a:r>
          </a:p>
          <a:p>
            <a:pPr algn="just"/>
            <a:endParaRPr lang="en-US" sz="2400" dirty="0">
              <a:solidFill>
                <a:srgbClr val="0070C0"/>
              </a:solidFill>
            </a:endParaRPr>
          </a:p>
          <a:p>
            <a:pPr marL="342900" indent="-342900">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Оқуға</a:t>
            </a:r>
            <a:r>
              <a:rPr lang="ru-RU" sz="2400" dirty="0">
                <a:solidFill>
                  <a:srgbClr val="0070C0"/>
                </a:solidFill>
                <a:latin typeface="Arial" panose="020B0604020202020204" pitchFamily="34" charset="0"/>
                <a:cs typeface="Arial" panose="020B0604020202020204" pitchFamily="34" charset="0"/>
              </a:rPr>
              <a:t> </a:t>
            </a:r>
            <a:r>
              <a:rPr lang="kk-KZ" sz="2400" dirty="0">
                <a:solidFill>
                  <a:srgbClr val="0070C0"/>
                </a:solidFill>
                <a:latin typeface="Arial" panose="020B0604020202020204" pitchFamily="34" charset="0"/>
                <a:cs typeface="Arial" panose="020B0604020202020204" pitchFamily="34" charset="0"/>
              </a:rPr>
              <a:t>ыңғайлы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жағдай</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жасаңыз</a:t>
            </a:r>
            <a:r>
              <a:rPr lang="ru-RU" sz="2400" dirty="0">
                <a:solidFill>
                  <a:srgbClr val="0070C0"/>
                </a:solidFill>
                <a:latin typeface="Arial" panose="020B0604020202020204" pitchFamily="34" charset="0"/>
                <a:cs typeface="Arial" panose="020B0604020202020204" pitchFamily="34" charset="0"/>
              </a:rPr>
              <a:t>.</a:t>
            </a:r>
            <a:endParaRPr lang="en-US"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Егер</a:t>
            </a:r>
            <a:r>
              <a:rPr lang="ru-RU" sz="2400" dirty="0">
                <a:solidFill>
                  <a:srgbClr val="0070C0"/>
                </a:solidFill>
                <a:latin typeface="Arial" panose="020B0604020202020204" pitchFamily="34" charset="0"/>
                <a:cs typeface="Arial" panose="020B0604020202020204" pitchFamily="34" charset="0"/>
              </a:rPr>
              <a:t> </a:t>
            </a:r>
            <a:r>
              <a:rPr lang="kk-KZ" sz="2400" dirty="0">
                <a:solidFill>
                  <a:srgbClr val="0070C0"/>
                </a:solidFill>
                <a:latin typeface="Arial" panose="020B0604020202020204" pitchFamily="34" charset="0"/>
                <a:cs typeface="Arial" panose="020B0604020202020204" pitchFamily="34" charset="0"/>
              </a:rPr>
              <a:t>сіздің</a:t>
            </a:r>
            <a:r>
              <a:rPr lang="ru-RU" sz="2400" dirty="0">
                <a:solidFill>
                  <a:srgbClr val="0070C0"/>
                </a:solidFill>
                <a:latin typeface="Arial" panose="020B0604020202020204" pitchFamily="34" charset="0"/>
                <a:cs typeface="Arial" panose="020B0604020202020204" pitchFamily="34" charset="0"/>
              </a:rPr>
              <a:t> </a:t>
            </a:r>
            <a:r>
              <a:rPr lang="kk-KZ" sz="2400" dirty="0">
                <a:solidFill>
                  <a:srgbClr val="0070C0"/>
                </a:solidFill>
                <a:latin typeface="Arial" panose="020B0604020202020204" pitchFamily="34" charset="0"/>
                <a:cs typeface="Arial" panose="020B0604020202020204" pitchFamily="34" charset="0"/>
              </a:rPr>
              <a:t>балаңыз</a:t>
            </a:r>
            <a:r>
              <a:rPr lang="ru-RU" sz="2400" dirty="0">
                <a:solidFill>
                  <a:srgbClr val="0070C0"/>
                </a:solidFill>
                <a:latin typeface="Arial" panose="020B0604020202020204" pitchFamily="34" charset="0"/>
                <a:cs typeface="Arial" panose="020B0604020202020204" pitchFamily="34" charset="0"/>
              </a:rPr>
              <a:t> </a:t>
            </a:r>
            <a:r>
              <a:rPr lang="kk-KZ" sz="2400" dirty="0">
                <a:solidFill>
                  <a:srgbClr val="0070C0"/>
                </a:solidFill>
                <a:latin typeface="Arial" panose="020B0604020202020204" pitchFamily="34" charset="0"/>
                <a:cs typeface="Arial" panose="020B0604020202020204" pitchFamily="34" charset="0"/>
              </a:rPr>
              <a:t>компьютерді</a:t>
            </a:r>
            <a:r>
              <a:rPr lang="ru-RU" sz="2400" dirty="0">
                <a:solidFill>
                  <a:srgbClr val="0070C0"/>
                </a:solidFill>
                <a:latin typeface="Arial" panose="020B0604020202020204" pitchFamily="34" charset="0"/>
                <a:cs typeface="Arial" panose="020B0604020202020204" pitchFamily="34" charset="0"/>
              </a:rPr>
              <a:t> </a:t>
            </a:r>
            <a:r>
              <a:rPr lang="kk-KZ" sz="2400" dirty="0">
                <a:solidFill>
                  <a:srgbClr val="0070C0"/>
                </a:solidFill>
                <a:latin typeface="Arial" panose="020B0604020202020204" pitchFamily="34" charset="0"/>
                <a:cs typeface="Arial" panose="020B0604020202020204" pitchFamily="34" charset="0"/>
              </a:rPr>
              <a:t>жақсы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білсе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және</a:t>
            </a:r>
            <a:r>
              <a:rPr lang="ru-RU" sz="2400" dirty="0">
                <a:solidFill>
                  <a:srgbClr val="0070C0"/>
                </a:solidFill>
                <a:latin typeface="Arial" panose="020B0604020202020204" pitchFamily="34" charset="0"/>
                <a:cs typeface="Arial" panose="020B0604020202020204" pitchFamily="34" charset="0"/>
              </a:rPr>
              <a:t> онлайн </a:t>
            </a:r>
            <a:r>
              <a:rPr lang="ru-RU" sz="2400" dirty="0" err="1">
                <a:solidFill>
                  <a:srgbClr val="0070C0"/>
                </a:solidFill>
                <a:latin typeface="Arial" panose="020B0604020202020204" pitchFamily="34" charset="0"/>
                <a:cs typeface="Arial" panose="020B0604020202020204" pitchFamily="34" charset="0"/>
              </a:rPr>
              <a:t>байланысты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қиындықсыз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орната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алса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оған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көбірек</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еркіндік</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беріңіз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Мұндай</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байсалды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оқыту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формасы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оның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бойындағы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өзін-өзі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ұйымдастырудың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күтпеген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қасиеттерін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ашуы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мүмкін</a:t>
            </a:r>
            <a:r>
              <a:rPr lang="ru-RU" sz="2400" dirty="0">
                <a:solidFill>
                  <a:srgbClr val="0070C0"/>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Оған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жауапкершілікті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сезінуге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мүмкіндік</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беріңіз</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ru-RU" sz="2400" b="1" dirty="0">
                <a:solidFill>
                  <a:schemeClr val="accent2"/>
                </a:solidFill>
              </a:rPr>
              <a:t>Оны </a:t>
            </a:r>
            <a:r>
              <a:rPr lang="ru-RU" sz="2400" b="1" dirty="0" err="1">
                <a:solidFill>
                  <a:schemeClr val="accent2"/>
                </a:solidFill>
              </a:rPr>
              <a:t>қадағалаңыз</a:t>
            </a:r>
            <a:r>
              <a:rPr lang="ru-RU" sz="2400" b="1" dirty="0">
                <a:solidFill>
                  <a:schemeClr val="accent2"/>
                </a:solidFill>
              </a:rPr>
              <a:t>. </a:t>
            </a:r>
            <a:r>
              <a:rPr lang="ru-RU" sz="2400" dirty="0" err="1">
                <a:solidFill>
                  <a:srgbClr val="0070C0"/>
                </a:solidFill>
                <a:latin typeface="Arial" panose="020B0604020202020204" pitchFamily="34" charset="0"/>
                <a:cs typeface="Arial" panose="020B0604020202020204" pitchFamily="34" charset="0"/>
              </a:rPr>
              <a:t>Бірақ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бұны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әдепті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түрде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жасаңыз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Оның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жұмыс</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уақытын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бақылаңыз</a:t>
            </a:r>
            <a:r>
              <a:rPr lang="ru-RU" sz="2400" dirty="0">
                <a:solidFill>
                  <a:srgbClr val="0070C0"/>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Балаңыз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таңертеңнен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кешке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дейін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демалыссыз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компьютерде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отырмауына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көз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жеткізіңіз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Әрбір</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сабақ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өткеннен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кейін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дене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шынықтыру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минутын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жүргізу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қажет</a:t>
            </a:r>
            <a:r>
              <a:rPr lang="kk-KZ" sz="2400" dirty="0">
                <a:solidFill>
                  <a:srgbClr val="0070C0"/>
                </a:solidFill>
                <a:latin typeface="Arial" panose="020B0604020202020204" pitchFamily="34" charset="0"/>
                <a:cs typeface="Arial" panose="020B0604020202020204" pitchFamily="34" charset="0"/>
              </a:rPr>
              <a:t>. </a:t>
            </a:r>
            <a:r>
              <a:rPr lang="ru-RU" sz="2400" dirty="0">
                <a:solidFill>
                  <a:srgbClr val="0070C0"/>
                </a:solidFill>
                <a:latin typeface="Arial" panose="020B0604020202020204" pitchFamily="34" charset="0"/>
                <a:cs typeface="Arial" panose="020B0604020202020204" pitchFamily="34" charset="0"/>
              </a:rPr>
              <a:t> </a:t>
            </a:r>
            <a:br>
              <a:rPr lang="ru-RU" sz="2400" dirty="0">
                <a:solidFill>
                  <a:schemeClr val="tx2">
                    <a:lumMod val="40000"/>
                    <a:lumOff val="60000"/>
                  </a:schemeClr>
                </a:solidFill>
                <a:latin typeface="Arial" panose="020B0604020202020204" pitchFamily="34" charset="0"/>
                <a:cs typeface="Arial" panose="020B0604020202020204" pitchFamily="34" charset="0"/>
              </a:rPr>
            </a:br>
            <a:endParaRPr lang="ru-RU" sz="2400" dirty="0">
              <a:solidFill>
                <a:schemeClr val="tx2">
                  <a:lumMod val="40000"/>
                  <a:lumOff val="6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983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5" name="Прямоугольник 4"/>
          <p:cNvSpPr/>
          <p:nvPr/>
        </p:nvSpPr>
        <p:spPr>
          <a:xfrm>
            <a:off x="298383" y="887708"/>
            <a:ext cx="11293641" cy="4770537"/>
          </a:xfrm>
          <a:prstGeom prst="rect">
            <a:avLst/>
          </a:prstGeom>
        </p:spPr>
        <p:txBody>
          <a:bodyPr wrap="square">
            <a:spAutoFit/>
          </a:bodyPr>
          <a:lstStyle/>
          <a:p>
            <a:pPr algn="just"/>
            <a:endParaRPr lang="ru-RU" sz="800" b="1" dirty="0">
              <a:solidFill>
                <a:schemeClr val="accent6">
                  <a:lumMod val="75000"/>
                </a:schemeClr>
              </a:solidFill>
            </a:endParaRPr>
          </a:p>
          <a:p>
            <a:pPr algn="ctr"/>
            <a:r>
              <a:rPr lang="ru-RU" sz="3600" b="1" dirty="0" err="1">
                <a:solidFill>
                  <a:schemeClr val="accent2"/>
                </a:solidFill>
              </a:rPr>
              <a:t>Есте</a:t>
            </a:r>
            <a:r>
              <a:rPr lang="ru-RU" sz="3600" b="1" dirty="0">
                <a:solidFill>
                  <a:schemeClr val="accent2"/>
                </a:solidFill>
              </a:rPr>
              <a:t> </a:t>
            </a:r>
            <a:r>
              <a:rPr lang="ru-RU" sz="3600" b="1" dirty="0" err="1">
                <a:solidFill>
                  <a:schemeClr val="accent2"/>
                </a:solidFill>
              </a:rPr>
              <a:t>сақтаңыз</a:t>
            </a:r>
            <a:r>
              <a:rPr lang="ru-RU" sz="3600" b="1" dirty="0">
                <a:solidFill>
                  <a:schemeClr val="accent2"/>
                </a:solidFill>
              </a:rPr>
              <a:t>:</a:t>
            </a:r>
          </a:p>
          <a:p>
            <a:pPr algn="just"/>
            <a:endParaRPr lang="en-US" sz="1600" dirty="0">
              <a:solidFill>
                <a:srgbClr val="0070C0"/>
              </a:solidFill>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Сабаққа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қатысар</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алдында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оқушы</a:t>
            </a:r>
            <a:r>
              <a:rPr lang="ru-RU" sz="2400" dirty="0">
                <a:solidFill>
                  <a:srgbClr val="0070C0"/>
                </a:solidFill>
                <a:latin typeface="Arial" panose="020B0604020202020204" pitchFamily="34" charset="0"/>
                <a:cs typeface="Arial" panose="020B0604020202020204" pitchFamily="34" charset="0"/>
              </a:rPr>
              <a:t> НИК-ты (ЛОГИН) </a:t>
            </a:r>
            <a:r>
              <a:rPr lang="ru-RU" sz="2400" dirty="0" err="1">
                <a:solidFill>
                  <a:srgbClr val="0070C0"/>
                </a:solidFill>
                <a:latin typeface="Arial" panose="020B0604020202020204" pitchFamily="34" charset="0"/>
                <a:cs typeface="Arial" panose="020B0604020202020204" pitchFamily="34" charset="0"/>
              </a:rPr>
              <a:t>тексеруі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қажет</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Сабақ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басталатын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уақыттан</a:t>
            </a:r>
            <a:r>
              <a:rPr lang="ru-RU" sz="2400" dirty="0">
                <a:solidFill>
                  <a:srgbClr val="0070C0"/>
                </a:solidFill>
                <a:latin typeface="Arial" panose="020B0604020202020204" pitchFamily="34" charset="0"/>
                <a:cs typeface="Arial" panose="020B0604020202020204" pitchFamily="34" charset="0"/>
              </a:rPr>
              <a:t> 10-15 минут </a:t>
            </a:r>
            <a:r>
              <a:rPr lang="ru-RU" sz="2400" dirty="0" err="1">
                <a:solidFill>
                  <a:srgbClr val="0070C0"/>
                </a:solidFill>
                <a:latin typeface="Arial" panose="020B0604020202020204" pitchFamily="34" charset="0"/>
                <a:cs typeface="Arial" panose="020B0604020202020204" pitchFamily="34" charset="0"/>
              </a:rPr>
              <a:t>бұрын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қосылуы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тиіс</a:t>
            </a:r>
            <a:r>
              <a:rPr lang="ru-RU" sz="2400" dirty="0">
                <a:solidFill>
                  <a:srgbClr val="0070C0"/>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Тіркелу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үшін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өзінің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фамилиясын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және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атын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жазуы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керек</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endParaRPr lang="ru-RU" sz="800" dirty="0">
              <a:solidFill>
                <a:schemeClr val="tx2">
                  <a:lumMod val="40000"/>
                  <a:lumOff val="60000"/>
                </a:schemeClr>
              </a:solidFill>
              <a:latin typeface="Arial" panose="020B0604020202020204" pitchFamily="34" charset="0"/>
              <a:cs typeface="Arial" panose="020B0604020202020204" pitchFamily="34" charset="0"/>
            </a:endParaRPr>
          </a:p>
          <a:p>
            <a:r>
              <a:rPr lang="ru-RU" sz="3600" b="1" dirty="0">
                <a:solidFill>
                  <a:schemeClr val="accent2"/>
                </a:solidFill>
              </a:rPr>
              <a:t>Назар </a:t>
            </a:r>
            <a:r>
              <a:rPr lang="ru-RU" sz="3600" b="1" dirty="0" err="1">
                <a:solidFill>
                  <a:schemeClr val="accent2"/>
                </a:solidFill>
              </a:rPr>
              <a:t>аударыңыз</a:t>
            </a:r>
            <a:r>
              <a:rPr lang="ru-RU" sz="3600" b="1" dirty="0">
                <a:solidFill>
                  <a:schemeClr val="accent2"/>
                </a:solidFill>
              </a:rPr>
              <a:t>! </a:t>
            </a:r>
          </a:p>
          <a:p>
            <a:endParaRPr lang="ru-RU" sz="8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Мұғалім</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сабақ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басталмас</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бұрын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оқушыларды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журналда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көрсетілген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фамилиясы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аты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әкесінің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аты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бойынша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тексеріп</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белгілеуі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қажет</a:t>
            </a:r>
            <a:r>
              <a:rPr lang="ru-RU" sz="2400" dirty="0">
                <a:solidFill>
                  <a:srgbClr val="0070C0"/>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Сабаққа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белгісіз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НИКпен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логинмен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пайдаланушыларды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кіргізбеу</a:t>
            </a:r>
            <a:r>
              <a:rPr lang="ru-RU" sz="2400" dirty="0">
                <a:solidFill>
                  <a:srgbClr val="0070C0"/>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Сыныптың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барлық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оқушылары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сабаққа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кірген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соң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платформаны</a:t>
            </a:r>
            <a:r>
              <a:rPr lang="ru-RU" sz="2400" dirty="0">
                <a:solidFill>
                  <a:srgbClr val="0070C0"/>
                </a:solidFill>
                <a:latin typeface="Arial" panose="020B0604020202020204" pitchFamily="34" charset="0"/>
                <a:cs typeface="Arial" panose="020B0604020202020204" pitchFamily="34" charset="0"/>
              </a:rPr>
              <a:t> жабу. </a:t>
            </a:r>
            <a:endParaRPr lang="ru-RU" sz="2400" b="1" dirty="0">
              <a:solidFill>
                <a:schemeClr val="accent6">
                  <a:lumMod val="60000"/>
                  <a:lumOff val="40000"/>
                </a:schemeClr>
              </a:solidFill>
            </a:endParaRPr>
          </a:p>
        </p:txBody>
      </p:sp>
    </p:spTree>
    <p:extLst>
      <p:ext uri="{BB962C8B-B14F-4D97-AF65-F5344CB8AC3E}">
        <p14:creationId xmlns:p14="http://schemas.microsoft.com/office/powerpoint/2010/main" val="2722939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 name="Прямоугольник 4"/>
          <p:cNvSpPr/>
          <p:nvPr/>
        </p:nvSpPr>
        <p:spPr>
          <a:xfrm>
            <a:off x="4487983" y="993586"/>
            <a:ext cx="7344076" cy="830997"/>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400" b="1" dirty="0">
                <a:solidFill>
                  <a:srgbClr val="5154E1"/>
                </a:solidFill>
                <a:latin typeface="Arial" panose="020B0604020202020204" pitchFamily="34" charset="0"/>
                <a:cs typeface="Arial" panose="020B0604020202020204" pitchFamily="34" charset="0"/>
              </a:rPr>
              <a:t> </a:t>
            </a:r>
          </a:p>
        </p:txBody>
      </p:sp>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p:nvSpPr>
          <p:cNvPr id="6" name="Прямоугольник 5"/>
          <p:cNvSpPr/>
          <p:nvPr/>
        </p:nvSpPr>
        <p:spPr>
          <a:xfrm>
            <a:off x="481263" y="887708"/>
            <a:ext cx="11203806" cy="5816977"/>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800" b="1" dirty="0" err="1">
                <a:solidFill>
                  <a:schemeClr val="accent2"/>
                </a:solidFill>
              </a:rPr>
              <a:t>Балаларға</a:t>
            </a:r>
            <a:r>
              <a:rPr lang="ru-RU" sz="2800" b="1" dirty="0">
                <a:solidFill>
                  <a:schemeClr val="accent2"/>
                </a:solidFill>
              </a:rPr>
              <a:t> </a:t>
            </a:r>
            <a:r>
              <a:rPr lang="ru-RU" sz="2800" b="1" dirty="0" err="1">
                <a:solidFill>
                  <a:schemeClr val="accent2"/>
                </a:solidFill>
              </a:rPr>
              <a:t>арналған</a:t>
            </a:r>
            <a:r>
              <a:rPr lang="ru-RU" sz="2800" b="1" dirty="0">
                <a:solidFill>
                  <a:schemeClr val="accent2"/>
                </a:solidFill>
              </a:rPr>
              <a:t> </a:t>
            </a:r>
            <a:r>
              <a:rPr lang="ru-RU" sz="2800" b="1" dirty="0" err="1">
                <a:solidFill>
                  <a:schemeClr val="accent2"/>
                </a:solidFill>
              </a:rPr>
              <a:t>жаттығулар</a:t>
            </a:r>
            <a:r>
              <a:rPr lang="ru-RU" sz="2800" b="1" dirty="0">
                <a:solidFill>
                  <a:schemeClr val="accent2"/>
                </a:solidFill>
              </a:rPr>
              <a:t> </a:t>
            </a:r>
            <a:r>
              <a:rPr lang="ru-RU" sz="2800" b="1" dirty="0" err="1">
                <a:solidFill>
                  <a:schemeClr val="accent2"/>
                </a:solidFill>
              </a:rPr>
              <a:t>түрлері</a:t>
            </a:r>
            <a:r>
              <a:rPr lang="ru-RU" sz="2800" b="1" dirty="0">
                <a:solidFill>
                  <a:schemeClr val="accent2"/>
                </a:solidFill>
              </a:rPr>
              <a:t>:</a:t>
            </a:r>
          </a:p>
          <a:p>
            <a:pPr algn="just"/>
            <a:endParaRPr lang="ru-RU" sz="2400" b="1" dirty="0">
              <a:solidFill>
                <a:schemeClr val="accent6">
                  <a:lumMod val="60000"/>
                  <a:lumOff val="40000"/>
                </a:schemeClr>
              </a:solidFill>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дене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шынықтыру</a:t>
            </a:r>
            <a:r>
              <a:rPr lang="ru-RU" sz="2400" dirty="0">
                <a:solidFill>
                  <a:srgbClr val="0070C0"/>
                </a:solidFill>
                <a:latin typeface="Arial" panose="020B0604020202020204" pitchFamily="34" charset="0"/>
                <a:cs typeface="Arial" panose="020B0604020202020204" pitchFamily="34" charset="0"/>
              </a:rPr>
              <a:t> минуты;</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керемет</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дене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шынықтыру</a:t>
            </a:r>
            <a:r>
              <a:rPr lang="ru-RU" sz="2400" dirty="0">
                <a:solidFill>
                  <a:srgbClr val="0070C0"/>
                </a:solidFill>
                <a:latin typeface="Arial" panose="020B0604020202020204" pitchFamily="34" charset="0"/>
                <a:cs typeface="Arial" panose="020B0604020202020204" pitchFamily="34" charset="0"/>
              </a:rPr>
              <a:t> минуты;</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көңілді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жаттығу</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сколиоздың</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алдын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алу</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әсерлі</a:t>
            </a:r>
            <a:r>
              <a:rPr lang="ru-RU" sz="2400" dirty="0">
                <a:solidFill>
                  <a:srgbClr val="0070C0"/>
                </a:solidFill>
                <a:latin typeface="Arial" panose="020B0604020202020204" pitchFamily="34" charset="0"/>
                <a:cs typeface="Arial" panose="020B0604020202020204" pitchFamily="34" charset="0"/>
              </a:rPr>
              <a:t> би </a:t>
            </a:r>
            <a:r>
              <a:rPr lang="ru-RU" sz="2400" dirty="0" err="1">
                <a:solidFill>
                  <a:srgbClr val="0070C0"/>
                </a:solidFill>
                <a:latin typeface="Arial" panose="020B0604020202020204" pitchFamily="34" charset="0"/>
                <a:cs typeface="Arial" panose="020B0604020202020204" pitchFamily="34" charset="0"/>
              </a:rPr>
              <a:t>аэробикасы</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endParaRPr lang="ru-RU" sz="2400" dirty="0">
              <a:solidFill>
                <a:srgbClr val="0070C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ru-RU" sz="2400" dirty="0">
                <a:solidFill>
                  <a:srgbClr val="0070C0"/>
                </a:solidFill>
                <a:latin typeface="Arial" panose="020B0604020202020204" pitchFamily="34" charset="0"/>
                <a:cs typeface="Arial" panose="020B0604020202020204" pitchFamily="34" charset="0"/>
              </a:rPr>
              <a:t>15 </a:t>
            </a:r>
            <a:r>
              <a:rPr lang="ru-RU" sz="2400" dirty="0" err="1">
                <a:solidFill>
                  <a:srgbClr val="0070C0"/>
                </a:solidFill>
                <a:latin typeface="Arial" panose="020B0604020202020204" pitchFamily="34" charset="0"/>
                <a:cs typeface="Arial" panose="020B0604020202020204" pitchFamily="34" charset="0"/>
              </a:rPr>
              <a:t>минуттық</a:t>
            </a:r>
            <a:r>
              <a:rPr lang="ru-RU" sz="2400" dirty="0">
                <a:solidFill>
                  <a:srgbClr val="0070C0"/>
                </a:solidFill>
                <a:latin typeface="Arial" panose="020B0604020202020204" pitchFamily="34" charset="0"/>
                <a:cs typeface="Arial" panose="020B0604020202020204" pitchFamily="34" charset="0"/>
              </a:rPr>
              <a:t> би </a:t>
            </a:r>
          </a:p>
          <a:p>
            <a:pPr algn="just"/>
            <a:endParaRPr lang="en-US" sz="2400" dirty="0">
              <a:solidFill>
                <a:srgbClr val="0070C0"/>
              </a:solidFill>
            </a:endParaRPr>
          </a:p>
        </p:txBody>
      </p:sp>
    </p:spTree>
    <p:extLst>
      <p:ext uri="{BB962C8B-B14F-4D97-AF65-F5344CB8AC3E}">
        <p14:creationId xmlns:p14="http://schemas.microsoft.com/office/powerpoint/2010/main" val="248011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B9E48B4-FE7F-443E-BD76-153E52129D7D}"/>
              </a:ext>
            </a:extLst>
          </p:cNvPr>
          <p:cNvSpPr>
            <a:spLocks noGrp="1"/>
          </p:cNvSpPr>
          <p:nvPr>
            <p:ph type="ctrTitle"/>
          </p:nvPr>
        </p:nvSpPr>
        <p:spPr>
          <a:xfrm>
            <a:off x="0" y="254846"/>
            <a:ext cx="12192000" cy="6328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ru-RU" sz="2800" b="1" i="1" dirty="0">
                <a:solidFill>
                  <a:schemeClr val="tx2"/>
                </a:solidFill>
              </a:rPr>
              <a:t>БІРЫҢҒАЙ ЖАЛПЫРЕСПУБЛИКАЛЫҚ АТА-АНАЛАР ЖИНАЛЫСЫ  </a:t>
            </a:r>
          </a:p>
        </p:txBody>
      </p:sp>
      <p:sp>
        <p:nvSpPr>
          <p:cNvPr id="3" name="Подзаголовок 2"/>
          <p:cNvSpPr>
            <a:spLocks noGrp="1"/>
          </p:cNvSpPr>
          <p:nvPr>
            <p:ph type="subTitle" idx="1"/>
          </p:nvPr>
        </p:nvSpPr>
        <p:spPr>
          <a:xfrm>
            <a:off x="800909" y="1092708"/>
            <a:ext cx="10590180" cy="468252"/>
          </a:xfrm>
        </p:spPr>
        <p:txBody>
          <a:bodyPr>
            <a:noAutofit/>
          </a:bodyPr>
          <a:lstStyle/>
          <a:p>
            <a:br>
              <a:rPr lang="ru-RU" sz="2400" b="1" dirty="0">
                <a:solidFill>
                  <a:srgbClr val="5154E1"/>
                </a:solidFill>
                <a:latin typeface="Arial" panose="020B0604020202020204" pitchFamily="34" charset="0"/>
                <a:cs typeface="Arial" panose="020B0604020202020204" pitchFamily="34" charset="0"/>
              </a:rPr>
            </a:br>
            <a:endParaRPr lang="ru-RU" sz="2400" b="1" dirty="0">
              <a:solidFill>
                <a:srgbClr val="5154E1"/>
              </a:solidFill>
              <a:latin typeface="Arial" panose="020B0604020202020204" pitchFamily="34" charset="0"/>
              <a:cs typeface="Arial" panose="020B0604020202020204" pitchFamily="34" charset="0"/>
            </a:endParaRPr>
          </a:p>
        </p:txBody>
      </p:sp>
      <p:sp useBgFill="1">
        <p:nvSpPr>
          <p:cNvPr id="5" name="Прямоугольник 4"/>
          <p:cNvSpPr/>
          <p:nvPr/>
        </p:nvSpPr>
        <p:spPr>
          <a:xfrm>
            <a:off x="298383" y="887708"/>
            <a:ext cx="11293641" cy="584775"/>
          </a:xfrm>
          <a:prstGeom prst="rect">
            <a:avLst/>
          </a:prstGeom>
        </p:spPr>
        <p:txBody>
          <a:bodyPr wrap="square">
            <a:spAutoFit/>
          </a:bodyPr>
          <a:lstStyle/>
          <a:p>
            <a:pPr algn="just"/>
            <a:endParaRPr lang="ru-RU" sz="2400" b="1" dirty="0">
              <a:solidFill>
                <a:schemeClr val="accent6">
                  <a:lumMod val="75000"/>
                </a:schemeClr>
              </a:solidFill>
            </a:endParaRPr>
          </a:p>
          <a:p>
            <a:endParaRPr lang="ru-RU" sz="800" b="1" dirty="0">
              <a:solidFill>
                <a:srgbClr val="5154E1"/>
              </a:solidFill>
              <a:latin typeface="Arial" panose="020B0604020202020204" pitchFamily="34" charset="0"/>
              <a:cs typeface="Arial" panose="020B0604020202020204" pitchFamily="34" charset="0"/>
            </a:endParaRPr>
          </a:p>
        </p:txBody>
      </p:sp>
      <p:sp>
        <p:nvSpPr>
          <p:cNvPr id="6" name="Прямоугольник 5"/>
          <p:cNvSpPr/>
          <p:nvPr/>
        </p:nvSpPr>
        <p:spPr>
          <a:xfrm>
            <a:off x="163629" y="887709"/>
            <a:ext cx="11521439" cy="4278094"/>
          </a:xfrm>
          <a:prstGeom prst="rect">
            <a:avLst/>
          </a:prstGeom>
        </p:spPr>
        <p:txBody>
          <a:bodyPr wrap="square">
            <a:spAutoFit/>
          </a:bodyPr>
          <a:lstStyle/>
          <a:p>
            <a:pPr algn="just"/>
            <a:endParaRPr lang="ru-RU" sz="2400" b="1" dirty="0">
              <a:solidFill>
                <a:schemeClr val="accent6">
                  <a:lumMod val="75000"/>
                </a:schemeClr>
              </a:solidFill>
            </a:endParaRPr>
          </a:p>
          <a:p>
            <a:pPr algn="just"/>
            <a:r>
              <a:rPr lang="ru-RU" sz="2800" b="1" dirty="0">
                <a:solidFill>
                  <a:schemeClr val="accent2"/>
                </a:solidFill>
              </a:rPr>
              <a:t>№ </a:t>
            </a:r>
            <a:r>
              <a:rPr lang="en-US" sz="2800" b="1" dirty="0">
                <a:solidFill>
                  <a:schemeClr val="accent2"/>
                </a:solidFill>
              </a:rPr>
              <a:t>4</a:t>
            </a:r>
            <a:r>
              <a:rPr lang="kk-KZ" sz="2800" b="1" dirty="0">
                <a:solidFill>
                  <a:schemeClr val="accent2"/>
                </a:solidFill>
              </a:rPr>
              <a:t> ҚАДАМ</a:t>
            </a:r>
            <a:r>
              <a:rPr lang="ru-RU" sz="2800" b="1" dirty="0">
                <a:solidFill>
                  <a:schemeClr val="accent2"/>
                </a:solidFill>
              </a:rPr>
              <a:t>:</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Егер</a:t>
            </a:r>
            <a:r>
              <a:rPr lang="ru-RU" sz="2400" dirty="0">
                <a:solidFill>
                  <a:srgbClr val="0070C0"/>
                </a:solidFill>
                <a:latin typeface="Arial" panose="020B0604020202020204" pitchFamily="34" charset="0"/>
                <a:cs typeface="Arial" panose="020B0604020202020204" pitchFamily="34" charset="0"/>
              </a:rPr>
              <a:t> бала </a:t>
            </a:r>
            <a:r>
              <a:rPr lang="ru-RU" sz="2400" dirty="0" err="1">
                <a:solidFill>
                  <a:srgbClr val="0070C0"/>
                </a:solidFill>
                <a:latin typeface="Arial" panose="020B0604020202020204" pitchFamily="34" charset="0"/>
                <a:cs typeface="Arial" panose="020B0604020202020204" pitchFamily="34" charset="0"/>
              </a:rPr>
              <a:t>қиындыққа</a:t>
            </a:r>
            <a:r>
              <a:rPr lang="ru-RU" sz="2400" dirty="0">
                <a:solidFill>
                  <a:srgbClr val="0070C0"/>
                </a:solidFill>
                <a:latin typeface="Arial" panose="020B0604020202020204" pitchFamily="34" charset="0"/>
                <a:cs typeface="Arial" panose="020B0604020202020204" pitchFamily="34" charset="0"/>
              </a:rPr>
              <a:t> тап </a:t>
            </a:r>
            <a:r>
              <a:rPr lang="ru-RU" sz="2400" dirty="0" err="1">
                <a:solidFill>
                  <a:srgbClr val="0070C0"/>
                </a:solidFill>
                <a:latin typeface="Arial" panose="020B0604020202020204" pitchFamily="34" charset="0"/>
                <a:cs typeface="Arial" panose="020B0604020202020204" pitchFamily="34" charset="0"/>
              </a:rPr>
              <a:t>болса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оған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компьютермен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өнімді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жұмыс</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істеуге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бейімделуге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көмектесіңіз</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ru-RU" sz="2400" dirty="0" err="1">
                <a:solidFill>
                  <a:srgbClr val="0070C0"/>
                </a:solidFill>
                <a:latin typeface="Arial" panose="020B0604020202020204" pitchFamily="34" charset="0"/>
                <a:cs typeface="Arial" panose="020B0604020202020204" pitchFamily="34" charset="0"/>
              </a:rPr>
              <a:t>Онымен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бірге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бірнеше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сабақ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алыңыз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Егер</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сізде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оқу</a:t>
            </a:r>
            <a:r>
              <a:rPr lang="ru-RU" sz="2400" dirty="0">
                <a:solidFill>
                  <a:srgbClr val="0070C0"/>
                </a:solidFill>
                <a:latin typeface="Arial" panose="020B0604020202020204" pitchFamily="34" charset="0"/>
                <a:cs typeface="Arial" panose="020B0604020202020204" pitchFamily="34" charset="0"/>
              </a:rPr>
              <a:t> материалы </a:t>
            </a:r>
            <a:r>
              <a:rPr lang="ru-RU" sz="2400" dirty="0" err="1">
                <a:solidFill>
                  <a:srgbClr val="0070C0"/>
                </a:solidFill>
                <a:latin typeface="Arial" panose="020B0604020202020204" pitchFamily="34" charset="0"/>
                <a:cs typeface="Arial" panose="020B0604020202020204" pitchFamily="34" charset="0"/>
              </a:rPr>
              <a:t>немесе</a:t>
            </a:r>
            <a:r>
              <a:rPr lang="ru-RU" sz="2400" dirty="0">
                <a:solidFill>
                  <a:srgbClr val="0070C0"/>
                </a:solidFill>
                <a:latin typeface="Arial" panose="020B0604020202020204" pitchFamily="34" charset="0"/>
                <a:cs typeface="Arial" panose="020B0604020202020204" pitchFamily="34" charset="0"/>
              </a:rPr>
              <a:t> оны </a:t>
            </a:r>
            <a:r>
              <a:rPr lang="ru-RU" sz="2400" dirty="0" err="1">
                <a:solidFill>
                  <a:srgbClr val="0070C0"/>
                </a:solidFill>
                <a:latin typeface="Arial" panose="020B0604020202020204" pitchFamily="34" charset="0"/>
                <a:cs typeface="Arial" panose="020B0604020202020204" pitchFamily="34" charset="0"/>
              </a:rPr>
              <a:t>ұсыну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туралы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сұрақтарыңыз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немесе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ескертулеріңіз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болса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мұғаліммен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немесе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техникалық</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қолдаумен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байланысыңыз</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kk-KZ" sz="2400" dirty="0">
                <a:solidFill>
                  <a:srgbClr val="0070C0"/>
                </a:solidFill>
                <a:latin typeface="Arial" panose="020B0604020202020204" pitchFamily="34" charset="0"/>
                <a:cs typeface="Arial" panose="020B0604020202020204" pitchFamily="34" charset="0"/>
              </a:rPr>
              <a:t>Бала мен мұғалім арасындағы байланысты қадағалаңыз. </a:t>
            </a:r>
            <a:r>
              <a:rPr lang="ru-RU" sz="2400" dirty="0" err="1">
                <a:solidFill>
                  <a:srgbClr val="0070C0"/>
                </a:solidFill>
                <a:latin typeface="Arial" panose="020B0604020202020204" pitchFamily="34" charset="0"/>
                <a:cs typeface="Arial" panose="020B0604020202020204" pitchFamily="34" charset="0"/>
              </a:rPr>
              <a:t>Бұл</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қашықтағы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білім</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болса</a:t>
            </a:r>
            <a:r>
              <a:rPr lang="ru-RU" sz="2400" dirty="0">
                <a:solidFill>
                  <a:srgbClr val="0070C0"/>
                </a:solidFill>
                <a:latin typeface="Arial" panose="020B0604020202020204" pitchFamily="34" charset="0"/>
                <a:cs typeface="Arial" panose="020B0604020202020204" pitchFamily="34" charset="0"/>
              </a:rPr>
              <a:t> да, </a:t>
            </a:r>
            <a:r>
              <a:rPr lang="ru-RU" sz="2400" dirty="0" err="1">
                <a:solidFill>
                  <a:srgbClr val="0070C0"/>
                </a:solidFill>
                <a:latin typeface="Arial" panose="020B0604020202020204" pitchFamily="34" charset="0"/>
                <a:cs typeface="Arial" panose="020B0604020202020204" pitchFamily="34" charset="0"/>
              </a:rPr>
              <a:t>мұндай</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байланыс</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міндетті</a:t>
            </a:r>
            <a:r>
              <a:rPr lang="ru-RU" sz="2400" dirty="0">
                <a:solidFill>
                  <a:srgbClr val="0070C0"/>
                </a:solidFill>
                <a:latin typeface="Arial" panose="020B0604020202020204" pitchFamily="34" charset="0"/>
                <a:cs typeface="Arial" panose="020B0604020202020204" pitchFamily="34" charset="0"/>
              </a:rPr>
              <a:t> болу </a:t>
            </a:r>
            <a:r>
              <a:rPr lang="ru-RU" sz="2400" dirty="0" err="1">
                <a:solidFill>
                  <a:srgbClr val="0070C0"/>
                </a:solidFill>
                <a:latin typeface="Arial" panose="020B0604020202020204" pitchFamily="34" charset="0"/>
                <a:cs typeface="Arial" panose="020B0604020202020204" pitchFamily="34" charset="0"/>
              </a:rPr>
              <a:t>керек</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Білім</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алғанда</a:t>
            </a:r>
            <a:r>
              <a:rPr lang="ru-RU" sz="2400" dirty="0">
                <a:solidFill>
                  <a:srgbClr val="0070C0"/>
                </a:solidFill>
                <a:latin typeface="Arial" panose="020B0604020202020204" pitchFamily="34" charset="0"/>
                <a:cs typeface="Arial" panose="020B0604020202020204" pitchFamily="34" charset="0"/>
              </a:rPr>
              <a:t> бала </a:t>
            </a:r>
            <a:r>
              <a:rPr lang="ru-RU" sz="2400" dirty="0" err="1">
                <a:solidFill>
                  <a:srgbClr val="0070C0"/>
                </a:solidFill>
                <a:latin typeface="Arial" panose="020B0604020202020204" pitchFamily="34" charset="0"/>
                <a:cs typeface="Arial" panose="020B0604020202020204" pitchFamily="34" charset="0"/>
              </a:rPr>
              <a:t>қуанышқа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бөленуі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керек</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сонда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сіз</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нәтижені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көресіз</a:t>
            </a:r>
            <a:r>
              <a:rPr lang="ru-RU" sz="2400" dirty="0">
                <a:solidFill>
                  <a:srgbClr val="0070C0"/>
                </a:solidFill>
                <a:latin typeface="Arial" panose="020B0604020202020204" pitchFamily="34" charset="0"/>
                <a:cs typeface="Arial" panose="020B0604020202020204" pitchFamily="34" charset="0"/>
              </a:rPr>
              <a:t>.</a:t>
            </a:r>
          </a:p>
          <a:p>
            <a:pPr marL="342900" indent="-342900">
              <a:buFont typeface="Wingdings" panose="05000000000000000000" pitchFamily="2" charset="2"/>
              <a:buChar char="ü"/>
            </a:pPr>
            <a:r>
              <a:rPr lang="ru-RU" sz="2800" b="1" dirty="0">
                <a:solidFill>
                  <a:schemeClr val="accent2"/>
                </a:solidFill>
              </a:rPr>
              <a:t>Назар </a:t>
            </a:r>
            <a:r>
              <a:rPr lang="ru-RU" sz="2800" b="1" dirty="0" err="1">
                <a:solidFill>
                  <a:schemeClr val="accent2"/>
                </a:solidFill>
              </a:rPr>
              <a:t>аударыңыз</a:t>
            </a:r>
            <a:r>
              <a:rPr lang="ru-RU" sz="2800" b="1" dirty="0">
                <a:solidFill>
                  <a:schemeClr val="accent2"/>
                </a:solidFill>
              </a:rPr>
              <a:t>!</a:t>
            </a:r>
            <a:r>
              <a:rPr lang="ru-RU" sz="2400" b="1" dirty="0">
                <a:solidFill>
                  <a:schemeClr val="accent2"/>
                </a:solidFill>
              </a:rPr>
              <a:t> </a:t>
            </a:r>
            <a:r>
              <a:rPr lang="ru-RU" sz="2400" dirty="0">
                <a:solidFill>
                  <a:srgbClr val="0070C0"/>
                </a:solidFill>
                <a:latin typeface="Arial" panose="020B0604020202020204" pitchFamily="34" charset="0"/>
                <a:cs typeface="Arial" panose="020B0604020202020204" pitchFamily="34" charset="0"/>
              </a:rPr>
              <a:t> </a:t>
            </a:r>
            <a:endParaRPr lang="en-US" sz="2400" dirty="0">
              <a:solidFill>
                <a:schemeClr val="tx2">
                  <a:lumMod val="40000"/>
                  <a:lumOff val="60000"/>
                </a:schemeClr>
              </a:solidFill>
              <a:latin typeface="Arial" panose="020B0604020202020204" pitchFamily="34" charset="0"/>
              <a:cs typeface="Arial" panose="020B0604020202020204" pitchFamily="34" charset="0"/>
            </a:endParaRPr>
          </a:p>
        </p:txBody>
      </p:sp>
      <p:sp>
        <p:nvSpPr>
          <p:cNvPr id="8" name="Rectangle 3"/>
          <p:cNvSpPr>
            <a:spLocks noChangeArrowheads="1"/>
          </p:cNvSpPr>
          <p:nvPr/>
        </p:nvSpPr>
        <p:spPr bwMode="auto">
          <a:xfrm>
            <a:off x="4006515" y="5119681"/>
            <a:ext cx="7842182"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ru-RU" altLang="ru-RU" sz="2400" dirty="0" err="1">
                <a:solidFill>
                  <a:srgbClr val="0070C0"/>
                </a:solidFill>
                <a:latin typeface="Arial" panose="020B0604020202020204" pitchFamily="34" charset="0"/>
                <a:cs typeface="Arial" panose="020B0604020202020204" pitchFamily="34" charset="0"/>
              </a:rPr>
              <a:t>Мұғалімнің</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кері</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байланысы</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білімді</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игерудің</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маңызды</a:t>
            </a:r>
            <a:r>
              <a:rPr lang="ru-RU" altLang="ru-RU" sz="2400" dirty="0">
                <a:solidFill>
                  <a:srgbClr val="0070C0"/>
                </a:solidFill>
                <a:latin typeface="Arial" panose="020B0604020202020204" pitchFamily="34" charset="0"/>
                <a:cs typeface="Arial" panose="020B0604020202020204" pitchFamily="34" charset="0"/>
              </a:rPr>
              <a:t> факторы </a:t>
            </a:r>
            <a:r>
              <a:rPr lang="ru-RU" altLang="ru-RU" sz="2400" dirty="0" err="1">
                <a:solidFill>
                  <a:srgbClr val="0070C0"/>
                </a:solidFill>
                <a:latin typeface="Arial" panose="020B0604020202020204" pitchFamily="34" charset="0"/>
                <a:cs typeface="Arial" panose="020B0604020202020204" pitchFamily="34" charset="0"/>
              </a:rPr>
              <a:t>болып</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табылады</a:t>
            </a:r>
            <a:r>
              <a:rPr lang="ru-RU" altLang="ru-RU" sz="2400" dirty="0">
                <a:solidFill>
                  <a:srgbClr val="0070C0"/>
                </a:solidFill>
                <a:latin typeface="Arial" panose="020B0604020202020204" pitchFamily="34" charset="0"/>
                <a:cs typeface="Arial" panose="020B0604020202020204" pitchFamily="34" charset="0"/>
              </a:rPr>
              <a:t>. Бала </a:t>
            </a:r>
            <a:r>
              <a:rPr lang="ru-RU" altLang="ru-RU" sz="2400" dirty="0" err="1">
                <a:solidFill>
                  <a:srgbClr val="0070C0"/>
                </a:solidFill>
                <a:latin typeface="Arial" panose="020B0604020202020204" pitchFamily="34" charset="0"/>
                <a:cs typeface="Arial" panose="020B0604020202020204" pitchFamily="34" charset="0"/>
              </a:rPr>
              <a:t>өзінің</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ілгерілеуін</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көріп</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қателіктермен</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жұмыс</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жасауы</a:t>
            </a:r>
            <a:r>
              <a:rPr lang="ru-RU" altLang="ru-RU" sz="2400" dirty="0">
                <a:solidFill>
                  <a:srgbClr val="0070C0"/>
                </a:solidFill>
                <a:latin typeface="Arial" panose="020B0604020202020204" pitchFamily="34" charset="0"/>
                <a:cs typeface="Arial" panose="020B0604020202020204" pitchFamily="34" charset="0"/>
              </a:rPr>
              <a:t> </a:t>
            </a:r>
            <a:r>
              <a:rPr lang="ru-RU" altLang="ru-RU" sz="2400" dirty="0" err="1">
                <a:solidFill>
                  <a:srgbClr val="0070C0"/>
                </a:solidFill>
                <a:latin typeface="Arial" panose="020B0604020202020204" pitchFamily="34" charset="0"/>
                <a:cs typeface="Arial" panose="020B0604020202020204" pitchFamily="34" charset="0"/>
              </a:rPr>
              <a:t>керек</a:t>
            </a:r>
            <a:r>
              <a:rPr lang="ru-RU" altLang="ru-RU" sz="2400" dirty="0">
                <a:solidFill>
                  <a:srgbClr val="0070C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87397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3">
            <a:extLst>
              <a:ext uri="{FF2B5EF4-FFF2-40B4-BE49-F238E27FC236}">
                <a16:creationId xmlns:a16="http://schemas.microsoft.com/office/drawing/2014/main" id="{DB9E48B4-FE7F-443E-BD76-153E52129D7D}"/>
              </a:ext>
            </a:extLst>
          </p:cNvPr>
          <p:cNvSpPr txBox="1">
            <a:spLocks/>
          </p:cNvSpPr>
          <p:nvPr/>
        </p:nvSpPr>
        <p:spPr>
          <a:xfrm>
            <a:off x="1" y="378678"/>
            <a:ext cx="12192000" cy="632862"/>
          </a:xfrm>
          <a:prstGeom prst="rect">
            <a:avLst/>
          </a:prstGeom>
          <a:solidFill>
            <a:schemeClr val="accent1">
              <a:lumMod val="20000"/>
              <a:lumOff val="80000"/>
            </a:schemeClr>
          </a:solidFill>
          <a:ln w="15875" cap="rnd"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lvl1pPr algn="l" defTabSz="457200" rtl="0" eaLnBrk="1" latinLnBrk="0" hangingPunct="1">
              <a:spcBef>
                <a:spcPct val="0"/>
              </a:spcBef>
              <a:buNone/>
              <a:defRPr sz="3600" kern="1200" cap="all">
                <a:ln w="3175" cmpd="sng">
                  <a:noFill/>
                </a:ln>
                <a:solidFill>
                  <a:schemeClr val="lt1"/>
                </a:solidFill>
                <a:effectLst/>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r>
              <a:rPr lang="ru-RU" sz="2500" b="1" i="1" dirty="0">
                <a:solidFill>
                  <a:schemeClr val="tx2"/>
                </a:solidFill>
              </a:rPr>
              <a:t> </a:t>
            </a:r>
          </a:p>
        </p:txBody>
      </p:sp>
      <p:sp>
        <p:nvSpPr>
          <p:cNvPr id="5" name="Прямоугольник 4">
            <a:extLst>
              <a:ext uri="{FF2B5EF4-FFF2-40B4-BE49-F238E27FC236}">
                <a16:creationId xmlns:a16="http://schemas.microsoft.com/office/drawing/2014/main" id="{66589230-E529-4A43-A877-1A56562BB126}"/>
              </a:ext>
            </a:extLst>
          </p:cNvPr>
          <p:cNvSpPr/>
          <p:nvPr/>
        </p:nvSpPr>
        <p:spPr>
          <a:xfrm>
            <a:off x="321270" y="1169094"/>
            <a:ext cx="11663584" cy="400110"/>
          </a:xfrm>
          <a:prstGeom prst="rect">
            <a:avLst/>
          </a:prstGeom>
        </p:spPr>
        <p:txBody>
          <a:bodyPr wrap="square">
            <a:spAutoFit/>
          </a:bodyPr>
          <a:lstStyle/>
          <a:p>
            <a:pPr algn="just"/>
            <a:r>
              <a:rPr lang="ru-RU" b="1" dirty="0">
                <a:solidFill>
                  <a:srgbClr val="002060"/>
                </a:solidFill>
              </a:rPr>
              <a:t>	</a:t>
            </a:r>
            <a:r>
              <a:rPr lang="en-US" sz="2000" dirty="0">
                <a:solidFill>
                  <a:srgbClr val="0070C0"/>
                </a:solidFill>
              </a:rPr>
              <a:t>	</a:t>
            </a:r>
            <a:endParaRPr lang="ru-RU" sz="2000" dirty="0">
              <a:solidFill>
                <a:srgbClr val="0070C0"/>
              </a:solidFill>
            </a:endParaRPr>
          </a:p>
        </p:txBody>
      </p:sp>
      <p:sp>
        <p:nvSpPr>
          <p:cNvPr id="13" name="TextBox 12">
            <a:extLst>
              <a:ext uri="{FF2B5EF4-FFF2-40B4-BE49-F238E27FC236}">
                <a16:creationId xmlns:a16="http://schemas.microsoft.com/office/drawing/2014/main" id="{4B8B8E10-9FD4-4410-9DE4-5300CF389F22}"/>
              </a:ext>
            </a:extLst>
          </p:cNvPr>
          <p:cNvSpPr txBox="1"/>
          <p:nvPr/>
        </p:nvSpPr>
        <p:spPr>
          <a:xfrm>
            <a:off x="2" y="446084"/>
            <a:ext cx="12191999" cy="477054"/>
          </a:xfrm>
          <a:prstGeom prst="rect">
            <a:avLst/>
          </a:prstGeom>
          <a:noFill/>
        </p:spPr>
        <p:txBody>
          <a:bodyPr wrap="square" rtlCol="0">
            <a:spAutoFit/>
          </a:bodyPr>
          <a:lstStyle/>
          <a:p>
            <a:pPr algn="ctr">
              <a:lnSpc>
                <a:spcPct val="100000"/>
              </a:lnSpc>
            </a:pPr>
            <a:r>
              <a:rPr lang="kk-KZ" sz="2500" b="1" i="1" cap="all" dirty="0">
                <a:ln w="3175" cmpd="sng">
                  <a:noFill/>
                </a:ln>
                <a:solidFill>
                  <a:schemeClr val="tx2"/>
                </a:solidFill>
              </a:rPr>
              <a:t>Оқушылардың</a:t>
            </a:r>
            <a:r>
              <a:rPr lang="ru-RU" sz="2500" b="1" i="1" cap="all" dirty="0">
                <a:ln w="3175" cmpd="sng">
                  <a:noFill/>
                </a:ln>
                <a:solidFill>
                  <a:schemeClr val="tx2"/>
                </a:solidFill>
              </a:rPr>
              <a:t> </a:t>
            </a:r>
            <a:r>
              <a:rPr lang="ru-RU" sz="2500" b="1" i="1" cap="all" dirty="0" err="1">
                <a:ln w="3175" cmpd="sng">
                  <a:noFill/>
                </a:ln>
                <a:solidFill>
                  <a:schemeClr val="tx2"/>
                </a:solidFill>
              </a:rPr>
              <a:t>оқу</a:t>
            </a:r>
            <a:r>
              <a:rPr lang="ru-RU" sz="2500" b="1" i="1" cap="all" dirty="0">
                <a:ln w="3175" cmpd="sng">
                  <a:noFill/>
                </a:ln>
                <a:solidFill>
                  <a:schemeClr val="tx2"/>
                </a:solidFill>
              </a:rPr>
              <a:t> </a:t>
            </a:r>
            <a:r>
              <a:rPr lang="kk-KZ" sz="2500" b="1" i="1" cap="all" dirty="0">
                <a:ln w="3175" cmpd="sng">
                  <a:noFill/>
                </a:ln>
                <a:solidFill>
                  <a:schemeClr val="tx2"/>
                </a:solidFill>
              </a:rPr>
              <a:t>күнін</a:t>
            </a:r>
            <a:r>
              <a:rPr lang="ru-RU" sz="2500" b="1" i="1" cap="all" dirty="0">
                <a:ln w="3175" cmpd="sng">
                  <a:noFill/>
                </a:ln>
                <a:solidFill>
                  <a:schemeClr val="tx2"/>
                </a:solidFill>
              </a:rPr>
              <a:t> </a:t>
            </a:r>
            <a:r>
              <a:rPr lang="kk-KZ" sz="2500" b="1" i="1" cap="all" dirty="0">
                <a:ln w="3175" cmpd="sng">
                  <a:noFill/>
                </a:ln>
                <a:solidFill>
                  <a:schemeClr val="tx2"/>
                </a:solidFill>
              </a:rPr>
              <a:t>ұйымдастыру</a:t>
            </a:r>
            <a:r>
              <a:rPr lang="ru-RU" sz="2500" b="1" i="1" cap="all" dirty="0">
                <a:ln w="3175" cmpd="sng">
                  <a:noFill/>
                </a:ln>
                <a:solidFill>
                  <a:schemeClr val="tx2"/>
                </a:solidFill>
              </a:rPr>
              <a:t> </a:t>
            </a:r>
            <a:r>
              <a:rPr lang="kk-KZ" sz="2500" b="1" i="1" cap="all" dirty="0">
                <a:ln w="3175" cmpd="sng">
                  <a:noFill/>
                </a:ln>
                <a:solidFill>
                  <a:schemeClr val="tx2"/>
                </a:solidFill>
              </a:rPr>
              <a:t>бойынша</a:t>
            </a:r>
            <a:r>
              <a:rPr lang="ru-RU" sz="2500" b="1" i="1" cap="all" dirty="0">
                <a:ln w="3175" cmpd="sng">
                  <a:noFill/>
                </a:ln>
                <a:solidFill>
                  <a:schemeClr val="tx2"/>
                </a:solidFill>
              </a:rPr>
              <a:t> </a:t>
            </a:r>
            <a:r>
              <a:rPr lang="kk-KZ" sz="2500" b="1" i="1" cap="all" dirty="0">
                <a:ln w="3175" cmpd="sng">
                  <a:noFill/>
                </a:ln>
                <a:solidFill>
                  <a:schemeClr val="tx2"/>
                </a:solidFill>
              </a:rPr>
              <a:t>ұсыныстар</a:t>
            </a:r>
          </a:p>
        </p:txBody>
      </p:sp>
      <p:sp>
        <p:nvSpPr>
          <p:cNvPr id="3" name="Прямоугольник 2"/>
          <p:cNvSpPr/>
          <p:nvPr/>
        </p:nvSpPr>
        <p:spPr>
          <a:xfrm>
            <a:off x="586946" y="4280244"/>
            <a:ext cx="11244650" cy="569387"/>
          </a:xfrm>
          <a:prstGeom prst="rect">
            <a:avLst/>
          </a:prstGeom>
        </p:spPr>
        <p:txBody>
          <a:bodyPr wrap="square">
            <a:spAutoFit/>
          </a:bodyPr>
          <a:lstStyle/>
          <a:p>
            <a:pPr algn="ctr"/>
            <a:endParaRPr lang="ru-RU" sz="800" b="1" dirty="0">
              <a:solidFill>
                <a:schemeClr val="accent2"/>
              </a:solidFill>
            </a:endParaRPr>
          </a:p>
          <a:p>
            <a:pPr lvl="0"/>
            <a:r>
              <a:rPr lang="ru-RU" sz="2300" dirty="0" err="1">
                <a:solidFill>
                  <a:srgbClr val="0070C0"/>
                </a:solidFill>
                <a:latin typeface="Arial" panose="020B0604020202020204" pitchFamily="34" charset="0"/>
                <a:cs typeface="Arial" panose="020B0604020202020204" pitchFamily="34" charset="0"/>
              </a:rPr>
              <a:t>Сынып</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жетекшімен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байланыста</a:t>
            </a:r>
            <a:r>
              <a:rPr lang="ru-RU" sz="2300" dirty="0">
                <a:solidFill>
                  <a:srgbClr val="0070C0"/>
                </a:solidFill>
                <a:latin typeface="Arial" panose="020B0604020202020204" pitchFamily="34" charset="0"/>
                <a:cs typeface="Arial" panose="020B0604020202020204" pitchFamily="34" charset="0"/>
              </a:rPr>
              <a:t> болу;</a:t>
            </a:r>
          </a:p>
        </p:txBody>
      </p:sp>
      <p:sp>
        <p:nvSpPr>
          <p:cNvPr id="9" name="Прямоугольник 8"/>
          <p:cNvSpPr/>
          <p:nvPr/>
        </p:nvSpPr>
        <p:spPr>
          <a:xfrm>
            <a:off x="518984" y="1111783"/>
            <a:ext cx="11465870" cy="830997"/>
          </a:xfrm>
          <a:prstGeom prst="rect">
            <a:avLst/>
          </a:prstGeom>
        </p:spPr>
        <p:txBody>
          <a:bodyPr wrap="square">
            <a:spAutoFit/>
          </a:bodyPr>
          <a:lstStyle/>
          <a:p>
            <a:pPr algn="just"/>
            <a:r>
              <a:rPr lang="ru-RU" sz="2300" dirty="0" err="1">
                <a:solidFill>
                  <a:srgbClr val="0070C0"/>
                </a:solidFill>
                <a:latin typeface="Arial" panose="020B0604020202020204" pitchFamily="34" charset="0"/>
                <a:cs typeface="Arial" panose="020B0604020202020204" pitchFamily="34" charset="0"/>
              </a:rPr>
              <a:t>Синхронды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және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асинхронды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форматтағы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сабақтарды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ескере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отырып</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сабақ</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кестесін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сақтау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және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оқу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күнін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жоспарлау</a:t>
            </a:r>
            <a:r>
              <a:rPr lang="ru-RU" sz="2300" dirty="0">
                <a:solidFill>
                  <a:srgbClr val="0070C0"/>
                </a:solidFill>
                <a:latin typeface="Arial" panose="020B0604020202020204" pitchFamily="34" charset="0"/>
                <a:cs typeface="Arial" panose="020B0604020202020204" pitchFamily="34" charset="0"/>
              </a:rPr>
              <a:t>;</a:t>
            </a:r>
          </a:p>
        </p:txBody>
      </p:sp>
      <p:sp>
        <p:nvSpPr>
          <p:cNvPr id="8" name="Прямоугольник 7"/>
          <p:cNvSpPr/>
          <p:nvPr/>
        </p:nvSpPr>
        <p:spPr>
          <a:xfrm>
            <a:off x="518984" y="1797535"/>
            <a:ext cx="11465870" cy="954107"/>
          </a:xfrm>
          <a:prstGeom prst="rect">
            <a:avLst/>
          </a:prstGeom>
        </p:spPr>
        <p:txBody>
          <a:bodyPr wrap="square">
            <a:spAutoFit/>
          </a:bodyPr>
          <a:lstStyle/>
          <a:p>
            <a:pPr algn="ctr"/>
            <a:endParaRPr lang="ru-RU" sz="800" b="1" dirty="0">
              <a:solidFill>
                <a:schemeClr val="accent2"/>
              </a:solidFill>
            </a:endParaRPr>
          </a:p>
          <a:p>
            <a:pPr lvl="0" algn="just"/>
            <a:r>
              <a:rPr lang="ru-RU" sz="2300" dirty="0" err="1">
                <a:solidFill>
                  <a:srgbClr val="0070C0"/>
                </a:solidFill>
                <a:latin typeface="Arial" panose="020B0604020202020204" pitchFamily="34" charset="0"/>
                <a:cs typeface="Arial" panose="020B0604020202020204" pitchFamily="34" charset="0"/>
              </a:rPr>
              <a:t>Оқу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материалдарын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оқу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игеру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және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белгіленген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кестеге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сәйкес</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пәндер</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бойынша</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оқу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тапсырмаларын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орындау</a:t>
            </a:r>
            <a:r>
              <a:rPr lang="ru-RU" sz="2300" dirty="0">
                <a:solidFill>
                  <a:srgbClr val="0070C0"/>
                </a:solidFill>
                <a:latin typeface="Arial" panose="020B0604020202020204" pitchFamily="34" charset="0"/>
                <a:cs typeface="Arial" panose="020B0604020202020204" pitchFamily="34" charset="0"/>
              </a:rPr>
              <a:t>;</a:t>
            </a:r>
          </a:p>
        </p:txBody>
      </p:sp>
      <p:sp>
        <p:nvSpPr>
          <p:cNvPr id="2" name="Прямоугольник 1"/>
          <p:cNvSpPr/>
          <p:nvPr/>
        </p:nvSpPr>
        <p:spPr>
          <a:xfrm>
            <a:off x="518984" y="2715587"/>
            <a:ext cx="11380574" cy="830997"/>
          </a:xfrm>
          <a:prstGeom prst="rect">
            <a:avLst/>
          </a:prstGeom>
        </p:spPr>
        <p:txBody>
          <a:bodyPr wrap="square">
            <a:spAutoFit/>
          </a:bodyPr>
          <a:lstStyle/>
          <a:p>
            <a:pPr algn="just"/>
            <a:r>
              <a:rPr lang="ru-RU" sz="2300" dirty="0" err="1">
                <a:solidFill>
                  <a:srgbClr val="0070C0"/>
                </a:solidFill>
                <a:latin typeface="Arial" panose="020B0604020202020204" pitchFamily="34" charset="0"/>
                <a:cs typeface="Arial" panose="020B0604020202020204" pitchFamily="34" charset="0"/>
              </a:rPr>
              <a:t>Жауаптарды</a:t>
            </a:r>
            <a:r>
              <a:rPr lang="ru-RU" sz="2300" dirty="0">
                <a:solidFill>
                  <a:srgbClr val="0070C0"/>
                </a:solidFill>
                <a:latin typeface="Arial" panose="020B0604020202020204" pitchFamily="34" charset="0"/>
                <a:cs typeface="Arial" panose="020B0604020202020204" pitchFamily="34" charset="0"/>
              </a:rPr>
              <a:t> Интернет-</a:t>
            </a:r>
            <a:r>
              <a:rPr lang="ru-RU" sz="2300" dirty="0" err="1">
                <a:solidFill>
                  <a:srgbClr val="0070C0"/>
                </a:solidFill>
                <a:latin typeface="Arial" panose="020B0604020202020204" pitchFamily="34" charset="0"/>
                <a:cs typeface="Arial" panose="020B0604020202020204" pitchFamily="34" charset="0"/>
              </a:rPr>
              <a:t>платформалардың</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электрондық</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журналдардың</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мүмкіндіктері</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арқылы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тіркеу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немесе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электрондық</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пошта</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арқылы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жіберу</a:t>
            </a:r>
            <a:r>
              <a:rPr lang="ru-RU" sz="2300" dirty="0">
                <a:solidFill>
                  <a:srgbClr val="0070C0"/>
                </a:solidFill>
                <a:latin typeface="Arial" panose="020B0604020202020204" pitchFamily="34" charset="0"/>
                <a:cs typeface="Arial" panose="020B0604020202020204" pitchFamily="34" charset="0"/>
              </a:rPr>
              <a:t>;</a:t>
            </a:r>
          </a:p>
        </p:txBody>
      </p:sp>
      <p:sp>
        <p:nvSpPr>
          <p:cNvPr id="11" name="Прямоугольник 10"/>
          <p:cNvSpPr/>
          <p:nvPr/>
        </p:nvSpPr>
        <p:spPr>
          <a:xfrm>
            <a:off x="561632" y="3514473"/>
            <a:ext cx="11380574" cy="830997"/>
          </a:xfrm>
          <a:prstGeom prst="rect">
            <a:avLst/>
          </a:prstGeom>
        </p:spPr>
        <p:txBody>
          <a:bodyPr wrap="square">
            <a:spAutoFit/>
          </a:bodyPr>
          <a:lstStyle/>
          <a:p>
            <a:pPr lvl="0" algn="just"/>
            <a:r>
              <a:rPr lang="ru-RU" sz="2300" dirty="0" err="1">
                <a:solidFill>
                  <a:srgbClr val="0070C0"/>
                </a:solidFill>
                <a:latin typeface="Arial" panose="020B0604020202020204" pitchFamily="34" charset="0"/>
                <a:cs typeface="Arial" panose="020B0604020202020204" pitchFamily="34" charset="0"/>
              </a:rPr>
              <a:t>Тапсырмаларды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орындау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мұғалімнің</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түсініктемелерін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оқып</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ұсыныстарын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орындау</a:t>
            </a:r>
            <a:r>
              <a:rPr lang="ru-RU" sz="2300" dirty="0">
                <a:solidFill>
                  <a:srgbClr val="0070C0"/>
                </a:solidFill>
                <a:latin typeface="Arial" panose="020B0604020202020204" pitchFamily="34" charset="0"/>
                <a:cs typeface="Arial" panose="020B0604020202020204" pitchFamily="34" charset="0"/>
              </a:rPr>
              <a:t>;</a:t>
            </a:r>
          </a:p>
        </p:txBody>
      </p:sp>
      <p:sp>
        <p:nvSpPr>
          <p:cNvPr id="6" name="Прямоугольник 5"/>
          <p:cNvSpPr/>
          <p:nvPr/>
        </p:nvSpPr>
        <p:spPr>
          <a:xfrm>
            <a:off x="591064" y="4849399"/>
            <a:ext cx="11244650" cy="800219"/>
          </a:xfrm>
          <a:prstGeom prst="rect">
            <a:avLst/>
          </a:prstGeom>
        </p:spPr>
        <p:txBody>
          <a:bodyPr wrap="square">
            <a:spAutoFit/>
          </a:bodyPr>
          <a:lstStyle/>
          <a:p>
            <a:pPr algn="just"/>
            <a:r>
              <a:rPr lang="ru-RU" sz="2300" dirty="0" err="1">
                <a:solidFill>
                  <a:srgbClr val="0070C0"/>
                </a:solidFill>
                <a:latin typeface="Arial" panose="020B0604020202020204" pitchFamily="34" charset="0"/>
                <a:cs typeface="Arial" panose="020B0604020202020204" pitchFamily="34" charset="0"/>
              </a:rPr>
              <a:t>Мұғалімдермен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қолжетімді</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режимде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жұмыс</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істеу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қажет</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болған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жағдайда</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мұғалімге</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туындаған</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сұрақтарды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жіберу</a:t>
            </a:r>
            <a:r>
              <a:rPr lang="ru-RU" sz="2300" dirty="0">
                <a:solidFill>
                  <a:srgbClr val="0070C0"/>
                </a:solidFill>
                <a:latin typeface="Arial" panose="020B0604020202020204" pitchFamily="34" charset="0"/>
                <a:cs typeface="Arial" panose="020B0604020202020204" pitchFamily="34" charset="0"/>
              </a:rPr>
              <a:t>;</a:t>
            </a:r>
          </a:p>
        </p:txBody>
      </p:sp>
      <p:sp>
        <p:nvSpPr>
          <p:cNvPr id="7" name="Прямоугольник 6"/>
          <p:cNvSpPr/>
          <p:nvPr/>
        </p:nvSpPr>
        <p:spPr>
          <a:xfrm>
            <a:off x="591064" y="5769018"/>
            <a:ext cx="11244651" cy="800219"/>
          </a:xfrm>
          <a:prstGeom prst="rect">
            <a:avLst/>
          </a:prstGeom>
        </p:spPr>
        <p:txBody>
          <a:bodyPr wrap="square">
            <a:spAutoFit/>
          </a:bodyPr>
          <a:lstStyle/>
          <a:p>
            <a:pPr lvl="0"/>
            <a:r>
              <a:rPr lang="ru-RU" sz="2300" dirty="0" err="1">
                <a:solidFill>
                  <a:srgbClr val="0070C0"/>
                </a:solidFill>
                <a:latin typeface="Arial" panose="020B0604020202020204" pitchFamily="34" charset="0"/>
                <a:cs typeface="Arial" panose="020B0604020202020204" pitchFamily="34" charset="0"/>
              </a:rPr>
              <a:t>Компьютерлік</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жабдықтың</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үздіксіз</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жұмыс</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істеу</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ұзақтығына</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қатысты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санитарлық</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нормаларды</a:t>
            </a:r>
            <a:r>
              <a:rPr lang="ru-RU" sz="2300" dirty="0">
                <a:solidFill>
                  <a:srgbClr val="0070C0"/>
                </a:solidFill>
                <a:latin typeface="Arial" panose="020B0604020202020204" pitchFamily="34" charset="0"/>
                <a:cs typeface="Arial" panose="020B0604020202020204" pitchFamily="34" charset="0"/>
              </a:rPr>
              <a:t> </a:t>
            </a:r>
            <a:r>
              <a:rPr lang="ru-RU" sz="2300" dirty="0" err="1">
                <a:solidFill>
                  <a:srgbClr val="0070C0"/>
                </a:solidFill>
                <a:latin typeface="Arial" panose="020B0604020202020204" pitchFamily="34" charset="0"/>
                <a:cs typeface="Arial" panose="020B0604020202020204" pitchFamily="34" charset="0"/>
              </a:rPr>
              <a:t>сақтау</a:t>
            </a:r>
            <a:r>
              <a:rPr lang="ru-RU" sz="2300" dirty="0">
                <a:solidFill>
                  <a:srgbClr val="0070C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157979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4912</TotalTime>
  <Words>4877</Words>
  <Application>Microsoft Office PowerPoint</Application>
  <PresentationFormat>Широкоэкранный</PresentationFormat>
  <Paragraphs>713</Paragraphs>
  <Slides>21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Исполнительная</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БІРЫҢҒАЙ ЖАЛПЫРЕСПУБЛИКАЛЫҚ АТА-АНАЛАР ЖИНАЛЫСЫ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ЕДИНОЕ ОБЩЕРЕСПУБЛИКАНСКОЕ РОДИТЕЛЬСКОЕ СОБРАНИЕ</dc:title>
  <dc:creator>Кульсариева Гульмира Алимбаевна</dc:creator>
  <cp:lastModifiedBy>Kalamkas Dildabekova</cp:lastModifiedBy>
  <cp:revision>77</cp:revision>
  <cp:lastPrinted>2020-09-14T11:50:21Z</cp:lastPrinted>
  <dcterms:created xsi:type="dcterms:W3CDTF">2020-09-10T07:02:15Z</dcterms:created>
  <dcterms:modified xsi:type="dcterms:W3CDTF">2020-09-16T12:02:22Z</dcterms:modified>
</cp:coreProperties>
</file>