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72" r:id="rId3"/>
    <p:sldId id="265" r:id="rId4"/>
    <p:sldId id="257" r:id="rId5"/>
    <p:sldId id="258" r:id="rId6"/>
    <p:sldId id="259" r:id="rId7"/>
    <p:sldId id="264" r:id="rId8"/>
    <p:sldId id="261" r:id="rId9"/>
    <p:sldId id="270" r:id="rId10"/>
    <p:sldId id="267" r:id="rId11"/>
    <p:sldId id="262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4472C4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4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8CD50-19CB-4B72-8829-F1D89B53191F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60F49-2662-49BE-BA24-DD155B207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006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60F49-2662-49BE-BA24-DD155B2076E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487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547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4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867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12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021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95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41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98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32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45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379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948B3-C398-46BE-B047-B569AEBABB0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A903B-C049-4F22-BEDB-0D6513A87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82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microsoft.com/office/2007/relationships/hdphoto" Target="../media/hdphoto1.wdp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2.tmp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jpg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http://avatars.mds.yandex.net/get-pdb/231404/99cd3358-c7e9-4842-9450-b311fbc25bff/s1200?webp=fal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594"/>
            <a:ext cx="12192000" cy="6823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2" descr="Қашықтықтан оқыту мен онлайн оқудың ерекшеліктері — JasAcademy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13" y="642919"/>
            <a:ext cx="3785007" cy="2315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238349" y="3214686"/>
            <a:ext cx="80001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kk-KZ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kk-KZ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</a:t>
            </a:r>
            <a:r>
              <a:rPr lang="kk-KZ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жылында </a:t>
            </a:r>
          </a:p>
          <a:p>
            <a:pPr algn="ctr" hangingPunct="0"/>
            <a:r>
              <a:rPr lang="kk-KZ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процесін  ұйымдастыру</a:t>
            </a:r>
            <a:endParaRPr 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30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-40947"/>
            <a:ext cx="12192001" cy="6226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КЕЗЕКШІ СЫНЫПТАР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2" y="6731585"/>
            <a:ext cx="12192002" cy="138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856" y="3782291"/>
            <a:ext cx="3310440" cy="204495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8545" y="706582"/>
            <a:ext cx="7647709" cy="286232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ЕБҚ </a:t>
            </a:r>
            <a:r>
              <a:rPr lang="ru-RU" sz="2000" dirty="0" smtClean="0">
                <a:solidFill>
                  <a:srgbClr val="002060"/>
                </a:solidFill>
              </a:rPr>
              <a:t>бар </a:t>
            </a:r>
            <a:r>
              <a:rPr lang="ru-RU" sz="2000" dirty="0" err="1">
                <a:solidFill>
                  <a:srgbClr val="002060"/>
                </a:solidFill>
              </a:rPr>
              <a:t>балаларға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арналған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арнайы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мектеп-интернаттарда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кезекші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сыныптарды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ұйымдастыру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ата-аналардың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немесе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заңды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өкілдердің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өтініштері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негізінде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</a:rPr>
              <a:t>(1 – 4 </a:t>
            </a:r>
            <a:r>
              <a:rPr lang="ru-RU" sz="2000" dirty="0" err="1" smtClean="0">
                <a:solidFill>
                  <a:srgbClr val="002060"/>
                </a:solidFill>
              </a:rPr>
              <a:t>сыныптар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психикалық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дамуы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тежелген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балалар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үшін</a:t>
            </a:r>
            <a:r>
              <a:rPr lang="ru-RU" sz="2000" dirty="0" smtClean="0">
                <a:solidFill>
                  <a:srgbClr val="002060"/>
                </a:solidFill>
              </a:rPr>
              <a:t>, 1 – 9 </a:t>
            </a:r>
            <a:r>
              <a:rPr lang="ru-RU" sz="2000" dirty="0" err="1" smtClean="0">
                <a:solidFill>
                  <a:srgbClr val="002060"/>
                </a:solidFill>
              </a:rPr>
              <a:t>сыныптар</a:t>
            </a:r>
            <a:r>
              <a:rPr lang="ru-RU" sz="2000" dirty="0" smtClean="0">
                <a:solidFill>
                  <a:srgbClr val="002060"/>
                </a:solidFill>
              </a:rPr>
              <a:t>, орта, </a:t>
            </a:r>
            <a:r>
              <a:rPr lang="ru-RU" sz="2000" dirty="0" err="1" smtClean="0">
                <a:solidFill>
                  <a:srgbClr val="002060"/>
                </a:solidFill>
              </a:rPr>
              <a:t>ауыр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ақыл</a:t>
            </a:r>
            <a:r>
              <a:rPr lang="ru-RU" sz="2000" dirty="0" smtClean="0">
                <a:solidFill>
                  <a:srgbClr val="002060"/>
                </a:solidFill>
              </a:rPr>
              <a:t>-ой </a:t>
            </a:r>
            <a:r>
              <a:rPr lang="ru-RU" sz="2000" dirty="0" err="1" smtClean="0">
                <a:solidFill>
                  <a:srgbClr val="002060"/>
                </a:solidFill>
              </a:rPr>
              <a:t>кемшілігі</a:t>
            </a:r>
            <a:r>
              <a:rPr lang="ru-RU" sz="2000" dirty="0" smtClean="0">
                <a:solidFill>
                  <a:srgbClr val="002060"/>
                </a:solidFill>
              </a:rPr>
              <a:t> бар </a:t>
            </a:r>
            <a:r>
              <a:rPr lang="ru-RU" sz="2000" dirty="0" err="1" smtClean="0">
                <a:solidFill>
                  <a:srgbClr val="002060"/>
                </a:solidFill>
              </a:rPr>
              <a:t>балалар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үшін</a:t>
            </a:r>
            <a:r>
              <a:rPr lang="ru-RU" sz="2000" dirty="0" smtClean="0">
                <a:solidFill>
                  <a:srgbClr val="002060"/>
                </a:solidFill>
              </a:rPr>
              <a:t> 6 </a:t>
            </a:r>
            <a:r>
              <a:rPr lang="ru-RU" sz="2000" dirty="0" err="1" smtClean="0">
                <a:solidFill>
                  <a:srgbClr val="002060"/>
                </a:solidFill>
              </a:rPr>
              <a:t>адамнан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артық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емес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толымдықта</a:t>
            </a:r>
            <a:r>
              <a:rPr lang="ru-RU" sz="2000" dirty="0" smtClean="0">
                <a:solidFill>
                  <a:srgbClr val="002060"/>
                </a:solidFill>
              </a:rPr>
              <a:t>   </a:t>
            </a:r>
            <a:r>
              <a:rPr lang="ru-RU" sz="2000" dirty="0" err="1" smtClean="0">
                <a:solidFill>
                  <a:srgbClr val="002060"/>
                </a:solidFill>
              </a:rPr>
              <a:t>жүзеге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асырылады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  <a:endParaRPr lang="ru-RU" sz="2000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</a:rPr>
              <a:t>Кезекші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сыныптардың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контингенті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сабақ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кестесі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>
                <a:solidFill>
                  <a:srgbClr val="002060"/>
                </a:solidFill>
              </a:rPr>
              <a:t>жұмыс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кестесі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>
                <a:solidFill>
                  <a:srgbClr val="002060"/>
                </a:solidFill>
              </a:rPr>
              <a:t>педагогикалық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құрамы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педагогикалық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кеңестің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отырысында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28 </a:t>
            </a:r>
            <a:r>
              <a:rPr lang="ru-RU" sz="2000" dirty="0" err="1">
                <a:solidFill>
                  <a:srgbClr val="002060"/>
                </a:solidFill>
              </a:rPr>
              <a:t>тамыздан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кешіктірілмей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бекітіледі</a:t>
            </a:r>
            <a:r>
              <a:rPr lang="ru-RU" sz="20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85855" y="3693770"/>
            <a:ext cx="7121236" cy="255454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</a:rPr>
              <a:t>Кезекші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сыныпта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сабақтарды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бастауыш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сынып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мұғалімі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жүргізеді</a:t>
            </a:r>
            <a:r>
              <a:rPr lang="ru-RU" sz="2000" dirty="0">
                <a:solidFill>
                  <a:srgbClr val="002060"/>
                </a:solidFill>
              </a:rPr>
              <a:t> (</a:t>
            </a:r>
            <a:r>
              <a:rPr lang="ru-RU" sz="2000" dirty="0" err="1">
                <a:solidFill>
                  <a:srgbClr val="002060"/>
                </a:solidFill>
              </a:rPr>
              <a:t>міндетті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түрде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сынып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жетекшісі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емес</a:t>
            </a:r>
            <a:r>
              <a:rPr lang="ru-RU" sz="2000" dirty="0" smtClean="0">
                <a:solidFill>
                  <a:srgbClr val="002060"/>
                </a:solidFill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</a:rPr>
              <a:t>Қашықтан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оқыту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форматындағы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білім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алушылардың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сабақтарын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сынып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жетекшісі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ұйымдастырады</a:t>
            </a:r>
            <a:endParaRPr lang="ru-RU" sz="2000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</a:rPr>
              <a:t>Сабақ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кестесі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кезекші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сыныптар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үшін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синхронды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және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қашықтан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құрылады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</a:rPr>
              <a:t>Бір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уақытта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қашықтан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және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кезекші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сыныпта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жұмыс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істеу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үшін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бір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мұғалімді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анықтауға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жол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берілмейді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568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7934" y="2383955"/>
            <a:ext cx="115815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Кезекші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сыныптарды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қалыптастыру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жалпы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білім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беретін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мектептерде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2020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жылғы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15-24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тамыз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аралығында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балалардың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ата-аналарының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немесе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заңды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өкілдерінің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өтініштері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негізінде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жүзеге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асырылады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Өтініштер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электрондық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нысанда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қолжетімді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байланыс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құралдары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арқылы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қабылданады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400" dirty="0" smtClean="0">
              <a:solidFill>
                <a:srgbClr val="00206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Балаларды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кезекші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сыныпқа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қабылдау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жалпы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білім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беретін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мектеп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басшысының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бұйрығы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негізінде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2020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жылғы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25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тамызда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жүзеге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асырылады</a:t>
            </a:r>
            <a:endParaRPr lang="ru-RU" sz="2400" dirty="0" smtClean="0">
              <a:solidFill>
                <a:srgbClr val="00206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25-27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тамыз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аралығында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кезекші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сынып-комплектілер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құрылады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әрбір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сынып-комплектіге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бір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мұғалім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бекітіледі</a:t>
            </a:r>
            <a:endParaRPr lang="ru-RU" sz="2400" dirty="0" smtClean="0">
              <a:solidFill>
                <a:srgbClr val="00206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Оқу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тоқсаны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ішінде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балаларды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кезекші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сыныпқа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қабылдау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жалпы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білім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беретін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мектеп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басшысының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бұйрығы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негізінде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сыныпта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бос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орындар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болған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жағдайда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жүзеге</a:t>
            </a:r>
            <a:r>
              <a:rPr lang="ru-RU" sz="2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асырылады</a:t>
            </a:r>
            <a:endParaRPr lang="ru-RU" sz="2400" dirty="0">
              <a:solidFill>
                <a:srgbClr val="00206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" y="616"/>
            <a:ext cx="12192001" cy="6226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КЕЗЕКШІ СЫНЫПТАРДЫ ҚАЛЫПТАСТЫРУ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2" y="6731585"/>
            <a:ext cx="12192002" cy="138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8194" name="Picture 2" descr="Коллекция школьных принадлежностей со спортивным стадионом желтый автобус фасад здания классная библиотека интерьер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50" t="63070" b="18465"/>
          <a:stretch/>
        </p:blipFill>
        <p:spPr bwMode="auto">
          <a:xfrm>
            <a:off x="790574" y="925395"/>
            <a:ext cx="2543175" cy="1156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Коллекция школьных принадлежностей со спортивным стадионом желтый автобус фасад здания классная библиотека интерьер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01" t="82494" r="26890"/>
          <a:stretch/>
        </p:blipFill>
        <p:spPr bwMode="auto">
          <a:xfrm>
            <a:off x="4647696" y="925395"/>
            <a:ext cx="3184182" cy="1156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Коллекция школьных принадлежностей со спортивным стадионом желтый автобус фасад здания классная библиотека интерьер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32" t="3597" b="74580"/>
          <a:stretch/>
        </p:blipFill>
        <p:spPr bwMode="auto">
          <a:xfrm>
            <a:off x="9429749" y="887653"/>
            <a:ext cx="2209801" cy="1140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Прямая соединительная линия 11"/>
          <p:cNvCxnSpPr/>
          <p:nvPr/>
        </p:nvCxnSpPr>
        <p:spPr>
          <a:xfrm flipH="1">
            <a:off x="277934" y="2302753"/>
            <a:ext cx="11764911" cy="3606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237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616"/>
            <a:ext cx="12192000" cy="78432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/>
              <a:t>ҚАШЫҚТАН ОҚУ</a:t>
            </a:r>
            <a:endParaRPr lang="ru-RU" sz="26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" y="6731585"/>
            <a:ext cx="12192002" cy="138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3121" y="942109"/>
            <a:ext cx="6096000" cy="501675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algn="just"/>
            <a:r>
              <a:rPr lang="ru-RU" sz="2000" dirty="0" err="1">
                <a:solidFill>
                  <a:srgbClr val="002060"/>
                </a:solidFill>
              </a:rPr>
              <a:t>Кезекші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сыныптарда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оқытуды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ұйымдастыру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кезінде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тәуекел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тобына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жататын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>
                <a:solidFill>
                  <a:srgbClr val="002060"/>
                </a:solidFill>
              </a:rPr>
              <a:t>мынадай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көрсеткіштері</a:t>
            </a:r>
            <a:r>
              <a:rPr lang="ru-RU" sz="2000" dirty="0">
                <a:solidFill>
                  <a:srgbClr val="002060"/>
                </a:solidFill>
              </a:rPr>
              <a:t> бар </a:t>
            </a:r>
            <a:r>
              <a:rPr lang="ru-RU" sz="2000" dirty="0" err="1">
                <a:solidFill>
                  <a:srgbClr val="002060"/>
                </a:solidFill>
              </a:rPr>
              <a:t>педагогтердің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жұмысын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болдырмау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қажет</a:t>
            </a:r>
            <a:r>
              <a:rPr lang="ru-RU" sz="2000" dirty="0" smtClean="0">
                <a:solidFill>
                  <a:srgbClr val="002060"/>
                </a:solidFill>
              </a:rPr>
              <a:t>: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  </a:t>
            </a:r>
            <a:r>
              <a:rPr lang="ru-RU" sz="2000" dirty="0" smtClean="0">
                <a:solidFill>
                  <a:srgbClr val="002060"/>
                </a:solidFill>
              </a:rPr>
              <a:t>- </a:t>
            </a:r>
            <a:r>
              <a:rPr lang="ru-RU" sz="2000" dirty="0" err="1" smtClean="0">
                <a:solidFill>
                  <a:srgbClr val="002060"/>
                </a:solidFill>
              </a:rPr>
              <a:t>педагогтің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жасы</a:t>
            </a:r>
            <a:r>
              <a:rPr lang="ru-RU" sz="2000" dirty="0">
                <a:solidFill>
                  <a:srgbClr val="002060"/>
                </a:solidFill>
              </a:rPr>
              <a:t> 65 </a:t>
            </a:r>
            <a:r>
              <a:rPr lang="ru-RU" sz="2000" dirty="0" err="1">
                <a:solidFill>
                  <a:srgbClr val="002060"/>
                </a:solidFill>
              </a:rPr>
              <a:t>жастан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асқан</a:t>
            </a:r>
            <a:r>
              <a:rPr lang="ru-RU" sz="2000" dirty="0">
                <a:solidFill>
                  <a:srgbClr val="002060"/>
                </a:solidFill>
              </a:rPr>
              <a:t>;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</a:rPr>
              <a:t>  - </a:t>
            </a:r>
            <a:r>
              <a:rPr lang="ru-RU" sz="2000" dirty="0" err="1">
                <a:solidFill>
                  <a:srgbClr val="002060"/>
                </a:solidFill>
              </a:rPr>
              <a:t>қанайналым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жүйесі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аурулары</a:t>
            </a:r>
            <a:r>
              <a:rPr lang="ru-RU" sz="2000" dirty="0">
                <a:solidFill>
                  <a:srgbClr val="002060"/>
                </a:solidFill>
              </a:rPr>
              <a:t> бар (</a:t>
            </a:r>
            <a:r>
              <a:rPr lang="ru-RU" sz="2000" dirty="0" err="1">
                <a:solidFill>
                  <a:srgbClr val="002060"/>
                </a:solidFill>
              </a:rPr>
              <a:t>артериялық</a:t>
            </a:r>
            <a:r>
              <a:rPr lang="ru-RU" sz="2000" dirty="0">
                <a:solidFill>
                  <a:srgbClr val="002060"/>
                </a:solidFill>
              </a:rPr>
              <a:t> гипертония, СЖЖ </a:t>
            </a:r>
            <a:r>
              <a:rPr lang="ru-RU" sz="2000" dirty="0" err="1">
                <a:solidFill>
                  <a:srgbClr val="002060"/>
                </a:solidFill>
              </a:rPr>
              <a:t>және</a:t>
            </a:r>
            <a:r>
              <a:rPr lang="ru-RU" sz="2000" dirty="0">
                <a:solidFill>
                  <a:srgbClr val="002060"/>
                </a:solidFill>
              </a:rPr>
              <a:t> т. б</a:t>
            </a:r>
            <a:r>
              <a:rPr lang="ru-RU" sz="2000" dirty="0" smtClean="0">
                <a:solidFill>
                  <a:srgbClr val="002060"/>
                </a:solidFill>
              </a:rPr>
              <a:t>.);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 - </a:t>
            </a:r>
            <a:r>
              <a:rPr lang="ru-RU" sz="2000" dirty="0" err="1">
                <a:solidFill>
                  <a:srgbClr val="002060"/>
                </a:solidFill>
              </a:rPr>
              <a:t>жоғарғы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тыныс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алу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жүйесінің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созылмалы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аурулары</a:t>
            </a:r>
            <a:r>
              <a:rPr lang="ru-RU" sz="2000" dirty="0">
                <a:solidFill>
                  <a:srgbClr val="002060"/>
                </a:solidFill>
              </a:rPr>
              <a:t> бар (ӨСОА, БА, </a:t>
            </a:r>
            <a:r>
              <a:rPr lang="ru-RU" sz="2000" dirty="0" err="1">
                <a:solidFill>
                  <a:srgbClr val="002060"/>
                </a:solidFill>
              </a:rPr>
              <a:t>өкпедегі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фиброзды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өзгерістер</a:t>
            </a:r>
            <a:r>
              <a:rPr lang="ru-RU" sz="2000" dirty="0" smtClean="0">
                <a:solidFill>
                  <a:srgbClr val="002060"/>
                </a:solidFill>
              </a:rPr>
              <a:t>);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 - </a:t>
            </a:r>
            <a:r>
              <a:rPr lang="ru-RU" sz="2000" dirty="0" err="1">
                <a:solidFill>
                  <a:srgbClr val="002060"/>
                </a:solidFill>
              </a:rPr>
              <a:t>эндокринопатиялар</a:t>
            </a:r>
            <a:r>
              <a:rPr lang="ru-RU" sz="2000" dirty="0">
                <a:solidFill>
                  <a:srgbClr val="002060"/>
                </a:solidFill>
              </a:rPr>
              <a:t> (</a:t>
            </a:r>
            <a:r>
              <a:rPr lang="ru-RU" sz="2000" dirty="0" err="1">
                <a:solidFill>
                  <a:srgbClr val="002060"/>
                </a:solidFill>
              </a:rPr>
              <a:t>қант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диабеті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>
                <a:solidFill>
                  <a:srgbClr val="002060"/>
                </a:solidFill>
              </a:rPr>
              <a:t>метаболикалық</a:t>
            </a:r>
            <a:r>
              <a:rPr lang="ru-RU" sz="2000" dirty="0">
                <a:solidFill>
                  <a:srgbClr val="002060"/>
                </a:solidFill>
              </a:rPr>
              <a:t> синдром, </a:t>
            </a:r>
            <a:r>
              <a:rPr lang="ru-RU" sz="2000" dirty="0" err="1">
                <a:solidFill>
                  <a:srgbClr val="002060"/>
                </a:solidFill>
              </a:rPr>
              <a:t>семіздік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және</a:t>
            </a:r>
            <a:r>
              <a:rPr lang="ru-RU" sz="2000" dirty="0">
                <a:solidFill>
                  <a:srgbClr val="002060"/>
                </a:solidFill>
              </a:rPr>
              <a:t> т. б</a:t>
            </a:r>
            <a:r>
              <a:rPr lang="ru-RU" sz="2000" dirty="0" smtClean="0">
                <a:solidFill>
                  <a:srgbClr val="002060"/>
                </a:solidFill>
              </a:rPr>
              <a:t>.);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  - </a:t>
            </a:r>
            <a:r>
              <a:rPr lang="ru-RU" sz="2000" dirty="0" err="1">
                <a:solidFill>
                  <a:srgbClr val="002060"/>
                </a:solidFill>
              </a:rPr>
              <a:t>иммун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тапшылығы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жағдайлары</a:t>
            </a:r>
            <a:r>
              <a:rPr lang="ru-RU" sz="2000" dirty="0">
                <a:solidFill>
                  <a:srgbClr val="002060"/>
                </a:solidFill>
              </a:rPr>
              <a:t> (</a:t>
            </a:r>
            <a:r>
              <a:rPr lang="ru-RU" sz="2000" dirty="0" err="1">
                <a:solidFill>
                  <a:srgbClr val="002060"/>
                </a:solidFill>
              </a:rPr>
              <a:t>онкологиялық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>
                <a:solidFill>
                  <a:srgbClr val="002060"/>
                </a:solidFill>
              </a:rPr>
              <a:t>гематологиялық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>
                <a:solidFill>
                  <a:srgbClr val="002060"/>
                </a:solidFill>
              </a:rPr>
              <a:t>иммуносупрессивті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терапиядағы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науқастар</a:t>
            </a:r>
            <a:r>
              <a:rPr lang="ru-RU" sz="2000" dirty="0">
                <a:solidFill>
                  <a:srgbClr val="002060"/>
                </a:solidFill>
              </a:rPr>
              <a:t> т. б</a:t>
            </a:r>
            <a:r>
              <a:rPr lang="ru-RU" sz="2000" dirty="0" smtClean="0">
                <a:solidFill>
                  <a:srgbClr val="002060"/>
                </a:solidFill>
              </a:rPr>
              <a:t>.);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  - </a:t>
            </a:r>
            <a:r>
              <a:rPr lang="ru-RU" sz="2000" dirty="0" err="1">
                <a:solidFill>
                  <a:srgbClr val="002060"/>
                </a:solidFill>
              </a:rPr>
              <a:t>жүкті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әйелдер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  - </a:t>
            </a:r>
            <a:r>
              <a:rPr lang="ru-RU" sz="2000" dirty="0" err="1">
                <a:solidFill>
                  <a:srgbClr val="002060"/>
                </a:solidFill>
              </a:rPr>
              <a:t>басқа</a:t>
            </a:r>
            <a:r>
              <a:rPr lang="ru-RU" sz="2000" dirty="0">
                <a:solidFill>
                  <a:srgbClr val="002060"/>
                </a:solidFill>
              </a:rPr>
              <a:t> да </a:t>
            </a:r>
            <a:r>
              <a:rPr lang="ru-RU" sz="2000" dirty="0" err="1">
                <a:solidFill>
                  <a:srgbClr val="002060"/>
                </a:solidFill>
              </a:rPr>
              <a:t>ауыр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созылмалы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аурулар</a:t>
            </a:r>
            <a:r>
              <a:rPr lang="ru-RU" sz="2000" dirty="0">
                <a:solidFill>
                  <a:srgbClr val="002060"/>
                </a:solidFill>
              </a:rPr>
              <a:t>.</a:t>
            </a:r>
          </a:p>
          <a:p>
            <a:pPr indent="457200"/>
            <a:endParaRPr lang="ru-RU" sz="2000" dirty="0" smtClean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64037" y="942109"/>
            <a:ext cx="5112328" cy="4678204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</a:rPr>
              <a:t>Кезекші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сыныптарда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штаттық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режимде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және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қашықтан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оқыту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форматында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оқыту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үшін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ұсынылған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пәндер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тізбесі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endParaRPr lang="ru-RU" sz="2000" dirty="0" smtClean="0">
              <a:solidFill>
                <a:srgbClr val="002060"/>
              </a:solidFill>
            </a:endParaRP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</a:rPr>
              <a:t>Дене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шынықтыру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сабақтары</a:t>
            </a:r>
            <a:r>
              <a:rPr lang="ru-RU" sz="2000" dirty="0">
                <a:solidFill>
                  <a:srgbClr val="002060"/>
                </a:solidFill>
              </a:rPr>
              <a:t> таза </a:t>
            </a:r>
            <a:r>
              <a:rPr lang="ru-RU" sz="2000" dirty="0" err="1">
                <a:solidFill>
                  <a:srgbClr val="002060"/>
                </a:solidFill>
              </a:rPr>
              <a:t>ауада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>
                <a:solidFill>
                  <a:srgbClr val="002060"/>
                </a:solidFill>
              </a:rPr>
              <a:t>мектептің</a:t>
            </a:r>
            <a:r>
              <a:rPr lang="ru-RU" sz="2000" dirty="0">
                <a:solidFill>
                  <a:srgbClr val="002060"/>
                </a:solidFill>
              </a:rPr>
              <a:t> спорт </a:t>
            </a:r>
            <a:r>
              <a:rPr lang="ru-RU" sz="2000" dirty="0" err="1">
                <a:solidFill>
                  <a:srgbClr val="002060"/>
                </a:solidFill>
              </a:rPr>
              <a:t>алаңдарында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өткізіледі</a:t>
            </a:r>
            <a:endParaRPr lang="ru-RU" sz="2000" dirty="0" smtClean="0">
              <a:solidFill>
                <a:srgbClr val="002060"/>
              </a:solidFill>
            </a:endParaRP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</a:rPr>
              <a:t>Мұғалімдерге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кабинеттерде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жүруге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>
                <a:solidFill>
                  <a:srgbClr val="002060"/>
                </a:solidFill>
              </a:rPr>
              <a:t>мұғалімге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баруға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>
                <a:solidFill>
                  <a:srgbClr val="002060"/>
                </a:solidFill>
              </a:rPr>
              <a:t>сыныптан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тыс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іс-шаралар</a:t>
            </a:r>
            <a:r>
              <a:rPr lang="ru-RU" sz="2000" dirty="0">
                <a:solidFill>
                  <a:srgbClr val="002060"/>
                </a:solidFill>
              </a:rPr>
              <a:t> мен </a:t>
            </a:r>
            <a:r>
              <a:rPr lang="ru-RU" sz="2000" dirty="0" err="1">
                <a:solidFill>
                  <a:srgbClr val="002060"/>
                </a:solidFill>
              </a:rPr>
              <a:t>ата-аналар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жиналыстарын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өткізуге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тыйым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салынады</a:t>
            </a:r>
            <a:endParaRPr lang="ru-RU" sz="2000" dirty="0" smtClean="0">
              <a:solidFill>
                <a:srgbClr val="002060"/>
              </a:solidFill>
            </a:endParaRP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</a:rPr>
              <a:t>Барлық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жедел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кеңестер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қашықтан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өткізіледі</a:t>
            </a:r>
            <a:endParaRPr lang="ru-RU" sz="20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319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095018" cy="858981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solidFill>
                  <a:schemeClr val="bg1"/>
                </a:solidFill>
                <a:latin typeface="+mn-lt"/>
              </a:rPr>
              <a:t>Синхронды</a:t>
            </a:r>
            <a:r>
              <a:rPr lang="ru-RU" sz="28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+mn-lt"/>
              </a:rPr>
              <a:t>форматтағы</a:t>
            </a:r>
            <a:r>
              <a:rPr lang="ru-RU" sz="28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+mn-lt"/>
              </a:rPr>
              <a:t>сабақтар</a:t>
            </a:r>
            <a:r>
              <a:rPr lang="ru-RU" sz="28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+mn-lt"/>
              </a:rPr>
              <a:t>бойынша</a:t>
            </a:r>
            <a:r>
              <a:rPr lang="ru-RU" sz="28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+mn-lt"/>
              </a:rPr>
              <a:t>ұсынымдар</a:t>
            </a:r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783" y="1191491"/>
            <a:ext cx="11729980" cy="5500858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3800" dirty="0" err="1">
                <a:solidFill>
                  <a:srgbClr val="002060"/>
                </a:solidFill>
              </a:rPr>
              <a:t>Синхронды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форматтағы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сабақтың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құрылымы</a:t>
            </a:r>
            <a:endParaRPr lang="ru-RU" sz="3800" dirty="0" smtClean="0">
              <a:solidFill>
                <a:srgbClr val="002060"/>
              </a:solidFill>
            </a:endParaRPr>
          </a:p>
          <a:p>
            <a:pPr algn="just"/>
            <a:r>
              <a:rPr lang="ru-RU" sz="3800" dirty="0" err="1" smtClean="0">
                <a:solidFill>
                  <a:srgbClr val="002060"/>
                </a:solidFill>
              </a:rPr>
              <a:t>Өткен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материалға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қысқаша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шолу</a:t>
            </a:r>
            <a:r>
              <a:rPr lang="ru-RU" sz="3800" dirty="0" smtClean="0">
                <a:solidFill>
                  <a:srgbClr val="002060"/>
                </a:solidFill>
              </a:rPr>
              <a:t>: </a:t>
            </a:r>
            <a:r>
              <a:rPr lang="ru-RU" sz="3800" dirty="0" err="1" smtClean="0">
                <a:solidFill>
                  <a:srgbClr val="002060"/>
                </a:solidFill>
              </a:rPr>
              <a:t>жаңа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материалды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түсіндіру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үшін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қажетті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және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онымен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логикалық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тұрғыда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байланысты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алдыңғы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тақырыптардың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негізгі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тұстарын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қажеттілігі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бойынша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мазмұндау</a:t>
            </a:r>
            <a:endParaRPr lang="ru-RU" sz="3800" dirty="0" smtClean="0">
              <a:solidFill>
                <a:srgbClr val="002060"/>
              </a:solidFill>
            </a:endParaRPr>
          </a:p>
          <a:p>
            <a:pPr algn="just"/>
            <a:r>
              <a:rPr lang="ru-RU" sz="3800" dirty="0" err="1" smtClean="0">
                <a:solidFill>
                  <a:srgbClr val="002060"/>
                </a:solidFill>
              </a:rPr>
              <a:t>Білім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алушылардың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назарын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жаңа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материалды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игеру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үшін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қажет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болуы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мүмкін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білімдер</a:t>
            </a:r>
            <a:r>
              <a:rPr lang="ru-RU" sz="3800" dirty="0" smtClean="0">
                <a:solidFill>
                  <a:srgbClr val="002060"/>
                </a:solidFill>
              </a:rPr>
              <a:t> мен </a:t>
            </a:r>
            <a:r>
              <a:rPr lang="ru-RU" sz="3800" dirty="0" err="1" smtClean="0">
                <a:solidFill>
                  <a:srgbClr val="002060"/>
                </a:solidFill>
              </a:rPr>
              <a:t>дағдыларға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аударту</a:t>
            </a:r>
            <a:endParaRPr lang="ru-RU" sz="3800" dirty="0" smtClean="0">
              <a:solidFill>
                <a:srgbClr val="002060"/>
              </a:solidFill>
            </a:endParaRPr>
          </a:p>
          <a:p>
            <a:pPr algn="just"/>
            <a:r>
              <a:rPr lang="ru-RU" sz="3800" dirty="0" err="1" smtClean="0">
                <a:solidFill>
                  <a:srgbClr val="002060"/>
                </a:solidFill>
              </a:rPr>
              <a:t>Жоспар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бойынша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жаңа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материалды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баяндау</a:t>
            </a:r>
            <a:endParaRPr lang="ru-RU" sz="3800" dirty="0" smtClean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3800" dirty="0" err="1" smtClean="0">
                <a:solidFill>
                  <a:srgbClr val="002060"/>
                </a:solidFill>
              </a:rPr>
              <a:t>Оқу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тапсырмалары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ұсынылған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көлемнен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аспайды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орындау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алгоритмі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және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электрондық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білім</a:t>
            </a:r>
            <a:r>
              <a:rPr lang="ru-RU" sz="3800" dirty="0">
                <a:solidFill>
                  <a:srgbClr val="002060"/>
                </a:solidFill>
              </a:rPr>
              <a:t> беру </a:t>
            </a:r>
            <a:r>
              <a:rPr lang="ru-RU" sz="3800" dirty="0" err="1">
                <a:solidFill>
                  <a:srgbClr val="002060"/>
                </a:solidFill>
              </a:rPr>
              <a:t>материалдарына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қажетті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сілтемелер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беріледі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endParaRPr lang="ru-RU" sz="3800" dirty="0" smtClean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3800" dirty="0" err="1">
                <a:solidFill>
                  <a:srgbClr val="002060"/>
                </a:solidFill>
              </a:rPr>
              <a:t>Мұғалім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en-US" sz="3800" dirty="0">
                <a:solidFill>
                  <a:srgbClr val="002060"/>
                </a:solidFill>
              </a:rPr>
              <a:t>kundelik.kz, bilimal.kz, mektep.edu.kz </a:t>
            </a:r>
            <a:r>
              <a:rPr lang="ru-RU" sz="3800" dirty="0" err="1">
                <a:solidFill>
                  <a:srgbClr val="002060"/>
                </a:solidFill>
              </a:rPr>
              <a:t>және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т.б</a:t>
            </a:r>
            <a:r>
              <a:rPr lang="ru-RU" sz="3800" dirty="0">
                <a:solidFill>
                  <a:srgbClr val="002060"/>
                </a:solidFill>
              </a:rPr>
              <a:t>. </a:t>
            </a:r>
            <a:r>
              <a:rPr lang="ru-RU" sz="3800" dirty="0" err="1">
                <a:solidFill>
                  <a:srgbClr val="002060"/>
                </a:solidFill>
              </a:rPr>
              <a:t>мүмкіндіктер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арқылы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белгіленген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тәртіппен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кері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байланысты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қамтамасыз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етеді</a:t>
            </a:r>
            <a:r>
              <a:rPr lang="ru-RU" sz="3800" dirty="0">
                <a:solidFill>
                  <a:srgbClr val="002060"/>
                </a:solidFill>
              </a:rPr>
              <a:t>; </a:t>
            </a:r>
            <a:r>
              <a:rPr lang="ru-RU" sz="3800" dirty="0" err="1">
                <a:solidFill>
                  <a:srgbClr val="002060"/>
                </a:solidFill>
              </a:rPr>
              <a:t>электрондық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журналдар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болмаған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жағдайда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кері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байланыс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мұғалімнің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еркі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бойынша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байланыстың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қолжетімді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түрлері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арқылы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жүзеге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асады</a:t>
            </a:r>
            <a:endParaRPr lang="ru-RU" sz="3800" dirty="0" smtClean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3800" dirty="0" err="1" smtClean="0">
                <a:solidFill>
                  <a:srgbClr val="002060"/>
                </a:solidFill>
              </a:rPr>
              <a:t>Мұғалім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сабақ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жазбасын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сақтайды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және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білім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алушыларға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материалға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кез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келген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уақыттағы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қолжетімділікті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ұсынады</a:t>
            </a:r>
            <a:endParaRPr lang="ru-RU" sz="38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3800" dirty="0" err="1">
                <a:solidFill>
                  <a:srgbClr val="002060"/>
                </a:solidFill>
              </a:rPr>
              <a:t>Стримингке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шығу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мүмкіндігі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болмаған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жағдайда</a:t>
            </a:r>
            <a:r>
              <a:rPr lang="ru-RU" sz="3800" dirty="0">
                <a:solidFill>
                  <a:srgbClr val="002060"/>
                </a:solidFill>
              </a:rPr>
              <a:t> педагог </a:t>
            </a:r>
            <a:r>
              <a:rPr lang="ru-RU" sz="3800" dirty="0" err="1">
                <a:solidFill>
                  <a:srgbClr val="002060"/>
                </a:solidFill>
              </a:rPr>
              <a:t>сабақтарды</a:t>
            </a:r>
            <a:r>
              <a:rPr lang="ru-RU" sz="3800" dirty="0">
                <a:solidFill>
                  <a:srgbClr val="002060"/>
                </a:solidFill>
              </a:rPr>
              <a:t> тек </a:t>
            </a:r>
            <a:r>
              <a:rPr lang="ru-RU" sz="3800" dirty="0" err="1">
                <a:solidFill>
                  <a:srgbClr val="002060"/>
                </a:solidFill>
              </a:rPr>
              <a:t>асинхронды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форматта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өткізеді</a:t>
            </a:r>
            <a:endParaRPr lang="ru-RU" sz="3800" dirty="0">
              <a:solidFill>
                <a:srgbClr val="002060"/>
              </a:solidFill>
            </a:endParaRPr>
          </a:p>
          <a:p>
            <a:pPr algn="just"/>
            <a:endParaRPr lang="ru-RU" sz="3800" dirty="0">
              <a:solidFill>
                <a:srgbClr val="002060"/>
              </a:solidFill>
            </a:endParaRPr>
          </a:p>
          <a:p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514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5898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ru-RU" sz="3100" dirty="0" smtClean="0">
                <a:solidFill>
                  <a:schemeClr val="bg1"/>
                </a:solidFill>
                <a:latin typeface="+mn-lt"/>
              </a:rPr>
              <a:t>БІЛІМ АЛУШЫЛАРДЫҢ ОҚУ ЖЕТІСТІКТЕРІН БАҒАЛАУ</a:t>
            </a:r>
            <a:endParaRPr lang="en-US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691" y="1039092"/>
            <a:ext cx="11790218" cy="5818908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dirty="0"/>
              <a:t> </a:t>
            </a:r>
            <a:r>
              <a:rPr lang="ru-RU" dirty="0" err="1">
                <a:solidFill>
                  <a:srgbClr val="002060"/>
                </a:solidFill>
              </a:rPr>
              <a:t>Бірінші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тоқсанда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педагогтер</a:t>
            </a:r>
            <a:r>
              <a:rPr lang="ru-RU" dirty="0">
                <a:solidFill>
                  <a:srgbClr val="002060"/>
                </a:solidFill>
              </a:rPr>
              <a:t> 1-11 </a:t>
            </a:r>
            <a:r>
              <a:rPr lang="ru-RU" dirty="0" err="1">
                <a:solidFill>
                  <a:srgbClr val="002060"/>
                </a:solidFill>
              </a:rPr>
              <a:t>сыныптарда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бөлімге</a:t>
            </a:r>
            <a:r>
              <a:rPr lang="ru-RU" dirty="0">
                <a:solidFill>
                  <a:srgbClr val="002060"/>
                </a:solidFill>
              </a:rPr>
              <a:t> (</a:t>
            </a:r>
            <a:r>
              <a:rPr lang="ru-RU" dirty="0" err="1">
                <a:solidFill>
                  <a:srgbClr val="002060"/>
                </a:solidFill>
              </a:rPr>
              <a:t>бұдан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әрі</a:t>
            </a:r>
            <a:r>
              <a:rPr lang="ru-RU" dirty="0">
                <a:solidFill>
                  <a:srgbClr val="002060"/>
                </a:solidFill>
              </a:rPr>
              <a:t> – БЖБ) 1 </a:t>
            </a:r>
            <a:r>
              <a:rPr lang="ru-RU" dirty="0" err="1">
                <a:solidFill>
                  <a:srgbClr val="002060"/>
                </a:solidFill>
              </a:rPr>
              <a:t>жиынтық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жұмыс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және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тоқсанға</a:t>
            </a:r>
            <a:r>
              <a:rPr lang="ru-RU" dirty="0">
                <a:solidFill>
                  <a:srgbClr val="002060"/>
                </a:solidFill>
              </a:rPr>
              <a:t> (</a:t>
            </a:r>
            <a:r>
              <a:rPr lang="ru-RU" dirty="0" err="1">
                <a:solidFill>
                  <a:srgbClr val="002060"/>
                </a:solidFill>
              </a:rPr>
              <a:t>бұдан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әрі</a:t>
            </a:r>
            <a:r>
              <a:rPr lang="ru-RU" dirty="0">
                <a:solidFill>
                  <a:srgbClr val="002060"/>
                </a:solidFill>
              </a:rPr>
              <a:t> – ТЖБ) 1 </a:t>
            </a:r>
            <a:r>
              <a:rPr lang="ru-RU" dirty="0" err="1">
                <a:solidFill>
                  <a:srgbClr val="002060"/>
                </a:solidFill>
              </a:rPr>
              <a:t>жиынтық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жұмыс</a:t>
            </a:r>
            <a:r>
              <a:rPr lang="ru-RU" dirty="0">
                <a:solidFill>
                  <a:srgbClr val="002060"/>
                </a:solidFill>
              </a:rPr>
              <a:t>  </a:t>
            </a:r>
            <a:r>
              <a:rPr lang="ru-RU" dirty="0" err="1">
                <a:solidFill>
                  <a:srgbClr val="002060"/>
                </a:solidFill>
              </a:rPr>
              <a:t>өткізеді</a:t>
            </a:r>
            <a:endParaRPr lang="ru-RU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БЖБ мен ТЖБ</a:t>
            </a:r>
            <a:r>
              <a:rPr lang="ru-RU" dirty="0">
                <a:solidFill>
                  <a:srgbClr val="002060"/>
                </a:solidFill>
              </a:rPr>
              <a:t>  2</a:t>
            </a:r>
            <a:r>
              <a:rPr lang="ru-RU" dirty="0" smtClean="0">
                <a:solidFill>
                  <a:srgbClr val="002060"/>
                </a:solidFill>
              </a:rPr>
              <a:t>-11 </a:t>
            </a:r>
            <a:r>
              <a:rPr lang="ru-RU" dirty="0" err="1">
                <a:solidFill>
                  <a:srgbClr val="002060"/>
                </a:solidFill>
              </a:rPr>
              <a:t>сыныптарда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тек </a:t>
            </a:r>
            <a:r>
              <a:rPr lang="ru-RU" dirty="0" err="1" smtClean="0">
                <a:solidFill>
                  <a:srgbClr val="002060"/>
                </a:solidFill>
              </a:rPr>
              <a:t>белгіленген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күндері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өтеді</a:t>
            </a:r>
            <a:endParaRPr lang="ru-RU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БЖБ </a:t>
            </a:r>
            <a:r>
              <a:rPr lang="ru-RU" dirty="0" err="1">
                <a:solidFill>
                  <a:srgbClr val="002060"/>
                </a:solidFill>
              </a:rPr>
              <a:t>және</a:t>
            </a:r>
            <a:r>
              <a:rPr lang="ru-RU" dirty="0">
                <a:solidFill>
                  <a:srgbClr val="002060"/>
                </a:solidFill>
              </a:rPr>
              <a:t> ТЖБ </a:t>
            </a:r>
            <a:r>
              <a:rPr lang="ru-RU" dirty="0" err="1">
                <a:solidFill>
                  <a:srgbClr val="002060"/>
                </a:solidFill>
              </a:rPr>
              <a:t>өткізілетін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пәндер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мектептің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жұмыс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оқу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жоспарына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сәйкес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анықталады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dirty="0" err="1">
                <a:solidFill>
                  <a:srgbClr val="002060"/>
                </a:solidFill>
              </a:rPr>
              <a:t>Әдістемелік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ұсынымдарда</a:t>
            </a:r>
            <a:r>
              <a:rPr lang="ru-RU" dirty="0">
                <a:solidFill>
                  <a:srgbClr val="002060"/>
                </a:solidFill>
              </a:rPr>
              <a:t> 1-11 </a:t>
            </a:r>
            <a:r>
              <a:rPr lang="ru-RU" dirty="0" err="1">
                <a:solidFill>
                  <a:srgbClr val="002060"/>
                </a:solidFill>
              </a:rPr>
              <a:t>сыныптарда</a:t>
            </a:r>
            <a:r>
              <a:rPr lang="ru-RU" dirty="0">
                <a:solidFill>
                  <a:srgbClr val="002060"/>
                </a:solidFill>
              </a:rPr>
              <a:t> БЖБ </a:t>
            </a:r>
            <a:r>
              <a:rPr lang="ru-RU" dirty="0" err="1">
                <a:solidFill>
                  <a:srgbClr val="002060"/>
                </a:solidFill>
              </a:rPr>
              <a:t>және</a:t>
            </a:r>
            <a:r>
              <a:rPr lang="ru-RU" dirty="0">
                <a:solidFill>
                  <a:srgbClr val="002060"/>
                </a:solidFill>
              </a:rPr>
              <a:t> ТЖБ </a:t>
            </a:r>
            <a:r>
              <a:rPr lang="ru-RU" dirty="0" err="1">
                <a:solidFill>
                  <a:srgbClr val="002060"/>
                </a:solidFill>
              </a:rPr>
              <a:t>өткізілетін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пәндердің</a:t>
            </a:r>
            <a:r>
              <a:rPr lang="ru-RU" dirty="0">
                <a:solidFill>
                  <a:srgbClr val="002060"/>
                </a:solidFill>
              </a:rPr>
              <a:t> саны мен </a:t>
            </a:r>
            <a:r>
              <a:rPr lang="ru-RU" dirty="0" err="1">
                <a:solidFill>
                  <a:srgbClr val="002060"/>
                </a:solidFill>
              </a:rPr>
              <a:t>атаулары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көрсетілген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кестелер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берілген</a:t>
            </a:r>
            <a:r>
              <a:rPr lang="ru-RU" dirty="0">
                <a:solidFill>
                  <a:srgbClr val="002060"/>
                </a:solidFill>
              </a:rPr>
              <a:t> (8-қосымша</a:t>
            </a:r>
            <a:r>
              <a:rPr lang="ru-RU" dirty="0" smtClean="0">
                <a:solidFill>
                  <a:srgbClr val="002060"/>
                </a:solidFill>
              </a:rPr>
              <a:t>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2060"/>
                </a:solidFill>
              </a:rPr>
              <a:t>T</a:t>
            </a:r>
            <a:r>
              <a:rPr lang="ru-RU" dirty="0" err="1">
                <a:solidFill>
                  <a:srgbClr val="002060"/>
                </a:solidFill>
              </a:rPr>
              <a:t>абиғи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және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техногендік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әлеуметтік</a:t>
            </a:r>
            <a:r>
              <a:rPr lang="ru-RU" dirty="0">
                <a:solidFill>
                  <a:srgbClr val="002060"/>
                </a:solidFill>
              </a:rPr>
              <a:t>, карантин </a:t>
            </a:r>
            <a:r>
              <a:rPr lang="ru-RU" dirty="0" err="1">
                <a:solidFill>
                  <a:srgbClr val="002060"/>
                </a:solidFill>
              </a:rPr>
              <a:t>сипаттағы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төтенше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жағдайлар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жағдайында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формативті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бағалау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үшін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орташа</a:t>
            </a:r>
            <a:r>
              <a:rPr lang="ru-RU" dirty="0">
                <a:solidFill>
                  <a:srgbClr val="002060"/>
                </a:solidFill>
              </a:rPr>
              <a:t> балл </a:t>
            </a:r>
            <a:r>
              <a:rPr lang="ru-RU" dirty="0" err="1">
                <a:solidFill>
                  <a:srgbClr val="002060"/>
                </a:solidFill>
              </a:rPr>
              <a:t>есепке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алынады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ол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журналдың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жеке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бағанында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қойылады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dirty="0" err="1" smtClean="0">
                <a:solidFill>
                  <a:srgbClr val="002060"/>
                </a:solidFill>
              </a:rPr>
              <a:t>Мұндайда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формативті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бағалау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үшін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максималды</a:t>
            </a:r>
            <a:r>
              <a:rPr lang="ru-RU" dirty="0" smtClean="0">
                <a:solidFill>
                  <a:srgbClr val="002060"/>
                </a:solidFill>
              </a:rPr>
              <a:t> балл 2-11 </a:t>
            </a:r>
            <a:r>
              <a:rPr lang="ru-RU" dirty="0" err="1" smtClean="0">
                <a:solidFill>
                  <a:srgbClr val="002060"/>
                </a:solidFill>
              </a:rPr>
              <a:t>сыныптарда</a:t>
            </a:r>
            <a:r>
              <a:rPr lang="ru-RU" dirty="0" smtClean="0">
                <a:solidFill>
                  <a:srgbClr val="002060"/>
                </a:solidFill>
              </a:rPr>
              <a:t> 1-ден 10-ға </a:t>
            </a:r>
            <a:r>
              <a:rPr lang="ru-RU" dirty="0" err="1" smtClean="0">
                <a:solidFill>
                  <a:srgbClr val="002060"/>
                </a:solidFill>
              </a:rPr>
              <a:t>дейінгі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балды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құрауы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тиіс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err="1" smtClean="0">
                <a:solidFill>
                  <a:srgbClr val="002060"/>
                </a:solidFill>
              </a:rPr>
              <a:t>Электрондық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журнал </a:t>
            </a:r>
            <a:r>
              <a:rPr lang="ru-RU" dirty="0" err="1">
                <a:solidFill>
                  <a:srgbClr val="002060"/>
                </a:solidFill>
              </a:rPr>
              <a:t>форматының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қорытынды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бағасын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шығару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кезінде</a:t>
            </a:r>
            <a:r>
              <a:rPr lang="ru-RU" dirty="0">
                <a:solidFill>
                  <a:srgbClr val="002060"/>
                </a:solidFill>
              </a:rPr>
              <a:t> балл саны </a:t>
            </a:r>
            <a:r>
              <a:rPr lang="ru-RU" dirty="0" err="1">
                <a:solidFill>
                  <a:srgbClr val="002060"/>
                </a:solidFill>
              </a:rPr>
              <a:t>мынадай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арақатынаста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есептеледі</a:t>
            </a:r>
            <a:r>
              <a:rPr lang="ru-RU" dirty="0">
                <a:solidFill>
                  <a:srgbClr val="002060"/>
                </a:solidFill>
              </a:rPr>
              <a:t>: 1 </a:t>
            </a:r>
            <a:r>
              <a:rPr lang="ru-RU" dirty="0" smtClean="0">
                <a:solidFill>
                  <a:srgbClr val="002060"/>
                </a:solidFill>
              </a:rPr>
              <a:t>БЖБ </a:t>
            </a:r>
            <a:r>
              <a:rPr lang="ru-RU" dirty="0">
                <a:solidFill>
                  <a:srgbClr val="002060"/>
                </a:solidFill>
              </a:rPr>
              <a:t>– 25 %, </a:t>
            </a:r>
            <a:r>
              <a:rPr lang="ru-RU" dirty="0" smtClean="0">
                <a:solidFill>
                  <a:srgbClr val="002060"/>
                </a:solidFill>
              </a:rPr>
              <a:t>ФБ </a:t>
            </a:r>
            <a:r>
              <a:rPr lang="ru-RU" dirty="0">
                <a:solidFill>
                  <a:srgbClr val="002060"/>
                </a:solidFill>
              </a:rPr>
              <a:t>- 25</a:t>
            </a:r>
            <a:r>
              <a:rPr lang="ru-RU">
                <a:solidFill>
                  <a:srgbClr val="002060"/>
                </a:solidFill>
              </a:rPr>
              <a:t>%, </a:t>
            </a:r>
            <a:r>
              <a:rPr lang="ru-RU" smtClean="0">
                <a:solidFill>
                  <a:srgbClr val="002060"/>
                </a:solidFill>
              </a:rPr>
              <a:t>ТЖБ </a:t>
            </a:r>
            <a:r>
              <a:rPr lang="ru-RU" dirty="0">
                <a:solidFill>
                  <a:srgbClr val="002060"/>
                </a:solidFill>
              </a:rPr>
              <a:t>– 50 </a:t>
            </a:r>
            <a:r>
              <a:rPr lang="ru-RU" dirty="0" smtClean="0">
                <a:solidFill>
                  <a:srgbClr val="002060"/>
                </a:solidFill>
              </a:rPr>
              <a:t>%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414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4146" y="274638"/>
            <a:ext cx="8229600" cy="868346"/>
          </a:xfrm>
        </p:spPr>
        <p:txBody>
          <a:bodyPr>
            <a:norm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тәртібінде: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3564" y="1177604"/>
            <a:ext cx="10363200" cy="492922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kk-KZ" sz="8000" b="1" dirty="0">
                <a:latin typeface="Times New Roman" pitchFamily="18" charset="0"/>
                <a:cs typeface="Times New Roman" pitchFamily="18" charset="0"/>
              </a:rPr>
              <a:t>1) Жаңа оқу жылындағы оқу форматтары;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8000" b="1" dirty="0">
                <a:latin typeface="Times New Roman" pitchFamily="18" charset="0"/>
                <a:cs typeface="Times New Roman" pitchFamily="18" charset="0"/>
              </a:rPr>
              <a:t>2) оқытудың штаттық режимінде санитарлық талаптарды сақтау;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8000" b="1" dirty="0">
                <a:latin typeface="Times New Roman" pitchFamily="18" charset="0"/>
                <a:cs typeface="Times New Roman" pitchFamily="18" charset="0"/>
              </a:rPr>
              <a:t>3) 1-4 кезекші сыныптардың жұмыс режимі және жұмыс істеу қағидалары;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8000" b="1" dirty="0">
                <a:latin typeface="Times New Roman" pitchFamily="18" charset="0"/>
                <a:cs typeface="Times New Roman" pitchFamily="18" charset="0"/>
              </a:rPr>
              <a:t>4) қашықтан оқыту: мұғалімнің жұмыс орны және ережелер;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8000" b="1" dirty="0">
                <a:latin typeface="Times New Roman" pitchFamily="18" charset="0"/>
                <a:cs typeface="Times New Roman" pitchFamily="18" charset="0"/>
              </a:rPr>
              <a:t>а) техникалық дайындық және жұмыс орны;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8000" b="1" dirty="0">
                <a:latin typeface="Times New Roman" pitchFamily="18" charset="0"/>
                <a:cs typeface="Times New Roman" pitchFamily="18" charset="0"/>
              </a:rPr>
              <a:t>б) қашықтан өткізетін сабақты әзірлеу алгоритмі;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8000" b="1" dirty="0">
                <a:latin typeface="Times New Roman" pitchFamily="18" charset="0"/>
                <a:cs typeface="Times New Roman" pitchFamily="18" charset="0"/>
              </a:rPr>
              <a:t>в) педагог имиджі және этикетті сақтау;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8000" b="1" dirty="0">
                <a:latin typeface="Times New Roman" pitchFamily="18" charset="0"/>
                <a:cs typeface="Times New Roman" pitchFamily="18" charset="0"/>
              </a:rPr>
              <a:t>5) мектепте қашықтан оқытуда пайдаланатын білім беру интернет-платформасымен танысу;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8000" b="1" dirty="0">
                <a:latin typeface="Times New Roman" pitchFamily="18" charset="0"/>
                <a:cs typeface="Times New Roman" pitchFamily="18" charset="0"/>
              </a:rPr>
              <a:t>6) жаңа оқужылында білім алушыларды бағалау ерекшеліктері;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8000" b="1" dirty="0">
                <a:latin typeface="Times New Roman" pitchFamily="18" charset="0"/>
                <a:cs typeface="Times New Roman" pitchFamily="18" charset="0"/>
              </a:rPr>
              <a:t>7) баланы өз бетінше жұмыс істеуге және оқуға қалай ынталандыру керек?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kk-KZ" sz="8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8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095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1" y="0"/>
            <a:ext cx="10127674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7714" y="67336"/>
            <a:ext cx="1458150" cy="1032856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2054" name="Picture 6" descr="Азиатская девушка ребенка изучая домашнюю работу и нося лицевой щиток гермошлема во время ее онлайн урока дома для защищает вирус 2019-ncov или covid 19, онлайн концепцию образования. Premium Фотографии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1" r="25813"/>
          <a:stretch/>
        </p:blipFill>
        <p:spPr bwMode="auto">
          <a:xfrm>
            <a:off x="7772400" y="2146352"/>
            <a:ext cx="4182489" cy="3944300"/>
          </a:xfrm>
          <a:prstGeom prst="snip2DiagRect">
            <a:avLst>
              <a:gd name="adj1" fmla="val 3429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0" name="Прямоугольник 9"/>
          <p:cNvSpPr/>
          <p:nvPr/>
        </p:nvSpPr>
        <p:spPr>
          <a:xfrm>
            <a:off x="527818" y="2448104"/>
            <a:ext cx="7793222" cy="265829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73626" y="2869309"/>
            <a:ext cx="705571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rial Unicode MS"/>
                <a:cs typeface="Arial" panose="020B0604020202020204" pitchFamily="34" charset="0"/>
              </a:rPr>
              <a:t>2020-2021 ОҚУ ЖЫЛЫНДА </a:t>
            </a:r>
          </a:p>
          <a:p>
            <a:pPr algn="ctr">
              <a:spcAft>
                <a:spcPts val="0"/>
              </a:spcAft>
            </a:pPr>
            <a:r>
              <a:rPr lang="ru-RU" sz="32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rial Unicode MS"/>
                <a:cs typeface="Arial" panose="020B0604020202020204" pitchFamily="34" charset="0"/>
              </a:rPr>
              <a:t>ОРТА БІЛІМ БЕРУ ҰЙЫМДАРЫНДА </a:t>
            </a:r>
          </a:p>
          <a:p>
            <a:pPr algn="ctr">
              <a:spcAft>
                <a:spcPts val="0"/>
              </a:spcAft>
            </a:pPr>
            <a:r>
              <a:rPr lang="ru-RU" sz="32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rial Unicode MS"/>
                <a:cs typeface="Arial" panose="020B0604020202020204" pitchFamily="34" charset="0"/>
              </a:rPr>
              <a:t>ОҚУ ПРОЦЕСІН ҰЙЫМДАСТЫРУ</a:t>
            </a:r>
          </a:p>
          <a:p>
            <a:pPr algn="ctr">
              <a:spcAft>
                <a:spcPts val="0"/>
              </a:spcAft>
            </a:pPr>
            <a:r>
              <a:rPr lang="ru-RU" sz="2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rial Unicode MS"/>
                <a:cs typeface="Arial" panose="020B0604020202020204" pitchFamily="34" charset="0"/>
              </a:rPr>
              <a:t>(</a:t>
            </a:r>
            <a:r>
              <a:rPr lang="kk-KZ" sz="2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rial Unicode MS"/>
                <a:cs typeface="Arial" panose="020B0604020202020204" pitchFamily="34" charset="0"/>
              </a:rPr>
              <a:t>Қ</a:t>
            </a:r>
            <a:r>
              <a:rPr lang="ru-RU" sz="24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rial Unicode MS"/>
                <a:cs typeface="Arial" panose="020B0604020202020204" pitchFamily="34" charset="0"/>
              </a:rPr>
              <a:t>ашықтан</a:t>
            </a:r>
            <a:r>
              <a:rPr lang="ru-RU" sz="2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rial Unicode MS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rial Unicode MS"/>
                <a:cs typeface="Arial" panose="020B0604020202020204" pitchFamily="34" charset="0"/>
              </a:rPr>
              <a:t>оқыту</a:t>
            </a:r>
            <a:r>
              <a:rPr lang="ru-RU" sz="2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rial Unicode MS"/>
                <a:cs typeface="Arial" panose="020B0604020202020204" pitchFamily="34" charset="0"/>
              </a:rPr>
              <a:t>) </a:t>
            </a:r>
          </a:p>
          <a:p>
            <a:pPr algn="ctr">
              <a:spcAft>
                <a:spcPts val="0"/>
              </a:spcAft>
            </a:pPr>
            <a:endParaRPr lang="ru-RU" sz="2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Arial Unicode MS"/>
              <a:cs typeface="Tahoma" panose="020B0604030504040204" pitchFamily="34" charset="0"/>
            </a:endParaRPr>
          </a:p>
        </p:txBody>
      </p:sp>
      <p:pic>
        <p:nvPicPr>
          <p:cNvPr id="8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" y="67336"/>
            <a:ext cx="1507173" cy="1445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2491740" y="196014"/>
            <a:ext cx="737190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ҚАЗАҚСТАН РЕСПУБЛИКАСЫ БІЛІМ ЖӘНЕ ҒЫЛЫМ МИНИСТРЛІГІ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endParaRPr lang="ru-RU" altLang="ru-RU" sz="1800" b="1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2" name="TextBox 2"/>
          <p:cNvSpPr txBox="1">
            <a:spLocks noChangeArrowheads="1"/>
          </p:cNvSpPr>
          <p:nvPr/>
        </p:nvSpPr>
        <p:spPr bwMode="auto">
          <a:xfrm>
            <a:off x="2617470" y="592520"/>
            <a:ext cx="71204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Ы. АЛТЫНСАРИН АТЫНДАҒЫ ҰЛТТЫҚ БІЛІМ АКАДЕМИЯСЫ</a:t>
            </a:r>
            <a:endParaRPr lang="ru-RU" altLang="ru-RU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72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" y="-40947"/>
            <a:ext cx="12192001" cy="84379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n w="0"/>
                <a:solidFill>
                  <a:schemeClr val="bg1"/>
                </a:solidFill>
                <a:cs typeface="Arial" panose="020B0604020202020204" pitchFamily="34" charset="0"/>
              </a:rPr>
              <a:t>2020-2021 ОҚУ ЖЫЛЫ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3074" name="Picture 2" descr="Установить веб-сотрудничество вебинар плоские иконки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21" t="31970" r="26551" b="55637"/>
          <a:stretch/>
        </p:blipFill>
        <p:spPr bwMode="auto">
          <a:xfrm>
            <a:off x="150071" y="5716504"/>
            <a:ext cx="1624130" cy="1015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Установить веб-сотрудничество вебинар плоские иконки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1" t="2536" r="76276" b="81199"/>
          <a:stretch/>
        </p:blipFill>
        <p:spPr bwMode="auto">
          <a:xfrm>
            <a:off x="150071" y="4233155"/>
            <a:ext cx="1468883" cy="1318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Установить веб-сотрудничество вебинар плоские иконки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1" t="82621" r="74881" b="2663"/>
          <a:stretch/>
        </p:blipFill>
        <p:spPr bwMode="auto">
          <a:xfrm>
            <a:off x="146707" y="2829361"/>
            <a:ext cx="1627494" cy="118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Установить веб-сотрудничество вебинар плоские иконки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76" t="52788" r="4245" b="27447"/>
          <a:stretch/>
        </p:blipFill>
        <p:spPr bwMode="auto">
          <a:xfrm>
            <a:off x="0" y="1053576"/>
            <a:ext cx="1413730" cy="1528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-2" y="6731585"/>
            <a:ext cx="12192002" cy="138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02803" y="1138368"/>
            <a:ext cx="98151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</a:rPr>
              <a:t>2020-2021 </a:t>
            </a:r>
            <a:r>
              <a:rPr lang="ru-RU" sz="2400" dirty="0" err="1">
                <a:solidFill>
                  <a:srgbClr val="002060"/>
                </a:solidFill>
              </a:rPr>
              <a:t>оқу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жылында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еліміздің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мектептерінде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мектеп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алды</a:t>
            </a:r>
            <a:r>
              <a:rPr lang="ru-RU" sz="2400" dirty="0">
                <a:solidFill>
                  <a:srgbClr val="002060"/>
                </a:solidFill>
              </a:rPr>
              <a:t>, 1-11 </a:t>
            </a:r>
            <a:r>
              <a:rPr lang="ru-RU" sz="2400" dirty="0" err="1">
                <a:solidFill>
                  <a:srgbClr val="002060"/>
                </a:solidFill>
              </a:rPr>
              <a:t>сыныптарында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оқыту</a:t>
            </a:r>
            <a:r>
              <a:rPr lang="ru-RU" sz="2400" dirty="0">
                <a:solidFill>
                  <a:srgbClr val="002060"/>
                </a:solidFill>
              </a:rPr>
              <a:t> 1 </a:t>
            </a:r>
            <a:r>
              <a:rPr lang="ru-RU" sz="2400" dirty="0" err="1">
                <a:solidFill>
                  <a:srgbClr val="002060"/>
                </a:solidFill>
              </a:rPr>
              <a:t>қыркүйектен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бастап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қашықтан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басталады</a:t>
            </a:r>
            <a:r>
              <a:rPr lang="ru-RU" sz="2400" dirty="0">
                <a:solidFill>
                  <a:srgbClr val="002060"/>
                </a:solidFill>
              </a:rPr>
              <a:t>.</a:t>
            </a:r>
            <a:endParaRPr lang="ru-RU" sz="2400" dirty="0" smtClean="0">
              <a:solidFill>
                <a:srgbClr val="002060"/>
              </a:solidFill>
            </a:endParaRPr>
          </a:p>
          <a:p>
            <a:pPr algn="just"/>
            <a:endParaRPr lang="ru-RU" sz="2400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</a:rPr>
              <a:t>1-4 </a:t>
            </a:r>
            <a:r>
              <a:rPr lang="ru-RU" sz="2400" dirty="0" err="1">
                <a:solidFill>
                  <a:srgbClr val="002060"/>
                </a:solidFill>
              </a:rPr>
              <a:t>сынып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білім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алушылары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үшін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сыныпта</a:t>
            </a:r>
            <a:r>
              <a:rPr lang="ru-RU" sz="2400" dirty="0">
                <a:solidFill>
                  <a:srgbClr val="002060"/>
                </a:solidFill>
              </a:rPr>
              <a:t> 15 </a:t>
            </a:r>
            <a:r>
              <a:rPr lang="ru-RU" sz="2400" dirty="0" err="1">
                <a:solidFill>
                  <a:srgbClr val="002060"/>
                </a:solidFill>
              </a:rPr>
              <a:t>балаға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дейінгі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контингенті</a:t>
            </a:r>
            <a:r>
              <a:rPr lang="ru-RU" sz="2400" dirty="0">
                <a:solidFill>
                  <a:srgbClr val="002060"/>
                </a:solidFill>
              </a:rPr>
              <a:t> бар </a:t>
            </a:r>
            <a:r>
              <a:rPr lang="ru-RU" sz="2400" dirty="0" err="1">
                <a:solidFill>
                  <a:srgbClr val="002060"/>
                </a:solidFill>
              </a:rPr>
              <a:t>кезекші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сыныптарды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ашуға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рұқсат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етіледі</a:t>
            </a:r>
            <a:r>
              <a:rPr lang="ru-RU" sz="2400" dirty="0">
                <a:solidFill>
                  <a:srgbClr val="002060"/>
                </a:solidFill>
              </a:rPr>
              <a:t> (</a:t>
            </a:r>
            <a:r>
              <a:rPr lang="ru-RU" sz="2400" dirty="0" err="1">
                <a:solidFill>
                  <a:srgbClr val="002060"/>
                </a:solidFill>
              </a:rPr>
              <a:t>ата-аналарының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немесе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заңды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өкілдерінің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өтініштері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бойынша</a:t>
            </a:r>
            <a:r>
              <a:rPr lang="ru-RU" sz="2400" dirty="0" smtClean="0">
                <a:solidFill>
                  <a:srgbClr val="002060"/>
                </a:solidFill>
              </a:rPr>
              <a:t>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400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err="1" smtClean="0">
                <a:solidFill>
                  <a:srgbClr val="002060"/>
                </a:solidFill>
              </a:rPr>
              <a:t>Штаттық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режимде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білім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алу</a:t>
            </a:r>
            <a:r>
              <a:rPr lang="ru-RU" sz="2400" dirty="0" smtClean="0">
                <a:solidFill>
                  <a:srgbClr val="002060"/>
                </a:solidFill>
              </a:rPr>
              <a:t> – </a:t>
            </a:r>
            <a:r>
              <a:rPr lang="ru-RU" sz="2400" dirty="0" err="1" smtClean="0">
                <a:solidFill>
                  <a:srgbClr val="002060"/>
                </a:solidFill>
              </a:rPr>
              <a:t>контингенті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5-тен 180 </a:t>
            </a:r>
            <a:r>
              <a:rPr lang="ru-RU" sz="2400" dirty="0" err="1">
                <a:solidFill>
                  <a:srgbClr val="002060"/>
                </a:solidFill>
              </a:rPr>
              <a:t>адамға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дейінгі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шалғайдағы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ауылдық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мектептерде</a:t>
            </a:r>
            <a:r>
              <a:rPr lang="ru-RU" sz="2400" dirty="0">
                <a:solidFill>
                  <a:srgbClr val="002060"/>
                </a:solidFill>
              </a:rPr>
              <a:t>  (</a:t>
            </a:r>
            <a:r>
              <a:rPr lang="ru-RU" sz="2400" dirty="0" err="1">
                <a:solidFill>
                  <a:srgbClr val="002060"/>
                </a:solidFill>
              </a:rPr>
              <a:t>сыныптардағы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балалар</a:t>
            </a:r>
            <a:r>
              <a:rPr lang="ru-RU" sz="2400" dirty="0">
                <a:solidFill>
                  <a:srgbClr val="002060"/>
                </a:solidFill>
              </a:rPr>
              <a:t> саны – </a:t>
            </a:r>
            <a:r>
              <a:rPr lang="ru-RU" sz="2400" dirty="0" smtClean="0">
                <a:solidFill>
                  <a:srgbClr val="002060"/>
                </a:solidFill>
              </a:rPr>
              <a:t>15 </a:t>
            </a:r>
            <a:r>
              <a:rPr lang="ru-RU" sz="2400" dirty="0" err="1">
                <a:solidFill>
                  <a:srgbClr val="002060"/>
                </a:solidFill>
              </a:rPr>
              <a:t>адамға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дейін</a:t>
            </a:r>
            <a:r>
              <a:rPr lang="ru-RU" sz="2400" dirty="0" smtClean="0">
                <a:solidFill>
                  <a:srgbClr val="002060"/>
                </a:solidFill>
              </a:rPr>
              <a:t>).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400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err="1">
                <a:solidFill>
                  <a:srgbClr val="002060"/>
                </a:solidFill>
              </a:rPr>
              <a:t>Халықтың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сырқаттанушылық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деңгейінің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тұрақты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төмендеуіне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байланысты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мектептердің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штаттық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оқыту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форматына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біртіндеп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көшуі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жүзеге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асырылады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81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616"/>
            <a:ext cx="12192000" cy="81810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</a:rPr>
              <a:t>ҚАШЫҚТАН ОҚЫТУ ҚАҒИДАЛАРЫ </a:t>
            </a:r>
            <a:endParaRPr lang="ru-RU" sz="2200" dirty="0">
              <a:solidFill>
                <a:schemeClr val="bg1"/>
              </a:solidFill>
            </a:endParaRPr>
          </a:p>
        </p:txBody>
      </p:sp>
      <p:pic>
        <p:nvPicPr>
          <p:cNvPr id="4098" name="Picture 2" descr="Установить веб-сотрудничество вебинар плоские иконки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9" t="29552" r="74016" b="55591"/>
          <a:stretch/>
        </p:blipFill>
        <p:spPr bwMode="auto">
          <a:xfrm>
            <a:off x="59506" y="5421301"/>
            <a:ext cx="1598794" cy="110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Установить веб-сотрудничество вебинар плоские иконки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46" t="82588" r="2130" b="2396"/>
          <a:stretch/>
        </p:blipFill>
        <p:spPr bwMode="auto">
          <a:xfrm>
            <a:off x="25158" y="2486235"/>
            <a:ext cx="1608164" cy="107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Установить веб-сотрудничество вебинар плоские иконки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03" t="3834" r="3887" b="81629"/>
          <a:stretch/>
        </p:blipFill>
        <p:spPr bwMode="auto">
          <a:xfrm>
            <a:off x="6679" y="924995"/>
            <a:ext cx="1474070" cy="1127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633322" y="5244056"/>
            <a:ext cx="474937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2021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жылдың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1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қаңтарына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дейін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мектептерде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мәдени-бұқаралық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спорттық-бұқаралық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іс-шаралар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толығымен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тоқтатылады</a:t>
            </a:r>
            <a:endParaRPr lang="ru-RU" sz="2000" dirty="0">
              <a:solidFill>
                <a:srgbClr val="00206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6552075" y="924995"/>
            <a:ext cx="21588" cy="557528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-2" y="6731585"/>
            <a:ext cx="12192002" cy="138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691312" y="1057289"/>
            <a:ext cx="49215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Қашықтан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оқыту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процесі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синхронды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асинхронды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форматтарда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өтеді</a:t>
            </a:r>
            <a:endParaRPr lang="ru-RU" sz="2000" dirty="0" smtClean="0">
              <a:solidFill>
                <a:srgbClr val="002060"/>
              </a:solidFill>
              <a:effectLst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973108" y="4943177"/>
            <a:ext cx="49160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Қашықтан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беруді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ұйымдастыру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электрондық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платформалар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5" t="19587" r="29329" b="24427"/>
          <a:stretch/>
        </p:blipFill>
        <p:spPr>
          <a:xfrm>
            <a:off x="6686083" y="5848308"/>
            <a:ext cx="1172748" cy="797468"/>
          </a:xfrm>
          <a:prstGeom prst="rect">
            <a:avLst/>
          </a:prstGeom>
        </p:spPr>
      </p:pic>
      <p:pic>
        <p:nvPicPr>
          <p:cNvPr id="27" name="Picture 2" descr="Microsoft Teams — Википедия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924" y="5848308"/>
            <a:ext cx="646817" cy="601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7817" y="5852071"/>
            <a:ext cx="594013" cy="594013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1115" y="5945461"/>
            <a:ext cx="974394" cy="311806"/>
          </a:xfrm>
          <a:prstGeom prst="rect">
            <a:avLst/>
          </a:prstGeom>
        </p:spPr>
      </p:pic>
      <p:pic>
        <p:nvPicPr>
          <p:cNvPr id="4104" name="Picture 8" descr="Цветная коллекция учебных иконок Бесплатные векторы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3" t="5271" r="2290" b="73004"/>
          <a:stretch/>
        </p:blipFill>
        <p:spPr bwMode="auto">
          <a:xfrm>
            <a:off x="8488963" y="2010100"/>
            <a:ext cx="3445734" cy="783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Прямая соединительная линия 31"/>
          <p:cNvCxnSpPr/>
          <p:nvPr/>
        </p:nvCxnSpPr>
        <p:spPr>
          <a:xfrm flipH="1">
            <a:off x="743714" y="4925356"/>
            <a:ext cx="445713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329877" y="1057289"/>
            <a:ext cx="513305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ЕБҚ </a:t>
            </a:r>
            <a:r>
              <a:rPr lang="ru-RU" sz="2000" dirty="0" smtClean="0">
                <a:solidFill>
                  <a:srgbClr val="002060"/>
                </a:solidFill>
              </a:rPr>
              <a:t>бар </a:t>
            </a:r>
            <a:r>
              <a:rPr lang="ru-RU" sz="2000" dirty="0" err="1">
                <a:solidFill>
                  <a:srgbClr val="002060"/>
                </a:solidFill>
              </a:rPr>
              <a:t>балаларға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арналған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арнайы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мектеп-интернаттарда</a:t>
            </a:r>
            <a:r>
              <a:rPr lang="ru-RU" sz="2000" dirty="0">
                <a:solidFill>
                  <a:srgbClr val="002060"/>
                </a:solidFill>
              </a:rPr>
              <a:t> (</a:t>
            </a:r>
            <a:r>
              <a:rPr lang="ru-RU" sz="2000" dirty="0" err="1">
                <a:solidFill>
                  <a:srgbClr val="002060"/>
                </a:solidFill>
              </a:rPr>
              <a:t>оның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ішінде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ата-анасының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қамқорлығынсыз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қалған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жетім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балалар</a:t>
            </a:r>
            <a:r>
              <a:rPr lang="ru-RU" sz="2000" dirty="0" smtClean="0">
                <a:solidFill>
                  <a:srgbClr val="002060"/>
                </a:solidFill>
              </a:rPr>
              <a:t>) </a:t>
            </a:r>
            <a:r>
              <a:rPr lang="ru-RU" sz="2000" dirty="0" err="1" smtClean="0">
                <a:solidFill>
                  <a:srgbClr val="002060"/>
                </a:solidFill>
              </a:rPr>
              <a:t>жұмыс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қатаң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санитариялық-эпидемиологиялық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талаптарды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сақтай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отырып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жабық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режимде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жүргізіледі</a:t>
            </a:r>
            <a:endParaRPr lang="ru-RU" sz="2000" dirty="0" smtClean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00761" y="3118102"/>
            <a:ext cx="51883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rgbClr val="002060"/>
                </a:solidFill>
              </a:rPr>
              <a:t>Сабақтың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синхронды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форматындағы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оқыту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– </a:t>
            </a:r>
            <a:r>
              <a:rPr lang="ru-RU" dirty="0" err="1" smtClean="0">
                <a:solidFill>
                  <a:srgbClr val="002060"/>
                </a:solidFill>
              </a:rPr>
              <a:t>мұғалімнің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нақты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уақыт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режиміндегі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білім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алушылармен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тікелей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байланысы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(</a:t>
            </a:r>
            <a:r>
              <a:rPr lang="ru-RU" dirty="0" err="1">
                <a:solidFill>
                  <a:srgbClr val="002060"/>
                </a:solidFill>
              </a:rPr>
              <a:t>стриминг</a:t>
            </a:r>
            <a:r>
              <a:rPr lang="ru-RU" dirty="0">
                <a:solidFill>
                  <a:srgbClr val="002060"/>
                </a:solidFill>
              </a:rPr>
              <a:t>)</a:t>
            </a:r>
            <a:endParaRPr lang="ru-RU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 smtClean="0">
                <a:solidFill>
                  <a:srgbClr val="002060"/>
                </a:solidFill>
              </a:rPr>
              <a:t>Сабақтың</a:t>
            </a:r>
            <a:r>
              <a:rPr lang="ru-RU" dirty="0" smtClean="0">
                <a:solidFill>
                  <a:srgbClr val="002060"/>
                </a:solidFill>
              </a:rPr>
              <a:t> 30-80% </a:t>
            </a:r>
            <a:r>
              <a:rPr lang="ru-RU" dirty="0">
                <a:solidFill>
                  <a:srgbClr val="002060"/>
                </a:solidFill>
              </a:rPr>
              <a:t>– </a:t>
            </a:r>
            <a:r>
              <a:rPr lang="ru-RU" dirty="0" err="1" smtClean="0">
                <a:solidFill>
                  <a:srgbClr val="002060"/>
                </a:solidFill>
              </a:rPr>
              <a:t>стримингке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шығу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сабақтың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қалған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бөлігін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асинхронды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форматта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өткізу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1678" y="366105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rgbClr val="002060"/>
                </a:solidFill>
              </a:rPr>
              <a:t>Мектеп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қашықтан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оқытудан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штаттық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режимге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ауысқан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кезде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білім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алушылар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ата-аналарының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қалауы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бойынша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қашықтан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оқытуды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жалғастыруы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мүмкін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26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29" r="21817"/>
          <a:stretch/>
        </p:blipFill>
        <p:spPr>
          <a:xfrm>
            <a:off x="7589393" y="642876"/>
            <a:ext cx="1247389" cy="1139094"/>
          </a:xfrm>
          <a:prstGeom prst="rect">
            <a:avLst/>
          </a:prstGeom>
        </p:spPr>
      </p:pic>
      <p:pic>
        <p:nvPicPr>
          <p:cNvPr id="5122" name="Picture 2" descr="Шаблон карты и карты казахстана | Бесплатно векторы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23" t="15662" r="8512" b="16116"/>
          <a:stretch/>
        </p:blipFill>
        <p:spPr bwMode="auto">
          <a:xfrm>
            <a:off x="0" y="884043"/>
            <a:ext cx="5430982" cy="3678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12192001" cy="6226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ҚАШЫҚТАН ОҚЫТУ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2" y="6731585"/>
            <a:ext cx="12192002" cy="138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30981" y="1777113"/>
            <a:ext cx="6572055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Тікелей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трансляцияда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синхронды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формат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негізінде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оқыту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үшін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СанЕжҚ-ға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сәйкес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сабақтың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10-нан 30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минутқа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дейінгі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уақытын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бөлуге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болады</a:t>
            </a:r>
            <a:endParaRPr lang="ru-RU" sz="2200" dirty="0">
              <a:solidFill>
                <a:srgbClr val="002060"/>
              </a:solidFill>
              <a:ea typeface="Arial Unicode MS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Білім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алушыларды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стриминг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режимінде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сабаққа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алдын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-ала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дайындау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</a:rPr>
              <a:t>–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іс-қимыл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алгоритмі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бар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жадынама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беріледі</a:t>
            </a:r>
            <a:endParaRPr lang="ru-RU" sz="2200" dirty="0">
              <a:solidFill>
                <a:srgbClr val="002060"/>
              </a:solidFill>
              <a:ea typeface="Arial Unicode MS"/>
              <a:cs typeface="Tahoma" panose="020B0604030504040204" pitchFamily="34" charset="0"/>
            </a:endParaRPr>
          </a:p>
        </p:txBody>
      </p:sp>
      <p:pic>
        <p:nvPicPr>
          <p:cNvPr id="5124" name="Picture 4" descr="Различные аватары call-центра в плоском дизайне Бесплатные векторы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4633" b="89457" l="14537" r="8514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483" t="54312" r="15230" b="11503"/>
          <a:stretch/>
        </p:blipFill>
        <p:spPr bwMode="auto">
          <a:xfrm>
            <a:off x="4052638" y="682235"/>
            <a:ext cx="2314014" cy="1125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Различные аватары call-центра в плоском дизайне Бесплатные векторы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4633" b="89457" l="14537" r="4408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483" t="54312" r="15230" b="11503"/>
          <a:stretch/>
        </p:blipFill>
        <p:spPr bwMode="auto">
          <a:xfrm>
            <a:off x="6366652" y="642876"/>
            <a:ext cx="2489252" cy="1125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Google обновила логотип YouTube впервые с 2005 года - Root N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6704" y="771430"/>
            <a:ext cx="1783214" cy="853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Прямая соединительная линия 16"/>
          <p:cNvCxnSpPr/>
          <p:nvPr/>
        </p:nvCxnSpPr>
        <p:spPr>
          <a:xfrm flipH="1">
            <a:off x="427089" y="4804898"/>
            <a:ext cx="11764911" cy="3606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6095999" y="1805432"/>
            <a:ext cx="5572124" cy="3735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0" y="4829168"/>
            <a:ext cx="120030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ұйымы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сабақ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тақырыбы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мақсаты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контентін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қамтитын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платформаларды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анықтайды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қазақстандық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– «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Kundelik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Bilim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land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en-US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n-US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Mektep.OnLine</a:t>
            </a:r>
            <a:r>
              <a:rPr lang="en-US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en-US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piq.kz</a:t>
            </a:r>
            <a:r>
              <a:rPr lang="en-US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»,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n-US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Daryn.online</a:t>
            </a:r>
            <a:r>
              <a:rPr lang="en-US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»,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сонымен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қатар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GoogleDocs</a:t>
            </a:r>
            <a:r>
              <a:rPr lang="en-US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Яндекс.диск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google.classroom</a:t>
            </a:r>
            <a:r>
              <a:rPr lang="en-US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moodle</a:t>
            </a:r>
            <a:r>
              <a:rPr lang="en-US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YouTube, Facebook, </a:t>
            </a:r>
            <a:r>
              <a:rPr lang="en-US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Instagram</a:t>
            </a:r>
            <a:r>
              <a:rPr lang="en-US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Google, Zoom, 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Яндекс, «</a:t>
            </a:r>
            <a:r>
              <a:rPr lang="en-US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AlphaEducation</a:t>
            </a:r>
            <a:r>
              <a:rPr lang="en-US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en-US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Zoom.us</a:t>
            </a:r>
            <a:r>
              <a:rPr lang="kk-KZ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онлайн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ресурстары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электрондық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пошта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басқа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құралдарын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пайдалану</a:t>
            </a:r>
            <a:r>
              <a:rPr lang="ru-RU" sz="2400" spc="-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100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ұсынылады</a:t>
            </a:r>
            <a:r>
              <a:rPr lang="ru-RU" sz="2400" spc="-1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06982" y="3814723"/>
            <a:ext cx="80960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Стримингке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шығу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мүмкіндігі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болмаған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жағдайда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педагог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сабақтарды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тек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асинхронды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форматта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өткізеді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84924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18403" y="3456430"/>
            <a:ext cx="58764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     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Педагогтердің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оқу</a:t>
            </a:r>
            <a:r>
              <a:rPr lang="ru-RU" sz="20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жүктемесі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тарификациялық</a:t>
            </a:r>
            <a:r>
              <a:rPr lang="ru-RU" sz="20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тізім</a:t>
            </a:r>
            <a:r>
              <a:rPr lang="ru-RU" sz="20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мектептің</a:t>
            </a:r>
            <a:r>
              <a:rPr lang="ru-RU" sz="20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2020-2021 </a:t>
            </a:r>
            <a:r>
              <a:rPr lang="ru-RU" sz="20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оқу</a:t>
            </a:r>
            <a:r>
              <a:rPr lang="ru-RU" sz="20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жылына</a:t>
            </a:r>
            <a:r>
              <a:rPr lang="ru-RU" sz="20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арналған</a:t>
            </a:r>
            <a:r>
              <a:rPr lang="ru-RU" sz="20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жұмыс</a:t>
            </a:r>
            <a:r>
              <a:rPr lang="ru-RU" sz="20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оқу</a:t>
            </a:r>
            <a:r>
              <a:rPr lang="ru-RU" sz="20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жоспары</a:t>
            </a:r>
            <a:r>
              <a:rPr lang="ru-RU" sz="20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негізінде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педагогтердің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жұмыс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оқу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жоспарынан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тыс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оқыту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жүктемесін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арттыруға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жол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бермеумен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бөлінеді</a:t>
            </a:r>
            <a:endParaRPr lang="ru-RU" sz="2000" dirty="0" smtClean="0">
              <a:solidFill>
                <a:srgbClr val="002060"/>
              </a:solidFill>
              <a:ea typeface="Arial Unicode MS"/>
              <a:cs typeface="Tahoma" panose="020B060403050404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    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Қашықтан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форматта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білім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беру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процесін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қамтамасыз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ету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бойынша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жұмыскерлердің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еңбек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функциялары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еңбекақыны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сақтаумен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қайта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үлестіріледі</a:t>
            </a:r>
            <a:r>
              <a:rPr lang="ru-RU" sz="20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.  </a:t>
            </a:r>
            <a:endParaRPr lang="ru-RU" sz="2000" dirty="0">
              <a:solidFill>
                <a:srgbClr val="002060"/>
              </a:solidFill>
              <a:ea typeface="Arial Unicode MS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8406" y="837749"/>
            <a:ext cx="93458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Arial" panose="020B0604020202020204" pitchFamily="34" charset="0"/>
              </a:rPr>
              <a:t>Қашықтан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Arial" panose="020B0604020202020204" pitchFamily="34" charset="0"/>
              </a:rPr>
              <a:t>оқыту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Arial" panose="020B0604020202020204" pitchFamily="34" charset="0"/>
              </a:rPr>
              <a:t>жүйелеріне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Arial" panose="020B0604020202020204" pitchFamily="34" charset="0"/>
              </a:rPr>
              <a:t>қойылатын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Arial" panose="020B0604020202020204" pitchFamily="34" charset="0"/>
              </a:rPr>
              <a:t>талаптар</a:t>
            </a:r>
            <a:endParaRPr lang="ru-RU" sz="2200" dirty="0">
              <a:solidFill>
                <a:srgbClr val="002060"/>
              </a:solidFill>
              <a:ea typeface="Arial Unicode MS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18403" y="1222469"/>
            <a:ext cx="930592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Білім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алушының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оқу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күнін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ұйымдастыру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бойынша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ұсынымдар</a:t>
            </a:r>
            <a:endParaRPr lang="ru-RU" sz="2200" dirty="0" smtClean="0">
              <a:solidFill>
                <a:srgbClr val="002060"/>
              </a:solidFill>
              <a:effectLst/>
              <a:ea typeface="Arial Unicode MS"/>
              <a:cs typeface="Tahom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18403" y="1625491"/>
            <a:ext cx="9305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Электрондық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білім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беру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материалдарымен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пайдалану</a:t>
            </a:r>
            <a:r>
              <a:rPr lang="ru-RU" sz="2200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 </a:t>
            </a:r>
            <a:r>
              <a:rPr lang="ru-RU" sz="2200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бойынша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ұсынымдар</a:t>
            </a:r>
            <a:endParaRPr lang="ru-RU" sz="2200" dirty="0">
              <a:solidFill>
                <a:srgbClr val="002060"/>
              </a:solidFill>
              <a:ea typeface="Arial Unicode MS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18403" y="2394932"/>
            <a:ext cx="9305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Қашықтан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оқыту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режиміндегі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мектеп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әкімшілігі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мен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педагогтердің</a:t>
            </a:r>
            <a:r>
              <a:rPr lang="ru-RU" sz="2200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функциялары</a:t>
            </a:r>
            <a:endParaRPr lang="ru-RU" sz="2200" dirty="0" smtClean="0">
              <a:solidFill>
                <a:srgbClr val="002060"/>
              </a:solidFill>
              <a:effectLst/>
              <a:ea typeface="Arial Unicode MS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543659" y="4082769"/>
            <a:ext cx="318066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28 </a:t>
            </a:r>
            <a:r>
              <a:rPr lang="ru-RU" b="1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тамыздан</a:t>
            </a:r>
            <a:r>
              <a:rPr lang="ru-RU" b="1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кешіктірілмей</a:t>
            </a:r>
            <a:r>
              <a:rPr lang="ru-RU" b="1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педагогикалық</a:t>
            </a:r>
            <a:r>
              <a:rPr lang="ru-RU" b="1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кеңес</a:t>
            </a:r>
            <a:r>
              <a:rPr lang="ru-RU" b="1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отырысында</a:t>
            </a:r>
            <a:r>
              <a:rPr lang="ru-RU" b="1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сынып</a:t>
            </a:r>
            <a:r>
              <a:rPr lang="ru-RU" b="1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контингенті</a:t>
            </a:r>
            <a:r>
              <a:rPr lang="ru-RU" b="1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сабақ</a:t>
            </a:r>
            <a:r>
              <a:rPr lang="ru-RU" b="1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кестесі</a:t>
            </a:r>
            <a:r>
              <a:rPr lang="ru-RU" b="1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жұмыс</a:t>
            </a:r>
            <a:r>
              <a:rPr lang="ru-RU" b="1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кестесі</a:t>
            </a:r>
            <a:r>
              <a:rPr lang="ru-RU" b="1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мектептің</a:t>
            </a:r>
            <a:r>
              <a:rPr lang="ru-RU" b="1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педагогикалық</a:t>
            </a:r>
            <a:r>
              <a:rPr lang="ru-RU" b="1" dirty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құрамы</a:t>
            </a:r>
            <a:r>
              <a:rPr lang="ru-RU" b="1" dirty="0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a typeface="Arial Unicode MS"/>
                <a:cs typeface="Tahoma" panose="020B0604030504040204" pitchFamily="34" charset="0"/>
              </a:rPr>
              <a:t>бекітіледі</a:t>
            </a:r>
            <a:endParaRPr lang="ru-RU" sz="1600" b="1" dirty="0" smtClean="0">
              <a:solidFill>
                <a:srgbClr val="002060"/>
              </a:solidFill>
              <a:effectLst/>
              <a:ea typeface="Arial Unicode MS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1" y="-40947"/>
            <a:ext cx="12192001" cy="6226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НЕГІЗГІ ЕРЕЖЕЛЕР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2" y="6731585"/>
            <a:ext cx="12192002" cy="138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6146" name="Picture 2" descr="Установить веб-сотрудничество вебинар плоские иконки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3" t="56070" r="73056" b="29713"/>
          <a:stretch/>
        </p:blipFill>
        <p:spPr bwMode="auto">
          <a:xfrm>
            <a:off x="525116" y="3931114"/>
            <a:ext cx="1476375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Google обновила логотип YouTube впервые с 2005 года - Root N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09" y="4888229"/>
            <a:ext cx="1333630" cy="638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Установить веб-сотрудничество вебинар плоские иконки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62" t="28097" r="1377" b="55067"/>
          <a:stretch/>
        </p:blipFill>
        <p:spPr bwMode="auto">
          <a:xfrm>
            <a:off x="654196" y="5516941"/>
            <a:ext cx="1347295" cy="916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Установить веб-сотрудничество вебинар плоские иконки Бесплатные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32" t="4084" r="28099" b="81581"/>
          <a:stretch/>
        </p:blipFill>
        <p:spPr bwMode="auto">
          <a:xfrm>
            <a:off x="349759" y="2427422"/>
            <a:ext cx="1651732" cy="1268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5" t="19587" r="29329" b="24427"/>
          <a:stretch/>
        </p:blipFill>
        <p:spPr>
          <a:xfrm>
            <a:off x="268418" y="1212744"/>
            <a:ext cx="1172748" cy="797468"/>
          </a:xfrm>
          <a:prstGeom prst="rect">
            <a:avLst/>
          </a:prstGeom>
        </p:spPr>
      </p:pic>
      <p:pic>
        <p:nvPicPr>
          <p:cNvPr id="18" name="Picture 2" descr="Microsoft Teams — Википедия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26" y="1269658"/>
            <a:ext cx="646817" cy="601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846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0725" y="2576944"/>
            <a:ext cx="995189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ru-RU" sz="2000" b="1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Кезекші</a:t>
            </a: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сыныптардың</a:t>
            </a: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жұмыс</a:t>
            </a: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істеуіне</a:t>
            </a: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қойылатын</a:t>
            </a: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талаптар</a:t>
            </a: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бір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бір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мұғалім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»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қағидасы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сыныптың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толымдылығы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–  15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баладан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артық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емес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күніне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сабақ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саны – 3-4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сабақтан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артық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емес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сабақтың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ұзақтығы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–  40 минут; 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1-сыныпта</a:t>
            </a:r>
            <a:r>
              <a:rPr lang="ru-RU" sz="2000" dirty="0">
                <a:solidFill>
                  <a:srgbClr val="002060"/>
                </a:solidFill>
              </a:rPr>
              <a:t> –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сатылы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режим;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әртүрлі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сыныптар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үшін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әр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уақыттағы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үзілістер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маскаларды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кию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режимін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ету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оқу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үстелдерін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1 метр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қашықтықта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орналастыру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алушыларға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жеке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парта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орындық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бекітілген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алушы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жеке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оқу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материалдарын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оқулықтар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дәптерлер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кеңсе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заттары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т. б.)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пайдаланады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әр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сабақтан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кейін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кабинеттерді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желдету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кварцтау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әр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сабақтан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кейін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қолды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жуу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арнайы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құралдарды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қолдану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ea typeface="Arial Unicode MS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" y="-40948"/>
            <a:ext cx="12192001" cy="6226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ҚАШЫҚТАН ОҚЫТУ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898507" y="1107497"/>
            <a:ext cx="9801221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2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Кезекші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сыныпта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оқуға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созылмалы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аурулары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жоқ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балалар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жіберіледі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өтініште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көрсетіледі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u-RU" sz="2000" dirty="0">
              <a:solidFill>
                <a:srgbClr val="00206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Балаларды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кезекші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сыныптарда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оқытуды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таңдау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құқығы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балалардың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ата-аналарына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немесе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заңды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өкілдеріне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тиесілі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-2" y="6731585"/>
            <a:ext cx="12192002" cy="138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7174" name="Picture 6" descr="Facebook логотипы скачать бесплатно PNG, facebook logo 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91" y="1045379"/>
            <a:ext cx="1370909" cy="297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349" y="1715947"/>
            <a:ext cx="771525" cy="546497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02" y="2707540"/>
            <a:ext cx="1155986" cy="57435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8" t="16059" r="5487" b="14410"/>
          <a:stretch/>
        </p:blipFill>
        <p:spPr>
          <a:xfrm>
            <a:off x="430127" y="3803059"/>
            <a:ext cx="1199335" cy="933996"/>
          </a:xfrm>
          <a:prstGeom prst="rect">
            <a:avLst/>
          </a:prstGeom>
        </p:spPr>
      </p:pic>
      <p:pic>
        <p:nvPicPr>
          <p:cNvPr id="14" name="Рисунок 13" descr="Вырезка экрана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25" y="5258216"/>
            <a:ext cx="1285675" cy="90680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90725" y="758957"/>
            <a:ext cx="97090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    </a:t>
            </a:r>
            <a:r>
              <a:rPr lang="ru-RU" sz="2000" dirty="0" err="1">
                <a:solidFill>
                  <a:srgbClr val="002060"/>
                </a:solidFill>
              </a:rPr>
              <a:t>Шалғайдағы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ауылдық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мектептер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үшін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штаттық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режимде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оқытуды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ұйымдастыру</a:t>
            </a:r>
            <a:endParaRPr 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30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095018" cy="845127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+mn-lt"/>
              </a:rPr>
              <a:t>МЕКТЕПТЕ ҚАМТАМАСЫЗ ЕТІЛЕДІ:</a:t>
            </a:r>
            <a:br>
              <a:rPr lang="ru-RU" sz="2400" b="1" dirty="0" smtClean="0">
                <a:solidFill>
                  <a:schemeClr val="bg1"/>
                </a:solidFill>
                <a:latin typeface="+mn-lt"/>
              </a:rPr>
            </a:br>
            <a:endParaRPr lang="ru-RU" sz="2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969819"/>
            <a:ext cx="11610110" cy="5444234"/>
          </a:xfrm>
        </p:spPr>
        <p:txBody>
          <a:bodyPr>
            <a:normAutofit fontScale="55000" lnSpcReduction="20000"/>
          </a:bodyPr>
          <a:lstStyle/>
          <a:p>
            <a:endParaRPr lang="ru-RU" sz="3800" dirty="0" smtClean="0">
              <a:solidFill>
                <a:srgbClr val="002060"/>
              </a:solidFill>
            </a:endParaRPr>
          </a:p>
          <a:p>
            <a:r>
              <a:rPr lang="ru-RU" sz="3800" dirty="0" err="1" smtClean="0">
                <a:solidFill>
                  <a:srgbClr val="002060"/>
                </a:solidFill>
              </a:rPr>
              <a:t>әлеуметтік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қашықтық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үшін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ауысымдарды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ұлғайту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және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ауыстыру</a:t>
            </a:r>
            <a:r>
              <a:rPr lang="ru-RU" sz="3800" dirty="0">
                <a:solidFill>
                  <a:srgbClr val="002060"/>
                </a:solidFill>
              </a:rPr>
              <a:t>;</a:t>
            </a:r>
          </a:p>
          <a:p>
            <a:r>
              <a:rPr lang="ru-RU" sz="3800" dirty="0" err="1" smtClean="0">
                <a:solidFill>
                  <a:srgbClr val="002060"/>
                </a:solidFill>
              </a:rPr>
              <a:t>білім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алушылар</a:t>
            </a:r>
            <a:r>
              <a:rPr lang="ru-RU" sz="3800" dirty="0">
                <a:solidFill>
                  <a:srgbClr val="002060"/>
                </a:solidFill>
              </a:rPr>
              <a:t> мен </a:t>
            </a:r>
            <a:r>
              <a:rPr lang="ru-RU" sz="3800" dirty="0" err="1">
                <a:solidFill>
                  <a:srgbClr val="002060"/>
                </a:solidFill>
              </a:rPr>
              <a:t>педагогтердің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басқа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қызметкерлердің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физикалық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байланыстарын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қысқарту</a:t>
            </a:r>
            <a:r>
              <a:rPr lang="ru-RU" sz="3800" dirty="0">
                <a:solidFill>
                  <a:srgbClr val="002060"/>
                </a:solidFill>
              </a:rPr>
              <a:t>;</a:t>
            </a:r>
          </a:p>
          <a:p>
            <a:r>
              <a:rPr lang="ru-RU" sz="3800" dirty="0" err="1" smtClean="0">
                <a:solidFill>
                  <a:srgbClr val="002060"/>
                </a:solidFill>
              </a:rPr>
              <a:t>әлеуметтік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қашықтықты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қамтамасыз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ету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үшін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мектеп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алаңдарын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барынша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пайдалану</a:t>
            </a:r>
            <a:r>
              <a:rPr lang="ru-RU" sz="3800" dirty="0">
                <a:solidFill>
                  <a:srgbClr val="002060"/>
                </a:solidFill>
              </a:rPr>
              <a:t>;</a:t>
            </a:r>
          </a:p>
          <a:p>
            <a:r>
              <a:rPr lang="ru-RU" sz="3800" dirty="0" err="1" smtClean="0">
                <a:solidFill>
                  <a:srgbClr val="002060"/>
                </a:solidFill>
              </a:rPr>
              <a:t>кабинеттік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жүйені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жою</a:t>
            </a:r>
            <a:r>
              <a:rPr lang="ru-RU" sz="3800" dirty="0">
                <a:solidFill>
                  <a:srgbClr val="002060"/>
                </a:solidFill>
              </a:rPr>
              <a:t>, «</a:t>
            </a:r>
            <a:r>
              <a:rPr lang="ru-RU" sz="3800" dirty="0" err="1">
                <a:solidFill>
                  <a:srgbClr val="002060"/>
                </a:solidFill>
              </a:rPr>
              <a:t>бір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сынып</a:t>
            </a:r>
            <a:r>
              <a:rPr lang="ru-RU" sz="3800" dirty="0">
                <a:solidFill>
                  <a:srgbClr val="002060"/>
                </a:solidFill>
              </a:rPr>
              <a:t> –  </a:t>
            </a:r>
            <a:r>
              <a:rPr lang="ru-RU" sz="3800" dirty="0" err="1">
                <a:solidFill>
                  <a:srgbClr val="002060"/>
                </a:solidFill>
              </a:rPr>
              <a:t>бір</a:t>
            </a:r>
            <a:r>
              <a:rPr lang="ru-RU" sz="3800" dirty="0">
                <a:solidFill>
                  <a:srgbClr val="002060"/>
                </a:solidFill>
              </a:rPr>
              <a:t> кабинет» </a:t>
            </a:r>
            <a:r>
              <a:rPr lang="ru-RU" sz="3800" dirty="0" err="1">
                <a:solidFill>
                  <a:srgbClr val="002060"/>
                </a:solidFill>
              </a:rPr>
              <a:t>бойынша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оқыту</a:t>
            </a:r>
            <a:r>
              <a:rPr lang="ru-RU" sz="3800" dirty="0">
                <a:solidFill>
                  <a:srgbClr val="002060"/>
                </a:solidFill>
              </a:rPr>
              <a:t>;</a:t>
            </a:r>
          </a:p>
          <a:p>
            <a:r>
              <a:rPr lang="ru-RU" sz="3800" dirty="0" err="1" smtClean="0">
                <a:solidFill>
                  <a:srgbClr val="002060"/>
                </a:solidFill>
              </a:rPr>
              <a:t>әртүрлі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сыныптар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үшін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әртүрлі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уақытта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сабақтар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арасындағы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</a:rPr>
              <a:t>үзілістерді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ұйымдастыру</a:t>
            </a:r>
            <a:r>
              <a:rPr lang="ru-RU" sz="3800" dirty="0">
                <a:solidFill>
                  <a:srgbClr val="002060"/>
                </a:solidFill>
              </a:rPr>
              <a:t>;</a:t>
            </a:r>
          </a:p>
          <a:p>
            <a:r>
              <a:rPr lang="ru-RU" sz="3800" dirty="0" err="1" smtClean="0">
                <a:solidFill>
                  <a:srgbClr val="002060"/>
                </a:solidFill>
              </a:rPr>
              <a:t>мектепке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кіру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кезінде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білім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алушылардың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температурасын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күнделікті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өлшеу</a:t>
            </a:r>
            <a:r>
              <a:rPr lang="ru-RU" sz="3800" dirty="0">
                <a:solidFill>
                  <a:srgbClr val="002060"/>
                </a:solidFill>
              </a:rPr>
              <a:t>;</a:t>
            </a:r>
          </a:p>
          <a:p>
            <a:r>
              <a:rPr lang="ru-RU" sz="3800" dirty="0" err="1" smtClean="0">
                <a:solidFill>
                  <a:srgbClr val="002060"/>
                </a:solidFill>
              </a:rPr>
              <a:t>әр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ауысымнан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кейін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ауысымдар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арасында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дәліздерде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рекреацияларда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холлдарда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және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басқа</a:t>
            </a:r>
            <a:r>
              <a:rPr lang="ru-RU" sz="3800" dirty="0">
                <a:solidFill>
                  <a:srgbClr val="002060"/>
                </a:solidFill>
              </a:rPr>
              <a:t> да </a:t>
            </a:r>
            <a:r>
              <a:rPr lang="ru-RU" sz="3800" dirty="0" err="1">
                <a:solidFill>
                  <a:srgbClr val="002060"/>
                </a:solidFill>
              </a:rPr>
              <a:t>үй-жайларда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ылғалды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жинау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ажыратқыштарды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есік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тұтқаларын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тұтқаларды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сүйеніштерді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баспалдақ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марштарын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терезе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төсеніштерін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дезинфекциялау</a:t>
            </a:r>
            <a:r>
              <a:rPr lang="ru-RU" sz="3800" dirty="0">
                <a:solidFill>
                  <a:srgbClr val="002060"/>
                </a:solidFill>
              </a:rPr>
              <a:t>;</a:t>
            </a:r>
          </a:p>
          <a:p>
            <a:r>
              <a:rPr lang="ru-RU" sz="3800" dirty="0" err="1" smtClean="0">
                <a:solidFill>
                  <a:srgbClr val="002060"/>
                </a:solidFill>
              </a:rPr>
              <a:t>медициналық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кабинеттер</a:t>
            </a:r>
            <a:r>
              <a:rPr lang="ru-RU" sz="3800" dirty="0">
                <a:solidFill>
                  <a:srgbClr val="002060"/>
                </a:solidFill>
              </a:rPr>
              <a:t> мен </a:t>
            </a:r>
            <a:r>
              <a:rPr lang="ru-RU" sz="3800" dirty="0" err="1">
                <a:solidFill>
                  <a:srgbClr val="002060"/>
                </a:solidFill>
              </a:rPr>
              <a:t>оқшаулағыштардың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жұмыс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істеуі</a:t>
            </a:r>
            <a:r>
              <a:rPr lang="ru-RU" sz="3800" dirty="0">
                <a:solidFill>
                  <a:srgbClr val="002060"/>
                </a:solidFill>
              </a:rPr>
              <a:t> (</a:t>
            </a:r>
            <a:r>
              <a:rPr lang="ru-RU" sz="3800" dirty="0" err="1">
                <a:solidFill>
                  <a:srgbClr val="002060"/>
                </a:solidFill>
              </a:rPr>
              <a:t>күн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сайын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температураны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өлшеу</a:t>
            </a:r>
            <a:r>
              <a:rPr lang="ru-RU" sz="3800" dirty="0">
                <a:solidFill>
                  <a:srgbClr val="002060"/>
                </a:solidFill>
              </a:rPr>
              <a:t>, ауру </a:t>
            </a:r>
            <a:r>
              <a:rPr lang="ru-RU" sz="3800" dirty="0" err="1">
                <a:solidFill>
                  <a:srgbClr val="002060"/>
                </a:solidFill>
              </a:rPr>
              <a:t>белгілерін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анықтау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ауырғандар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анықталған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жағдайда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оқшаулау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барлық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сыныпты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қашықтан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оқытуға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көшуді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қамтамасыз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ету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сынып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балаларының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жағдайын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бақылау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сыныпты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штаттық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режимге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қайтару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кезінде</a:t>
            </a:r>
            <a:r>
              <a:rPr lang="ru-RU" sz="3800" dirty="0">
                <a:solidFill>
                  <a:srgbClr val="002060"/>
                </a:solidFill>
              </a:rPr>
              <a:t>);</a:t>
            </a:r>
          </a:p>
          <a:p>
            <a:r>
              <a:rPr lang="ru-RU" sz="3800" dirty="0" err="1" smtClean="0">
                <a:solidFill>
                  <a:srgbClr val="002060"/>
                </a:solidFill>
              </a:rPr>
              <a:t>білім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алушылардың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бір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бағытта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қозғалуы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үшін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дәліздердегі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едендегі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белгілер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біреуі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балаларды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қабылдау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үшін</a:t>
            </a:r>
            <a:r>
              <a:rPr lang="ru-RU" sz="3800" dirty="0">
                <a:solidFill>
                  <a:srgbClr val="002060"/>
                </a:solidFill>
              </a:rPr>
              <a:t>, </a:t>
            </a:r>
            <a:r>
              <a:rPr lang="ru-RU" sz="3800" dirty="0" err="1">
                <a:solidFill>
                  <a:srgbClr val="002060"/>
                </a:solidFill>
              </a:rPr>
              <a:t>екіншісі</a:t>
            </a:r>
            <a:r>
              <a:rPr lang="ru-RU" sz="3800" dirty="0">
                <a:solidFill>
                  <a:srgbClr val="002060"/>
                </a:solidFill>
              </a:rPr>
              <a:t> – </a:t>
            </a:r>
            <a:r>
              <a:rPr lang="ru-RU" sz="3800" dirty="0" err="1">
                <a:solidFill>
                  <a:srgbClr val="002060"/>
                </a:solidFill>
              </a:rPr>
              <a:t>балалардың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сабақтан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кейін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кетуі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үшін</a:t>
            </a:r>
            <a:r>
              <a:rPr lang="ru-RU" sz="3800" dirty="0">
                <a:solidFill>
                  <a:srgbClr val="002060"/>
                </a:solidFill>
              </a:rPr>
              <a:t>.</a:t>
            </a:r>
          </a:p>
          <a:p>
            <a:r>
              <a:rPr lang="ru-RU" sz="3800" dirty="0" err="1" smtClean="0">
                <a:solidFill>
                  <a:srgbClr val="002060"/>
                </a:solidFill>
              </a:rPr>
              <a:t>мектеп</a:t>
            </a:r>
            <a:r>
              <a:rPr lang="ru-RU" sz="3800" dirty="0" smtClean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асханалары</a:t>
            </a:r>
            <a:r>
              <a:rPr lang="ru-RU" sz="3800" dirty="0">
                <a:solidFill>
                  <a:srgbClr val="002060"/>
                </a:solidFill>
              </a:rPr>
              <a:t> / </a:t>
            </a:r>
            <a:r>
              <a:rPr lang="ru-RU" sz="3800" dirty="0" err="1">
                <a:solidFill>
                  <a:srgbClr val="002060"/>
                </a:solidFill>
              </a:rPr>
              <a:t>буфеттері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жұмыс</a:t>
            </a:r>
            <a:r>
              <a:rPr lang="ru-RU" sz="3800" dirty="0">
                <a:solidFill>
                  <a:srgbClr val="002060"/>
                </a:solidFill>
              </a:rPr>
              <a:t> </a:t>
            </a:r>
            <a:r>
              <a:rPr lang="ru-RU" sz="3800" dirty="0" err="1">
                <a:solidFill>
                  <a:srgbClr val="002060"/>
                </a:solidFill>
              </a:rPr>
              <a:t>істемейді</a:t>
            </a:r>
            <a:r>
              <a:rPr lang="ru-RU" sz="38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18615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1351</Words>
  <Application>Microsoft Office PowerPoint</Application>
  <PresentationFormat>Широкоэкранный</PresentationFormat>
  <Paragraphs>121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Arial Unicode MS</vt:lpstr>
      <vt:lpstr>Calibri</vt:lpstr>
      <vt:lpstr>Calibri Light</vt:lpstr>
      <vt:lpstr>Tahoma</vt:lpstr>
      <vt:lpstr>Times New Roman</vt:lpstr>
      <vt:lpstr>Wingdings</vt:lpstr>
      <vt:lpstr>Тема Office</vt:lpstr>
      <vt:lpstr>Презентация PowerPoint</vt:lpstr>
      <vt:lpstr>Күн тәртібінде: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МЕКТЕПТЕ ҚАМТАМАСЫЗ ЕТІЛЕДІ: </vt:lpstr>
      <vt:lpstr>Презентация PowerPoint</vt:lpstr>
      <vt:lpstr>Презентация PowerPoint</vt:lpstr>
      <vt:lpstr>Презентация PowerPoint</vt:lpstr>
      <vt:lpstr>Синхронды форматтағы сабақтар бойынша ұсынымдар</vt:lpstr>
      <vt:lpstr>БІЛІМ АЛУШЫЛАРДЫҢ ОҚУ ЖЕТІСТІКТЕРІН БАҒАЛАУ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77</cp:revision>
  <dcterms:created xsi:type="dcterms:W3CDTF">2020-04-26T03:15:45Z</dcterms:created>
  <dcterms:modified xsi:type="dcterms:W3CDTF">2020-08-19T10:24:22Z</dcterms:modified>
</cp:coreProperties>
</file>