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44" r:id="rId1"/>
  </p:sldMasterIdLst>
  <p:sldIdLst>
    <p:sldId id="283" r:id="rId2"/>
    <p:sldId id="284" r:id="rId3"/>
    <p:sldId id="275" r:id="rId4"/>
    <p:sldId id="276" r:id="rId5"/>
    <p:sldId id="277" r:id="rId6"/>
    <p:sldId id="278" r:id="rId7"/>
    <p:sldId id="279" r:id="rId8"/>
    <p:sldId id="280" r:id="rId9"/>
    <p:sldId id="281" r:id="rId10"/>
    <p:sldId id="282" r:id="rId11"/>
    <p:sldId id="285" r:id="rId12"/>
    <p:sldId id="259" r:id="rId13"/>
    <p:sldId id="260" r:id="rId14"/>
    <p:sldId id="258" r:id="rId15"/>
    <p:sldId id="261" r:id="rId16"/>
    <p:sldId id="262" r:id="rId17"/>
    <p:sldId id="263" r:id="rId18"/>
    <p:sldId id="264" r:id="rId19"/>
    <p:sldId id="265" r:id="rId20"/>
    <p:sldId id="266" r:id="rId21"/>
    <p:sldId id="267" r:id="rId22"/>
    <p:sldId id="268" r:id="rId23"/>
    <p:sldId id="270" r:id="rId24"/>
    <p:sldId id="269" r:id="rId25"/>
    <p:sldId id="272" r:id="rId26"/>
    <p:sldId id="273" r:id="rId27"/>
    <p:sldId id="297" r:id="rId28"/>
    <p:sldId id="298" r:id="rId29"/>
    <p:sldId id="299" r:id="rId30"/>
    <p:sldId id="301" r:id="rId31"/>
    <p:sldId id="274" r:id="rId32"/>
    <p:sldId id="271" r:id="rId33"/>
    <p:sldId id="286" r:id="rId34"/>
    <p:sldId id="287" r:id="rId35"/>
    <p:sldId id="288" r:id="rId36"/>
    <p:sldId id="289" r:id="rId37"/>
    <p:sldId id="293" r:id="rId38"/>
    <p:sldId id="295" r:id="rId39"/>
    <p:sldId id="296" r:id="rId40"/>
    <p:sldId id="290" r:id="rId41"/>
    <p:sldId id="291" r:id="rId42"/>
    <p:sldId id="292" r:id="rId43"/>
    <p:sldId id="294" r:id="rId44"/>
    <p:sldId id="302" r:id="rId45"/>
    <p:sldId id="305" r:id="rId46"/>
    <p:sldId id="304" r:id="rId47"/>
    <p:sldId id="306" r:id="rId48"/>
    <p:sldId id="308" r:id="rId49"/>
    <p:sldId id="307" r:id="rId50"/>
    <p:sldId id="309" r:id="rId51"/>
    <p:sldId id="310" r:id="rId52"/>
    <p:sldId id="311" r:id="rId53"/>
    <p:sldId id="312" r:id="rId54"/>
    <p:sldId id="313" r:id="rId55"/>
    <p:sldId id="314" r:id="rId56"/>
    <p:sldId id="315" r:id="rId57"/>
    <p:sldId id="316" r:id="rId58"/>
    <p:sldId id="317" r:id="rId59"/>
    <p:sldId id="318" r:id="rId60"/>
    <p:sldId id="319" r:id="rId61"/>
    <p:sldId id="320" r:id="rId62"/>
    <p:sldId id="322" r:id="rId63"/>
    <p:sldId id="323" r:id="rId6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93755C26-7AB5-4D1A-99C5-1368404FA75D}" type="datetimeFigureOut">
              <a:rPr lang="ru-RU" smtClean="0"/>
              <a:pPr/>
              <a:t>30.09.2020</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9D9C0F15-7B14-4228-B9FE-A54B6BEA5A5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3755C26-7AB5-4D1A-99C5-1368404FA75D}" type="datetimeFigureOut">
              <a:rPr lang="ru-RU" smtClean="0"/>
              <a:pPr/>
              <a:t>30.09.2020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9C0F15-7B14-4228-B9FE-A54B6BEA5A5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93755C26-7AB5-4D1A-99C5-1368404FA75D}" type="datetimeFigureOut">
              <a:rPr lang="ru-RU" smtClean="0"/>
              <a:pPr/>
              <a:t>30.09.2020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9C0F15-7B14-4228-B9FE-A54B6BEA5A5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93755C26-7AB5-4D1A-99C5-1368404FA75D}" type="datetimeFigureOut">
              <a:rPr lang="ru-RU" smtClean="0"/>
              <a:pPr/>
              <a:t>30.09.2020</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9D9C0F15-7B14-4228-B9FE-A54B6BEA5A5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93755C26-7AB5-4D1A-99C5-1368404FA75D}" type="datetimeFigureOut">
              <a:rPr lang="ru-RU" smtClean="0"/>
              <a:pPr/>
              <a:t>30.09.2020</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9D9C0F15-7B14-4228-B9FE-A54B6BEA5A5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93755C26-7AB5-4D1A-99C5-1368404FA75D}" type="datetimeFigureOut">
              <a:rPr lang="ru-RU" smtClean="0"/>
              <a:pPr/>
              <a:t>30.09.2020</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9D9C0F15-7B14-4228-B9FE-A54B6BEA5A5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93755C26-7AB5-4D1A-99C5-1368404FA75D}" type="datetimeFigureOut">
              <a:rPr lang="ru-RU" smtClean="0"/>
              <a:pPr/>
              <a:t>30.09.2020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9D9C0F15-7B14-4228-B9FE-A54B6BEA5A5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93755C26-7AB5-4D1A-99C5-1368404FA75D}" type="datetimeFigureOut">
              <a:rPr lang="ru-RU" smtClean="0"/>
              <a:pPr/>
              <a:t>30.09.2020</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D9C0F15-7B14-4228-B9FE-A54B6BEA5A5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93755C26-7AB5-4D1A-99C5-1368404FA75D}" type="datetimeFigureOut">
              <a:rPr lang="ru-RU" smtClean="0"/>
              <a:pPr/>
              <a:t>30.09.2020</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D9C0F15-7B14-4228-B9FE-A54B6BEA5A5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93755C26-7AB5-4D1A-99C5-1368404FA75D}" type="datetimeFigureOut">
              <a:rPr lang="ru-RU" smtClean="0"/>
              <a:pPr/>
              <a:t>30.09.2020</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D9C0F15-7B14-4228-B9FE-A54B6BEA5A5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93755C26-7AB5-4D1A-99C5-1368404FA75D}" type="datetimeFigureOut">
              <a:rPr lang="ru-RU" smtClean="0"/>
              <a:pPr/>
              <a:t>30.09.2020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9D9C0F15-7B14-4228-B9FE-A54B6BEA5A5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93755C26-7AB5-4D1A-99C5-1368404FA75D}" type="datetimeFigureOut">
              <a:rPr lang="ru-RU" smtClean="0"/>
              <a:pPr/>
              <a:t>30.09.2020</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D9C0F15-7B14-4228-B9FE-A54B6BEA5A5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1772817"/>
            <a:ext cx="7848872" cy="2664295"/>
          </a:xfrm>
        </p:spPr>
        <p:txBody>
          <a:bodyPr/>
          <a:lstStyle/>
          <a:p>
            <a:pPr algn="ctr"/>
            <a:r>
              <a:rPr lang="ru-RU" dirty="0" smtClean="0"/>
              <a:t>Об изменениях в аттестации педагогов в 2020 году</a:t>
            </a:r>
            <a:endParaRPr lang="ru-RU" dirty="0"/>
          </a:p>
        </p:txBody>
      </p:sp>
      <p:sp>
        <p:nvSpPr>
          <p:cNvPr id="3" name="Подзаголовок 2"/>
          <p:cNvSpPr>
            <a:spLocks noGrp="1"/>
          </p:cNvSpPr>
          <p:nvPr>
            <p:ph type="subTitle" idx="1"/>
          </p:nvPr>
        </p:nvSpPr>
        <p:spPr>
          <a:xfrm>
            <a:off x="179512" y="188640"/>
            <a:ext cx="8640960" cy="936104"/>
          </a:xfrm>
        </p:spPr>
        <p:txBody>
          <a:bodyPr/>
          <a:lstStyle/>
          <a:p>
            <a:pPr algn="ctr"/>
            <a:r>
              <a:rPr lang="ru-RU" dirty="0" smtClean="0"/>
              <a:t>Учебно-методический центр развития образования Карагандинской области</a:t>
            </a:r>
            <a:endParaRPr lang="ru-RU" dirty="0"/>
          </a:p>
        </p:txBody>
      </p:sp>
    </p:spTree>
    <p:extLst>
      <p:ext uri="{BB962C8B-B14F-4D97-AF65-F5344CB8AC3E}">
        <p14:creationId xmlns="" xmlns:p14="http://schemas.microsoft.com/office/powerpoint/2010/main" val="35271962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640960" cy="5632311"/>
          </a:xfrm>
          <a:prstGeom prst="rect">
            <a:avLst/>
          </a:prstGeom>
        </p:spPr>
        <p:txBody>
          <a:bodyPr wrap="square">
            <a:spAutoFit/>
          </a:bodyPr>
          <a:lstStyle/>
          <a:p>
            <a:r>
              <a:rPr lang="ru-RU" sz="2000" b="1" dirty="0" smtClean="0"/>
              <a:t>Приложение 4</a:t>
            </a:r>
          </a:p>
          <a:p>
            <a:pPr marL="285750" indent="-285750">
              <a:buFont typeface="Arial" pitchFamily="34" charset="0"/>
              <a:buChar char="•"/>
            </a:pPr>
            <a:r>
              <a:rPr lang="ru-RU" sz="2000" dirty="0" smtClean="0"/>
              <a:t>Лист оценивания портфолио педагога организации дошкольного воспитания и обучения на присвоение (подтверждение) квалификационной категории</a:t>
            </a:r>
          </a:p>
          <a:p>
            <a:pPr marL="285750" indent="-285750">
              <a:buFont typeface="Arial" pitchFamily="34" charset="0"/>
              <a:buChar char="•"/>
            </a:pPr>
            <a:r>
              <a:rPr lang="ru-RU" sz="2000" dirty="0" smtClean="0"/>
              <a:t>Лист оценивания портфолио педагога организации общего среднего образования на присвоение (подтверждение) квалификационной категории</a:t>
            </a:r>
          </a:p>
          <a:p>
            <a:pPr marL="285750" indent="-285750">
              <a:buFont typeface="Arial" pitchFamily="34" charset="0"/>
              <a:buChar char="•"/>
            </a:pPr>
            <a:r>
              <a:rPr lang="ru-RU" sz="2000" dirty="0" smtClean="0"/>
              <a:t>Лист </a:t>
            </a:r>
            <a:r>
              <a:rPr lang="ru-RU" sz="2000" dirty="0"/>
              <a:t>оценивания портфолио педагога организации дополнительного образования на присвоение (подтверждение) квалификационной </a:t>
            </a:r>
            <a:r>
              <a:rPr lang="ru-RU" sz="2000" dirty="0" smtClean="0"/>
              <a:t>категории</a:t>
            </a:r>
          </a:p>
          <a:p>
            <a:pPr marL="285750" indent="-285750">
              <a:buFont typeface="Arial" pitchFamily="34" charset="0"/>
              <a:buChar char="•"/>
            </a:pPr>
            <a:r>
              <a:rPr lang="ru-RU" sz="2000" dirty="0"/>
              <a:t>Лист оценивания портфолио педагога на присвоение (подтверждение) квалификационной категории (для педагогов специальных организаций образования, специальных классов (групп) в организациях образования</a:t>
            </a:r>
            <a:r>
              <a:rPr lang="ru-RU" sz="2000" dirty="0" smtClean="0"/>
              <a:t>)</a:t>
            </a:r>
          </a:p>
          <a:p>
            <a:pPr marL="285750" indent="-285750">
              <a:buFont typeface="Arial" pitchFamily="34" charset="0"/>
              <a:buChar char="•"/>
            </a:pPr>
            <a:r>
              <a:rPr lang="ru-RU" sz="2000" dirty="0"/>
              <a:t>Лист оценивания портфолио методистов методических кабинетов (центров) на присвоение  (подтверждение) квалификационной </a:t>
            </a:r>
            <a:r>
              <a:rPr lang="ru-RU" sz="2000" dirty="0" smtClean="0"/>
              <a:t>категории</a:t>
            </a:r>
          </a:p>
          <a:p>
            <a:endParaRPr lang="ru-RU" sz="2000" b="1" dirty="0" smtClean="0"/>
          </a:p>
          <a:p>
            <a:r>
              <a:rPr lang="ru-RU" sz="2000" b="1" dirty="0" smtClean="0"/>
              <a:t>Приложение </a:t>
            </a:r>
            <a:r>
              <a:rPr lang="ru-RU" sz="2000" b="1" dirty="0"/>
              <a:t>5 </a:t>
            </a:r>
            <a:r>
              <a:rPr lang="ru-RU" sz="2000" dirty="0"/>
              <a:t>Рекомендации экспертного совета по комплексному аналитическому обобщению итогов деятельности педагога</a:t>
            </a:r>
          </a:p>
        </p:txBody>
      </p:sp>
    </p:spTree>
    <p:extLst>
      <p:ext uri="{BB962C8B-B14F-4D97-AF65-F5344CB8AC3E}">
        <p14:creationId xmlns="" xmlns:p14="http://schemas.microsoft.com/office/powerpoint/2010/main" val="37669824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7294305"/>
          </a:xfrm>
          <a:prstGeom prst="rect">
            <a:avLst/>
          </a:prstGeom>
        </p:spPr>
        <p:txBody>
          <a:bodyPr wrap="square">
            <a:spAutoFit/>
          </a:bodyPr>
          <a:lstStyle/>
          <a:p>
            <a:pPr algn="ctr"/>
            <a:endParaRPr lang="ru-RU" b="1" dirty="0" smtClean="0"/>
          </a:p>
          <a:p>
            <a:pPr algn="ctr"/>
            <a:r>
              <a:rPr lang="ru-RU" sz="2400" b="1" dirty="0" smtClean="0"/>
              <a:t> </a:t>
            </a:r>
            <a:r>
              <a:rPr lang="ru-RU" sz="2400" b="1" dirty="0"/>
              <a:t>Правила и условия 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sz="2400" b="1" dirty="0" err="1"/>
              <a:t>послесреднего</a:t>
            </a:r>
            <a:r>
              <a:rPr lang="ru-RU" sz="2400" b="1" dirty="0"/>
              <a:t>, дополнительного, специализированного и специального образования, и иных гражданских служащих  в области образования и </a:t>
            </a:r>
            <a:r>
              <a:rPr lang="ru-RU" sz="2400" b="1" dirty="0" smtClean="0"/>
              <a:t>науки</a:t>
            </a:r>
          </a:p>
          <a:p>
            <a:pPr algn="ctr"/>
            <a:r>
              <a:rPr lang="ru-RU" sz="2400" dirty="0" smtClean="0"/>
              <a:t> (</a:t>
            </a:r>
            <a:r>
              <a:rPr lang="ru-RU" sz="2400" dirty="0"/>
              <a:t>Приложение к </a:t>
            </a:r>
            <a:r>
              <a:rPr lang="ru-RU" sz="2400" dirty="0" smtClean="0"/>
              <a:t>приказу Министра </a:t>
            </a:r>
            <a:r>
              <a:rPr lang="ru-RU" sz="2400" dirty="0"/>
              <a:t>образования и </a:t>
            </a:r>
            <a:r>
              <a:rPr lang="ru-RU" sz="2400" dirty="0" smtClean="0"/>
              <a:t>науки Республики Казахстан от </a:t>
            </a:r>
            <a:r>
              <a:rPr lang="ru-RU" sz="2400" dirty="0"/>
              <a:t>14 мая 2020 года № </a:t>
            </a:r>
            <a:r>
              <a:rPr lang="ru-RU" sz="2400" dirty="0" smtClean="0"/>
              <a:t>202, утверждены </a:t>
            </a:r>
            <a:r>
              <a:rPr lang="ru-RU" sz="2400" dirty="0"/>
              <a:t>приказом</a:t>
            </a:r>
            <a:br>
              <a:rPr lang="ru-RU" sz="2400" dirty="0"/>
            </a:br>
            <a:r>
              <a:rPr lang="ru-RU" sz="2400" dirty="0"/>
              <a:t>Министра образования и </a:t>
            </a:r>
            <a:r>
              <a:rPr lang="ru-RU" sz="2400" dirty="0" smtClean="0"/>
              <a:t>науки Республики Казахстан от </a:t>
            </a:r>
            <a:r>
              <a:rPr lang="ru-RU" sz="2400" dirty="0"/>
              <a:t>27 января 2016 № 83</a:t>
            </a:r>
            <a:r>
              <a:rPr lang="ru-RU" sz="2400" dirty="0" smtClean="0"/>
              <a:t>)</a:t>
            </a:r>
          </a:p>
          <a:p>
            <a:pPr algn="ctr"/>
            <a:endParaRPr lang="ru-RU" b="1" dirty="0" smtClean="0"/>
          </a:p>
          <a:p>
            <a:endParaRPr lang="ru-RU" b="1" dirty="0"/>
          </a:p>
          <a:p>
            <a:endParaRPr lang="ru-RU" b="1" dirty="0" smtClean="0"/>
          </a:p>
          <a:p>
            <a:endParaRPr lang="ru-RU" b="1" dirty="0"/>
          </a:p>
          <a:p>
            <a:pPr algn="ctr"/>
            <a:endParaRPr lang="ru-RU" dirty="0"/>
          </a:p>
        </p:txBody>
      </p:sp>
    </p:spTree>
    <p:extLst>
      <p:ext uri="{BB962C8B-B14F-4D97-AF65-F5344CB8AC3E}">
        <p14:creationId xmlns="" xmlns:p14="http://schemas.microsoft.com/office/powerpoint/2010/main" val="3210258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188640"/>
            <a:ext cx="8665024" cy="1109808"/>
          </a:xfrm>
        </p:spPr>
        <p:txBody>
          <a:bodyPr/>
          <a:lstStyle/>
          <a:p>
            <a:pPr algn="ctr"/>
            <a:r>
              <a:rPr lang="ru-RU" dirty="0" smtClean="0"/>
              <a:t>ЭТАПЫ АТТЕСТАЦИИ</a:t>
            </a:r>
            <a:endParaRPr lang="ru-RU" dirty="0"/>
          </a:p>
        </p:txBody>
      </p:sp>
      <p:sp>
        <p:nvSpPr>
          <p:cNvPr id="3" name="Прямоугольник 2"/>
          <p:cNvSpPr/>
          <p:nvPr/>
        </p:nvSpPr>
        <p:spPr>
          <a:xfrm>
            <a:off x="0" y="1124744"/>
            <a:ext cx="9144000" cy="4893647"/>
          </a:xfrm>
          <a:prstGeom prst="rect">
            <a:avLst/>
          </a:prstGeom>
        </p:spPr>
        <p:txBody>
          <a:bodyPr wrap="square">
            <a:spAutoFit/>
          </a:bodyPr>
          <a:lstStyle/>
          <a:p>
            <a:pPr algn="just"/>
            <a:r>
              <a:rPr lang="ru-RU" sz="2400" b="1" dirty="0" smtClean="0"/>
              <a:t>Для </a:t>
            </a:r>
            <a:r>
              <a:rPr lang="ru-RU" sz="2400" b="1" dirty="0"/>
              <a:t>педагогов: </a:t>
            </a:r>
          </a:p>
          <a:p>
            <a:pPr algn="just"/>
            <a:r>
              <a:rPr lang="en-US" sz="2400" dirty="0"/>
              <a:t>     </a:t>
            </a:r>
            <a:r>
              <a:rPr lang="ru-RU" sz="2400" dirty="0"/>
              <a:t> 1) национальное квалификационное тестирование;</a:t>
            </a:r>
          </a:p>
          <a:p>
            <a:pPr algn="just"/>
            <a:r>
              <a:rPr lang="ru-RU" sz="2400" dirty="0" smtClean="0"/>
              <a:t>      2)процедура </a:t>
            </a:r>
            <a:r>
              <a:rPr lang="ru-RU" sz="2400" dirty="0"/>
              <a:t>присвоения (подтверждения) квалификационной категории;</a:t>
            </a:r>
          </a:p>
          <a:p>
            <a:pPr algn="just"/>
            <a:endParaRPr lang="ru-RU" sz="2400" b="1" dirty="0" smtClean="0"/>
          </a:p>
          <a:p>
            <a:pPr algn="just"/>
            <a:r>
              <a:rPr lang="ru-RU" sz="2400" b="1" dirty="0" smtClean="0"/>
              <a:t>Для </a:t>
            </a:r>
            <a:r>
              <a:rPr lang="ru-RU" sz="2400" b="1" dirty="0"/>
              <a:t>заместителей руководителя организаций образования:</a:t>
            </a:r>
          </a:p>
          <a:p>
            <a:pPr algn="just"/>
            <a:r>
              <a:rPr lang="en-US" sz="2400" dirty="0"/>
              <a:t>     </a:t>
            </a:r>
            <a:r>
              <a:rPr lang="ru-RU" sz="2400" dirty="0" smtClean="0"/>
              <a:t>1</a:t>
            </a:r>
            <a:r>
              <a:rPr lang="ru-RU" sz="2400" dirty="0"/>
              <a:t>) квалификационная оценка;</a:t>
            </a:r>
          </a:p>
          <a:p>
            <a:pPr algn="just"/>
            <a:r>
              <a:rPr lang="en-US" sz="2400" dirty="0"/>
              <a:t> </a:t>
            </a:r>
            <a:r>
              <a:rPr lang="ru-RU" sz="2400" dirty="0" smtClean="0"/>
              <a:t>    2</a:t>
            </a:r>
            <a:r>
              <a:rPr lang="ru-RU" sz="2400" dirty="0"/>
              <a:t>) комплексное аналитическое обобщение итогов деятельности.</a:t>
            </a:r>
          </a:p>
          <a:p>
            <a:pPr algn="just"/>
            <a:endParaRPr lang="ru-RU" sz="2400" dirty="0" smtClean="0"/>
          </a:p>
          <a:p>
            <a:pPr algn="just"/>
            <a:r>
              <a:rPr lang="en-US" sz="2400" dirty="0"/>
              <a:t> </a:t>
            </a:r>
            <a:r>
              <a:rPr lang="ru-RU" sz="2400" b="1" dirty="0" smtClean="0"/>
              <a:t>Для </a:t>
            </a:r>
            <a:r>
              <a:rPr lang="ru-RU" sz="2400" b="1" dirty="0"/>
              <a:t>руководителей организаций образования:</a:t>
            </a:r>
          </a:p>
          <a:p>
            <a:pPr algn="just"/>
            <a:r>
              <a:rPr lang="en-US" sz="2400" dirty="0"/>
              <a:t>     </a:t>
            </a:r>
            <a:r>
              <a:rPr lang="ru-RU" sz="2400" dirty="0"/>
              <a:t> </a:t>
            </a:r>
            <a:r>
              <a:rPr lang="ru-RU" sz="2400" dirty="0" smtClean="0"/>
              <a:t> 1</a:t>
            </a:r>
            <a:r>
              <a:rPr lang="ru-RU" sz="2400" dirty="0"/>
              <a:t>) национальное квалификационное тестирование;</a:t>
            </a:r>
          </a:p>
          <a:p>
            <a:pPr algn="just"/>
            <a:r>
              <a:rPr lang="en-US" sz="2400" dirty="0"/>
              <a:t>     </a:t>
            </a:r>
            <a:r>
              <a:rPr lang="ru-RU" sz="2400" dirty="0" smtClean="0"/>
              <a:t>  </a:t>
            </a:r>
            <a:r>
              <a:rPr lang="ru-RU" sz="2400" dirty="0"/>
              <a:t>2) квалификационная оценка;</a:t>
            </a:r>
          </a:p>
          <a:p>
            <a:pPr algn="just"/>
            <a:r>
              <a:rPr lang="en-US" sz="2400" dirty="0"/>
              <a:t> </a:t>
            </a:r>
            <a:r>
              <a:rPr lang="ru-RU" sz="2400" dirty="0" smtClean="0"/>
              <a:t>    3</a:t>
            </a:r>
            <a:r>
              <a:rPr lang="ru-RU" sz="2400" dirty="0"/>
              <a:t>) комплексное аналитическое обобщение итогов деятельности.</a:t>
            </a:r>
          </a:p>
        </p:txBody>
      </p:sp>
    </p:spTree>
    <p:extLst>
      <p:ext uri="{BB962C8B-B14F-4D97-AF65-F5344CB8AC3E}">
        <p14:creationId xmlns="" xmlns:p14="http://schemas.microsoft.com/office/powerpoint/2010/main" val="33901078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88640"/>
            <a:ext cx="8856984" cy="1008112"/>
          </a:xfrm>
        </p:spPr>
        <p:txBody>
          <a:bodyPr>
            <a:normAutofit fontScale="90000"/>
          </a:bodyPr>
          <a:lstStyle/>
          <a:p>
            <a:pPr algn="ctr"/>
            <a:r>
              <a:rPr lang="ru-RU" dirty="0" smtClean="0"/>
              <a:t>Национальное квалификационное тестирование</a:t>
            </a:r>
            <a:endParaRPr lang="ru-RU" dirty="0"/>
          </a:p>
        </p:txBody>
      </p:sp>
      <p:sp>
        <p:nvSpPr>
          <p:cNvPr id="3" name="Прямоугольник 2"/>
          <p:cNvSpPr/>
          <p:nvPr/>
        </p:nvSpPr>
        <p:spPr>
          <a:xfrm>
            <a:off x="251520" y="1052736"/>
            <a:ext cx="8496944" cy="5816977"/>
          </a:xfrm>
          <a:prstGeom prst="rect">
            <a:avLst/>
          </a:prstGeom>
        </p:spPr>
        <p:txBody>
          <a:bodyPr wrap="square">
            <a:spAutoFit/>
          </a:bodyPr>
          <a:lstStyle/>
          <a:p>
            <a:pPr algn="just"/>
            <a:r>
              <a:rPr lang="ru-RU" sz="2400" dirty="0"/>
              <a:t>5. Для прохождения аттестации педагоги сдают национальное квалификационное тестирование путем подачи заявления по форме согласно приложению </a:t>
            </a:r>
            <a:r>
              <a:rPr lang="en-US" sz="2400" dirty="0"/>
              <a:t>1 к </a:t>
            </a:r>
            <a:r>
              <a:rPr lang="en-US" sz="2400" dirty="0" err="1"/>
              <a:t>настоящим</a:t>
            </a:r>
            <a:r>
              <a:rPr lang="en-US" sz="2400" dirty="0"/>
              <a:t> </a:t>
            </a:r>
            <a:r>
              <a:rPr lang="en-US" sz="2400" dirty="0" err="1"/>
              <a:t>Правилам</a:t>
            </a:r>
            <a:r>
              <a:rPr lang="en-US" sz="2400" dirty="0"/>
              <a:t> в </a:t>
            </a:r>
            <a:r>
              <a:rPr lang="en-US" sz="2400" dirty="0" err="1"/>
              <a:t>организацию</a:t>
            </a:r>
            <a:r>
              <a:rPr lang="en-US" sz="2400" dirty="0"/>
              <a:t>, </a:t>
            </a:r>
            <a:r>
              <a:rPr lang="en-US" sz="2400" dirty="0" err="1"/>
              <a:t>определяемую</a:t>
            </a:r>
            <a:r>
              <a:rPr lang="en-US" sz="2400" dirty="0"/>
              <a:t> </a:t>
            </a:r>
            <a:r>
              <a:rPr lang="en-US" sz="2400" dirty="0" err="1"/>
              <a:t>уполномоченным</a:t>
            </a:r>
            <a:r>
              <a:rPr lang="en-US" sz="2400" dirty="0"/>
              <a:t> </a:t>
            </a:r>
            <a:r>
              <a:rPr lang="en-US" sz="2400" dirty="0" err="1"/>
              <a:t>органом</a:t>
            </a:r>
            <a:r>
              <a:rPr lang="en-US" sz="2400" dirty="0"/>
              <a:t> в </a:t>
            </a:r>
            <a:r>
              <a:rPr lang="en-US" sz="2400" dirty="0" err="1"/>
              <a:t>области</a:t>
            </a:r>
            <a:r>
              <a:rPr lang="en-US" sz="2400" dirty="0"/>
              <a:t> </a:t>
            </a:r>
            <a:r>
              <a:rPr lang="en-US" sz="2400" dirty="0" err="1"/>
              <a:t>образования</a:t>
            </a:r>
            <a:r>
              <a:rPr lang="en-US" sz="2400" dirty="0"/>
              <a:t>, и </a:t>
            </a:r>
            <a:r>
              <a:rPr lang="en-US" sz="2400" dirty="0" err="1"/>
              <a:t>проходят</a:t>
            </a:r>
            <a:r>
              <a:rPr lang="en-US" sz="2400" dirty="0"/>
              <a:t> </a:t>
            </a:r>
            <a:r>
              <a:rPr lang="en-US" sz="2400" dirty="0" err="1"/>
              <a:t>национальное</a:t>
            </a:r>
            <a:r>
              <a:rPr lang="en-US" sz="2400" dirty="0"/>
              <a:t> </a:t>
            </a:r>
            <a:r>
              <a:rPr lang="en-US" sz="2400" dirty="0" err="1"/>
              <a:t>квалификационное</a:t>
            </a:r>
            <a:r>
              <a:rPr lang="en-US" sz="2400" dirty="0"/>
              <a:t> </a:t>
            </a:r>
            <a:r>
              <a:rPr lang="en-US" sz="2400" dirty="0" err="1"/>
              <a:t>тестирование</a:t>
            </a:r>
            <a:r>
              <a:rPr lang="en-US" sz="2400" dirty="0"/>
              <a:t> в </a:t>
            </a:r>
            <a:r>
              <a:rPr lang="en-US" sz="2400" dirty="0" err="1"/>
              <a:t>электронном</a:t>
            </a:r>
            <a:r>
              <a:rPr lang="en-US" sz="2400" dirty="0"/>
              <a:t> </a:t>
            </a:r>
            <a:r>
              <a:rPr lang="en-US" sz="2400" dirty="0" err="1"/>
              <a:t>формате</a:t>
            </a:r>
            <a:r>
              <a:rPr lang="en-US" sz="2400" dirty="0" smtClean="0"/>
              <a:t>.</a:t>
            </a:r>
            <a:endParaRPr lang="ru-RU" sz="2400" dirty="0" smtClean="0"/>
          </a:p>
          <a:p>
            <a:pPr algn="just"/>
            <a:endParaRPr lang="ru-RU" sz="2400" dirty="0"/>
          </a:p>
          <a:p>
            <a:pPr algn="just"/>
            <a:r>
              <a:rPr lang="en-US" sz="2400" dirty="0"/>
              <a:t> </a:t>
            </a:r>
            <a:r>
              <a:rPr lang="ru-RU" sz="2400" dirty="0" smtClean="0"/>
              <a:t>6</a:t>
            </a:r>
            <a:r>
              <a:rPr lang="ru-RU" sz="2400" dirty="0"/>
              <a:t>. Национальное квалификационное тестирование проводится в сроки, указанные в заявлении педагога. </a:t>
            </a:r>
            <a:endParaRPr lang="ru-RU" sz="2400" dirty="0" smtClean="0"/>
          </a:p>
          <a:p>
            <a:pPr algn="just"/>
            <a:endParaRPr lang="ru-RU" sz="2400" dirty="0"/>
          </a:p>
          <a:p>
            <a:pPr algn="just"/>
            <a:r>
              <a:rPr lang="ru-RU" sz="2400" dirty="0"/>
              <a:t> </a:t>
            </a:r>
            <a:r>
              <a:rPr lang="ru-RU" sz="2400" dirty="0" smtClean="0"/>
              <a:t>7</a:t>
            </a:r>
            <a:r>
              <a:rPr lang="ru-RU" sz="2400" dirty="0"/>
              <a:t>. Прием заявлений педагогов проводится не менее чем за 15 календарных дней, руководителей организаций образования – не менее чем за 30 календарных дней до начала проведения тестирования. </a:t>
            </a:r>
            <a:endParaRPr lang="ru-RU" sz="2400" dirty="0" smtClean="0"/>
          </a:p>
          <a:p>
            <a:pPr algn="just"/>
            <a:endParaRPr lang="ru-RU" dirty="0" smtClean="0"/>
          </a:p>
          <a:p>
            <a:endParaRPr lang="ru-RU" dirty="0"/>
          </a:p>
        </p:txBody>
      </p:sp>
    </p:spTree>
    <p:extLst>
      <p:ext uri="{BB962C8B-B14F-4D97-AF65-F5344CB8AC3E}">
        <p14:creationId xmlns="" xmlns:p14="http://schemas.microsoft.com/office/powerpoint/2010/main" val="26061192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32656"/>
            <a:ext cx="8784976" cy="6186309"/>
          </a:xfrm>
          <a:prstGeom prst="rect">
            <a:avLst/>
          </a:prstGeom>
        </p:spPr>
        <p:txBody>
          <a:bodyPr wrap="square">
            <a:spAutoFit/>
          </a:bodyPr>
          <a:lstStyle/>
          <a:p>
            <a:pPr algn="just"/>
            <a:r>
              <a:rPr lang="en-US" dirty="0"/>
              <a:t> </a:t>
            </a:r>
            <a:r>
              <a:rPr lang="ru-RU" sz="2200" dirty="0" smtClean="0"/>
              <a:t>8. При подаче заявления на прохождение национального квалификационного тестирования педагоги выбирают </a:t>
            </a:r>
            <a:r>
              <a:rPr lang="ru-RU" sz="2200" b="1" dirty="0" smtClean="0"/>
              <a:t>язык сдачи </a:t>
            </a:r>
            <a:r>
              <a:rPr lang="ru-RU" sz="2200" dirty="0" smtClean="0"/>
              <a:t>(казахский, русский, уйгурский, узбекский, таджикский), </a:t>
            </a:r>
            <a:r>
              <a:rPr lang="ru-RU" sz="2200" b="1" dirty="0" smtClean="0"/>
              <a:t>дату, время и знакомятся с инструкцией </a:t>
            </a:r>
            <a:r>
              <a:rPr lang="ru-RU" sz="2200" dirty="0" smtClean="0"/>
              <a:t>по проведению </a:t>
            </a:r>
            <a:r>
              <a:rPr lang="en-US" sz="2200" dirty="0" err="1" smtClean="0"/>
              <a:t>Национального</a:t>
            </a:r>
            <a:r>
              <a:rPr lang="en-US" sz="2200" dirty="0" smtClean="0"/>
              <a:t> </a:t>
            </a:r>
            <a:r>
              <a:rPr lang="en-US" sz="2200" dirty="0" err="1" smtClean="0"/>
              <a:t>квалификационного</a:t>
            </a:r>
            <a:r>
              <a:rPr lang="en-US" sz="2200" dirty="0" smtClean="0"/>
              <a:t> </a:t>
            </a:r>
            <a:r>
              <a:rPr lang="en-US" sz="2200" dirty="0" err="1" smtClean="0"/>
              <a:t>тестирования</a:t>
            </a:r>
            <a:r>
              <a:rPr lang="en-US" sz="2200" dirty="0" smtClean="0"/>
              <a:t>, </a:t>
            </a:r>
            <a:r>
              <a:rPr lang="en-US" sz="2200" dirty="0" err="1" smtClean="0"/>
              <a:t>которую</a:t>
            </a:r>
            <a:r>
              <a:rPr lang="en-US" sz="2200" dirty="0" smtClean="0"/>
              <a:t> </a:t>
            </a:r>
            <a:r>
              <a:rPr lang="en-US" sz="2200" dirty="0" err="1" smtClean="0"/>
              <a:t>готовит</a:t>
            </a:r>
            <a:r>
              <a:rPr lang="en-US" sz="2200" dirty="0" smtClean="0"/>
              <a:t> </a:t>
            </a:r>
            <a:r>
              <a:rPr lang="en-US" sz="2200" dirty="0" err="1" smtClean="0"/>
              <a:t>организация</a:t>
            </a:r>
            <a:r>
              <a:rPr lang="en-US" sz="2200" dirty="0" smtClean="0"/>
              <a:t>, </a:t>
            </a:r>
            <a:r>
              <a:rPr lang="en-US" sz="2200" dirty="0" err="1" smtClean="0"/>
              <a:t>определяемая</a:t>
            </a:r>
            <a:r>
              <a:rPr lang="en-US" sz="2200" dirty="0" smtClean="0"/>
              <a:t> </a:t>
            </a:r>
            <a:r>
              <a:rPr lang="en-US" sz="2200" dirty="0" err="1" smtClean="0"/>
              <a:t>уполномоченным</a:t>
            </a:r>
            <a:r>
              <a:rPr lang="en-US" sz="2200" dirty="0" smtClean="0"/>
              <a:t> </a:t>
            </a:r>
            <a:r>
              <a:rPr lang="en-US" sz="2200" dirty="0" err="1" smtClean="0"/>
              <a:t>органом</a:t>
            </a:r>
            <a:r>
              <a:rPr lang="en-US" sz="2200" dirty="0" smtClean="0"/>
              <a:t> в </a:t>
            </a:r>
            <a:r>
              <a:rPr lang="en-US" sz="2200" dirty="0" err="1" smtClean="0"/>
              <a:t>области</a:t>
            </a:r>
            <a:r>
              <a:rPr lang="en-US" sz="2200" dirty="0" smtClean="0"/>
              <a:t> </a:t>
            </a:r>
            <a:r>
              <a:rPr lang="en-US" sz="2200" dirty="0" err="1" smtClean="0"/>
              <a:t>образования</a:t>
            </a:r>
            <a:r>
              <a:rPr lang="en-US" sz="2200" dirty="0" smtClean="0"/>
              <a:t>.</a:t>
            </a:r>
            <a:endParaRPr lang="ru-RU" sz="2200" dirty="0" smtClean="0"/>
          </a:p>
          <a:p>
            <a:pPr algn="just"/>
            <a:endParaRPr lang="ru-RU" sz="2200" dirty="0" smtClean="0"/>
          </a:p>
          <a:p>
            <a:pPr algn="just"/>
            <a:r>
              <a:rPr lang="ru-RU" sz="2200" dirty="0" smtClean="0"/>
              <a:t>9</a:t>
            </a:r>
            <a:r>
              <a:rPr lang="ru-RU" sz="2200" dirty="0"/>
              <a:t>. Национальное квалификационное тестирование проходит: </a:t>
            </a:r>
          </a:p>
          <a:p>
            <a:pPr algn="just"/>
            <a:r>
              <a:rPr lang="ru-RU" sz="2200" dirty="0"/>
              <a:t> </a:t>
            </a:r>
            <a:r>
              <a:rPr lang="en-US" sz="2200" dirty="0"/>
              <a:t>     </a:t>
            </a:r>
            <a:r>
              <a:rPr lang="ru-RU" sz="2200" dirty="0"/>
              <a:t> 1 (один) раз – бесплатно, </a:t>
            </a:r>
          </a:p>
          <a:p>
            <a:pPr algn="just"/>
            <a:r>
              <a:rPr lang="en-US" sz="2200" dirty="0"/>
              <a:t>     </a:t>
            </a:r>
            <a:r>
              <a:rPr lang="ru-RU" sz="2200" dirty="0"/>
              <a:t> повторно 1 раз и пробные (по желанию педагога) – на платной основе в течение календарного года,</a:t>
            </a:r>
          </a:p>
          <a:p>
            <a:pPr algn="just"/>
            <a:r>
              <a:rPr lang="en-US" sz="2200" dirty="0"/>
              <a:t>     </a:t>
            </a:r>
            <a:r>
              <a:rPr lang="ru-RU" sz="2200" dirty="0"/>
              <a:t> для руководителей организаций образования – на платной основе в размере 1 одного месячного расчетного показателя (МРП) соответствующего календарного года</a:t>
            </a:r>
            <a:r>
              <a:rPr lang="ru-RU" sz="2200" dirty="0" smtClean="0"/>
              <a:t>.</a:t>
            </a:r>
          </a:p>
          <a:p>
            <a:pPr algn="just"/>
            <a:endParaRPr lang="ru-RU" sz="2200" dirty="0"/>
          </a:p>
          <a:p>
            <a:pPr algn="just"/>
            <a:r>
              <a:rPr lang="ru-RU" sz="2200" dirty="0" smtClean="0"/>
              <a:t>10</a:t>
            </a:r>
            <a:r>
              <a:rPr lang="ru-RU" sz="2200" dirty="0"/>
              <a:t>. После внесения заявления в базу данных выдается пропуск на тестирование по форме согласно приложению </a:t>
            </a:r>
            <a:r>
              <a:rPr lang="en-US" sz="2200" dirty="0"/>
              <a:t>2 к </a:t>
            </a:r>
            <a:r>
              <a:rPr lang="en-US" sz="2200" dirty="0" err="1"/>
              <a:t>настоящим</a:t>
            </a:r>
            <a:r>
              <a:rPr lang="en-US" sz="2200" dirty="0"/>
              <a:t> </a:t>
            </a:r>
            <a:r>
              <a:rPr lang="en-US" sz="2200" dirty="0" err="1"/>
              <a:t>Правилам</a:t>
            </a:r>
            <a:r>
              <a:rPr lang="en-US" sz="2200" dirty="0"/>
              <a:t>.</a:t>
            </a:r>
            <a:endParaRPr lang="ru-RU" sz="2200" dirty="0"/>
          </a:p>
        </p:txBody>
      </p:sp>
    </p:spTree>
    <p:extLst>
      <p:ext uri="{BB962C8B-B14F-4D97-AF65-F5344CB8AC3E}">
        <p14:creationId xmlns="" xmlns:p14="http://schemas.microsoft.com/office/powerpoint/2010/main" val="18636619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dirty="0">
                <a:effectLst/>
              </a:rPr>
              <a:t>Национальное квалификационное тестирование состоит из следующих тестовых заданий:</a:t>
            </a:r>
            <a:br>
              <a:rPr lang="ru-RU" sz="2800" dirty="0">
                <a:effectLst/>
              </a:rPr>
            </a:br>
            <a:endParaRPr lang="ru-RU" sz="2800" dirty="0"/>
          </a:p>
        </p:txBody>
      </p:sp>
      <p:sp>
        <p:nvSpPr>
          <p:cNvPr id="3" name="Прямоугольник 2"/>
          <p:cNvSpPr/>
          <p:nvPr/>
        </p:nvSpPr>
        <p:spPr>
          <a:xfrm>
            <a:off x="179512" y="1196752"/>
            <a:ext cx="8640960" cy="5262979"/>
          </a:xfrm>
          <a:prstGeom prst="rect">
            <a:avLst/>
          </a:prstGeom>
        </p:spPr>
        <p:txBody>
          <a:bodyPr wrap="square">
            <a:spAutoFit/>
          </a:bodyPr>
          <a:lstStyle/>
          <a:p>
            <a:endParaRPr lang="ru-RU" sz="2400" b="1" dirty="0" smtClean="0"/>
          </a:p>
          <a:p>
            <a:r>
              <a:rPr lang="ru-RU" sz="2400" b="1" dirty="0" smtClean="0"/>
              <a:t>1</a:t>
            </a:r>
            <a:r>
              <a:rPr lang="ru-RU" sz="2400" b="1" dirty="0"/>
              <a:t>) Для педагогов дошкольных организаций воспитания и обучения:</a:t>
            </a:r>
          </a:p>
          <a:p>
            <a:r>
              <a:rPr lang="en-US" sz="2400" dirty="0"/>
              <a:t>     </a:t>
            </a:r>
            <a:r>
              <a:rPr lang="ru-RU" sz="2400" dirty="0"/>
              <a:t> "Дошкольная педагогика и психология" </a:t>
            </a:r>
            <a:r>
              <a:rPr lang="ru-RU" sz="2400" dirty="0" smtClean="0"/>
              <a:t>– 30 (тридцать) заданий</a:t>
            </a:r>
            <a:r>
              <a:rPr lang="ru-RU" sz="2400" dirty="0"/>
              <a:t>;</a:t>
            </a:r>
          </a:p>
          <a:p>
            <a:r>
              <a:rPr lang="en-US" sz="2400" dirty="0"/>
              <a:t>     </a:t>
            </a:r>
            <a:r>
              <a:rPr lang="ru-RU" sz="2400" dirty="0"/>
              <a:t> "Методика дошкольного воспитания и обучения" - </a:t>
            </a:r>
            <a:r>
              <a:rPr lang="ru-RU" sz="2400" dirty="0" smtClean="0"/>
              <a:t> 30 (тридцать) заданий;</a:t>
            </a:r>
            <a:endParaRPr lang="ru-RU" sz="2400" dirty="0"/>
          </a:p>
          <a:p>
            <a:r>
              <a:rPr lang="en-US" sz="2400" dirty="0"/>
              <a:t>     </a:t>
            </a:r>
            <a:r>
              <a:rPr lang="ru-RU" sz="2400" dirty="0"/>
              <a:t> </a:t>
            </a:r>
            <a:endParaRPr lang="ru-RU" sz="2400" dirty="0" smtClean="0"/>
          </a:p>
          <a:p>
            <a:r>
              <a:rPr lang="ru-RU" sz="2400" b="1" dirty="0" smtClean="0"/>
              <a:t>2</a:t>
            </a:r>
            <a:r>
              <a:rPr lang="ru-RU" sz="2400" b="1" dirty="0"/>
              <a:t>) Для педагогов общего среднего образования:</a:t>
            </a:r>
          </a:p>
          <a:p>
            <a:r>
              <a:rPr lang="ru-RU" sz="2400" dirty="0"/>
              <a:t> </a:t>
            </a:r>
            <a:r>
              <a:rPr lang="en-US" sz="2400" dirty="0"/>
              <a:t>     </a:t>
            </a:r>
            <a:r>
              <a:rPr lang="ru-RU" sz="2400" dirty="0"/>
              <a:t> "Педагогика, методика обучения" </a:t>
            </a:r>
            <a:r>
              <a:rPr lang="ru-RU" sz="2400" dirty="0" smtClean="0"/>
              <a:t>– 30 (тридцать) </a:t>
            </a:r>
            <a:r>
              <a:rPr lang="ru-RU" sz="2400" dirty="0"/>
              <a:t>заданий; </a:t>
            </a:r>
          </a:p>
          <a:p>
            <a:r>
              <a:rPr lang="en-US" sz="2400" dirty="0"/>
              <a:t>     </a:t>
            </a:r>
            <a:r>
              <a:rPr lang="ru-RU" sz="2400" dirty="0"/>
              <a:t> "Содержание учебного предмета" </a:t>
            </a:r>
            <a:r>
              <a:rPr lang="ru-RU" sz="2400" dirty="0" smtClean="0"/>
              <a:t>– 70 (семьдесят) </a:t>
            </a:r>
            <a:r>
              <a:rPr lang="ru-RU" sz="2400" dirty="0"/>
              <a:t>заданий;</a:t>
            </a:r>
          </a:p>
          <a:p>
            <a:pPr algn="just"/>
            <a:r>
              <a:rPr lang="en-US" sz="2400" dirty="0"/>
              <a:t>     </a:t>
            </a:r>
            <a:r>
              <a:rPr lang="ru-RU" sz="2400" dirty="0"/>
              <a:t> </a:t>
            </a:r>
            <a:r>
              <a:rPr lang="ru-RU" sz="2400" i="1" dirty="0"/>
              <a:t>Педагоги начального образования сдают тестирование по предметам: казахский или русский язык (по языку обучения), литературное чтение, математика.</a:t>
            </a:r>
          </a:p>
        </p:txBody>
      </p:sp>
    </p:spTree>
    <p:extLst>
      <p:ext uri="{BB962C8B-B14F-4D97-AF65-F5344CB8AC3E}">
        <p14:creationId xmlns="" xmlns:p14="http://schemas.microsoft.com/office/powerpoint/2010/main" val="1386780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280920" cy="6001643"/>
          </a:xfrm>
          <a:prstGeom prst="rect">
            <a:avLst/>
          </a:prstGeom>
        </p:spPr>
        <p:txBody>
          <a:bodyPr wrap="square">
            <a:spAutoFit/>
          </a:bodyPr>
          <a:lstStyle/>
          <a:p>
            <a:pPr algn="just"/>
            <a:r>
              <a:rPr lang="ru-RU" sz="2400" b="1" dirty="0"/>
              <a:t>3) Для организаций технического и профессионального, </a:t>
            </a:r>
            <a:r>
              <a:rPr lang="ru-RU" sz="2400" b="1" dirty="0" err="1"/>
              <a:t>послесреднего</a:t>
            </a:r>
            <a:r>
              <a:rPr lang="ru-RU" sz="2400" b="1" dirty="0"/>
              <a:t> образования:</a:t>
            </a:r>
          </a:p>
          <a:p>
            <a:pPr algn="just"/>
            <a:r>
              <a:rPr lang="en-US" sz="2400" dirty="0"/>
              <a:t>     </a:t>
            </a:r>
            <a:r>
              <a:rPr lang="ru-RU" sz="2400" dirty="0"/>
              <a:t> </a:t>
            </a:r>
            <a:r>
              <a:rPr lang="ru-RU" sz="2400" b="1" dirty="0"/>
              <a:t>Педагоги по общеобразовательным предметам:</a:t>
            </a:r>
          </a:p>
          <a:p>
            <a:pPr algn="just"/>
            <a:r>
              <a:rPr lang="ru-RU" sz="2400" dirty="0"/>
              <a:t> </a:t>
            </a:r>
            <a:r>
              <a:rPr lang="en-US" sz="2400" dirty="0"/>
              <a:t>     </a:t>
            </a:r>
            <a:r>
              <a:rPr lang="ru-RU" sz="2400" dirty="0"/>
              <a:t> "Педагогика, методика обучения" </a:t>
            </a:r>
            <a:r>
              <a:rPr lang="ru-RU" sz="2400" dirty="0" smtClean="0"/>
              <a:t>– 30 (тридцать) </a:t>
            </a:r>
            <a:r>
              <a:rPr lang="ru-RU" sz="2400" dirty="0"/>
              <a:t>заданий; </a:t>
            </a:r>
          </a:p>
          <a:p>
            <a:pPr algn="just"/>
            <a:r>
              <a:rPr lang="en-US" sz="2400" dirty="0"/>
              <a:t>     </a:t>
            </a:r>
            <a:r>
              <a:rPr lang="ru-RU" sz="2400" dirty="0"/>
              <a:t> "Содержание учебного предмета" </a:t>
            </a:r>
            <a:r>
              <a:rPr lang="ru-RU" sz="2400" dirty="0" smtClean="0"/>
              <a:t>– 70 (семьдесят) </a:t>
            </a:r>
            <a:r>
              <a:rPr lang="ru-RU" sz="2400" dirty="0"/>
              <a:t>заданий;</a:t>
            </a:r>
          </a:p>
          <a:p>
            <a:pPr algn="just"/>
            <a:r>
              <a:rPr lang="en-US" sz="2400" dirty="0"/>
              <a:t>     </a:t>
            </a:r>
            <a:r>
              <a:rPr lang="ru-RU" sz="2400" dirty="0"/>
              <a:t> </a:t>
            </a:r>
            <a:r>
              <a:rPr lang="ru-RU" sz="2400" b="1" dirty="0" smtClean="0"/>
              <a:t>Педагоги </a:t>
            </a:r>
            <a:r>
              <a:rPr lang="ru-RU" sz="2400" b="1" dirty="0"/>
              <a:t>по специальным дисциплинам:</a:t>
            </a:r>
          </a:p>
          <a:p>
            <a:pPr algn="just"/>
            <a:r>
              <a:rPr lang="ru-RU" sz="2400" dirty="0"/>
              <a:t> </a:t>
            </a:r>
            <a:r>
              <a:rPr lang="en-US" sz="2400" dirty="0"/>
              <a:t>     </a:t>
            </a:r>
            <a:r>
              <a:rPr lang="ru-RU" sz="2400" dirty="0"/>
              <a:t> "Педагогика, методика обучения" </a:t>
            </a:r>
            <a:r>
              <a:rPr lang="ru-RU" sz="2400" dirty="0" smtClean="0"/>
              <a:t>– 30 (тридцать) </a:t>
            </a:r>
            <a:r>
              <a:rPr lang="ru-RU" sz="2400" dirty="0"/>
              <a:t>заданий; </a:t>
            </a:r>
          </a:p>
          <a:p>
            <a:pPr algn="just"/>
            <a:r>
              <a:rPr lang="en-US" sz="2400" dirty="0"/>
              <a:t>     </a:t>
            </a:r>
            <a:r>
              <a:rPr lang="ru-RU" sz="2400" dirty="0"/>
              <a:t> "По направлению деятельности" </a:t>
            </a:r>
            <a:r>
              <a:rPr lang="ru-RU" sz="2400" dirty="0" smtClean="0"/>
              <a:t>– 70 (семьдесят) </a:t>
            </a:r>
            <a:r>
              <a:rPr lang="ru-RU" sz="2400" dirty="0"/>
              <a:t>заданий;</a:t>
            </a:r>
          </a:p>
          <a:p>
            <a:pPr algn="just"/>
            <a:r>
              <a:rPr lang="en-US" sz="2400" dirty="0"/>
              <a:t>     </a:t>
            </a:r>
            <a:r>
              <a:rPr lang="ru-RU" sz="2400" dirty="0"/>
              <a:t> </a:t>
            </a:r>
            <a:r>
              <a:rPr lang="ru-RU" sz="2400" b="1" dirty="0"/>
              <a:t>Мастера производственного обучения:</a:t>
            </a:r>
          </a:p>
          <a:p>
            <a:pPr algn="just"/>
            <a:r>
              <a:rPr lang="en-US" sz="2400" dirty="0"/>
              <a:t>   </a:t>
            </a:r>
            <a:r>
              <a:rPr lang="ru-RU" sz="2400" dirty="0" smtClean="0"/>
              <a:t>  "</a:t>
            </a:r>
            <a:r>
              <a:rPr lang="ru-RU" sz="2400" dirty="0"/>
              <a:t>Педагогика, методика обучения" </a:t>
            </a:r>
            <a:r>
              <a:rPr lang="ru-RU" sz="2400" dirty="0" smtClean="0"/>
              <a:t>– 30 (тридцать) </a:t>
            </a:r>
            <a:r>
              <a:rPr lang="ru-RU" sz="2400" dirty="0"/>
              <a:t>заданий;</a:t>
            </a:r>
          </a:p>
          <a:p>
            <a:pPr algn="just"/>
            <a:r>
              <a:rPr lang="en-US" sz="2400" dirty="0"/>
              <a:t>     </a:t>
            </a:r>
            <a:r>
              <a:rPr lang="ru-RU" sz="2400" dirty="0"/>
              <a:t> "По направлению деятельности" </a:t>
            </a:r>
            <a:r>
              <a:rPr lang="ru-RU" sz="2400" dirty="0" smtClean="0"/>
              <a:t>- 30 (тридцать) </a:t>
            </a:r>
            <a:r>
              <a:rPr lang="ru-RU" sz="2400" dirty="0"/>
              <a:t>заданий;</a:t>
            </a:r>
          </a:p>
        </p:txBody>
      </p:sp>
    </p:spTree>
    <p:extLst>
      <p:ext uri="{BB962C8B-B14F-4D97-AF65-F5344CB8AC3E}">
        <p14:creationId xmlns="" xmlns:p14="http://schemas.microsoft.com/office/powerpoint/2010/main" val="27685208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16633"/>
            <a:ext cx="8712968" cy="6740307"/>
          </a:xfrm>
          <a:prstGeom prst="rect">
            <a:avLst/>
          </a:prstGeom>
        </p:spPr>
        <p:txBody>
          <a:bodyPr wrap="square">
            <a:spAutoFit/>
          </a:bodyPr>
          <a:lstStyle/>
          <a:p>
            <a:pPr algn="just"/>
            <a:r>
              <a:rPr lang="ru-RU" b="1" dirty="0" smtClean="0"/>
              <a:t> </a:t>
            </a:r>
            <a:r>
              <a:rPr lang="ru-RU" b="1" dirty="0"/>
              <a:t>4) Для педагогов организаций дополнительного образования:</a:t>
            </a:r>
          </a:p>
          <a:p>
            <a:pPr algn="just"/>
            <a:r>
              <a:rPr lang="ru-RU" dirty="0"/>
              <a:t> </a:t>
            </a:r>
            <a:r>
              <a:rPr lang="en-US" dirty="0"/>
              <a:t>     </a:t>
            </a:r>
            <a:r>
              <a:rPr lang="ru-RU" dirty="0"/>
              <a:t> "Основы психологии" </a:t>
            </a:r>
            <a:r>
              <a:rPr lang="ru-RU" dirty="0" smtClean="0"/>
              <a:t>– 30 (тридцать) </a:t>
            </a:r>
            <a:r>
              <a:rPr lang="ru-RU" dirty="0"/>
              <a:t>заданий; </a:t>
            </a:r>
          </a:p>
          <a:p>
            <a:pPr algn="just"/>
            <a:r>
              <a:rPr lang="en-US" dirty="0"/>
              <a:t>     </a:t>
            </a:r>
            <a:r>
              <a:rPr lang="ru-RU" dirty="0"/>
              <a:t> "Педагогика, методика обучения" </a:t>
            </a:r>
            <a:r>
              <a:rPr lang="ru-RU" dirty="0" smtClean="0"/>
              <a:t>– 30 (тридцать  заданий</a:t>
            </a:r>
            <a:r>
              <a:rPr lang="ru-RU" dirty="0"/>
              <a:t>;</a:t>
            </a:r>
          </a:p>
          <a:p>
            <a:pPr algn="just"/>
            <a:r>
              <a:rPr lang="en-US" dirty="0"/>
              <a:t>     </a:t>
            </a:r>
            <a:endParaRPr lang="ru-RU" dirty="0" smtClean="0"/>
          </a:p>
          <a:p>
            <a:pPr algn="just"/>
            <a:r>
              <a:rPr lang="ru-RU" dirty="0" smtClean="0"/>
              <a:t> </a:t>
            </a:r>
            <a:r>
              <a:rPr lang="ru-RU" b="1" dirty="0"/>
              <a:t>5) Для методистов методических кабинетов (центров):</a:t>
            </a:r>
          </a:p>
          <a:p>
            <a:pPr algn="just"/>
            <a:r>
              <a:rPr lang="ru-RU" dirty="0"/>
              <a:t> </a:t>
            </a:r>
            <a:r>
              <a:rPr lang="en-US" dirty="0"/>
              <a:t>     </a:t>
            </a:r>
            <a:r>
              <a:rPr lang="ru-RU" dirty="0"/>
              <a:t> "Содержание учебного предмета" </a:t>
            </a:r>
            <a:r>
              <a:rPr lang="ru-RU" dirty="0" smtClean="0"/>
              <a:t>– 70 (семьдесят) </a:t>
            </a:r>
            <a:r>
              <a:rPr lang="ru-RU" dirty="0"/>
              <a:t>заданий; </a:t>
            </a:r>
          </a:p>
          <a:p>
            <a:pPr algn="just"/>
            <a:r>
              <a:rPr lang="en-US" dirty="0"/>
              <a:t>     </a:t>
            </a:r>
            <a:r>
              <a:rPr lang="ru-RU" dirty="0"/>
              <a:t> "Педагогика, методика обучения" </a:t>
            </a:r>
            <a:r>
              <a:rPr lang="ru-RU" dirty="0" smtClean="0"/>
              <a:t>– 30 (тридцать ) заданий.</a:t>
            </a:r>
          </a:p>
          <a:p>
            <a:pPr algn="just"/>
            <a:r>
              <a:rPr lang="en-US" dirty="0"/>
              <a:t>     </a:t>
            </a:r>
            <a:r>
              <a:rPr lang="ru-RU" dirty="0"/>
              <a:t> </a:t>
            </a:r>
            <a:endParaRPr lang="ru-RU" dirty="0" smtClean="0"/>
          </a:p>
          <a:p>
            <a:pPr algn="just"/>
            <a:r>
              <a:rPr lang="ru-RU" b="1" dirty="0" smtClean="0"/>
              <a:t>6</a:t>
            </a:r>
            <a:r>
              <a:rPr lang="ru-RU" b="1" dirty="0"/>
              <a:t>) Для руководителей организаций образования:</a:t>
            </a:r>
          </a:p>
          <a:p>
            <a:pPr algn="just"/>
            <a:r>
              <a:rPr lang="en-US" dirty="0"/>
              <a:t>    </a:t>
            </a:r>
            <a:endParaRPr lang="ru-RU" dirty="0" smtClean="0"/>
          </a:p>
          <a:p>
            <a:pPr algn="just"/>
            <a:r>
              <a:rPr lang="en-US" dirty="0"/>
              <a:t> </a:t>
            </a:r>
            <a:r>
              <a:rPr lang="ru-RU" b="1" dirty="0"/>
              <a:t> по направлению </a:t>
            </a:r>
            <a:r>
              <a:rPr lang="en-US" b="1" dirty="0"/>
              <a:t>"</a:t>
            </a:r>
            <a:r>
              <a:rPr lang="en-US" b="1" dirty="0" err="1"/>
              <a:t>Знание</a:t>
            </a:r>
            <a:r>
              <a:rPr lang="en-US" b="1" dirty="0"/>
              <a:t> </a:t>
            </a:r>
            <a:r>
              <a:rPr lang="en-US" b="1" dirty="0" err="1"/>
              <a:t>законодательства</a:t>
            </a:r>
            <a:r>
              <a:rPr lang="en-US" b="1" dirty="0"/>
              <a:t>" </a:t>
            </a:r>
            <a:r>
              <a:rPr lang="en-US" dirty="0"/>
              <a:t>- 80 (</a:t>
            </a:r>
            <a:r>
              <a:rPr lang="en-US" dirty="0" err="1"/>
              <a:t>восемьдесят</a:t>
            </a:r>
            <a:r>
              <a:rPr lang="en-US" dirty="0"/>
              <a:t>) </a:t>
            </a:r>
            <a:r>
              <a:rPr lang="en-US" dirty="0" err="1"/>
              <a:t>вопросов</a:t>
            </a:r>
            <a:r>
              <a:rPr lang="en-US" dirty="0"/>
              <a:t>:</a:t>
            </a:r>
            <a:endParaRPr lang="ru-RU" dirty="0"/>
          </a:p>
          <a:p>
            <a:pPr algn="just"/>
            <a:r>
              <a:rPr lang="en-US" dirty="0"/>
              <a:t> </a:t>
            </a:r>
            <a:endParaRPr lang="ru-RU" dirty="0"/>
          </a:p>
          <a:p>
            <a:pPr algn="just"/>
            <a:r>
              <a:rPr lang="en-US" dirty="0"/>
              <a:t>       </a:t>
            </a:r>
            <a:r>
              <a:rPr lang="ru-RU" dirty="0"/>
              <a:t>Трудовой кодекс Республики Казахстан – 20 (двадцать) вопросов</a:t>
            </a:r>
          </a:p>
          <a:p>
            <a:pPr algn="just"/>
            <a:r>
              <a:rPr lang="ru-RU" dirty="0"/>
              <a:t> </a:t>
            </a:r>
          </a:p>
          <a:p>
            <a:pPr algn="just"/>
            <a:r>
              <a:rPr lang="ru-RU" dirty="0"/>
              <a:t> </a:t>
            </a:r>
            <a:r>
              <a:rPr lang="en-US" dirty="0"/>
              <a:t>     </a:t>
            </a:r>
            <a:r>
              <a:rPr lang="ru-RU" dirty="0"/>
              <a:t> Кодекс о браке (супружестве) и семье – 20 (двадцать) вопросов</a:t>
            </a:r>
          </a:p>
          <a:p>
            <a:pPr algn="just"/>
            <a:r>
              <a:rPr lang="ru-RU" dirty="0"/>
              <a:t> </a:t>
            </a:r>
          </a:p>
          <a:p>
            <a:pPr algn="just"/>
            <a:r>
              <a:rPr lang="ru-RU" dirty="0"/>
              <a:t> </a:t>
            </a:r>
            <a:r>
              <a:rPr lang="en-US" dirty="0"/>
              <a:t>     </a:t>
            </a:r>
            <a:r>
              <a:rPr lang="ru-RU" dirty="0"/>
              <a:t> Закон Республики Казахстан "Об образовании" - 20 (двадцать) вопросов</a:t>
            </a:r>
          </a:p>
          <a:p>
            <a:pPr algn="just"/>
            <a:r>
              <a:rPr lang="ru-RU" dirty="0"/>
              <a:t> </a:t>
            </a:r>
          </a:p>
          <a:p>
            <a:pPr algn="just"/>
            <a:r>
              <a:rPr lang="ru-RU" dirty="0"/>
              <a:t> </a:t>
            </a:r>
            <a:r>
              <a:rPr lang="en-US" dirty="0"/>
              <a:t>     </a:t>
            </a:r>
            <a:r>
              <a:rPr lang="ru-RU" dirty="0"/>
              <a:t> Закон Республики Казахстан "О статусе педагога" - 10 (десять) вопросов</a:t>
            </a:r>
          </a:p>
          <a:p>
            <a:pPr algn="just"/>
            <a:r>
              <a:rPr lang="ru-RU" dirty="0"/>
              <a:t> </a:t>
            </a:r>
          </a:p>
          <a:p>
            <a:pPr algn="just"/>
            <a:r>
              <a:rPr lang="ru-RU" dirty="0"/>
              <a:t> </a:t>
            </a:r>
            <a:r>
              <a:rPr lang="en-US" dirty="0"/>
              <a:t>      </a:t>
            </a:r>
            <a:r>
              <a:rPr lang="ru-RU" dirty="0"/>
              <a:t>Закон Республики Казахстан "О правах ребенка в Республике Казахстан" - 10 (десять) вопросов.</a:t>
            </a:r>
          </a:p>
          <a:p>
            <a:pPr algn="just"/>
            <a:r>
              <a:rPr lang="en-US" dirty="0"/>
              <a:t>      </a:t>
            </a:r>
            <a:r>
              <a:rPr lang="en-US" b="1" dirty="0" err="1"/>
              <a:t>по</a:t>
            </a:r>
            <a:r>
              <a:rPr lang="en-US" b="1" dirty="0"/>
              <a:t> </a:t>
            </a:r>
            <a:r>
              <a:rPr lang="en-US" b="1" dirty="0" err="1"/>
              <a:t>направлению</a:t>
            </a:r>
            <a:r>
              <a:rPr lang="en-US" b="1" dirty="0"/>
              <a:t> "</a:t>
            </a:r>
            <a:r>
              <a:rPr lang="en-US" b="1" dirty="0" err="1"/>
              <a:t>Управленческие</a:t>
            </a:r>
            <a:r>
              <a:rPr lang="en-US" b="1" dirty="0"/>
              <a:t> </a:t>
            </a:r>
            <a:r>
              <a:rPr lang="en-US" b="1" dirty="0" err="1"/>
              <a:t>компетенции</a:t>
            </a:r>
            <a:r>
              <a:rPr lang="en-US" b="1" dirty="0"/>
              <a:t>" </a:t>
            </a:r>
            <a:r>
              <a:rPr lang="en-US" dirty="0"/>
              <a:t>- 20 (</a:t>
            </a:r>
            <a:r>
              <a:rPr lang="en-US" dirty="0" err="1"/>
              <a:t>двадцать</a:t>
            </a:r>
            <a:r>
              <a:rPr lang="en-US" dirty="0"/>
              <a:t>) </a:t>
            </a:r>
            <a:r>
              <a:rPr lang="en-US" dirty="0" err="1"/>
              <a:t>вопросов</a:t>
            </a:r>
            <a:r>
              <a:rPr lang="en-US" dirty="0"/>
              <a:t>.</a:t>
            </a:r>
            <a:endParaRPr lang="ru-RU" dirty="0"/>
          </a:p>
          <a:p>
            <a:pPr algn="just"/>
            <a:endParaRPr lang="ru-RU" dirty="0"/>
          </a:p>
        </p:txBody>
      </p:sp>
    </p:spTree>
    <p:extLst>
      <p:ext uri="{BB962C8B-B14F-4D97-AF65-F5344CB8AC3E}">
        <p14:creationId xmlns="" xmlns:p14="http://schemas.microsoft.com/office/powerpoint/2010/main" val="27941907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400" dirty="0">
                <a:effectLst/>
              </a:rPr>
              <a:t>Результат тестирования считается положительным при получении следующих баллов:</a:t>
            </a:r>
            <a:endParaRPr lang="ru-RU" sz="2400" dirty="0"/>
          </a:p>
        </p:txBody>
      </p:sp>
      <p:sp>
        <p:nvSpPr>
          <p:cNvPr id="3" name="Прямоугольник 2"/>
          <p:cNvSpPr/>
          <p:nvPr/>
        </p:nvSpPr>
        <p:spPr>
          <a:xfrm>
            <a:off x="467544" y="1484784"/>
            <a:ext cx="8280920" cy="4832092"/>
          </a:xfrm>
          <a:prstGeom prst="rect">
            <a:avLst/>
          </a:prstGeom>
        </p:spPr>
        <p:txBody>
          <a:bodyPr wrap="square">
            <a:spAutoFit/>
          </a:bodyPr>
          <a:lstStyle/>
          <a:p>
            <a:pPr algn="just"/>
            <a:r>
              <a:rPr lang="en-US" dirty="0"/>
              <a:t>     </a:t>
            </a:r>
            <a:r>
              <a:rPr lang="ru-RU" b="1" dirty="0"/>
              <a:t> </a:t>
            </a:r>
            <a:r>
              <a:rPr lang="ru-RU" sz="2200" b="1" dirty="0"/>
              <a:t>1) Для педагогов дошкольных организаций воспитания и обучения:</a:t>
            </a:r>
          </a:p>
          <a:p>
            <a:pPr algn="just"/>
            <a:r>
              <a:rPr lang="en-US" sz="2200" dirty="0"/>
              <a:t>    </a:t>
            </a:r>
            <a:r>
              <a:rPr lang="en-US" sz="2200" b="1" dirty="0"/>
              <a:t> </a:t>
            </a:r>
            <a:endParaRPr lang="ru-RU" sz="2200" b="1" dirty="0" smtClean="0"/>
          </a:p>
          <a:p>
            <a:pPr algn="just"/>
            <a:r>
              <a:rPr lang="ru-RU" sz="2200" b="1" dirty="0" smtClean="0"/>
              <a:t> </a:t>
            </a:r>
            <a:r>
              <a:rPr lang="ru-RU" sz="2200" b="1" dirty="0"/>
              <a:t>"Дошкольная педагогика и психология":</a:t>
            </a:r>
          </a:p>
          <a:p>
            <a:pPr algn="just"/>
            <a:r>
              <a:rPr lang="en-US" sz="2200" dirty="0"/>
              <a:t>     </a:t>
            </a:r>
            <a:r>
              <a:rPr lang="ru-RU" sz="2200" dirty="0"/>
              <a:t> квалификационная категория "педагог-модератор" - 50%;</a:t>
            </a:r>
          </a:p>
          <a:p>
            <a:pPr algn="just"/>
            <a:r>
              <a:rPr lang="en-US" sz="2200" dirty="0"/>
              <a:t>     </a:t>
            </a:r>
            <a:r>
              <a:rPr lang="ru-RU" sz="2200" dirty="0"/>
              <a:t> квалификационная категория "педагог-эксперт" - 60%;</a:t>
            </a:r>
          </a:p>
          <a:p>
            <a:pPr algn="just"/>
            <a:r>
              <a:rPr lang="en-US" sz="2200" dirty="0"/>
              <a:t>     </a:t>
            </a:r>
            <a:r>
              <a:rPr lang="ru-RU" sz="2200" dirty="0"/>
              <a:t> квалификационная категория "педагог-исследователь" - 65 %;</a:t>
            </a:r>
          </a:p>
          <a:p>
            <a:pPr algn="just"/>
            <a:r>
              <a:rPr lang="en-US" sz="2200" dirty="0"/>
              <a:t>     </a:t>
            </a:r>
            <a:r>
              <a:rPr lang="ru-RU" sz="2200" dirty="0"/>
              <a:t> квалификационная категория "педагог-мастер" - 70 %;</a:t>
            </a:r>
          </a:p>
          <a:p>
            <a:pPr algn="just"/>
            <a:r>
              <a:rPr lang="en-US" sz="2200" dirty="0"/>
              <a:t>    </a:t>
            </a:r>
            <a:r>
              <a:rPr lang="en-US" sz="2200" b="1" dirty="0"/>
              <a:t> </a:t>
            </a:r>
            <a:r>
              <a:rPr lang="ru-RU" sz="2200" b="1" dirty="0"/>
              <a:t> </a:t>
            </a:r>
            <a:endParaRPr lang="ru-RU" sz="2200" b="1" dirty="0" smtClean="0"/>
          </a:p>
          <a:p>
            <a:pPr algn="just"/>
            <a:r>
              <a:rPr lang="ru-RU" sz="2200" b="1" dirty="0" smtClean="0"/>
              <a:t>"</a:t>
            </a:r>
            <a:r>
              <a:rPr lang="ru-RU" sz="2200" b="1" dirty="0"/>
              <a:t>Методика дошкольного воспитания и обучения":</a:t>
            </a:r>
          </a:p>
          <a:p>
            <a:pPr algn="just"/>
            <a:r>
              <a:rPr lang="en-US" sz="2200" dirty="0"/>
              <a:t>     </a:t>
            </a:r>
            <a:r>
              <a:rPr lang="ru-RU" sz="2200" dirty="0"/>
              <a:t> квалификационная категория "педагог-модератор" - 30 % ;</a:t>
            </a:r>
          </a:p>
          <a:p>
            <a:pPr algn="just"/>
            <a:r>
              <a:rPr lang="en-US" sz="2200" dirty="0"/>
              <a:t>     </a:t>
            </a:r>
            <a:r>
              <a:rPr lang="ru-RU" sz="2200" dirty="0"/>
              <a:t> квалификационная категория "педагог-эксперт" - 35 %;</a:t>
            </a:r>
          </a:p>
          <a:p>
            <a:pPr algn="just"/>
            <a:r>
              <a:rPr lang="en-US" sz="2200" dirty="0"/>
              <a:t>     </a:t>
            </a:r>
            <a:r>
              <a:rPr lang="ru-RU" sz="2200" dirty="0"/>
              <a:t> квалификационная категория "педагог-исследователь" - 40 %;</a:t>
            </a:r>
          </a:p>
          <a:p>
            <a:pPr algn="just"/>
            <a:r>
              <a:rPr lang="en-US" sz="2200" dirty="0"/>
              <a:t>     </a:t>
            </a:r>
            <a:r>
              <a:rPr lang="ru-RU" sz="2200" dirty="0"/>
              <a:t> квалификационная категория "педагог-мастер" - 45 %.</a:t>
            </a:r>
          </a:p>
        </p:txBody>
      </p:sp>
    </p:spTree>
    <p:extLst>
      <p:ext uri="{BB962C8B-B14F-4D97-AF65-F5344CB8AC3E}">
        <p14:creationId xmlns="" xmlns:p14="http://schemas.microsoft.com/office/powerpoint/2010/main" val="25862801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76672"/>
            <a:ext cx="8712968" cy="5401479"/>
          </a:xfrm>
          <a:prstGeom prst="rect">
            <a:avLst/>
          </a:prstGeom>
        </p:spPr>
        <p:txBody>
          <a:bodyPr wrap="square">
            <a:spAutoFit/>
          </a:bodyPr>
          <a:lstStyle/>
          <a:p>
            <a:pPr algn="just"/>
            <a:r>
              <a:rPr lang="en-US" dirty="0"/>
              <a:t>     </a:t>
            </a:r>
            <a:r>
              <a:rPr lang="ru-RU" sz="2300" dirty="0"/>
              <a:t> </a:t>
            </a:r>
            <a:r>
              <a:rPr lang="ru-RU" sz="2300" b="1" dirty="0"/>
              <a:t>2) Для педагогов общего среднего образования:</a:t>
            </a:r>
          </a:p>
          <a:p>
            <a:pPr algn="just"/>
            <a:r>
              <a:rPr lang="en-US" sz="2300" dirty="0"/>
              <a:t>      </a:t>
            </a:r>
            <a:endParaRPr lang="ru-RU" sz="2300" dirty="0" smtClean="0"/>
          </a:p>
          <a:p>
            <a:pPr algn="just"/>
            <a:r>
              <a:rPr lang="en-US" sz="2300" b="1" dirty="0" err="1" smtClean="0"/>
              <a:t>по</a:t>
            </a:r>
            <a:r>
              <a:rPr lang="en-US" sz="2300" b="1" dirty="0" smtClean="0"/>
              <a:t> </a:t>
            </a:r>
            <a:r>
              <a:rPr lang="en-US" sz="2300" b="1" dirty="0" err="1"/>
              <a:t>направлению</a:t>
            </a:r>
            <a:r>
              <a:rPr lang="en-US" sz="2300" b="1" dirty="0"/>
              <a:t> "</a:t>
            </a:r>
            <a:r>
              <a:rPr lang="en-US" sz="2300" b="1" dirty="0" err="1"/>
              <a:t>Содержание</a:t>
            </a:r>
            <a:r>
              <a:rPr lang="en-US" sz="2300" b="1" dirty="0"/>
              <a:t> </a:t>
            </a:r>
            <a:r>
              <a:rPr lang="en-US" sz="2300" b="1" dirty="0" err="1"/>
              <a:t>учебного</a:t>
            </a:r>
            <a:r>
              <a:rPr lang="en-US" sz="2300" b="1" dirty="0"/>
              <a:t> </a:t>
            </a:r>
            <a:r>
              <a:rPr lang="en-US" sz="2300" b="1" dirty="0" err="1"/>
              <a:t>предмета</a:t>
            </a:r>
            <a:r>
              <a:rPr lang="en-US" sz="2300" b="1" dirty="0"/>
              <a:t>":</a:t>
            </a:r>
            <a:endParaRPr lang="ru-RU" sz="2300" b="1" dirty="0"/>
          </a:p>
          <a:p>
            <a:pPr algn="just"/>
            <a:r>
              <a:rPr lang="en-US" sz="2300" dirty="0"/>
              <a:t>      </a:t>
            </a:r>
            <a:endParaRPr lang="ru-RU" sz="2300" dirty="0" smtClean="0"/>
          </a:p>
          <a:p>
            <a:pPr algn="just"/>
            <a:r>
              <a:rPr lang="ru-RU" sz="2300" dirty="0" smtClean="0"/>
              <a:t>      квалификационная </a:t>
            </a:r>
            <a:r>
              <a:rPr lang="ru-RU" sz="2300" dirty="0"/>
              <a:t>категория "педагог-модератор" - 50%;</a:t>
            </a:r>
          </a:p>
          <a:p>
            <a:pPr algn="just"/>
            <a:r>
              <a:rPr lang="en-US" sz="2300" dirty="0"/>
              <a:t>     </a:t>
            </a:r>
            <a:r>
              <a:rPr lang="ru-RU" sz="2300" dirty="0"/>
              <a:t> квалификационная категория "педагог-эксперт" - 60%;</a:t>
            </a:r>
          </a:p>
          <a:p>
            <a:pPr algn="just"/>
            <a:r>
              <a:rPr lang="en-US" sz="2300" dirty="0"/>
              <a:t>     </a:t>
            </a:r>
            <a:r>
              <a:rPr lang="ru-RU" sz="2300" dirty="0"/>
              <a:t> квалификационная категория "педагог-исследователь" - 65 %;</a:t>
            </a:r>
          </a:p>
          <a:p>
            <a:pPr algn="just"/>
            <a:r>
              <a:rPr lang="en-US" sz="2300" dirty="0"/>
              <a:t>     </a:t>
            </a:r>
            <a:r>
              <a:rPr lang="ru-RU" sz="2300" dirty="0"/>
              <a:t> квалификационная категория "педагог-мастер" - 70 %;</a:t>
            </a:r>
          </a:p>
          <a:p>
            <a:pPr algn="just"/>
            <a:r>
              <a:rPr lang="en-US" sz="2300" dirty="0"/>
              <a:t>      </a:t>
            </a:r>
            <a:endParaRPr lang="ru-RU" sz="2300" dirty="0" smtClean="0"/>
          </a:p>
          <a:p>
            <a:pPr algn="just"/>
            <a:r>
              <a:rPr lang="en-US" sz="2300" b="1" dirty="0" err="1" smtClean="0"/>
              <a:t>по</a:t>
            </a:r>
            <a:r>
              <a:rPr lang="en-US" sz="2300" b="1" dirty="0" smtClean="0"/>
              <a:t> </a:t>
            </a:r>
            <a:r>
              <a:rPr lang="en-US" sz="2300" b="1" dirty="0" err="1"/>
              <a:t>направлению</a:t>
            </a:r>
            <a:r>
              <a:rPr lang="en-US" sz="2300" b="1" dirty="0"/>
              <a:t> "</a:t>
            </a:r>
            <a:r>
              <a:rPr lang="en-US" sz="2300" b="1" dirty="0" err="1"/>
              <a:t>Педагогика</a:t>
            </a:r>
            <a:r>
              <a:rPr lang="en-US" sz="2300" b="1" dirty="0"/>
              <a:t>, </a:t>
            </a:r>
            <a:r>
              <a:rPr lang="en-US" sz="2300" b="1" dirty="0" err="1"/>
              <a:t>методика</a:t>
            </a:r>
            <a:r>
              <a:rPr lang="en-US" sz="2300" b="1" dirty="0"/>
              <a:t> </a:t>
            </a:r>
            <a:r>
              <a:rPr lang="en-US" sz="2300" b="1" dirty="0" err="1"/>
              <a:t>обучения</a:t>
            </a:r>
            <a:r>
              <a:rPr lang="en-US" sz="2300" b="1" dirty="0"/>
              <a:t>":</a:t>
            </a:r>
            <a:endParaRPr lang="ru-RU" sz="2300" b="1" dirty="0"/>
          </a:p>
          <a:p>
            <a:pPr algn="just"/>
            <a:r>
              <a:rPr lang="en-US" sz="2300" dirty="0"/>
              <a:t>      </a:t>
            </a:r>
            <a:endParaRPr lang="ru-RU" sz="2300" dirty="0" smtClean="0"/>
          </a:p>
          <a:p>
            <a:pPr algn="just"/>
            <a:r>
              <a:rPr lang="ru-RU" sz="2300" dirty="0"/>
              <a:t> </a:t>
            </a:r>
            <a:r>
              <a:rPr lang="ru-RU" sz="2300" dirty="0" smtClean="0"/>
              <a:t>     квалификационная </a:t>
            </a:r>
            <a:r>
              <a:rPr lang="ru-RU" sz="2300" dirty="0"/>
              <a:t>категория "педагог-модератор" - 30 % ;</a:t>
            </a:r>
          </a:p>
          <a:p>
            <a:pPr algn="just"/>
            <a:r>
              <a:rPr lang="en-US" sz="2300" dirty="0"/>
              <a:t>     </a:t>
            </a:r>
            <a:r>
              <a:rPr lang="ru-RU" sz="2300" dirty="0"/>
              <a:t> квалификационная категория "педагог-эксперт" - 35 %;</a:t>
            </a:r>
          </a:p>
          <a:p>
            <a:pPr algn="just"/>
            <a:r>
              <a:rPr lang="en-US" sz="2300" dirty="0"/>
              <a:t>     </a:t>
            </a:r>
            <a:r>
              <a:rPr lang="ru-RU" sz="2300" dirty="0"/>
              <a:t> квалификационная категория "педагог-исследователь" - 40 %;</a:t>
            </a:r>
          </a:p>
          <a:p>
            <a:pPr algn="just"/>
            <a:r>
              <a:rPr lang="en-US" sz="2300" dirty="0"/>
              <a:t>     </a:t>
            </a:r>
            <a:r>
              <a:rPr lang="ru-RU" sz="2300" dirty="0"/>
              <a:t> квалификационная категория "педагог-мастер" - 45 %.</a:t>
            </a:r>
          </a:p>
        </p:txBody>
      </p:sp>
    </p:spTree>
    <p:extLst>
      <p:ext uri="{BB962C8B-B14F-4D97-AF65-F5344CB8AC3E}">
        <p14:creationId xmlns="" xmlns:p14="http://schemas.microsoft.com/office/powerpoint/2010/main" val="23784619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7294305"/>
          </a:xfrm>
          <a:prstGeom prst="rect">
            <a:avLst/>
          </a:prstGeom>
        </p:spPr>
        <p:txBody>
          <a:bodyPr wrap="square">
            <a:spAutoFit/>
          </a:bodyPr>
          <a:lstStyle/>
          <a:p>
            <a:pPr algn="ctr"/>
            <a:endParaRPr lang="ru-RU" b="1" dirty="0" smtClean="0"/>
          </a:p>
          <a:p>
            <a:pPr algn="ctr"/>
            <a:r>
              <a:rPr lang="ru-RU" sz="2400" b="1" dirty="0" smtClean="0"/>
              <a:t> </a:t>
            </a:r>
            <a:r>
              <a:rPr lang="ru-RU" sz="2400" b="1" dirty="0"/>
              <a:t>Правила и условия 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sz="2400" b="1" dirty="0" err="1"/>
              <a:t>послесреднего</a:t>
            </a:r>
            <a:r>
              <a:rPr lang="ru-RU" sz="2400" b="1" dirty="0"/>
              <a:t>, дополнительного, специализированного и специального образования, и иных гражданских служащих  в области образования и </a:t>
            </a:r>
            <a:r>
              <a:rPr lang="ru-RU" sz="2400" b="1" dirty="0" smtClean="0"/>
              <a:t>науки</a:t>
            </a:r>
          </a:p>
          <a:p>
            <a:pPr algn="ctr"/>
            <a:r>
              <a:rPr lang="ru-RU" sz="2400" dirty="0" smtClean="0"/>
              <a:t> (</a:t>
            </a:r>
            <a:r>
              <a:rPr lang="ru-RU" sz="2400" dirty="0"/>
              <a:t>Приложение к </a:t>
            </a:r>
            <a:r>
              <a:rPr lang="ru-RU" sz="2400" dirty="0" smtClean="0"/>
              <a:t>приказу Министра </a:t>
            </a:r>
            <a:r>
              <a:rPr lang="ru-RU" sz="2400" dirty="0"/>
              <a:t>образования и </a:t>
            </a:r>
            <a:r>
              <a:rPr lang="ru-RU" sz="2400" dirty="0" smtClean="0"/>
              <a:t>науки Республики Казахстан от </a:t>
            </a:r>
            <a:r>
              <a:rPr lang="ru-RU" sz="2400" dirty="0"/>
              <a:t>14 мая 2020 года № </a:t>
            </a:r>
            <a:r>
              <a:rPr lang="ru-RU" sz="2400" dirty="0" smtClean="0"/>
              <a:t>202, утверждены </a:t>
            </a:r>
            <a:r>
              <a:rPr lang="ru-RU" sz="2400" dirty="0"/>
              <a:t>приказом</a:t>
            </a:r>
            <a:br>
              <a:rPr lang="ru-RU" sz="2400" dirty="0"/>
            </a:br>
            <a:r>
              <a:rPr lang="ru-RU" sz="2400" dirty="0"/>
              <a:t>Министра образования и </a:t>
            </a:r>
            <a:r>
              <a:rPr lang="ru-RU" sz="2400" dirty="0" smtClean="0"/>
              <a:t>науки Республики Казахстан от </a:t>
            </a:r>
            <a:r>
              <a:rPr lang="ru-RU" sz="2400" dirty="0"/>
              <a:t>27 января 2016 № 83</a:t>
            </a:r>
            <a:r>
              <a:rPr lang="ru-RU" sz="2400" dirty="0" smtClean="0"/>
              <a:t>)</a:t>
            </a:r>
          </a:p>
          <a:p>
            <a:pPr algn="ctr"/>
            <a:endParaRPr lang="ru-RU" b="1" dirty="0" smtClean="0"/>
          </a:p>
          <a:p>
            <a:endParaRPr lang="ru-RU" b="1" dirty="0"/>
          </a:p>
          <a:p>
            <a:endParaRPr lang="ru-RU" b="1" dirty="0" smtClean="0"/>
          </a:p>
          <a:p>
            <a:endParaRPr lang="ru-RU" b="1" dirty="0"/>
          </a:p>
          <a:p>
            <a:pPr algn="ctr"/>
            <a:endParaRPr lang="ru-RU" dirty="0"/>
          </a:p>
        </p:txBody>
      </p:sp>
    </p:spTree>
    <p:extLst>
      <p:ext uri="{BB962C8B-B14F-4D97-AF65-F5344CB8AC3E}">
        <p14:creationId xmlns="" xmlns:p14="http://schemas.microsoft.com/office/powerpoint/2010/main" val="32796739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16633"/>
            <a:ext cx="8856984" cy="6740307"/>
          </a:xfrm>
          <a:prstGeom prst="rect">
            <a:avLst/>
          </a:prstGeom>
        </p:spPr>
        <p:txBody>
          <a:bodyPr wrap="square">
            <a:spAutoFit/>
          </a:bodyPr>
          <a:lstStyle/>
          <a:p>
            <a:r>
              <a:rPr lang="en-US" dirty="0"/>
              <a:t>     </a:t>
            </a:r>
            <a:r>
              <a:rPr lang="ru-RU" dirty="0"/>
              <a:t> </a:t>
            </a:r>
            <a:r>
              <a:rPr lang="ru-RU" b="1" dirty="0"/>
              <a:t>3) Для педагогов организаций технического и профессионального, </a:t>
            </a:r>
            <a:r>
              <a:rPr lang="ru-RU" b="1" dirty="0" err="1"/>
              <a:t>послесреднего</a:t>
            </a:r>
            <a:r>
              <a:rPr lang="ru-RU" b="1" dirty="0"/>
              <a:t> образования:</a:t>
            </a:r>
          </a:p>
          <a:p>
            <a:r>
              <a:rPr lang="en-US" dirty="0"/>
              <a:t>    </a:t>
            </a:r>
            <a:r>
              <a:rPr lang="en-US" b="1" dirty="0"/>
              <a:t>  </a:t>
            </a:r>
            <a:endParaRPr lang="ru-RU" b="1" dirty="0" smtClean="0"/>
          </a:p>
          <a:p>
            <a:pPr algn="just"/>
            <a:r>
              <a:rPr lang="en-US" b="1" dirty="0" err="1" smtClean="0"/>
              <a:t>по</a:t>
            </a:r>
            <a:r>
              <a:rPr lang="en-US" b="1" dirty="0" smtClean="0"/>
              <a:t> </a:t>
            </a:r>
            <a:r>
              <a:rPr lang="en-US" b="1" dirty="0" err="1"/>
              <a:t>направлению</a:t>
            </a:r>
            <a:r>
              <a:rPr lang="en-US" b="1" dirty="0"/>
              <a:t> "</a:t>
            </a:r>
            <a:r>
              <a:rPr lang="en-US" b="1" dirty="0" err="1"/>
              <a:t>Содержание</a:t>
            </a:r>
            <a:r>
              <a:rPr lang="en-US" b="1" dirty="0"/>
              <a:t> </a:t>
            </a:r>
            <a:r>
              <a:rPr lang="en-US" b="1" dirty="0" err="1"/>
              <a:t>учебного</a:t>
            </a:r>
            <a:r>
              <a:rPr lang="en-US" b="1" dirty="0"/>
              <a:t> </a:t>
            </a:r>
            <a:r>
              <a:rPr lang="en-US" b="1" dirty="0" err="1" smtClean="0"/>
              <a:t>предмета</a:t>
            </a:r>
            <a:r>
              <a:rPr lang="en-US" b="1" dirty="0" smtClean="0"/>
              <a:t>«</a:t>
            </a:r>
            <a:r>
              <a:rPr lang="ru-RU" b="1" dirty="0" smtClean="0"/>
              <a:t> </a:t>
            </a:r>
            <a:r>
              <a:rPr lang="ru-RU" b="1" i="1" dirty="0" smtClean="0"/>
              <a:t>(педагоги по  общеобразовательным предметам)</a:t>
            </a:r>
            <a:r>
              <a:rPr lang="en-US" b="1" i="1" dirty="0" smtClean="0"/>
              <a:t>:</a:t>
            </a:r>
            <a:endParaRPr lang="ru-RU" b="1" i="1" dirty="0"/>
          </a:p>
          <a:p>
            <a:r>
              <a:rPr lang="en-US" dirty="0"/>
              <a:t>      </a:t>
            </a:r>
            <a:r>
              <a:rPr lang="ru-RU" dirty="0"/>
              <a:t>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en-US" b="1" dirty="0"/>
              <a:t> </a:t>
            </a:r>
            <a:endParaRPr lang="ru-RU" b="1" dirty="0" smtClean="0"/>
          </a:p>
          <a:p>
            <a:pPr algn="just"/>
            <a:r>
              <a:rPr lang="en-US" b="1" dirty="0" err="1" smtClean="0"/>
              <a:t>по</a:t>
            </a:r>
            <a:r>
              <a:rPr lang="en-US" b="1" dirty="0" smtClean="0"/>
              <a:t> </a:t>
            </a:r>
            <a:r>
              <a:rPr lang="en-US" b="1" dirty="0" err="1"/>
              <a:t>направлению</a:t>
            </a:r>
            <a:r>
              <a:rPr lang="en-US" b="1" dirty="0"/>
              <a:t> "</a:t>
            </a:r>
            <a:r>
              <a:rPr lang="en-US" b="1" dirty="0" err="1"/>
              <a:t>По</a:t>
            </a:r>
            <a:r>
              <a:rPr lang="en-US" b="1" dirty="0"/>
              <a:t> </a:t>
            </a:r>
            <a:r>
              <a:rPr lang="en-US" b="1" dirty="0" err="1"/>
              <a:t>направлению</a:t>
            </a:r>
            <a:r>
              <a:rPr lang="en-US" b="1" dirty="0"/>
              <a:t> </a:t>
            </a:r>
            <a:r>
              <a:rPr lang="en-US" b="1" dirty="0" err="1"/>
              <a:t>деятельности</a:t>
            </a:r>
            <a:r>
              <a:rPr lang="en-US" b="1" dirty="0" smtClean="0"/>
              <a:t>":</a:t>
            </a:r>
            <a:r>
              <a:rPr lang="ru-RU" b="1" dirty="0" smtClean="0"/>
              <a:t> </a:t>
            </a:r>
            <a:r>
              <a:rPr lang="ru-RU" b="1" i="1" dirty="0" smtClean="0"/>
              <a:t>(педагоги по специальным дисциплинам, мастера ПО) </a:t>
            </a:r>
            <a:endParaRPr lang="ru-RU" b="1" i="1" dirty="0"/>
          </a:p>
          <a:p>
            <a:r>
              <a:rPr lang="en-US" dirty="0"/>
              <a:t>      </a:t>
            </a:r>
            <a:r>
              <a:rPr lang="ru-RU" dirty="0"/>
              <a:t>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en-US" b="1" dirty="0"/>
              <a:t> </a:t>
            </a:r>
            <a:endParaRPr lang="ru-RU" b="1" dirty="0" smtClean="0"/>
          </a:p>
          <a:p>
            <a:pPr algn="just"/>
            <a:r>
              <a:rPr lang="en-US" b="1" dirty="0" err="1" smtClean="0"/>
              <a:t>по</a:t>
            </a:r>
            <a:r>
              <a:rPr lang="en-US" b="1" dirty="0" smtClean="0"/>
              <a:t> </a:t>
            </a:r>
            <a:r>
              <a:rPr lang="en-US" b="1" dirty="0" err="1"/>
              <a:t>направлению</a:t>
            </a:r>
            <a:r>
              <a:rPr lang="en-US" b="1" dirty="0"/>
              <a:t> "</a:t>
            </a:r>
            <a:r>
              <a:rPr lang="en-US" b="1" dirty="0" err="1"/>
              <a:t>Педагогика</a:t>
            </a:r>
            <a:r>
              <a:rPr lang="en-US" b="1" dirty="0"/>
              <a:t>, </a:t>
            </a:r>
            <a:r>
              <a:rPr lang="en-US" b="1" dirty="0" err="1"/>
              <a:t>методика</a:t>
            </a:r>
            <a:r>
              <a:rPr lang="en-US" b="1" dirty="0"/>
              <a:t> </a:t>
            </a:r>
            <a:r>
              <a:rPr lang="en-US" b="1" dirty="0" err="1"/>
              <a:t>обучения</a:t>
            </a:r>
            <a:r>
              <a:rPr lang="en-US" b="1" dirty="0" smtClean="0"/>
              <a:t>":</a:t>
            </a:r>
            <a:r>
              <a:rPr lang="ru-RU" b="1" dirty="0" smtClean="0"/>
              <a:t> </a:t>
            </a:r>
            <a:r>
              <a:rPr lang="ru-RU" b="1" i="1" dirty="0" smtClean="0"/>
              <a:t>(педагоги по общеобразовательным предметам, педагоги по специальным дисциплинам, мастера ПО):</a:t>
            </a:r>
            <a:endParaRPr lang="ru-RU" b="1" i="1" dirty="0"/>
          </a:p>
          <a:p>
            <a:r>
              <a:rPr lang="en-US" dirty="0"/>
              <a:t>      </a:t>
            </a:r>
            <a:r>
              <a:rPr lang="ru-RU" dirty="0"/>
              <a:t>квалификационная категория "педагог-модератор" - 30 % ;</a:t>
            </a:r>
          </a:p>
          <a:p>
            <a:r>
              <a:rPr lang="en-US" dirty="0"/>
              <a:t>     </a:t>
            </a:r>
            <a:r>
              <a:rPr lang="ru-RU" dirty="0"/>
              <a:t> квалификационная категория "педагог-эксперт" - 35 %;</a:t>
            </a:r>
          </a:p>
          <a:p>
            <a:r>
              <a:rPr lang="en-US" dirty="0"/>
              <a:t>     </a:t>
            </a:r>
            <a:r>
              <a:rPr lang="ru-RU" dirty="0"/>
              <a:t> квалификационная категория "педагог-исследователь" - 40 %;</a:t>
            </a:r>
          </a:p>
          <a:p>
            <a:r>
              <a:rPr lang="en-US" dirty="0"/>
              <a:t>     </a:t>
            </a:r>
            <a:r>
              <a:rPr lang="ru-RU" dirty="0"/>
              <a:t> квалификационная категория "педагог-мастер" - 45 %.</a:t>
            </a:r>
          </a:p>
        </p:txBody>
      </p:sp>
    </p:spTree>
    <p:extLst>
      <p:ext uri="{BB962C8B-B14F-4D97-AF65-F5344CB8AC3E}">
        <p14:creationId xmlns="" xmlns:p14="http://schemas.microsoft.com/office/powerpoint/2010/main" val="10584300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6632"/>
            <a:ext cx="8712968" cy="6679332"/>
          </a:xfrm>
          <a:prstGeom prst="rect">
            <a:avLst/>
          </a:prstGeom>
        </p:spPr>
        <p:txBody>
          <a:bodyPr wrap="square">
            <a:spAutoFit/>
          </a:bodyPr>
          <a:lstStyle/>
          <a:p>
            <a:r>
              <a:rPr lang="en-US" dirty="0"/>
              <a:t>    </a:t>
            </a:r>
            <a:r>
              <a:rPr lang="en-US" b="1" dirty="0"/>
              <a:t> </a:t>
            </a:r>
            <a:r>
              <a:rPr lang="ru-RU" b="1" dirty="0"/>
              <a:t> 4) Для педагогов организаций дополнительного образования:</a:t>
            </a:r>
          </a:p>
          <a:p>
            <a:r>
              <a:rPr lang="en-US" dirty="0"/>
              <a:t>    </a:t>
            </a:r>
            <a:r>
              <a:rPr lang="en-US" b="1" dirty="0"/>
              <a:t> </a:t>
            </a:r>
            <a:r>
              <a:rPr lang="ru-RU" b="1" dirty="0"/>
              <a:t> "Основы психологии":</a:t>
            </a:r>
          </a:p>
          <a:p>
            <a:r>
              <a:rPr lang="en-US" dirty="0"/>
              <a:t>     </a:t>
            </a:r>
            <a:r>
              <a:rPr lang="ru-RU" dirty="0"/>
              <a:t> 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ru-RU" b="1" dirty="0"/>
              <a:t> "Педагогика, методика обучения":</a:t>
            </a:r>
          </a:p>
          <a:p>
            <a:r>
              <a:rPr lang="en-US" dirty="0"/>
              <a:t>     </a:t>
            </a:r>
            <a:r>
              <a:rPr lang="ru-RU" dirty="0"/>
              <a:t> квалификационная категория "педагог-модератор" - 30 % ;</a:t>
            </a:r>
          </a:p>
          <a:p>
            <a:r>
              <a:rPr lang="en-US" dirty="0"/>
              <a:t>     </a:t>
            </a:r>
            <a:r>
              <a:rPr lang="ru-RU" dirty="0"/>
              <a:t> квалификационная категория "педагог-эксперт" - 35 %;</a:t>
            </a:r>
          </a:p>
          <a:p>
            <a:r>
              <a:rPr lang="en-US" dirty="0"/>
              <a:t>     </a:t>
            </a:r>
            <a:r>
              <a:rPr lang="ru-RU" dirty="0"/>
              <a:t> квалификационная категория "педагог-исследователь" - 40 %;</a:t>
            </a:r>
          </a:p>
          <a:p>
            <a:r>
              <a:rPr lang="ru-RU" dirty="0"/>
              <a:t> </a:t>
            </a:r>
            <a:r>
              <a:rPr lang="en-US" dirty="0"/>
              <a:t>     </a:t>
            </a:r>
            <a:r>
              <a:rPr lang="ru-RU" dirty="0"/>
              <a:t> квалификационная категория "педагог-мастер" - 45 %. </a:t>
            </a:r>
            <a:endParaRPr lang="ru-RU" dirty="0" smtClean="0"/>
          </a:p>
          <a:p>
            <a:r>
              <a:rPr lang="en-US" dirty="0"/>
              <a:t>    </a:t>
            </a:r>
            <a:endParaRPr lang="ru-RU" dirty="0" smtClean="0"/>
          </a:p>
          <a:p>
            <a:r>
              <a:rPr lang="en-US" b="1" dirty="0"/>
              <a:t> </a:t>
            </a:r>
            <a:r>
              <a:rPr lang="ru-RU" b="1" dirty="0"/>
              <a:t> 5) Для методистов методических кабинетов (центров):</a:t>
            </a:r>
          </a:p>
          <a:p>
            <a:r>
              <a:rPr lang="en-US" dirty="0"/>
              <a:t>     </a:t>
            </a:r>
            <a:r>
              <a:rPr lang="ru-RU" dirty="0"/>
              <a:t> </a:t>
            </a:r>
            <a:r>
              <a:rPr lang="ru-RU" b="1" dirty="0"/>
              <a:t>"Содержание учебного предмета":</a:t>
            </a:r>
          </a:p>
          <a:p>
            <a:r>
              <a:rPr lang="en-US" dirty="0"/>
              <a:t>     </a:t>
            </a:r>
            <a:r>
              <a:rPr lang="ru-RU" dirty="0"/>
              <a:t> квалификационная категория "педагог-модератор" - 50%;</a:t>
            </a:r>
          </a:p>
          <a:p>
            <a:r>
              <a:rPr lang="en-US" dirty="0"/>
              <a:t>     </a:t>
            </a:r>
            <a:r>
              <a:rPr lang="ru-RU" dirty="0"/>
              <a:t> квалификационная категория "педагог-эксперт" - 60%;</a:t>
            </a:r>
          </a:p>
          <a:p>
            <a:r>
              <a:rPr lang="en-US" dirty="0"/>
              <a:t>     </a:t>
            </a:r>
            <a:r>
              <a:rPr lang="ru-RU" dirty="0"/>
              <a:t> квалификационная категория "педагог-исследователь" - 65 %;</a:t>
            </a:r>
          </a:p>
          <a:p>
            <a:r>
              <a:rPr lang="en-US" dirty="0"/>
              <a:t>     </a:t>
            </a:r>
            <a:r>
              <a:rPr lang="ru-RU" dirty="0"/>
              <a:t> квалификационная категория "педагог-мастер" - 70 %;</a:t>
            </a:r>
          </a:p>
          <a:p>
            <a:r>
              <a:rPr lang="en-US" dirty="0"/>
              <a:t>    </a:t>
            </a:r>
            <a:r>
              <a:rPr lang="en-US" b="1" dirty="0"/>
              <a:t> </a:t>
            </a:r>
            <a:r>
              <a:rPr lang="ru-RU" b="1" dirty="0"/>
              <a:t>  "Педагогика, методика обучения":</a:t>
            </a:r>
          </a:p>
          <a:p>
            <a:r>
              <a:rPr lang="en-US" dirty="0"/>
              <a:t>     </a:t>
            </a:r>
            <a:r>
              <a:rPr lang="ru-RU" dirty="0"/>
              <a:t> квалификационная категория "педагог-модератор" - 30 % ;</a:t>
            </a:r>
          </a:p>
          <a:p>
            <a:r>
              <a:rPr lang="en-US" dirty="0"/>
              <a:t>     </a:t>
            </a:r>
            <a:r>
              <a:rPr lang="ru-RU" dirty="0"/>
              <a:t> квалификационная категория "педагог-эксперт" - 35 %;</a:t>
            </a:r>
          </a:p>
          <a:p>
            <a:r>
              <a:rPr lang="en-US" dirty="0"/>
              <a:t>     </a:t>
            </a:r>
            <a:r>
              <a:rPr lang="ru-RU" dirty="0"/>
              <a:t> квалификационная категория "педагог-исследователь" - 40 %;</a:t>
            </a:r>
          </a:p>
          <a:p>
            <a:r>
              <a:rPr lang="ru-RU" dirty="0"/>
              <a:t> </a:t>
            </a:r>
            <a:r>
              <a:rPr lang="en-US" dirty="0"/>
              <a:t>     </a:t>
            </a:r>
            <a:r>
              <a:rPr lang="ru-RU" dirty="0"/>
              <a:t> квалификационная категория "педагог-мастер" - 45 %. </a:t>
            </a:r>
          </a:p>
          <a:p>
            <a:endParaRPr lang="ru-RU" dirty="0"/>
          </a:p>
        </p:txBody>
      </p:sp>
    </p:spTree>
    <p:extLst>
      <p:ext uri="{BB962C8B-B14F-4D97-AF65-F5344CB8AC3E}">
        <p14:creationId xmlns="" xmlns:p14="http://schemas.microsoft.com/office/powerpoint/2010/main" val="24138646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116632"/>
            <a:ext cx="8064896" cy="5632311"/>
          </a:xfrm>
          <a:prstGeom prst="rect">
            <a:avLst/>
          </a:prstGeom>
        </p:spPr>
        <p:txBody>
          <a:bodyPr wrap="square">
            <a:spAutoFit/>
          </a:bodyPr>
          <a:lstStyle/>
          <a:p>
            <a:r>
              <a:rPr lang="en-US" dirty="0"/>
              <a:t>     </a:t>
            </a:r>
            <a:r>
              <a:rPr lang="ru-RU" dirty="0"/>
              <a:t> </a:t>
            </a:r>
            <a:endParaRPr lang="ru-RU" dirty="0" smtClean="0"/>
          </a:p>
          <a:p>
            <a:r>
              <a:rPr lang="ru-RU" b="1" dirty="0" smtClean="0"/>
              <a:t>6</a:t>
            </a:r>
            <a:r>
              <a:rPr lang="ru-RU" b="1" dirty="0"/>
              <a:t>) Для выпускников высших учебных заведений и организаций технического и профессионального, </a:t>
            </a:r>
            <a:r>
              <a:rPr lang="ru-RU" b="1" dirty="0" err="1"/>
              <a:t>послесреднего</a:t>
            </a:r>
            <a:r>
              <a:rPr lang="ru-RU" b="1" dirty="0"/>
              <a:t> образования при поступлении на работу впервые:</a:t>
            </a:r>
          </a:p>
          <a:p>
            <a:r>
              <a:rPr lang="ru-RU" dirty="0"/>
              <a:t> </a:t>
            </a:r>
            <a:r>
              <a:rPr lang="en-US" dirty="0"/>
              <a:t>     </a:t>
            </a:r>
            <a:r>
              <a:rPr lang="ru-RU" dirty="0"/>
              <a:t> </a:t>
            </a:r>
            <a:r>
              <a:rPr lang="ru-RU" b="1" dirty="0"/>
              <a:t>"Содержание учебного предмета": </a:t>
            </a:r>
          </a:p>
          <a:p>
            <a:r>
              <a:rPr lang="en-US" dirty="0"/>
              <a:t>     </a:t>
            </a:r>
            <a:r>
              <a:rPr lang="ru-RU" dirty="0"/>
              <a:t> квалификационная категория "педагог-модератор" - 60%;</a:t>
            </a:r>
          </a:p>
          <a:p>
            <a:r>
              <a:rPr lang="en-US" dirty="0"/>
              <a:t>     </a:t>
            </a:r>
            <a:r>
              <a:rPr lang="ru-RU" dirty="0"/>
              <a:t> </a:t>
            </a:r>
            <a:r>
              <a:rPr lang="ru-RU" b="1" dirty="0"/>
              <a:t>"Педагогика, методика обучения":</a:t>
            </a:r>
          </a:p>
          <a:p>
            <a:r>
              <a:rPr lang="en-US" dirty="0"/>
              <a:t>     </a:t>
            </a:r>
            <a:r>
              <a:rPr lang="ru-RU" dirty="0"/>
              <a:t> квалификационная категория "педагог-модератор" - 30 % .</a:t>
            </a:r>
          </a:p>
          <a:p>
            <a:r>
              <a:rPr lang="en-US" dirty="0"/>
              <a:t> </a:t>
            </a:r>
            <a:r>
              <a:rPr lang="en-US" b="1" dirty="0"/>
              <a:t>    </a:t>
            </a:r>
            <a:r>
              <a:rPr lang="ru-RU" b="1" dirty="0"/>
              <a:t> </a:t>
            </a:r>
            <a:endParaRPr lang="ru-RU" b="1" dirty="0" smtClean="0"/>
          </a:p>
          <a:p>
            <a:r>
              <a:rPr lang="ru-RU" b="1" dirty="0" smtClean="0"/>
              <a:t>7</a:t>
            </a:r>
            <a:r>
              <a:rPr lang="ru-RU" b="1" dirty="0"/>
              <a:t>) для руководителей организаций образования:</a:t>
            </a:r>
          </a:p>
          <a:p>
            <a:r>
              <a:rPr lang="en-US" dirty="0"/>
              <a:t>    </a:t>
            </a:r>
            <a:r>
              <a:rPr lang="en-US" b="1" dirty="0"/>
              <a:t> </a:t>
            </a:r>
            <a:r>
              <a:rPr lang="ru-RU" b="1" dirty="0"/>
              <a:t> </a:t>
            </a:r>
            <a:endParaRPr lang="ru-RU" b="1" dirty="0" smtClean="0"/>
          </a:p>
          <a:p>
            <a:r>
              <a:rPr lang="ru-RU" b="1" dirty="0" smtClean="0"/>
              <a:t>по </a:t>
            </a:r>
            <a:r>
              <a:rPr lang="ru-RU" b="1" dirty="0"/>
              <a:t>направлению </a:t>
            </a:r>
            <a:r>
              <a:rPr lang="en-US" b="1" dirty="0"/>
              <a:t>"</a:t>
            </a:r>
            <a:r>
              <a:rPr lang="en-US" b="1" dirty="0" err="1"/>
              <a:t>Знание</a:t>
            </a:r>
            <a:r>
              <a:rPr lang="en-US" b="1" dirty="0"/>
              <a:t> </a:t>
            </a:r>
            <a:r>
              <a:rPr lang="en-US" b="1" dirty="0" err="1"/>
              <a:t>законодательства</a:t>
            </a:r>
            <a:r>
              <a:rPr lang="en-US" b="1" dirty="0"/>
              <a:t>":</a:t>
            </a:r>
            <a:endParaRPr lang="ru-RU" b="1" dirty="0"/>
          </a:p>
          <a:p>
            <a:r>
              <a:rPr lang="en-US" dirty="0"/>
              <a:t>      </a:t>
            </a:r>
            <a:r>
              <a:rPr lang="ru-RU" dirty="0"/>
              <a:t>руководитель третьей квалификационной категории - 60%;</a:t>
            </a:r>
          </a:p>
          <a:p>
            <a:r>
              <a:rPr lang="en-US" dirty="0"/>
              <a:t>     </a:t>
            </a:r>
            <a:r>
              <a:rPr lang="ru-RU" dirty="0"/>
              <a:t> руководитель второй квалификационной категории - 65%;</a:t>
            </a:r>
          </a:p>
          <a:p>
            <a:r>
              <a:rPr lang="en-US" dirty="0"/>
              <a:t>     </a:t>
            </a:r>
            <a:r>
              <a:rPr lang="ru-RU" dirty="0"/>
              <a:t> руководитель первой квалификационной категории - 70 %;</a:t>
            </a:r>
          </a:p>
          <a:p>
            <a:r>
              <a:rPr lang="en-US" dirty="0"/>
              <a:t>     </a:t>
            </a:r>
            <a:r>
              <a:rPr lang="ru-RU" dirty="0"/>
              <a:t> </a:t>
            </a:r>
            <a:endParaRPr lang="ru-RU" dirty="0" smtClean="0"/>
          </a:p>
          <a:p>
            <a:r>
              <a:rPr lang="ru-RU" b="1" dirty="0" smtClean="0"/>
              <a:t>по </a:t>
            </a:r>
            <a:r>
              <a:rPr lang="ru-RU" b="1" dirty="0"/>
              <a:t>направлению </a:t>
            </a:r>
            <a:r>
              <a:rPr lang="en-US" b="1" dirty="0"/>
              <a:t>"</a:t>
            </a:r>
            <a:r>
              <a:rPr lang="en-US" b="1" dirty="0" err="1"/>
              <a:t>Управленческие</a:t>
            </a:r>
            <a:r>
              <a:rPr lang="en-US" b="1" dirty="0"/>
              <a:t> </a:t>
            </a:r>
            <a:r>
              <a:rPr lang="en-US" b="1" dirty="0" err="1"/>
              <a:t>компетенции</a:t>
            </a:r>
            <a:r>
              <a:rPr lang="en-US" b="1" dirty="0"/>
              <a:t>":</a:t>
            </a:r>
            <a:endParaRPr lang="ru-RU" b="1" dirty="0"/>
          </a:p>
          <a:p>
            <a:r>
              <a:rPr lang="en-US" dirty="0"/>
              <a:t>      </a:t>
            </a:r>
            <a:r>
              <a:rPr lang="ru-RU" dirty="0"/>
              <a:t>руководитель третьей квалификационной категории - 55%;</a:t>
            </a:r>
          </a:p>
          <a:p>
            <a:r>
              <a:rPr lang="en-US" dirty="0"/>
              <a:t>     </a:t>
            </a:r>
            <a:r>
              <a:rPr lang="ru-RU" dirty="0"/>
              <a:t> руководитель второй квалификационной категории - 60%;</a:t>
            </a:r>
          </a:p>
          <a:p>
            <a:r>
              <a:rPr lang="ru-RU" dirty="0"/>
              <a:t> </a:t>
            </a:r>
            <a:r>
              <a:rPr lang="en-US" dirty="0"/>
              <a:t>     </a:t>
            </a:r>
            <a:r>
              <a:rPr lang="ru-RU" dirty="0"/>
              <a:t> руководитель первой квалификационной категории - 70 %; </a:t>
            </a:r>
          </a:p>
        </p:txBody>
      </p:sp>
    </p:spTree>
    <p:extLst>
      <p:ext uri="{BB962C8B-B14F-4D97-AF65-F5344CB8AC3E}">
        <p14:creationId xmlns="" xmlns:p14="http://schemas.microsoft.com/office/powerpoint/2010/main" val="36690528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err="1" smtClean="0"/>
              <a:t>аппеляция</a:t>
            </a:r>
            <a:endParaRPr lang="ru-RU" dirty="0"/>
          </a:p>
        </p:txBody>
      </p:sp>
      <p:sp>
        <p:nvSpPr>
          <p:cNvPr id="3" name="Объект 2"/>
          <p:cNvSpPr>
            <a:spLocks noGrp="1"/>
          </p:cNvSpPr>
          <p:nvPr>
            <p:ph sz="half" idx="1"/>
          </p:nvPr>
        </p:nvSpPr>
        <p:spPr/>
        <p:txBody>
          <a:bodyPr>
            <a:normAutofit fontScale="70000" lnSpcReduction="20000"/>
          </a:bodyPr>
          <a:lstStyle/>
          <a:p>
            <a:pPr marL="0" indent="0" algn="just">
              <a:buNone/>
            </a:pPr>
            <a:r>
              <a:rPr lang="ru-RU" dirty="0" smtClean="0"/>
              <a:t>Апелляция </a:t>
            </a:r>
            <a:r>
              <a:rPr lang="ru-RU" dirty="0"/>
              <a:t>– запрос педагога на пересмотр результатов национального квалификационного тестирования, который подается посредством информационных коммуникационных технологий</a:t>
            </a:r>
          </a:p>
        </p:txBody>
      </p:sp>
      <p:sp>
        <p:nvSpPr>
          <p:cNvPr id="4" name="Объект 3"/>
          <p:cNvSpPr>
            <a:spLocks noGrp="1"/>
          </p:cNvSpPr>
          <p:nvPr>
            <p:ph sz="half" idx="2"/>
          </p:nvPr>
        </p:nvSpPr>
        <p:spPr/>
        <p:txBody>
          <a:bodyPr>
            <a:normAutofit fontScale="70000" lnSpcReduction="20000"/>
          </a:bodyPr>
          <a:lstStyle/>
          <a:p>
            <a:pPr marL="0" indent="0">
              <a:buNone/>
            </a:pPr>
            <a:r>
              <a:rPr lang="ru-RU" dirty="0"/>
              <a:t>28. По завершении национального тестирования педагог знакомится с результатами (правильными и неправильными ответами с обоснованиями) и в случае несогласия с обоснованиями подает апелляцию в республиканскую апелляционную комиссию посредством информационных коммуникационных технологий.</a:t>
            </a:r>
          </a:p>
          <a:p>
            <a:pPr marL="0" indent="0">
              <a:buNone/>
            </a:pPr>
            <a:endParaRPr lang="ru-RU" dirty="0" smtClean="0"/>
          </a:p>
          <a:p>
            <a:pPr marL="0" indent="0">
              <a:buNone/>
            </a:pPr>
            <a:r>
              <a:rPr lang="ru-RU" dirty="0" smtClean="0"/>
              <a:t>Процедура </a:t>
            </a:r>
            <a:r>
              <a:rPr lang="ru-RU" dirty="0" err="1" smtClean="0"/>
              <a:t>аппеляции</a:t>
            </a:r>
            <a:r>
              <a:rPr lang="ru-RU" dirty="0" smtClean="0"/>
              <a:t> описана в пунктах 28-35 «Правил </a:t>
            </a:r>
            <a:r>
              <a:rPr lang="ru-RU" dirty="0"/>
              <a:t>и </a:t>
            </a:r>
            <a:r>
              <a:rPr lang="ru-RU" dirty="0" smtClean="0"/>
              <a:t>условий проведения </a:t>
            </a:r>
            <a:r>
              <a:rPr lang="ru-RU" dirty="0"/>
              <a:t>аттестации педагогов</a:t>
            </a:r>
            <a:r>
              <a:rPr lang="ru-RU" dirty="0" smtClean="0"/>
              <a:t>».</a:t>
            </a:r>
            <a:endParaRPr lang="ru-RU" dirty="0"/>
          </a:p>
        </p:txBody>
      </p:sp>
    </p:spTree>
    <p:extLst>
      <p:ext uri="{BB962C8B-B14F-4D97-AF65-F5344CB8AC3E}">
        <p14:creationId xmlns="" xmlns:p14="http://schemas.microsoft.com/office/powerpoint/2010/main" val="38896089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332656"/>
            <a:ext cx="7920880" cy="6278642"/>
          </a:xfrm>
          <a:prstGeom prst="rect">
            <a:avLst/>
          </a:prstGeom>
        </p:spPr>
        <p:txBody>
          <a:bodyPr wrap="square">
            <a:spAutoFit/>
          </a:bodyPr>
          <a:lstStyle/>
          <a:p>
            <a:r>
              <a:rPr lang="ru-RU" dirty="0"/>
              <a:t> </a:t>
            </a:r>
            <a:r>
              <a:rPr lang="en-US" dirty="0"/>
              <a:t>         </a:t>
            </a:r>
            <a:endParaRPr lang="ru-RU" dirty="0" smtClean="0"/>
          </a:p>
          <a:p>
            <a:pPr algn="just"/>
            <a:r>
              <a:rPr lang="en-US" dirty="0"/>
              <a:t> </a:t>
            </a:r>
            <a:r>
              <a:rPr lang="ru-RU" sz="2400" dirty="0" smtClean="0"/>
              <a:t>27</a:t>
            </a:r>
            <a:r>
              <a:rPr lang="ru-RU" sz="2400" dirty="0"/>
              <a:t>. Результат национального квалификационного тестирования действителен один год.</a:t>
            </a:r>
          </a:p>
          <a:p>
            <a:pPr algn="just"/>
            <a:r>
              <a:rPr lang="en-US" sz="2400" dirty="0"/>
              <a:t> </a:t>
            </a:r>
            <a:r>
              <a:rPr lang="ru-RU" sz="2400" dirty="0"/>
              <a:t> 36. Аттестуемые, показавшие отрицательный результат тестирования, не допускаются ко второму этапу аттестации. </a:t>
            </a:r>
          </a:p>
          <a:p>
            <a:pPr algn="just"/>
            <a:r>
              <a:rPr lang="ru-RU" sz="2400" dirty="0" smtClean="0"/>
              <a:t>   37</a:t>
            </a:r>
            <a:r>
              <a:rPr lang="ru-RU" sz="2400" dirty="0"/>
              <a:t>. При наличии положительного результата национального квалификационного тестирования на основании заявления педагога (до истечения срока действующей категории) проводится процедура дальнейшей аттестации:</a:t>
            </a:r>
          </a:p>
          <a:p>
            <a:pPr algn="just"/>
            <a:r>
              <a:rPr lang="ru-RU" sz="2400" dirty="0"/>
              <a:t> </a:t>
            </a:r>
            <a:r>
              <a:rPr lang="en-US" sz="2400" dirty="0"/>
              <a:t>     </a:t>
            </a:r>
            <a:r>
              <a:rPr lang="ru-RU" sz="2400" dirty="0"/>
              <a:t> для педагогов – присвоение (подтверждение) квалификационной категории согласно статьи 14 Закона Республики Казахстан "О статусе педагога";</a:t>
            </a:r>
          </a:p>
          <a:p>
            <a:pPr algn="just"/>
            <a:r>
              <a:rPr lang="ru-RU" sz="2400" dirty="0"/>
              <a:t> </a:t>
            </a:r>
            <a:r>
              <a:rPr lang="en-US" sz="2400" dirty="0"/>
              <a:t>     </a:t>
            </a:r>
            <a:r>
              <a:rPr lang="ru-RU" sz="2400" dirty="0"/>
              <a:t> для руководителей и заместителей руководителей организаций образования – в соответствии с главой 3 настоящих Правил. </a:t>
            </a:r>
          </a:p>
        </p:txBody>
      </p:sp>
    </p:spTree>
    <p:extLst>
      <p:ext uri="{BB962C8B-B14F-4D97-AF65-F5344CB8AC3E}">
        <p14:creationId xmlns="" xmlns:p14="http://schemas.microsoft.com/office/powerpoint/2010/main" val="27152637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smtClean="0"/>
              <a:t>Прием документов для прохождения аттестации</a:t>
            </a:r>
            <a:endParaRPr lang="ru-RU" dirty="0"/>
          </a:p>
        </p:txBody>
      </p:sp>
      <p:sp>
        <p:nvSpPr>
          <p:cNvPr id="3" name="Прямоугольник 2"/>
          <p:cNvSpPr/>
          <p:nvPr/>
        </p:nvSpPr>
        <p:spPr>
          <a:xfrm>
            <a:off x="683568" y="1484784"/>
            <a:ext cx="7920880" cy="4093428"/>
          </a:xfrm>
          <a:prstGeom prst="rect">
            <a:avLst/>
          </a:prstGeom>
        </p:spPr>
        <p:txBody>
          <a:bodyPr wrap="square">
            <a:spAutoFit/>
          </a:bodyPr>
          <a:lstStyle/>
          <a:p>
            <a:pPr algn="just"/>
            <a:r>
              <a:rPr lang="ru-RU" sz="2000" dirty="0"/>
              <a:t>38. Для получения государственной услуги по аттестации </a:t>
            </a:r>
            <a:r>
              <a:rPr lang="ru-RU" sz="2000" b="1" dirty="0"/>
              <a:t>предоставляется заявление </a:t>
            </a:r>
            <a:r>
              <a:rPr lang="ru-RU" sz="2000" dirty="0"/>
              <a:t>по форме согласно приложению </a:t>
            </a:r>
            <a:r>
              <a:rPr lang="en-US" sz="2000" dirty="0"/>
              <a:t>6 к </a:t>
            </a:r>
            <a:r>
              <a:rPr lang="en-US" sz="2000" dirty="0" err="1"/>
              <a:t>настоящим</a:t>
            </a:r>
            <a:r>
              <a:rPr lang="en-US" sz="2000" dirty="0"/>
              <a:t> </a:t>
            </a:r>
            <a:r>
              <a:rPr lang="en-US" sz="2000" dirty="0" err="1"/>
              <a:t>Правилам</a:t>
            </a:r>
            <a:r>
              <a:rPr lang="en-US" sz="2000" dirty="0"/>
              <a:t>:</a:t>
            </a:r>
            <a:endParaRPr lang="ru-RU" sz="2000" dirty="0"/>
          </a:p>
          <a:p>
            <a:pPr algn="just"/>
            <a:r>
              <a:rPr lang="en-US" sz="2000" dirty="0"/>
              <a:t>      </a:t>
            </a:r>
            <a:r>
              <a:rPr lang="ru-RU" sz="2000" dirty="0"/>
              <a:t>педагогом в местные исполнительные органы областей, городов республиканского значения и столицы, районов и городов областного значения (далее - МИО), или организации образования, либо через некоммерческое акционерное общество "Государственная корпорация "Правительство для граждан" (далее – Государственная корпорация);</a:t>
            </a:r>
          </a:p>
          <a:p>
            <a:pPr algn="just"/>
            <a:r>
              <a:rPr lang="en-US" sz="2000" dirty="0"/>
              <a:t>     </a:t>
            </a:r>
            <a:r>
              <a:rPr lang="ru-RU" sz="2000" dirty="0"/>
              <a:t> педагогом республиканских организаций образования в Министерство образования и науки Республики Казахстан, республиканские подведомственными организациями образования, либо через </a:t>
            </a:r>
            <a:r>
              <a:rPr lang="ru-RU" sz="2000" dirty="0" err="1"/>
              <a:t>Государственую</a:t>
            </a:r>
            <a:r>
              <a:rPr lang="ru-RU" sz="2000" dirty="0"/>
              <a:t> корпорацию.</a:t>
            </a:r>
          </a:p>
        </p:txBody>
      </p:sp>
    </p:spTree>
    <p:extLst>
      <p:ext uri="{BB962C8B-B14F-4D97-AF65-F5344CB8AC3E}">
        <p14:creationId xmlns="" xmlns:p14="http://schemas.microsoft.com/office/powerpoint/2010/main" val="20444362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5846"/>
            <a:ext cx="8424936" cy="5632311"/>
          </a:xfrm>
          <a:prstGeom prst="rect">
            <a:avLst/>
          </a:prstGeom>
        </p:spPr>
        <p:txBody>
          <a:bodyPr wrap="square">
            <a:spAutoFit/>
          </a:bodyPr>
          <a:lstStyle/>
          <a:p>
            <a:pPr algn="just"/>
            <a:r>
              <a:rPr lang="ru-RU" sz="2400" dirty="0"/>
              <a:t>39. Государственная услуга "Прием документов для прохождения аттестации на присвоение (подтверждение) квалификационных категорий педагогическим работникам и приравненным к ним лицам организаций образования, реализующих программы дошкольного воспитания и обучения, начального, основного среднего, общего среднего, технического и профессионального, </a:t>
            </a:r>
            <a:r>
              <a:rPr lang="ru-RU" sz="2400" dirty="0" err="1"/>
              <a:t>послесреднего</a:t>
            </a:r>
            <a:r>
              <a:rPr lang="ru-RU" sz="2400" dirty="0"/>
              <a:t> образования" (далее – государственная услуга по присвоению (подтверждения) квалификационных категорий педагогам) оказывается местными исполнительными органами областей, городов республиканского значения и столицы, районов и городов областного значения, организациями дошкольного, начального, основного среднего, общего среднего, технического и профессионального, </a:t>
            </a:r>
            <a:r>
              <a:rPr lang="ru-RU" sz="2400" dirty="0" err="1"/>
              <a:t>послесреднего</a:t>
            </a:r>
            <a:r>
              <a:rPr lang="ru-RU" sz="2400" dirty="0"/>
              <a:t> образования. </a:t>
            </a:r>
          </a:p>
        </p:txBody>
      </p:sp>
    </p:spTree>
    <p:extLst>
      <p:ext uri="{BB962C8B-B14F-4D97-AF65-F5344CB8AC3E}">
        <p14:creationId xmlns="" xmlns:p14="http://schemas.microsoft.com/office/powerpoint/2010/main" val="35666366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Перечень документов, необходимых для оказания государственной услуги:</a:t>
            </a:r>
            <a:endParaRPr lang="ru-RU" dirty="0"/>
          </a:p>
        </p:txBody>
      </p:sp>
      <p:sp>
        <p:nvSpPr>
          <p:cNvPr id="3" name="Прямоугольник 2"/>
          <p:cNvSpPr/>
          <p:nvPr/>
        </p:nvSpPr>
        <p:spPr>
          <a:xfrm>
            <a:off x="539552" y="1628800"/>
            <a:ext cx="7992888" cy="4708981"/>
          </a:xfrm>
          <a:prstGeom prst="rect">
            <a:avLst/>
          </a:prstGeom>
        </p:spPr>
        <p:txBody>
          <a:bodyPr wrap="square">
            <a:spAutoFit/>
          </a:bodyPr>
          <a:lstStyle/>
          <a:p>
            <a:r>
              <a:rPr lang="ru-RU" sz="2400" dirty="0"/>
              <a:t>1) заявление;</a:t>
            </a:r>
            <a:br>
              <a:rPr lang="ru-RU" sz="2400" dirty="0"/>
            </a:br>
            <a:r>
              <a:rPr lang="ru-RU" sz="2400" dirty="0"/>
              <a:t>2) документ, удостоверяющий личность (требуется для идентификации личности) (возвращается владельцу); </a:t>
            </a:r>
            <a:br>
              <a:rPr lang="ru-RU" sz="2400" dirty="0"/>
            </a:br>
            <a:r>
              <a:rPr lang="ru-RU" sz="2400" dirty="0"/>
              <a:t>3) диплом об образовании;</a:t>
            </a:r>
            <a:br>
              <a:rPr lang="ru-RU" sz="2400" dirty="0"/>
            </a:br>
            <a:r>
              <a:rPr lang="ru-RU" sz="2400" dirty="0"/>
              <a:t>4) документ о прохождении курсов переподготовки (при наличии);</a:t>
            </a:r>
            <a:br>
              <a:rPr lang="ru-RU" sz="2400" dirty="0"/>
            </a:br>
            <a:r>
              <a:rPr lang="ru-RU" sz="2400" dirty="0"/>
              <a:t>5) документ, подтверждающий трудовую деятельность работника;</a:t>
            </a:r>
            <a:br>
              <a:rPr lang="ru-RU" sz="2400" dirty="0"/>
            </a:br>
            <a:r>
              <a:rPr lang="ru-RU" sz="2400" dirty="0"/>
              <a:t>6) удостоверение и приказ о присвоенной квалификационной категории (для лиц, ранее имевших квалификационную категорию);</a:t>
            </a:r>
            <a:br>
              <a:rPr lang="ru-RU" sz="2400" dirty="0"/>
            </a:br>
            <a:r>
              <a:rPr lang="ru-RU" dirty="0"/>
              <a:t/>
            </a:r>
            <a:br>
              <a:rPr lang="ru-RU" dirty="0"/>
            </a:br>
            <a:endParaRPr lang="ru-RU" dirty="0"/>
          </a:p>
        </p:txBody>
      </p:sp>
    </p:spTree>
    <p:extLst>
      <p:ext uri="{BB962C8B-B14F-4D97-AF65-F5344CB8AC3E}">
        <p14:creationId xmlns="" xmlns:p14="http://schemas.microsoft.com/office/powerpoint/2010/main" val="14909370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424936" cy="5940088"/>
          </a:xfrm>
          <a:prstGeom prst="rect">
            <a:avLst/>
          </a:prstGeom>
        </p:spPr>
        <p:txBody>
          <a:bodyPr wrap="square">
            <a:spAutoFit/>
          </a:bodyPr>
          <a:lstStyle/>
          <a:p>
            <a:r>
              <a:rPr lang="ru-RU" sz="2000" dirty="0" smtClean="0"/>
              <a:t>7) сертификат о прохождении курсов повышения квалификации по программам, согласованным с уполномоченным органом в области образования;</a:t>
            </a:r>
            <a:br>
              <a:rPr lang="ru-RU" sz="2000" dirty="0" smtClean="0"/>
            </a:br>
            <a:r>
              <a:rPr lang="ru-RU" sz="2000" dirty="0" smtClean="0"/>
              <a:t>8) документ о прохождении национального квалификационного тестирования, заверенный подписью сотрудника и печатью организации, определяемой уполномоченным органом в области образования, ответственной за проведение национального квалификационного тестирования;</a:t>
            </a:r>
          </a:p>
          <a:p>
            <a:r>
              <a:rPr lang="ru-RU" sz="2000" dirty="0" smtClean="0"/>
              <a:t>9</a:t>
            </a:r>
            <a:r>
              <a:rPr lang="ru-RU" sz="2000" dirty="0"/>
              <a:t>) документы, подтверждающие достижения обучающихся/воспитанников (за исключением методистов методических кабинетов (центров), педагогов ПМПК);</a:t>
            </a:r>
            <a:br>
              <a:rPr lang="ru-RU" sz="2000" dirty="0"/>
            </a:br>
            <a:r>
              <a:rPr lang="ru-RU" sz="2000" dirty="0"/>
              <a:t>10) документы, подтверждающие профессиональные достижения и обобщение опыта;</a:t>
            </a:r>
            <a:br>
              <a:rPr lang="ru-RU" sz="2000" dirty="0"/>
            </a:br>
            <a:r>
              <a:rPr lang="ru-RU" sz="2000" dirty="0" smtClean="0"/>
              <a:t>11</a:t>
            </a:r>
            <a:r>
              <a:rPr lang="ru-RU" sz="2000" dirty="0"/>
              <a:t>) листы наблюдения уроков/занятий (за исключением педагогов ПМПК);</a:t>
            </a:r>
            <a:br>
              <a:rPr lang="ru-RU" sz="2000" dirty="0"/>
            </a:br>
            <a:endParaRPr lang="ru-RU" sz="2000" dirty="0" smtClean="0"/>
          </a:p>
          <a:p>
            <a:r>
              <a:rPr lang="ru-RU" sz="2000" b="1" dirty="0" smtClean="0"/>
              <a:t>Документы </a:t>
            </a:r>
            <a:r>
              <a:rPr lang="ru-RU" sz="2000" b="1" dirty="0"/>
              <a:t>перечисленные в пунктах 3)-11) </a:t>
            </a:r>
            <a:r>
              <a:rPr lang="ru-RU" sz="2000" b="1" dirty="0" err="1"/>
              <a:t>предоставяются</a:t>
            </a:r>
            <a:r>
              <a:rPr lang="ru-RU" sz="2000" b="1" dirty="0"/>
              <a:t> подлинниках и копиях, после сверки которых подлинники возвращаются заявителю.</a:t>
            </a:r>
            <a:br>
              <a:rPr lang="ru-RU" sz="2000" b="1" dirty="0"/>
            </a:br>
            <a:endParaRPr lang="ru-RU" sz="2000" b="1" dirty="0" smtClean="0"/>
          </a:p>
        </p:txBody>
      </p:sp>
    </p:spTree>
    <p:extLst>
      <p:ext uri="{BB962C8B-B14F-4D97-AF65-F5344CB8AC3E}">
        <p14:creationId xmlns="" xmlns:p14="http://schemas.microsoft.com/office/powerpoint/2010/main" val="18407144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352928" cy="6063198"/>
          </a:xfrm>
          <a:prstGeom prst="rect">
            <a:avLst/>
          </a:prstGeom>
        </p:spPr>
        <p:txBody>
          <a:bodyPr wrap="square">
            <a:spAutoFit/>
          </a:bodyPr>
          <a:lstStyle/>
          <a:p>
            <a:pPr algn="ctr"/>
            <a:r>
              <a:rPr lang="ru-RU" b="1" dirty="0" smtClean="0"/>
              <a:t>Дополнительно предоставляются следующие документы:</a:t>
            </a:r>
            <a:br>
              <a:rPr lang="ru-RU" b="1" dirty="0" smtClean="0"/>
            </a:br>
            <a:endParaRPr lang="ru-RU" b="1" dirty="0" smtClean="0"/>
          </a:p>
          <a:p>
            <a:r>
              <a:rPr lang="ru-RU" sz="1600" b="1" dirty="0" smtClean="0"/>
              <a:t>Для методистов методических кабинетов (центров) </a:t>
            </a:r>
            <a:r>
              <a:rPr lang="ru-RU" sz="1600" dirty="0" smtClean="0"/>
              <a:t>– документы, подтверждающие публикации, участие в проектах, инновационной, экспериментальной деятельности, разработанные методические материалы;</a:t>
            </a:r>
            <a:br>
              <a:rPr lang="ru-RU" sz="1600" dirty="0" smtClean="0"/>
            </a:br>
            <a:endParaRPr lang="ru-RU" sz="1600" dirty="0" smtClean="0"/>
          </a:p>
          <a:p>
            <a:r>
              <a:rPr lang="ru-RU" sz="1600" b="1" dirty="0" smtClean="0"/>
              <a:t>Для педагогов организаций общего среднего, технического и профессионального, </a:t>
            </a:r>
            <a:r>
              <a:rPr lang="ru-RU" sz="1600" b="1" dirty="0" err="1" smtClean="0"/>
              <a:t>послесреднего</a:t>
            </a:r>
            <a:r>
              <a:rPr lang="ru-RU" sz="1600" b="1" dirty="0" smtClean="0"/>
              <a:t> образования -</a:t>
            </a:r>
            <a:r>
              <a:rPr lang="ru-RU" sz="1600" dirty="0" smtClean="0"/>
              <a:t> показатели качества знаний обучающихся за период между присвоениями квалификационных категорий, включающий результаты внешней оценки учебных достижений и (или) текущей и (или) итоговой аттестации, заверенные печатью и подписью руководителя организации образования;</a:t>
            </a:r>
            <a:endParaRPr lang="ru-RU" sz="1600" b="1" dirty="0" smtClean="0"/>
          </a:p>
          <a:p>
            <a:endParaRPr lang="ru-RU" sz="1600" b="1" dirty="0" smtClean="0"/>
          </a:p>
          <a:p>
            <a:r>
              <a:rPr lang="ru-RU" sz="1600" b="1" dirty="0" smtClean="0"/>
              <a:t>Для </a:t>
            </a:r>
            <a:r>
              <a:rPr lang="ru-RU" sz="1600" b="1" dirty="0"/>
              <a:t>педагогов организаций дошкольного воспитания и обучения </a:t>
            </a:r>
            <a:r>
              <a:rPr lang="ru-RU" sz="1600" dirty="0"/>
              <a:t>– показатели </a:t>
            </a:r>
            <a:r>
              <a:rPr lang="ru-RU" sz="1600" dirty="0" err="1"/>
              <a:t>сформированности</a:t>
            </a:r>
            <a:r>
              <a:rPr lang="ru-RU" sz="1600" dirty="0"/>
              <a:t> умений и навыков, заверенные печатью и подписью руководителя организации образования;</a:t>
            </a:r>
            <a:br>
              <a:rPr lang="ru-RU" sz="1600" dirty="0"/>
            </a:br>
            <a:endParaRPr lang="ru-RU" sz="1600" dirty="0" smtClean="0"/>
          </a:p>
          <a:p>
            <a:r>
              <a:rPr lang="ru-RU" sz="1600" b="1" dirty="0" smtClean="0"/>
              <a:t>Для </a:t>
            </a:r>
            <a:r>
              <a:rPr lang="ru-RU" sz="1600" b="1" dirty="0"/>
              <a:t>педагогов организаций дополнительного образования </a:t>
            </a:r>
            <a:r>
              <a:rPr lang="ru-RU" sz="1600" dirty="0"/>
              <a:t>– показатели освоения выбранной образовательной программы обучающимися, воспитанниками, заверенные печатью и подписью руководителя организации образования;</a:t>
            </a:r>
            <a:br>
              <a:rPr lang="ru-RU" sz="1600" dirty="0"/>
            </a:br>
            <a:endParaRPr lang="ru-RU" sz="1600" dirty="0" smtClean="0"/>
          </a:p>
          <a:p>
            <a:r>
              <a:rPr lang="ru-RU" sz="1600" b="1" dirty="0" smtClean="0"/>
              <a:t>Для </a:t>
            </a:r>
            <a:r>
              <a:rPr lang="ru-RU" sz="1600" b="1" dirty="0"/>
              <a:t>педагогов специальных организаций образования, специальных классов (групп) в организациях образования (за исключением педагогов ПМПК) </a:t>
            </a:r>
            <a:r>
              <a:rPr lang="ru-RU" sz="1600" dirty="0"/>
              <a:t>– показатели результативности деятельности специалиста по реализации индивидуальной развивающей программы;</a:t>
            </a:r>
          </a:p>
        </p:txBody>
      </p:sp>
    </p:spTree>
    <p:extLst>
      <p:ext uri="{BB962C8B-B14F-4D97-AF65-F5344CB8AC3E}">
        <p14:creationId xmlns="" xmlns:p14="http://schemas.microsoft.com/office/powerpoint/2010/main" val="30849965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476672"/>
            <a:ext cx="8686800" cy="841248"/>
          </a:xfrm>
        </p:spPr>
        <p:txBody>
          <a:bodyPr>
            <a:noAutofit/>
          </a:bodyPr>
          <a:lstStyle/>
          <a:p>
            <a:pPr algn="ctr"/>
            <a:r>
              <a:rPr lang="ru-RU" sz="1400" b="1" dirty="0" smtClean="0"/>
              <a:t>Структура</a:t>
            </a:r>
            <a:r>
              <a:rPr lang="ru-RU" sz="1400" dirty="0" smtClean="0"/>
              <a:t> </a:t>
            </a:r>
            <a:r>
              <a:rPr lang="ru-RU" sz="1400" b="1" dirty="0"/>
              <a:t> </a:t>
            </a:r>
            <a:r>
              <a:rPr lang="ru-RU" sz="1400" b="1" dirty="0" smtClean="0"/>
              <a:t>«Правил </a:t>
            </a:r>
            <a:r>
              <a:rPr lang="ru-RU" sz="1400" b="1" dirty="0"/>
              <a:t>и </a:t>
            </a:r>
            <a:r>
              <a:rPr lang="ru-RU" sz="1400" b="1" dirty="0" smtClean="0"/>
              <a:t>условий </a:t>
            </a:r>
            <a:r>
              <a:rPr lang="ru-RU" sz="1400" b="1" dirty="0"/>
              <a:t>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sz="1400" b="1" dirty="0" err="1"/>
              <a:t>послесреднего</a:t>
            </a:r>
            <a:r>
              <a:rPr lang="ru-RU" sz="1400" b="1" dirty="0"/>
              <a:t>, дополнительного, специализированного и специального образования, и иных гражданских служащих  в области образования и </a:t>
            </a:r>
            <a:r>
              <a:rPr lang="ru-RU" sz="1400" b="1" dirty="0" smtClean="0"/>
              <a:t>науки»</a:t>
            </a:r>
            <a:r>
              <a:rPr lang="ru-RU" sz="1400" b="1" dirty="0"/>
              <a:t/>
            </a:r>
            <a:br>
              <a:rPr lang="ru-RU" sz="1400" b="1" dirty="0"/>
            </a:br>
            <a:endParaRPr lang="ru-RU" sz="1400" dirty="0"/>
          </a:p>
        </p:txBody>
      </p:sp>
      <p:sp>
        <p:nvSpPr>
          <p:cNvPr id="3" name="Прямоугольник 2"/>
          <p:cNvSpPr/>
          <p:nvPr/>
        </p:nvSpPr>
        <p:spPr>
          <a:xfrm>
            <a:off x="107505" y="1556793"/>
            <a:ext cx="8712967" cy="4770537"/>
          </a:xfrm>
          <a:prstGeom prst="rect">
            <a:avLst/>
          </a:prstGeom>
        </p:spPr>
        <p:txBody>
          <a:bodyPr wrap="square">
            <a:spAutoFit/>
          </a:bodyPr>
          <a:lstStyle/>
          <a:p>
            <a:pPr algn="just"/>
            <a:r>
              <a:rPr lang="ru-RU" b="1" dirty="0"/>
              <a:t>Глава 1. </a:t>
            </a:r>
            <a:r>
              <a:rPr lang="ru-RU" dirty="0"/>
              <a:t>Общие </a:t>
            </a:r>
            <a:r>
              <a:rPr lang="ru-RU" dirty="0" smtClean="0"/>
              <a:t>положения</a:t>
            </a:r>
          </a:p>
          <a:p>
            <a:pPr algn="just"/>
            <a:endParaRPr lang="ru-RU" dirty="0" smtClean="0"/>
          </a:p>
          <a:p>
            <a:pPr algn="just"/>
            <a:r>
              <a:rPr lang="ru-RU" b="1" dirty="0"/>
              <a:t>Глава 2. </a:t>
            </a:r>
            <a:r>
              <a:rPr lang="ru-RU" dirty="0"/>
              <a:t>Порядок и условия проведения аттестации педагогов, </a:t>
            </a:r>
            <a:endParaRPr lang="ru-RU" dirty="0" smtClean="0"/>
          </a:p>
          <a:p>
            <a:pPr algn="just"/>
            <a:r>
              <a:rPr lang="ru-RU" dirty="0" smtClean="0"/>
              <a:t>занимающих </a:t>
            </a:r>
            <a:r>
              <a:rPr lang="ru-RU" dirty="0"/>
              <a:t>должности в организациях образования, реализующих </a:t>
            </a:r>
            <a:endParaRPr lang="ru-RU" dirty="0" smtClean="0"/>
          </a:p>
          <a:p>
            <a:pPr algn="just"/>
            <a:r>
              <a:rPr lang="ru-RU" dirty="0" smtClean="0"/>
              <a:t>общеобразовательные   учебные </a:t>
            </a:r>
            <a:r>
              <a:rPr lang="ru-RU" dirty="0"/>
              <a:t>программы дошкольного воспитания и обучения, начального, </a:t>
            </a:r>
            <a:r>
              <a:rPr lang="ru-RU" dirty="0" smtClean="0"/>
              <a:t>основного </a:t>
            </a:r>
            <a:r>
              <a:rPr lang="ru-RU" dirty="0"/>
              <a:t>среднего и общего среднего образования, образовательные </a:t>
            </a:r>
            <a:endParaRPr lang="ru-RU" dirty="0" smtClean="0"/>
          </a:p>
          <a:p>
            <a:pPr algn="just"/>
            <a:r>
              <a:rPr lang="ru-RU" dirty="0" smtClean="0"/>
              <a:t>программы </a:t>
            </a:r>
            <a:r>
              <a:rPr lang="ru-RU" dirty="0"/>
              <a:t>технического и профессионального, </a:t>
            </a:r>
            <a:r>
              <a:rPr lang="ru-RU" dirty="0" err="1"/>
              <a:t>послесреднего</a:t>
            </a:r>
            <a:r>
              <a:rPr lang="ru-RU" dirty="0"/>
              <a:t>, дополнительного, </a:t>
            </a:r>
            <a:endParaRPr lang="ru-RU" dirty="0" smtClean="0"/>
          </a:p>
          <a:p>
            <a:pPr algn="just"/>
            <a:r>
              <a:rPr lang="ru-RU" dirty="0" smtClean="0"/>
              <a:t>специализированного </a:t>
            </a:r>
            <a:r>
              <a:rPr lang="ru-RU" dirty="0"/>
              <a:t>и специального образования, </a:t>
            </a:r>
            <a:r>
              <a:rPr lang="ru-RU" dirty="0" smtClean="0"/>
              <a:t>и </a:t>
            </a:r>
            <a:r>
              <a:rPr lang="ru-RU" dirty="0"/>
              <a:t>иных гражданских служащих в области образования и </a:t>
            </a:r>
            <a:r>
              <a:rPr lang="ru-RU" dirty="0" smtClean="0"/>
              <a:t>науки</a:t>
            </a:r>
          </a:p>
          <a:p>
            <a:pPr algn="just"/>
            <a:endParaRPr lang="ru-RU" dirty="0"/>
          </a:p>
          <a:p>
            <a:pPr algn="just"/>
            <a:r>
              <a:rPr lang="ru-RU" b="1" dirty="0"/>
              <a:t>Глава 3. </a:t>
            </a:r>
            <a:r>
              <a:rPr lang="ru-RU" dirty="0"/>
              <a:t>Порядок проведения аттестации руководителей и заместителей </a:t>
            </a:r>
            <a:endParaRPr lang="ru-RU" dirty="0" smtClean="0"/>
          </a:p>
          <a:p>
            <a:pPr algn="just"/>
            <a:r>
              <a:rPr lang="ru-RU" dirty="0" smtClean="0"/>
              <a:t>руководителей </a:t>
            </a:r>
            <a:r>
              <a:rPr lang="ru-RU" dirty="0"/>
              <a:t>организаций образования, </a:t>
            </a:r>
            <a:r>
              <a:rPr lang="ru-RU" dirty="0" smtClean="0"/>
              <a:t>реализующих общеобразовательные </a:t>
            </a:r>
            <a:r>
              <a:rPr lang="ru-RU" dirty="0"/>
              <a:t>учебные программы дошкольного воспитания и обучения, </a:t>
            </a:r>
            <a:r>
              <a:rPr lang="ru-RU" dirty="0" smtClean="0"/>
              <a:t>начального</a:t>
            </a:r>
            <a:r>
              <a:rPr lang="ru-RU" dirty="0"/>
              <a:t>, основного среднего и общего среднего образования, </a:t>
            </a:r>
            <a:r>
              <a:rPr lang="ru-RU" dirty="0" smtClean="0"/>
              <a:t>образовательные </a:t>
            </a:r>
            <a:r>
              <a:rPr lang="ru-RU" dirty="0"/>
              <a:t>программы технического и профессионального, </a:t>
            </a:r>
            <a:r>
              <a:rPr lang="ru-RU" dirty="0" err="1" smtClean="0"/>
              <a:t>послесреднего</a:t>
            </a:r>
            <a:r>
              <a:rPr lang="ru-RU" dirty="0"/>
              <a:t>, дополнительного, специализированного и специального образования</a:t>
            </a:r>
          </a:p>
          <a:p>
            <a:endParaRPr lang="ru-RU" sz="1600" dirty="0"/>
          </a:p>
        </p:txBody>
      </p:sp>
    </p:spTree>
    <p:extLst>
      <p:ext uri="{BB962C8B-B14F-4D97-AF65-F5344CB8AC3E}">
        <p14:creationId xmlns="" xmlns:p14="http://schemas.microsoft.com/office/powerpoint/2010/main" val="13005749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dirty="0">
                <a:effectLst/>
              </a:rPr>
              <a:t>Основания для отказа в оказании государственной услуги, установленные законодательством Республики Казахстан</a:t>
            </a:r>
            <a:endParaRPr lang="ru-RU" sz="2400" dirty="0"/>
          </a:p>
        </p:txBody>
      </p:sp>
      <p:sp>
        <p:nvSpPr>
          <p:cNvPr id="3" name="Прямоугольник 2"/>
          <p:cNvSpPr/>
          <p:nvPr/>
        </p:nvSpPr>
        <p:spPr>
          <a:xfrm>
            <a:off x="611560" y="1412776"/>
            <a:ext cx="7992888" cy="4401205"/>
          </a:xfrm>
          <a:prstGeom prst="rect">
            <a:avLst/>
          </a:prstGeom>
        </p:spPr>
        <p:txBody>
          <a:bodyPr wrap="square">
            <a:spAutoFit/>
          </a:bodyPr>
          <a:lstStyle/>
          <a:p>
            <a:r>
              <a:rPr lang="ru-RU" sz="2000" b="1" dirty="0" err="1"/>
              <a:t>Услугодатель</a:t>
            </a:r>
            <a:r>
              <a:rPr lang="ru-RU" sz="2000" b="1" dirty="0"/>
              <a:t> отказывает в оказании государственной услуги, в случаях: </a:t>
            </a:r>
            <a:br>
              <a:rPr lang="ru-RU" sz="2000" b="1" dirty="0"/>
            </a:br>
            <a:r>
              <a:rPr lang="ru-RU" sz="2000" dirty="0"/>
              <a:t>1) установления недостоверности документов, представленных </a:t>
            </a:r>
            <a:r>
              <a:rPr lang="ru-RU" sz="2000" dirty="0" err="1"/>
              <a:t>услугополучателем</a:t>
            </a:r>
            <a:r>
              <a:rPr lang="ru-RU" sz="2000" dirty="0"/>
              <a:t> для получения государственной услуги, и (или) данных (сведений), содержащихся в них;</a:t>
            </a:r>
            <a:br>
              <a:rPr lang="ru-RU" sz="2000" dirty="0"/>
            </a:br>
            <a:r>
              <a:rPr lang="ru-RU" sz="2000" dirty="0"/>
              <a:t>2) несоответствия </a:t>
            </a:r>
            <a:r>
              <a:rPr lang="ru-RU" sz="2000" dirty="0" err="1"/>
              <a:t>услугополучателя</a:t>
            </a:r>
            <a:r>
              <a:rPr lang="ru-RU" sz="2000" dirty="0"/>
              <a:t> и (или) представленных материалов, данных и сведений, необходимых для оказания государственной услуги, требованиям.</a:t>
            </a:r>
            <a:br>
              <a:rPr lang="ru-RU" sz="2000" dirty="0"/>
            </a:br>
            <a:endParaRPr lang="ru-RU" sz="2000" dirty="0" smtClean="0"/>
          </a:p>
          <a:p>
            <a:pPr algn="just"/>
            <a:r>
              <a:rPr lang="ru-RU" sz="2000" b="1" i="1" dirty="0" smtClean="0"/>
              <a:t>В </a:t>
            </a:r>
            <a:r>
              <a:rPr lang="ru-RU" sz="2000" b="1" i="1" dirty="0"/>
              <a:t>случае предоставления </a:t>
            </a:r>
            <a:r>
              <a:rPr lang="ru-RU" sz="2000" b="1" i="1" dirty="0" err="1"/>
              <a:t>услугополучателем</a:t>
            </a:r>
            <a:r>
              <a:rPr lang="ru-RU" sz="2000" b="1" i="1" dirty="0"/>
              <a:t> неполного пакета документов согласно перечню, предусмотренному пунктом 8 Стандарта, и (или) документов с истекшим сроком действия </a:t>
            </a:r>
            <a:r>
              <a:rPr lang="ru-RU" sz="2000" b="1" i="1" dirty="0" err="1"/>
              <a:t>услугодатель</a:t>
            </a:r>
            <a:r>
              <a:rPr lang="ru-RU" sz="2000" b="1" i="1" dirty="0"/>
              <a:t> выдает расписку об отказе в приеме документов по форме согласно приложению </a:t>
            </a:r>
            <a:r>
              <a:rPr lang="en-US" sz="2000" b="1" i="1" dirty="0"/>
              <a:t>9 </a:t>
            </a:r>
            <a:r>
              <a:rPr lang="en-US" sz="2000" b="1" i="1" dirty="0" err="1"/>
              <a:t>настоящих</a:t>
            </a:r>
            <a:r>
              <a:rPr lang="en-US" sz="2000" b="1" i="1" dirty="0"/>
              <a:t> </a:t>
            </a:r>
            <a:r>
              <a:rPr lang="en-US" sz="2000" b="1" i="1" dirty="0" err="1"/>
              <a:t>Правил</a:t>
            </a:r>
            <a:r>
              <a:rPr lang="en-US" sz="2000" b="1" i="1" dirty="0"/>
              <a:t>.</a:t>
            </a:r>
            <a:endParaRPr lang="ru-RU" sz="2000" b="1" i="1" dirty="0"/>
          </a:p>
        </p:txBody>
      </p:sp>
    </p:spTree>
    <p:extLst>
      <p:ext uri="{BB962C8B-B14F-4D97-AF65-F5344CB8AC3E}">
        <p14:creationId xmlns="" xmlns:p14="http://schemas.microsoft.com/office/powerpoint/2010/main" val="14062750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 работе аттестационной комиссии</a:t>
            </a:r>
            <a:endParaRPr lang="ru-RU" dirty="0"/>
          </a:p>
        </p:txBody>
      </p:sp>
      <p:sp>
        <p:nvSpPr>
          <p:cNvPr id="3" name="Прямоугольник 2"/>
          <p:cNvSpPr/>
          <p:nvPr/>
        </p:nvSpPr>
        <p:spPr>
          <a:xfrm>
            <a:off x="467544" y="1412776"/>
            <a:ext cx="8280920" cy="5016758"/>
          </a:xfrm>
          <a:prstGeom prst="rect">
            <a:avLst/>
          </a:prstGeom>
        </p:spPr>
        <p:txBody>
          <a:bodyPr wrap="square">
            <a:spAutoFit/>
          </a:bodyPr>
          <a:lstStyle/>
          <a:p>
            <a:pPr algn="just"/>
            <a:r>
              <a:rPr lang="en-US" dirty="0"/>
              <a:t>     </a:t>
            </a:r>
            <a:r>
              <a:rPr lang="ru-RU" sz="2000" dirty="0"/>
              <a:t> 54. Для аттестации педагогов в уполномоченных органах соответствующей отрасли, органах управления образованием (далее - аттестующий орган) области, города республиканского значения и столицы, района (города областного значения) приказом первого руководителя этих государственных органов создаются Комиссии.</a:t>
            </a:r>
          </a:p>
          <a:p>
            <a:pPr algn="just"/>
            <a:r>
              <a:rPr lang="en-US" sz="2000" dirty="0"/>
              <a:t>     </a:t>
            </a:r>
            <a:r>
              <a:rPr lang="ru-RU" sz="2000" dirty="0"/>
              <a:t> 55. В состав Комиссии входят представители государственных органов, в том числе местных представительных и исполнительных органов, уполномоченного государственного органа по труду, уполномоченного органа по делам государственной службы, правоохранительных органов, представители профсоюзов, неправительственных организаций, коллегиальных органов управления организаций образования, общественных советов, а также сотрудники структурных подразделений аттестующего органа.</a:t>
            </a:r>
          </a:p>
          <a:p>
            <a:pPr algn="just"/>
            <a:r>
              <a:rPr lang="en-US" sz="2000" dirty="0"/>
              <a:t>     </a:t>
            </a:r>
            <a:r>
              <a:rPr lang="ru-RU" sz="2000" dirty="0"/>
              <a:t> 56. Комиссия состоит из нечетного числа членов и состоит не менее семи членов. Члены Комиссии участвуют в заседаниях Комиссии без права замены.</a:t>
            </a:r>
          </a:p>
        </p:txBody>
      </p:sp>
    </p:spTree>
    <p:extLst>
      <p:ext uri="{BB962C8B-B14F-4D97-AF65-F5344CB8AC3E}">
        <p14:creationId xmlns="" xmlns:p14="http://schemas.microsoft.com/office/powerpoint/2010/main" val="41949738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76672"/>
            <a:ext cx="8424936" cy="6370975"/>
          </a:xfrm>
          <a:prstGeom prst="rect">
            <a:avLst/>
          </a:prstGeom>
        </p:spPr>
        <p:txBody>
          <a:bodyPr wrap="square">
            <a:spAutoFit/>
          </a:bodyPr>
          <a:lstStyle/>
          <a:p>
            <a:pPr algn="just"/>
            <a:r>
              <a:rPr lang="ru-RU" dirty="0"/>
              <a:t> </a:t>
            </a:r>
            <a:r>
              <a:rPr lang="en-US" dirty="0"/>
              <a:t>     </a:t>
            </a:r>
            <a:r>
              <a:rPr lang="ru-RU" dirty="0"/>
              <a:t> </a:t>
            </a:r>
            <a:r>
              <a:rPr lang="ru-RU" sz="2400" dirty="0"/>
              <a:t>57. Председателем Комиссии является руководитель государственного органа, который проводит аттестацию педагогов. Заместитель председателя избирается из числа членов Комиссии. </a:t>
            </a:r>
          </a:p>
          <a:p>
            <a:pPr algn="just"/>
            <a:r>
              <a:rPr lang="en-US" sz="2400" dirty="0"/>
              <a:t>     </a:t>
            </a:r>
            <a:r>
              <a:rPr lang="ru-RU" sz="2400" dirty="0"/>
              <a:t> 58. Секретарь не является ее членом Комиссии. Секретарь Комиссии подготавливает материалы, необходимые документы к заседанию </a:t>
            </a:r>
            <a:r>
              <a:rPr lang="en-US" sz="2400" dirty="0" err="1"/>
              <a:t>Комиссии</a:t>
            </a:r>
            <a:r>
              <a:rPr lang="en-US" sz="2400" dirty="0"/>
              <a:t>, </a:t>
            </a:r>
            <a:r>
              <a:rPr lang="en-US" sz="2400" dirty="0" err="1"/>
              <a:t>оформляет</a:t>
            </a:r>
            <a:r>
              <a:rPr lang="en-US" sz="2400" dirty="0"/>
              <a:t> и </a:t>
            </a:r>
            <a:r>
              <a:rPr lang="en-US" sz="2400" dirty="0" err="1"/>
              <a:t>подписывает</a:t>
            </a:r>
            <a:r>
              <a:rPr lang="en-US" sz="2400" dirty="0"/>
              <a:t> </a:t>
            </a:r>
            <a:r>
              <a:rPr lang="en-US" sz="2400" dirty="0" err="1"/>
              <a:t>протокол</a:t>
            </a:r>
            <a:r>
              <a:rPr lang="en-US" sz="2400" dirty="0"/>
              <a:t> и </a:t>
            </a:r>
            <a:r>
              <a:rPr lang="en-US" sz="2400" dirty="0" err="1"/>
              <a:t>не</a:t>
            </a:r>
            <a:r>
              <a:rPr lang="en-US" sz="2400" dirty="0"/>
              <a:t> </a:t>
            </a:r>
            <a:r>
              <a:rPr lang="en-US" sz="2400" dirty="0" err="1"/>
              <a:t>принимает</a:t>
            </a:r>
            <a:r>
              <a:rPr lang="en-US" sz="2400" dirty="0"/>
              <a:t> </a:t>
            </a:r>
            <a:r>
              <a:rPr lang="en-US" sz="2400" dirty="0" err="1"/>
              <a:t>участие</a:t>
            </a:r>
            <a:r>
              <a:rPr lang="en-US" sz="2400" dirty="0"/>
              <a:t> в </a:t>
            </a:r>
            <a:r>
              <a:rPr lang="en-US" sz="2400" dirty="0" err="1"/>
              <a:t>голосовании</a:t>
            </a:r>
            <a:r>
              <a:rPr lang="en-US" sz="2400" dirty="0"/>
              <a:t>.</a:t>
            </a:r>
            <a:endParaRPr lang="ru-RU" sz="2400" dirty="0"/>
          </a:p>
          <a:p>
            <a:pPr algn="just"/>
            <a:r>
              <a:rPr lang="en-US" sz="2400" dirty="0"/>
              <a:t>      </a:t>
            </a:r>
            <a:r>
              <a:rPr lang="ru-RU" sz="2400" dirty="0"/>
              <a:t>59. Заседание Комиссии считается правомочным, если на нем присутствует не менее две трети ее состава.</a:t>
            </a:r>
          </a:p>
          <a:p>
            <a:pPr algn="just"/>
            <a:r>
              <a:rPr lang="en-US" sz="2400" dirty="0"/>
              <a:t>     </a:t>
            </a:r>
            <a:r>
              <a:rPr lang="ru-RU" sz="2400" dirty="0"/>
              <a:t> 60. Результаты голосования определяются большинством голосов членов Комиссии. При равенстве голосов голос председателя Комиссии является решающим.</a:t>
            </a:r>
          </a:p>
          <a:p>
            <a:pPr algn="just"/>
            <a:r>
              <a:rPr lang="ru-RU" sz="2400" dirty="0"/>
              <a:t> </a:t>
            </a:r>
            <a:r>
              <a:rPr lang="en-US" sz="2400" dirty="0"/>
              <a:t>     </a:t>
            </a:r>
            <a:r>
              <a:rPr lang="ru-RU" sz="2400" dirty="0"/>
              <a:t> 61. На заседаниях Комиссии ведется аудио- или видеозапись. Аудиовидеозапись хранится в архиве не менее трех лет. </a:t>
            </a:r>
          </a:p>
        </p:txBody>
      </p:sp>
    </p:spTree>
    <p:extLst>
      <p:ext uri="{BB962C8B-B14F-4D97-AF65-F5344CB8AC3E}">
        <p14:creationId xmlns="" xmlns:p14="http://schemas.microsoft.com/office/powerpoint/2010/main" val="14496816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dirty="0" smtClean="0"/>
              <a:t>Аттестация руководителей и заместителей руководителей организаций образования</a:t>
            </a:r>
            <a:endParaRPr lang="ru-RU" sz="2800" dirty="0"/>
          </a:p>
        </p:txBody>
      </p:sp>
      <p:sp>
        <p:nvSpPr>
          <p:cNvPr id="3" name="Прямоугольник 2"/>
          <p:cNvSpPr/>
          <p:nvPr/>
        </p:nvSpPr>
        <p:spPr>
          <a:xfrm>
            <a:off x="0" y="1268760"/>
            <a:ext cx="9144000" cy="5355312"/>
          </a:xfrm>
          <a:prstGeom prst="rect">
            <a:avLst/>
          </a:prstGeom>
        </p:spPr>
        <p:txBody>
          <a:bodyPr wrap="square">
            <a:spAutoFit/>
          </a:bodyPr>
          <a:lstStyle/>
          <a:p>
            <a:r>
              <a:rPr lang="en-US" dirty="0"/>
              <a:t>   </a:t>
            </a:r>
            <a:r>
              <a:rPr lang="ru-RU" dirty="0" smtClean="0"/>
              <a:t> </a:t>
            </a:r>
            <a:r>
              <a:rPr lang="ru-RU" dirty="0"/>
              <a:t>78. Квалификационная категория "заместитель руководителя организации образования", "руководитель организации образования" присваивается автоматически при назначении на должность.</a:t>
            </a:r>
          </a:p>
          <a:p>
            <a:r>
              <a:rPr lang="ru-RU" dirty="0" smtClean="0"/>
              <a:t>     64</a:t>
            </a:r>
            <a:r>
              <a:rPr lang="ru-RU" dirty="0"/>
              <a:t>. Аттестуемый при аттестации впервые на квалификационную категорию подает заявление на любую из квалификационных категорий в соответствии с квалификационными характеристиками. Далее – с соблюдением последовательности.</a:t>
            </a:r>
          </a:p>
          <a:p>
            <a:r>
              <a:rPr lang="en-US" dirty="0"/>
              <a:t>     </a:t>
            </a:r>
            <a:r>
              <a:rPr lang="ru-RU" dirty="0"/>
              <a:t> 65. Аттестация проводится не позднее шести месяцев по истечении трех лет периода с момента принятия.</a:t>
            </a:r>
          </a:p>
          <a:p>
            <a:r>
              <a:rPr lang="ru-RU" dirty="0"/>
              <a:t> </a:t>
            </a:r>
            <a:r>
              <a:rPr lang="en-US" dirty="0"/>
              <a:t>     </a:t>
            </a:r>
            <a:r>
              <a:rPr lang="ru-RU" dirty="0"/>
              <a:t> 66. Аттестации подлежат все руководители и заместители руководителей организаций образования, за исключением нахождения работника в отпуске по беременности и родам, отпуске по уходу за ребенком до достижения им возраста трех лет, в отпуске для работников, усыновившим (удочерившим) новорожденного ребенка (детей), а также на листе нетрудоспособности, если заболевание входит в перечень заболеваний, для которых установлен более длительный срок нетрудоспособности, утверждаемый уполномоченным государственным органом в области здравоохранения. </a:t>
            </a:r>
            <a:endParaRPr lang="ru-RU" dirty="0" smtClean="0"/>
          </a:p>
          <a:p>
            <a:r>
              <a:rPr lang="ru-RU" dirty="0" smtClean="0"/>
              <a:t>67. Аттестуемые, находящиеся в отпуске по уходу за детьми, аттестуются не ранее, чем через шесть месяцев после выхода на работу. Аттестация других лиц, указанных в настоящем пункте, определяется графиком аттестации по выходу данных лиц на работу.</a:t>
            </a:r>
          </a:p>
          <a:p>
            <a:endParaRPr lang="ru-RU" dirty="0"/>
          </a:p>
        </p:txBody>
      </p:sp>
    </p:spTree>
    <p:extLst>
      <p:ext uri="{BB962C8B-B14F-4D97-AF65-F5344CB8AC3E}">
        <p14:creationId xmlns="" xmlns:p14="http://schemas.microsoft.com/office/powerpoint/2010/main" val="11770634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8064896" cy="369332"/>
          </a:xfrm>
          <a:prstGeom prst="rect">
            <a:avLst/>
          </a:prstGeom>
        </p:spPr>
        <p:txBody>
          <a:bodyPr wrap="square">
            <a:spAutoFit/>
          </a:bodyPr>
          <a:lstStyle/>
          <a:p>
            <a:r>
              <a:rPr lang="en-US" dirty="0"/>
              <a:t>     </a:t>
            </a:r>
            <a:endParaRPr lang="ru-RU" dirty="0"/>
          </a:p>
        </p:txBody>
      </p:sp>
      <p:sp>
        <p:nvSpPr>
          <p:cNvPr id="3" name="Прямоугольник 2"/>
          <p:cNvSpPr/>
          <p:nvPr/>
        </p:nvSpPr>
        <p:spPr>
          <a:xfrm>
            <a:off x="395536" y="188640"/>
            <a:ext cx="8208912" cy="5909310"/>
          </a:xfrm>
          <a:prstGeom prst="rect">
            <a:avLst/>
          </a:prstGeom>
        </p:spPr>
        <p:txBody>
          <a:bodyPr wrap="square">
            <a:spAutoFit/>
          </a:bodyPr>
          <a:lstStyle/>
          <a:p>
            <a:r>
              <a:rPr lang="ru-RU" dirty="0"/>
              <a:t>78. Квалификационная категория "заместитель руководителя организации образования", "руководитель организации образования" присваивается автоматически при назначении на должность</a:t>
            </a:r>
            <a:r>
              <a:rPr lang="ru-RU" dirty="0" smtClean="0"/>
              <a:t>.</a:t>
            </a:r>
          </a:p>
          <a:p>
            <a:endParaRPr lang="ru-RU" dirty="0" smtClean="0"/>
          </a:p>
          <a:p>
            <a:r>
              <a:rPr lang="ru-RU" dirty="0" smtClean="0"/>
              <a:t>82</a:t>
            </a:r>
            <a:r>
              <a:rPr lang="ru-RU" dirty="0"/>
              <a:t>. Комиссия соответствующего уровня присваивает квалификационную категорию: </a:t>
            </a:r>
          </a:p>
          <a:p>
            <a:r>
              <a:rPr lang="ru-RU" dirty="0"/>
              <a:t> </a:t>
            </a:r>
            <a:r>
              <a:rPr lang="en-US" dirty="0"/>
              <a:t>     </a:t>
            </a:r>
            <a:r>
              <a:rPr lang="ru-RU" b="1" dirty="0"/>
              <a:t> "руководитель третьей категории", "заместитель руководителя третьей категории"</a:t>
            </a:r>
            <a:r>
              <a:rPr lang="ru-RU" dirty="0"/>
              <a:t> - Комиссия отделов образования районов (городов), управлений образования городов республиканского значения и столицы; </a:t>
            </a:r>
            <a:endParaRPr lang="ru-RU" dirty="0" smtClean="0"/>
          </a:p>
          <a:p>
            <a:r>
              <a:rPr lang="ru-RU" dirty="0" smtClean="0"/>
              <a:t>для </a:t>
            </a:r>
            <a:r>
              <a:rPr lang="ru-RU" dirty="0"/>
              <a:t>областных подведомственных организаций - Комиссия управлений образования области; </a:t>
            </a:r>
            <a:endParaRPr lang="ru-RU" dirty="0" smtClean="0"/>
          </a:p>
          <a:p>
            <a:r>
              <a:rPr lang="ru-RU" dirty="0" smtClean="0"/>
              <a:t>для </a:t>
            </a:r>
            <a:r>
              <a:rPr lang="ru-RU" dirty="0"/>
              <a:t>республиканских подведомственных организаций - аттестационная комиссия уполномоченного органа в области образования; </a:t>
            </a:r>
          </a:p>
          <a:p>
            <a:r>
              <a:rPr lang="en-US" dirty="0"/>
              <a:t>    </a:t>
            </a:r>
            <a:endParaRPr lang="ru-RU" dirty="0" smtClean="0"/>
          </a:p>
          <a:p>
            <a:r>
              <a:rPr lang="en-US" dirty="0"/>
              <a:t> </a:t>
            </a:r>
            <a:r>
              <a:rPr lang="ru-RU" b="1" dirty="0"/>
              <a:t> "руководитель второй категории", "руководитель первой категории", "заместитель руководителя второй категории", "заместитель руководителя первой категории"</a:t>
            </a:r>
            <a:r>
              <a:rPr lang="ru-RU" dirty="0"/>
              <a:t> - Комиссия управлений образования области, городов республиканского значения и столицы; </a:t>
            </a:r>
            <a:endParaRPr lang="ru-RU" dirty="0" smtClean="0"/>
          </a:p>
          <a:p>
            <a:r>
              <a:rPr lang="ru-RU" dirty="0" smtClean="0"/>
              <a:t>для </a:t>
            </a:r>
            <a:r>
              <a:rPr lang="ru-RU" dirty="0"/>
              <a:t>республиканских подведомственных организаций - Комиссия уполномоченного органа в области образования.</a:t>
            </a:r>
          </a:p>
          <a:p>
            <a:endParaRPr lang="ru-RU" dirty="0"/>
          </a:p>
        </p:txBody>
      </p:sp>
    </p:spTree>
    <p:extLst>
      <p:ext uri="{BB962C8B-B14F-4D97-AF65-F5344CB8AC3E}">
        <p14:creationId xmlns="" xmlns:p14="http://schemas.microsoft.com/office/powerpoint/2010/main" val="169877617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400" dirty="0" smtClean="0"/>
              <a:t>Подготовка к аттестации руководителей организаций образования</a:t>
            </a:r>
            <a:br>
              <a:rPr lang="ru-RU" sz="2400" dirty="0" smtClean="0"/>
            </a:br>
            <a:endParaRPr lang="ru-RU" sz="2400" dirty="0"/>
          </a:p>
        </p:txBody>
      </p:sp>
      <p:sp>
        <p:nvSpPr>
          <p:cNvPr id="3" name="Прямоугольник 2"/>
          <p:cNvSpPr/>
          <p:nvPr/>
        </p:nvSpPr>
        <p:spPr>
          <a:xfrm>
            <a:off x="683568" y="1340768"/>
            <a:ext cx="7992888" cy="5355312"/>
          </a:xfrm>
          <a:prstGeom prst="rect">
            <a:avLst/>
          </a:prstGeom>
        </p:spPr>
        <p:txBody>
          <a:bodyPr wrap="square">
            <a:spAutoFit/>
          </a:bodyPr>
          <a:lstStyle/>
          <a:p>
            <a:pPr algn="just"/>
            <a:r>
              <a:rPr lang="en-US" dirty="0"/>
              <a:t>     </a:t>
            </a:r>
            <a:r>
              <a:rPr lang="ru-RU" dirty="0"/>
              <a:t> 69. Подготовка к проведению аттестации руководителей организаций образования организуется ответственными исполнителями в организациях образования, кадровой службой аттестующего органа и включает следующие мероприятия:</a:t>
            </a:r>
          </a:p>
          <a:p>
            <a:pPr algn="just"/>
            <a:r>
              <a:rPr lang="en-US" dirty="0"/>
              <a:t>     </a:t>
            </a:r>
            <a:r>
              <a:rPr lang="ru-RU" dirty="0"/>
              <a:t> 1) подготовку необходимых документов на руководителей (далее – аттестуемый), включающих служебную характеристику, справку о прохождении национального квалификационного тестирования, аналитический отчет по показателям эффективности работы;</a:t>
            </a:r>
          </a:p>
          <a:p>
            <a:pPr algn="just"/>
            <a:r>
              <a:rPr lang="en-US" dirty="0"/>
              <a:t>     </a:t>
            </a:r>
            <a:r>
              <a:rPr lang="ru-RU" dirty="0"/>
              <a:t> 2) утверждение графиков проведения аттестации</a:t>
            </a:r>
            <a:r>
              <a:rPr lang="ru-RU" dirty="0" smtClean="0"/>
              <a:t>.</a:t>
            </a:r>
          </a:p>
          <a:p>
            <a:pPr algn="just"/>
            <a:r>
              <a:rPr lang="ru-RU" dirty="0" smtClean="0"/>
              <a:t>             70</a:t>
            </a:r>
            <a:r>
              <a:rPr lang="ru-RU" dirty="0"/>
              <a:t>. Кадровая служба аттестующего органа ежегодно до 20 декабря определяет список аттестуемых, подлежащих аттестации в следующем году.</a:t>
            </a:r>
          </a:p>
          <a:p>
            <a:pPr algn="just"/>
            <a:r>
              <a:rPr lang="en-US" dirty="0"/>
              <a:t>     </a:t>
            </a:r>
            <a:r>
              <a:rPr lang="ru-RU" dirty="0"/>
              <a:t> 71. Руководитель аттестующего органа по представлению кадровой службы органа издает ежегодно приказ не позднее 25 декабря, которым утверждается список аттестуемых, график проведения аттестации и состав Комиссии.</a:t>
            </a:r>
          </a:p>
          <a:p>
            <a:pPr algn="just"/>
            <a:r>
              <a:rPr lang="en-US" dirty="0"/>
              <a:t>     </a:t>
            </a:r>
            <a:r>
              <a:rPr lang="ru-RU" dirty="0"/>
              <a:t> 72. Кадровая служба аттестующего органа ежегодно не позднее 30 декабря письменно уведомляют аттестуемых о сроках проведения аттестации.</a:t>
            </a:r>
          </a:p>
          <a:p>
            <a:endParaRPr lang="ru-RU" dirty="0"/>
          </a:p>
        </p:txBody>
      </p:sp>
    </p:spTree>
    <p:extLst>
      <p:ext uri="{BB962C8B-B14F-4D97-AF65-F5344CB8AC3E}">
        <p14:creationId xmlns="" xmlns:p14="http://schemas.microsoft.com/office/powerpoint/2010/main" val="7240633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188640"/>
            <a:ext cx="8496944" cy="5632311"/>
          </a:xfrm>
          <a:prstGeom prst="rect">
            <a:avLst/>
          </a:prstGeom>
        </p:spPr>
        <p:txBody>
          <a:bodyPr wrap="square">
            <a:spAutoFit/>
          </a:bodyPr>
          <a:lstStyle/>
          <a:p>
            <a:r>
              <a:rPr lang="ru-RU" dirty="0" smtClean="0"/>
              <a:t>       73</a:t>
            </a:r>
            <a:r>
              <a:rPr lang="ru-RU" dirty="0"/>
              <a:t>. Служебная характеристика на аттестуемых оформляется попечительским советом и кадровой службой аттестующего органа. Служебная характеристика содержит обоснованную, объективную оценку профессиональных, личностных качеств и результатов служебной деятельности аттестуемого.</a:t>
            </a:r>
          </a:p>
          <a:p>
            <a:r>
              <a:rPr lang="en-US" dirty="0"/>
              <a:t>     </a:t>
            </a:r>
            <a:r>
              <a:rPr lang="ru-RU" dirty="0"/>
              <a:t> 74. На аттестуемого кадровой службой аттестующего органа оформляется аттестационный лист по форме согласно приложению </a:t>
            </a:r>
            <a:r>
              <a:rPr lang="en-US" dirty="0"/>
              <a:t>12 к </a:t>
            </a:r>
            <a:r>
              <a:rPr lang="en-US" dirty="0" err="1"/>
              <a:t>настоящим</a:t>
            </a:r>
            <a:r>
              <a:rPr lang="en-US" dirty="0"/>
              <a:t> </a:t>
            </a:r>
            <a:r>
              <a:rPr lang="en-US" dirty="0" err="1"/>
              <a:t>Правилам</a:t>
            </a:r>
            <a:r>
              <a:rPr lang="en-US" dirty="0"/>
              <a:t>.</a:t>
            </a:r>
            <a:endParaRPr lang="ru-RU" dirty="0"/>
          </a:p>
          <a:p>
            <a:r>
              <a:rPr lang="en-US" dirty="0"/>
              <a:t>      </a:t>
            </a:r>
            <a:r>
              <a:rPr lang="ru-RU" dirty="0"/>
              <a:t>75. Кадровая служба аттестующего органа при приеме документов на аттестацию проводит квалификационную оценку.</a:t>
            </a:r>
          </a:p>
          <a:p>
            <a:r>
              <a:rPr lang="en-US" dirty="0"/>
              <a:t>     </a:t>
            </a:r>
            <a:r>
              <a:rPr lang="ru-RU" dirty="0"/>
              <a:t> 76. При условии неполного пакета документов кадровая служба аттестующего органа не принимает документы и предоставляет аттестуемым мотивированный отказ</a:t>
            </a:r>
            <a:r>
              <a:rPr lang="ru-RU" dirty="0" smtClean="0"/>
              <a:t>.</a:t>
            </a:r>
          </a:p>
          <a:p>
            <a:r>
              <a:rPr lang="ru-RU" dirty="0" smtClean="0"/>
              <a:t>      77</a:t>
            </a:r>
            <a:r>
              <a:rPr lang="ru-RU" dirty="0"/>
              <a:t>. Кадровая служба аттестующего органа направляет собранные аттестационные материалы в Комиссию</a:t>
            </a:r>
            <a:r>
              <a:rPr lang="ru-RU" dirty="0" smtClean="0"/>
              <a:t>.</a:t>
            </a:r>
          </a:p>
          <a:p>
            <a:r>
              <a:rPr lang="ru-RU" dirty="0" smtClean="0"/>
              <a:t>     83</a:t>
            </a:r>
            <a:r>
              <a:rPr lang="ru-RU" dirty="0"/>
              <a:t>. Комиссия проводит аттестацию в присутствии аттестуемых руководителей организаций образования.</a:t>
            </a:r>
          </a:p>
          <a:p>
            <a:r>
              <a:rPr lang="en-US" dirty="0"/>
              <a:t>     </a:t>
            </a:r>
            <a:r>
              <a:rPr lang="ru-RU" dirty="0"/>
              <a:t> 84. При неявке аттестуемого на заседание Комиссии по уважительной причине, рассмотрение вопроса его аттестации переносится на срок не более семи календарных дней.</a:t>
            </a:r>
          </a:p>
          <a:p>
            <a:endParaRPr lang="ru-RU" dirty="0"/>
          </a:p>
          <a:p>
            <a:endParaRPr lang="ru-RU" dirty="0"/>
          </a:p>
        </p:txBody>
      </p:sp>
    </p:spTree>
    <p:extLst>
      <p:ext uri="{BB962C8B-B14F-4D97-AF65-F5344CB8AC3E}">
        <p14:creationId xmlns="" xmlns:p14="http://schemas.microsoft.com/office/powerpoint/2010/main" val="362249926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496944" cy="6186309"/>
          </a:xfrm>
          <a:prstGeom prst="rect">
            <a:avLst/>
          </a:prstGeom>
        </p:spPr>
        <p:txBody>
          <a:bodyPr wrap="square">
            <a:spAutoFit/>
          </a:bodyPr>
          <a:lstStyle/>
          <a:p>
            <a:r>
              <a:rPr lang="ru-RU" dirty="0" smtClean="0"/>
              <a:t>       85</a:t>
            </a:r>
            <a:r>
              <a:rPr lang="ru-RU" dirty="0"/>
              <a:t>. При отсутствии аттестуемого по неуважительной причине, назначается повторная аттестация по истечении семи календарных дней с момента установленной даты аттестации. При повторной неявке по неуважительной причине руководители организаций образования считаются неаттестованными и увольняются по инициативе работодателя в порядке подпункта 4) пункта 1 статьи 52 Трудового кодекса Республики Казахстан.</a:t>
            </a:r>
          </a:p>
          <a:p>
            <a:r>
              <a:rPr lang="en-US" dirty="0"/>
              <a:t>     </a:t>
            </a:r>
            <a:r>
              <a:rPr lang="ru-RU" dirty="0"/>
              <a:t> 86. В ходе заседания Комиссия изучает представленные материалы, заслушивает аттестуемое лицо</a:t>
            </a:r>
            <a:r>
              <a:rPr lang="ru-RU" dirty="0" smtClean="0"/>
              <a:t>.</a:t>
            </a:r>
          </a:p>
          <a:p>
            <a:r>
              <a:rPr lang="ru-RU" dirty="0" smtClean="0"/>
              <a:t>       87</a:t>
            </a:r>
            <a:r>
              <a:rPr lang="ru-RU" dirty="0"/>
              <a:t>. По результатам изучения представленных материалов и собеседования с каждым членом аттестационной комиссии заполняется оценочный лист на аттестуемого по форме согласно приложению </a:t>
            </a:r>
            <a:r>
              <a:rPr lang="en-US" dirty="0"/>
              <a:t>13 к </a:t>
            </a:r>
            <a:r>
              <a:rPr lang="en-US" dirty="0" err="1"/>
              <a:t>настоящим</a:t>
            </a:r>
            <a:r>
              <a:rPr lang="en-US" dirty="0"/>
              <a:t> </a:t>
            </a:r>
            <a:r>
              <a:rPr lang="en-US" dirty="0" err="1"/>
              <a:t>Правилам</a:t>
            </a:r>
            <a:r>
              <a:rPr lang="en-US" dirty="0"/>
              <a:t>.</a:t>
            </a:r>
            <a:endParaRPr lang="ru-RU" dirty="0"/>
          </a:p>
          <a:p>
            <a:r>
              <a:rPr lang="en-US" dirty="0"/>
              <a:t>       </a:t>
            </a:r>
            <a:r>
              <a:rPr lang="ru-RU" dirty="0"/>
              <a:t>88. Выполнение показателей, обозначенных в приложении 14 к настоящим Правилам, аттестуемый представляет на собеседовании. </a:t>
            </a:r>
          </a:p>
          <a:p>
            <a:r>
              <a:rPr lang="ru-RU" dirty="0" smtClean="0"/>
              <a:t>       93</a:t>
            </a:r>
            <a:r>
              <a:rPr lang="ru-RU" dirty="0"/>
              <a:t>. По результатам аттестации руководителей организаций образования Комиссия принимает одно из следующих решений:</a:t>
            </a:r>
          </a:p>
          <a:p>
            <a:r>
              <a:rPr lang="en-US" dirty="0"/>
              <a:t>     </a:t>
            </a:r>
            <a:r>
              <a:rPr lang="ru-RU" dirty="0"/>
              <a:t> аттестован на заявленную квалификационную категорию;</a:t>
            </a:r>
          </a:p>
          <a:p>
            <a:r>
              <a:rPr lang="en-US" dirty="0"/>
              <a:t>     </a:t>
            </a:r>
            <a:r>
              <a:rPr lang="ru-RU" dirty="0"/>
              <a:t> аттестован на заявленную квалификационную категорию с ротацией;</a:t>
            </a:r>
          </a:p>
          <a:p>
            <a:r>
              <a:rPr lang="en-US" dirty="0"/>
              <a:t>     </a:t>
            </a:r>
            <a:r>
              <a:rPr lang="ru-RU" dirty="0"/>
              <a:t> аттестован с подтверждением на заявленную квалификационную категорию;</a:t>
            </a:r>
          </a:p>
          <a:p>
            <a:r>
              <a:rPr lang="en-US" dirty="0"/>
              <a:t>     </a:t>
            </a:r>
            <a:r>
              <a:rPr lang="ru-RU" dirty="0"/>
              <a:t> не аттестован на заявленную квалификационную категорию;</a:t>
            </a:r>
          </a:p>
          <a:p>
            <a:r>
              <a:rPr lang="ru-RU" dirty="0"/>
              <a:t> </a:t>
            </a:r>
            <a:r>
              <a:rPr lang="en-US" dirty="0"/>
              <a:t>     </a:t>
            </a:r>
            <a:r>
              <a:rPr lang="ru-RU" dirty="0"/>
              <a:t> не аттестован на заявленную квалификационную категорию с расторжением трудового договора. </a:t>
            </a:r>
          </a:p>
          <a:p>
            <a:endParaRPr lang="ru-RU" dirty="0"/>
          </a:p>
        </p:txBody>
      </p:sp>
    </p:spTree>
    <p:extLst>
      <p:ext uri="{BB962C8B-B14F-4D97-AF65-F5344CB8AC3E}">
        <p14:creationId xmlns="" xmlns:p14="http://schemas.microsoft.com/office/powerpoint/2010/main" val="10573859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40"/>
            <a:ext cx="8568952" cy="5632311"/>
          </a:xfrm>
          <a:prstGeom prst="rect">
            <a:avLst/>
          </a:prstGeom>
        </p:spPr>
        <p:txBody>
          <a:bodyPr wrap="square">
            <a:spAutoFit/>
          </a:bodyPr>
          <a:lstStyle/>
          <a:p>
            <a:r>
              <a:rPr lang="ru-RU" dirty="0" smtClean="0"/>
              <a:t>      94</a:t>
            </a:r>
            <a:r>
              <a:rPr lang="ru-RU" dirty="0"/>
              <a:t>. При принятии Комиссией решения "не аттестован на заявленную категорию" аттестуемый идет на повторную аттестацию </a:t>
            </a:r>
            <a:r>
              <a:rPr lang="ru-RU" b="1" dirty="0"/>
              <a:t>не ранее трех месяцев </a:t>
            </a:r>
            <a:r>
              <a:rPr lang="ru-RU" dirty="0"/>
              <a:t>со дня прохождения аттестации (не более одного раза за аттестуемый период) согласно настоящим Правилам.</a:t>
            </a:r>
          </a:p>
          <a:p>
            <a:r>
              <a:rPr lang="en-US" dirty="0"/>
              <a:t>     </a:t>
            </a:r>
            <a:r>
              <a:rPr lang="ru-RU" dirty="0"/>
              <a:t> 95. Комиссия при проведении повторной аттестации принимает одно из следующих решений:</a:t>
            </a:r>
          </a:p>
          <a:p>
            <a:r>
              <a:rPr lang="en-US" dirty="0"/>
              <a:t>     </a:t>
            </a:r>
            <a:r>
              <a:rPr lang="ru-RU" dirty="0"/>
              <a:t> аттестован на заявленную квалификационную категорию;</a:t>
            </a:r>
          </a:p>
          <a:p>
            <a:r>
              <a:rPr lang="en-US" dirty="0"/>
              <a:t>     </a:t>
            </a:r>
            <a:r>
              <a:rPr lang="ru-RU" dirty="0"/>
              <a:t> аттестован на заявленную квалификационную категорию с ротацией;</a:t>
            </a:r>
          </a:p>
          <a:p>
            <a:r>
              <a:rPr lang="en-US" dirty="0"/>
              <a:t>     </a:t>
            </a:r>
            <a:r>
              <a:rPr lang="ru-RU" dirty="0"/>
              <a:t> аттестован с подтверждением на заявленную квалификационную категорию;</a:t>
            </a:r>
          </a:p>
          <a:p>
            <a:r>
              <a:rPr lang="en-US" dirty="0"/>
              <a:t>     </a:t>
            </a:r>
            <a:r>
              <a:rPr lang="ru-RU" dirty="0"/>
              <a:t> не аттестован на заявленную квалификационную категорию;</a:t>
            </a:r>
          </a:p>
          <a:p>
            <a:r>
              <a:rPr lang="en-US" dirty="0"/>
              <a:t>     </a:t>
            </a:r>
            <a:r>
              <a:rPr lang="ru-RU" dirty="0"/>
              <a:t> не аттестован на заявленную квалификационную категорию с расторжением трудового договора</a:t>
            </a:r>
            <a:r>
              <a:rPr lang="ru-RU" dirty="0" smtClean="0"/>
              <a:t>.</a:t>
            </a:r>
          </a:p>
          <a:p>
            <a:r>
              <a:rPr lang="ru-RU" dirty="0"/>
              <a:t> </a:t>
            </a:r>
            <a:r>
              <a:rPr lang="en-US" dirty="0"/>
              <a:t>     </a:t>
            </a:r>
            <a:r>
              <a:rPr lang="ru-RU" dirty="0"/>
              <a:t> 96. В случае принятия Комиссией решения "не аттестован на заявленную квалификационную категорию" при повторной аттестации у аттестуемого, имеющего квалификационную категорию </a:t>
            </a:r>
            <a:r>
              <a:rPr lang="en-US" dirty="0"/>
              <a:t>"</a:t>
            </a:r>
            <a:r>
              <a:rPr lang="en-US" dirty="0" err="1"/>
              <a:t>руководитель</a:t>
            </a:r>
            <a:r>
              <a:rPr lang="en-US" dirty="0"/>
              <a:t> </a:t>
            </a:r>
            <a:r>
              <a:rPr lang="en-US" dirty="0" err="1"/>
              <a:t>первой</a:t>
            </a:r>
            <a:r>
              <a:rPr lang="en-US" dirty="0"/>
              <a:t> </a:t>
            </a:r>
            <a:r>
              <a:rPr lang="en-US" dirty="0" err="1"/>
              <a:t>квалификационной</a:t>
            </a:r>
            <a:r>
              <a:rPr lang="en-US" dirty="0"/>
              <a:t> </a:t>
            </a:r>
            <a:r>
              <a:rPr lang="en-US" dirty="0" err="1"/>
              <a:t>категории</a:t>
            </a:r>
            <a:r>
              <a:rPr lang="en-US" dirty="0"/>
              <a:t>" </a:t>
            </a:r>
            <a:r>
              <a:rPr lang="en-US" dirty="0" err="1"/>
              <a:t>или</a:t>
            </a:r>
            <a:r>
              <a:rPr lang="en-US" dirty="0"/>
              <a:t> "</a:t>
            </a:r>
            <a:r>
              <a:rPr lang="en-US" dirty="0" err="1"/>
              <a:t>руководитель</a:t>
            </a:r>
            <a:r>
              <a:rPr lang="en-US" dirty="0"/>
              <a:t> </a:t>
            </a:r>
            <a:r>
              <a:rPr lang="en-US" dirty="0" err="1"/>
              <a:t>второй</a:t>
            </a:r>
            <a:r>
              <a:rPr lang="en-US" dirty="0"/>
              <a:t> </a:t>
            </a:r>
            <a:r>
              <a:rPr lang="en-US" dirty="0" err="1"/>
              <a:t>квалификационной</a:t>
            </a:r>
            <a:r>
              <a:rPr lang="en-US" dirty="0"/>
              <a:t> </a:t>
            </a:r>
            <a:r>
              <a:rPr lang="en-US" dirty="0" err="1"/>
              <a:t>категории</a:t>
            </a:r>
            <a:r>
              <a:rPr lang="en-US" dirty="0"/>
              <a:t>", </a:t>
            </a:r>
            <a:r>
              <a:rPr lang="en-US" dirty="0" err="1"/>
              <a:t>квалификационная</a:t>
            </a:r>
            <a:r>
              <a:rPr lang="en-US" dirty="0"/>
              <a:t> </a:t>
            </a:r>
            <a:r>
              <a:rPr lang="en-US" dirty="0" err="1"/>
              <a:t>категория</a:t>
            </a:r>
            <a:r>
              <a:rPr lang="en-US" dirty="0"/>
              <a:t> </a:t>
            </a:r>
            <a:r>
              <a:rPr lang="en-US" dirty="0" err="1"/>
              <a:t>снижается</a:t>
            </a:r>
            <a:r>
              <a:rPr lang="en-US" dirty="0"/>
              <a:t> </a:t>
            </a:r>
            <a:r>
              <a:rPr lang="en-US" dirty="0" err="1"/>
              <a:t>на</a:t>
            </a:r>
            <a:r>
              <a:rPr lang="en-US" dirty="0"/>
              <a:t> </a:t>
            </a:r>
            <a:r>
              <a:rPr lang="en-US" dirty="0" err="1"/>
              <a:t>один</a:t>
            </a:r>
            <a:r>
              <a:rPr lang="en-US" dirty="0"/>
              <a:t> </a:t>
            </a:r>
            <a:r>
              <a:rPr lang="en-US" dirty="0" err="1"/>
              <a:t>уровень</a:t>
            </a:r>
            <a:r>
              <a:rPr lang="en-US" dirty="0"/>
              <a:t>; </a:t>
            </a:r>
            <a:r>
              <a:rPr lang="en-US" b="1" dirty="0"/>
              <a:t>с </a:t>
            </a:r>
            <a:r>
              <a:rPr lang="en-US" b="1" dirty="0" err="1"/>
              <a:t>руководителями</a:t>
            </a:r>
            <a:r>
              <a:rPr lang="en-US" b="1" dirty="0"/>
              <a:t>, </a:t>
            </a:r>
            <a:r>
              <a:rPr lang="en-US" b="1" dirty="0" err="1"/>
              <a:t>имеющими</a:t>
            </a:r>
            <a:r>
              <a:rPr lang="en-US" b="1" dirty="0"/>
              <a:t> </a:t>
            </a:r>
            <a:r>
              <a:rPr lang="en-US" b="1" dirty="0" err="1"/>
              <a:t>квалификационную</a:t>
            </a:r>
            <a:r>
              <a:rPr lang="en-US" b="1" dirty="0"/>
              <a:t> </a:t>
            </a:r>
            <a:r>
              <a:rPr lang="en-US" b="1" dirty="0" err="1"/>
              <a:t>категорию</a:t>
            </a:r>
            <a:r>
              <a:rPr lang="en-US" b="1" dirty="0"/>
              <a:t> "</a:t>
            </a:r>
            <a:r>
              <a:rPr lang="en-US" b="1" dirty="0" err="1"/>
              <a:t>руководитель</a:t>
            </a:r>
            <a:r>
              <a:rPr lang="en-US" b="1" dirty="0"/>
              <a:t> </a:t>
            </a:r>
            <a:r>
              <a:rPr lang="en-US" b="1" dirty="0" err="1"/>
              <a:t>третьей</a:t>
            </a:r>
            <a:r>
              <a:rPr lang="en-US" b="1" dirty="0"/>
              <a:t> </a:t>
            </a:r>
            <a:r>
              <a:rPr lang="en-US" b="1" dirty="0" err="1"/>
              <a:t>квалификационной</a:t>
            </a:r>
            <a:r>
              <a:rPr lang="en-US" b="1" dirty="0"/>
              <a:t> </a:t>
            </a:r>
            <a:r>
              <a:rPr lang="en-US" b="1" dirty="0" err="1"/>
              <a:t>категории</a:t>
            </a:r>
            <a:r>
              <a:rPr lang="en-US" b="1" dirty="0"/>
              <a:t>" </a:t>
            </a:r>
            <a:r>
              <a:rPr lang="en-US" b="1" dirty="0" err="1"/>
              <a:t>трудовой</a:t>
            </a:r>
            <a:r>
              <a:rPr lang="en-US" b="1" dirty="0"/>
              <a:t> </a:t>
            </a:r>
            <a:r>
              <a:rPr lang="en-US" b="1" dirty="0" err="1"/>
              <a:t>договор</a:t>
            </a:r>
            <a:r>
              <a:rPr lang="en-US" b="1" dirty="0"/>
              <a:t> </a:t>
            </a:r>
            <a:r>
              <a:rPr lang="en-US" b="1" dirty="0" err="1"/>
              <a:t>подлежит</a:t>
            </a:r>
            <a:r>
              <a:rPr lang="en-US" b="1" dirty="0"/>
              <a:t> </a:t>
            </a:r>
            <a:r>
              <a:rPr lang="en-US" b="1" dirty="0" err="1"/>
              <a:t>расторжению</a:t>
            </a:r>
            <a:r>
              <a:rPr lang="en-US" b="1" dirty="0"/>
              <a:t>. </a:t>
            </a:r>
            <a:endParaRPr lang="ru-RU" b="1" dirty="0"/>
          </a:p>
          <a:p>
            <a:endParaRPr lang="ru-RU" dirty="0"/>
          </a:p>
        </p:txBody>
      </p:sp>
    </p:spTree>
    <p:extLst>
      <p:ext uri="{BB962C8B-B14F-4D97-AF65-F5344CB8AC3E}">
        <p14:creationId xmlns="" xmlns:p14="http://schemas.microsoft.com/office/powerpoint/2010/main" val="364316007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188640"/>
            <a:ext cx="8064896" cy="4524315"/>
          </a:xfrm>
          <a:prstGeom prst="rect">
            <a:avLst/>
          </a:prstGeom>
        </p:spPr>
        <p:txBody>
          <a:bodyPr wrap="square">
            <a:spAutoFit/>
          </a:bodyPr>
          <a:lstStyle/>
          <a:p>
            <a:r>
              <a:rPr lang="ru-RU" dirty="0" smtClean="0"/>
              <a:t>        97</a:t>
            </a:r>
            <a:r>
              <a:rPr lang="ru-RU" dirty="0"/>
              <a:t>. Аттестуемый знакомится с решением Комиссии.</a:t>
            </a:r>
          </a:p>
          <a:p>
            <a:r>
              <a:rPr lang="ru-RU" dirty="0"/>
              <a:t> </a:t>
            </a:r>
            <a:r>
              <a:rPr lang="en-US" dirty="0"/>
              <a:t>     </a:t>
            </a:r>
            <a:r>
              <a:rPr lang="ru-RU" dirty="0"/>
              <a:t> 98. Решение Комиссии оформляется протоколом согласно приложению </a:t>
            </a:r>
            <a:r>
              <a:rPr lang="en-US" dirty="0"/>
              <a:t>15 к </a:t>
            </a:r>
            <a:r>
              <a:rPr lang="en-US" dirty="0" err="1"/>
              <a:t>настоящим</a:t>
            </a:r>
            <a:r>
              <a:rPr lang="en-US" dirty="0"/>
              <a:t> </a:t>
            </a:r>
            <a:r>
              <a:rPr lang="en-US" dirty="0" err="1"/>
              <a:t>Правилам</a:t>
            </a:r>
            <a:r>
              <a:rPr lang="en-US" dirty="0"/>
              <a:t>, </a:t>
            </a:r>
            <a:r>
              <a:rPr lang="en-US" dirty="0" err="1"/>
              <a:t>который</a:t>
            </a:r>
            <a:r>
              <a:rPr lang="en-US" dirty="0"/>
              <a:t> </a:t>
            </a:r>
            <a:r>
              <a:rPr lang="en-US" dirty="0" err="1"/>
              <a:t>подписывается</a:t>
            </a:r>
            <a:r>
              <a:rPr lang="en-US" dirty="0"/>
              <a:t> </a:t>
            </a:r>
            <a:r>
              <a:rPr lang="en-US" dirty="0" err="1"/>
              <a:t>секретарҰм</a:t>
            </a:r>
            <a:r>
              <a:rPr lang="en-US" dirty="0"/>
              <a:t> и </a:t>
            </a:r>
            <a:r>
              <a:rPr lang="en-US" dirty="0" err="1"/>
              <a:t>членами</a:t>
            </a:r>
            <a:r>
              <a:rPr lang="en-US" dirty="0"/>
              <a:t> </a:t>
            </a:r>
            <a:r>
              <a:rPr lang="en-US" dirty="0" err="1"/>
              <a:t>Комиссии</a:t>
            </a:r>
            <a:r>
              <a:rPr lang="en-US" dirty="0"/>
              <a:t>, </a:t>
            </a:r>
            <a:r>
              <a:rPr lang="en-US" dirty="0" err="1"/>
              <a:t>присутствовавшими</a:t>
            </a:r>
            <a:r>
              <a:rPr lang="en-US" dirty="0"/>
              <a:t> </a:t>
            </a:r>
            <a:r>
              <a:rPr lang="en-US" dirty="0" err="1"/>
              <a:t>на</a:t>
            </a:r>
            <a:r>
              <a:rPr lang="en-US" dirty="0"/>
              <a:t> </a:t>
            </a:r>
            <a:r>
              <a:rPr lang="en-US" dirty="0" err="1"/>
              <a:t>его</a:t>
            </a:r>
            <a:r>
              <a:rPr lang="en-US" dirty="0"/>
              <a:t> </a:t>
            </a:r>
            <a:r>
              <a:rPr lang="en-US" dirty="0" err="1"/>
              <a:t>заседании</a:t>
            </a:r>
            <a:r>
              <a:rPr lang="en-US" dirty="0"/>
              <a:t>. </a:t>
            </a:r>
            <a:endParaRPr lang="ru-RU" dirty="0"/>
          </a:p>
          <a:p>
            <a:r>
              <a:rPr lang="en-US" dirty="0"/>
              <a:t>      </a:t>
            </a:r>
            <a:r>
              <a:rPr lang="ru-RU" dirty="0"/>
              <a:t>99. Решение Комиссии заносится в аттестационные листы аттестуемых.</a:t>
            </a:r>
          </a:p>
          <a:p>
            <a:r>
              <a:rPr lang="en-US" dirty="0"/>
              <a:t>     </a:t>
            </a:r>
            <a:r>
              <a:rPr lang="ru-RU" dirty="0"/>
              <a:t> 100. Аттестационный лист аттестуемого, прошедшего аттестацию и служебная характеристика на него хранятся в личном деле. Решение Комиссии заносится в послужной список аттестуемого.</a:t>
            </a:r>
          </a:p>
          <a:p>
            <a:r>
              <a:rPr lang="en-US" dirty="0"/>
              <a:t>     </a:t>
            </a:r>
            <a:r>
              <a:rPr lang="ru-RU" dirty="0"/>
              <a:t> 101. Решение Комиссии оформляется приказом аттестующего органа ежегодно не позднее 15 июля и 25 декабря текущего года. На основании соответствующего приказа, выдается удостоверение об аттестации с присвоением (подтверждением) квалификации согласно приложению </a:t>
            </a:r>
            <a:r>
              <a:rPr lang="en-US" dirty="0"/>
              <a:t>16 к </a:t>
            </a:r>
            <a:r>
              <a:rPr lang="en-US" dirty="0" err="1"/>
              <a:t>настоящим</a:t>
            </a:r>
            <a:r>
              <a:rPr lang="en-US" dirty="0"/>
              <a:t> </a:t>
            </a:r>
            <a:r>
              <a:rPr lang="en-US" dirty="0" err="1"/>
              <a:t>Правилам</a:t>
            </a:r>
            <a:r>
              <a:rPr lang="en-US" dirty="0"/>
              <a:t>.</a:t>
            </a:r>
            <a:endParaRPr lang="ru-RU" dirty="0"/>
          </a:p>
          <a:p>
            <a:r>
              <a:rPr lang="en-US" dirty="0"/>
              <a:t>      </a:t>
            </a:r>
            <a:r>
              <a:rPr lang="ru-RU" dirty="0"/>
              <a:t>102. Удостоверение об аттестации с присвоением (подтверждением) квалификации регистрируется в журнале регистрации и выдачи удостоверений согласно приложению </a:t>
            </a:r>
            <a:r>
              <a:rPr lang="en-US" dirty="0"/>
              <a:t>17 к </a:t>
            </a:r>
            <a:r>
              <a:rPr lang="en-US" dirty="0" err="1"/>
              <a:t>настоящим</a:t>
            </a:r>
            <a:r>
              <a:rPr lang="en-US" dirty="0"/>
              <a:t> </a:t>
            </a:r>
            <a:r>
              <a:rPr lang="en-US" dirty="0" err="1"/>
              <a:t>Правилам</a:t>
            </a:r>
            <a:r>
              <a:rPr lang="en-US" dirty="0"/>
              <a:t>.</a:t>
            </a:r>
            <a:endParaRPr lang="ru-RU" dirty="0"/>
          </a:p>
        </p:txBody>
      </p:sp>
    </p:spTree>
    <p:extLst>
      <p:ext uri="{BB962C8B-B14F-4D97-AF65-F5344CB8AC3E}">
        <p14:creationId xmlns="" xmlns:p14="http://schemas.microsoft.com/office/powerpoint/2010/main" val="19230269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9" y="260648"/>
            <a:ext cx="8136904" cy="5632311"/>
          </a:xfrm>
          <a:prstGeom prst="rect">
            <a:avLst/>
          </a:prstGeom>
        </p:spPr>
        <p:txBody>
          <a:bodyPr wrap="square">
            <a:spAutoFit/>
          </a:bodyPr>
          <a:lstStyle/>
          <a:p>
            <a:pPr algn="just"/>
            <a:r>
              <a:rPr lang="en-US" sz="2400" b="1" dirty="0" err="1"/>
              <a:t>Приложение</a:t>
            </a:r>
            <a:r>
              <a:rPr lang="en-US" sz="2400" b="1" dirty="0"/>
              <a:t> </a:t>
            </a:r>
            <a:r>
              <a:rPr lang="en-US" sz="2400" b="1" dirty="0" smtClean="0"/>
              <a:t>1</a:t>
            </a:r>
            <a:r>
              <a:rPr lang="ru-RU" sz="2400" b="1" dirty="0"/>
              <a:t> </a:t>
            </a:r>
            <a:r>
              <a:rPr lang="ru-RU" sz="2400" dirty="0"/>
              <a:t>Заявление на участие в национальном квалификационном тестировании</a:t>
            </a:r>
          </a:p>
          <a:p>
            <a:pPr algn="just"/>
            <a:r>
              <a:rPr lang="ru-RU" sz="2400" b="1" dirty="0"/>
              <a:t>Приложение </a:t>
            </a:r>
            <a:r>
              <a:rPr lang="ru-RU" sz="2400" b="1" dirty="0" smtClean="0"/>
              <a:t>2 </a:t>
            </a:r>
            <a:r>
              <a:rPr lang="ru-RU" sz="2400" dirty="0"/>
              <a:t>Пропуск на участие в национальном квалификационном </a:t>
            </a:r>
            <a:r>
              <a:rPr lang="ru-RU" sz="2400" dirty="0" smtClean="0"/>
              <a:t>тестировании</a:t>
            </a:r>
          </a:p>
          <a:p>
            <a:pPr algn="just"/>
            <a:r>
              <a:rPr lang="ru-RU" sz="2400" b="1" dirty="0"/>
              <a:t>Приложение </a:t>
            </a:r>
            <a:r>
              <a:rPr lang="ru-RU" sz="2400" b="1" dirty="0" smtClean="0"/>
              <a:t>3 </a:t>
            </a:r>
            <a:r>
              <a:rPr lang="ru-RU" sz="2400" dirty="0"/>
              <a:t>Акт обнаружения предметов и удаления из аудитории педагога, нарушившего правила поведения в аудитории</a:t>
            </a:r>
          </a:p>
          <a:p>
            <a:pPr algn="just"/>
            <a:r>
              <a:rPr lang="ru-RU" sz="2400" b="1" dirty="0"/>
              <a:t>Приложение </a:t>
            </a:r>
            <a:r>
              <a:rPr lang="ru-RU" sz="2400" b="1" dirty="0" smtClean="0"/>
              <a:t>4 </a:t>
            </a:r>
            <a:r>
              <a:rPr lang="ru-RU" sz="2400" dirty="0"/>
              <a:t>Акт выявления подставного лица на </a:t>
            </a:r>
            <a:r>
              <a:rPr lang="ru-RU" sz="2400" dirty="0" smtClean="0"/>
              <a:t>тестировании</a:t>
            </a:r>
          </a:p>
          <a:p>
            <a:pPr algn="just"/>
            <a:r>
              <a:rPr lang="ru-RU" sz="2400" b="1" dirty="0"/>
              <a:t>Приложение </a:t>
            </a:r>
            <a:r>
              <a:rPr lang="ru-RU" sz="2400" b="1" dirty="0" smtClean="0"/>
              <a:t>5 </a:t>
            </a:r>
            <a:r>
              <a:rPr lang="ru-RU" sz="2400" b="1" dirty="0"/>
              <a:t> </a:t>
            </a:r>
            <a:r>
              <a:rPr lang="en-US" sz="2400" b="1" dirty="0"/>
              <a:t>     </a:t>
            </a:r>
            <a:r>
              <a:rPr lang="ru-RU" sz="2400" b="1" dirty="0"/>
              <a:t> </a:t>
            </a:r>
            <a:r>
              <a:rPr lang="ru-RU" sz="2400" dirty="0"/>
              <a:t>Справка о прохождении национального квалификационного </a:t>
            </a:r>
            <a:r>
              <a:rPr lang="ru-RU" sz="2400" dirty="0" smtClean="0"/>
              <a:t>тестирования</a:t>
            </a:r>
          </a:p>
          <a:p>
            <a:pPr algn="just"/>
            <a:r>
              <a:rPr lang="ru-RU" sz="2400" b="1" dirty="0"/>
              <a:t>Приложение 6 </a:t>
            </a:r>
            <a:r>
              <a:rPr lang="ru-RU" sz="2400" b="1" dirty="0" smtClean="0"/>
              <a:t> </a:t>
            </a:r>
            <a:r>
              <a:rPr lang="ru-RU" sz="2400" dirty="0"/>
              <a:t>Заявление на участие в процедуре присвоения </a:t>
            </a:r>
            <a:r>
              <a:rPr lang="ru-RU" sz="2400" dirty="0" smtClean="0"/>
              <a:t> (</a:t>
            </a:r>
            <a:r>
              <a:rPr lang="ru-RU" sz="2400" dirty="0"/>
              <a:t>подтверждения</a:t>
            </a:r>
            <a:r>
              <a:rPr lang="ru-RU" sz="2400" dirty="0" smtClean="0"/>
              <a:t>)  </a:t>
            </a:r>
            <a:r>
              <a:rPr lang="en-US" sz="2400" dirty="0"/>
              <a:t>                             </a:t>
            </a:r>
            <a:r>
              <a:rPr lang="ru-RU" sz="2400" dirty="0"/>
              <a:t> квалификационной </a:t>
            </a:r>
            <a:r>
              <a:rPr lang="ru-RU" sz="2400" dirty="0" smtClean="0"/>
              <a:t>категории</a:t>
            </a:r>
          </a:p>
        </p:txBody>
      </p:sp>
    </p:spTree>
    <p:extLst>
      <p:ext uri="{BB962C8B-B14F-4D97-AF65-F5344CB8AC3E}">
        <p14:creationId xmlns="" xmlns:p14="http://schemas.microsoft.com/office/powerpoint/2010/main" val="27627562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Аттестация заместителей директора</a:t>
            </a:r>
            <a:endParaRPr lang="ru-RU" dirty="0"/>
          </a:p>
        </p:txBody>
      </p:sp>
      <p:sp>
        <p:nvSpPr>
          <p:cNvPr id="3" name="Прямоугольник 2"/>
          <p:cNvSpPr/>
          <p:nvPr/>
        </p:nvSpPr>
        <p:spPr>
          <a:xfrm>
            <a:off x="395536" y="1412776"/>
            <a:ext cx="8352928" cy="4524315"/>
          </a:xfrm>
          <a:prstGeom prst="rect">
            <a:avLst/>
          </a:prstGeom>
        </p:spPr>
        <p:txBody>
          <a:bodyPr wrap="square">
            <a:spAutoFit/>
          </a:bodyPr>
          <a:lstStyle/>
          <a:p>
            <a:r>
              <a:rPr lang="en-US" dirty="0"/>
              <a:t>      79. </a:t>
            </a:r>
            <a:r>
              <a:rPr lang="en-US" dirty="0" err="1"/>
              <a:t>Аттестуемый</a:t>
            </a:r>
            <a:r>
              <a:rPr lang="en-US" dirty="0"/>
              <a:t> </a:t>
            </a:r>
            <a:r>
              <a:rPr lang="en-US" dirty="0" err="1"/>
              <a:t>претендует</a:t>
            </a:r>
            <a:r>
              <a:rPr lang="en-US" dirty="0"/>
              <a:t> </a:t>
            </a:r>
            <a:r>
              <a:rPr lang="en-US" dirty="0" err="1"/>
              <a:t>на</a:t>
            </a:r>
            <a:r>
              <a:rPr lang="en-US" dirty="0"/>
              <a:t> </a:t>
            </a:r>
            <a:r>
              <a:rPr lang="en-US" dirty="0" err="1"/>
              <a:t>квалификационную</a:t>
            </a:r>
            <a:r>
              <a:rPr lang="en-US" dirty="0"/>
              <a:t> </a:t>
            </a:r>
            <a:r>
              <a:rPr lang="en-US" dirty="0" err="1"/>
              <a:t>категорию</a:t>
            </a:r>
            <a:r>
              <a:rPr lang="en-US" dirty="0"/>
              <a:t> </a:t>
            </a:r>
            <a:r>
              <a:rPr lang="en-US" b="1" dirty="0"/>
              <a:t>"</a:t>
            </a:r>
            <a:r>
              <a:rPr lang="en-US" b="1" dirty="0" err="1"/>
              <a:t>заместитель</a:t>
            </a:r>
            <a:r>
              <a:rPr lang="en-US" b="1" dirty="0"/>
              <a:t> </a:t>
            </a:r>
            <a:r>
              <a:rPr lang="en-US" b="1" dirty="0" err="1"/>
              <a:t>руководителя</a:t>
            </a:r>
            <a:r>
              <a:rPr lang="en-US" b="1" dirty="0"/>
              <a:t> </a:t>
            </a:r>
            <a:r>
              <a:rPr lang="en-US" b="1" dirty="0" err="1"/>
              <a:t>третьей</a:t>
            </a:r>
            <a:r>
              <a:rPr lang="en-US" b="1" dirty="0"/>
              <a:t> </a:t>
            </a:r>
            <a:r>
              <a:rPr lang="en-US" b="1" dirty="0" err="1"/>
              <a:t>квалификационной</a:t>
            </a:r>
            <a:r>
              <a:rPr lang="en-US" b="1" dirty="0"/>
              <a:t> </a:t>
            </a:r>
            <a:r>
              <a:rPr lang="en-US" b="1" dirty="0" err="1"/>
              <a:t>категории</a:t>
            </a:r>
            <a:r>
              <a:rPr lang="en-US" b="1" dirty="0"/>
              <a:t>"</a:t>
            </a:r>
            <a:r>
              <a:rPr lang="en-US" dirty="0"/>
              <a:t> </a:t>
            </a:r>
            <a:r>
              <a:rPr lang="en-US" dirty="0" err="1"/>
              <a:t>при</a:t>
            </a:r>
            <a:r>
              <a:rPr lang="en-US" dirty="0"/>
              <a:t> </a:t>
            </a:r>
            <a:r>
              <a:rPr lang="en-US" dirty="0" err="1"/>
              <a:t>наличии</a:t>
            </a:r>
            <a:r>
              <a:rPr lang="en-US" dirty="0"/>
              <a:t> </a:t>
            </a:r>
            <a:r>
              <a:rPr lang="en-US" dirty="0" err="1"/>
              <a:t>педагогического</a:t>
            </a:r>
            <a:r>
              <a:rPr lang="en-US" dirty="0"/>
              <a:t> </a:t>
            </a:r>
            <a:r>
              <a:rPr lang="en-US" dirty="0" err="1"/>
              <a:t>или</a:t>
            </a:r>
            <a:r>
              <a:rPr lang="en-US" dirty="0"/>
              <a:t> </a:t>
            </a:r>
            <a:r>
              <a:rPr lang="en-US" dirty="0" err="1"/>
              <a:t>иного</a:t>
            </a:r>
            <a:r>
              <a:rPr lang="en-US" dirty="0"/>
              <a:t> </a:t>
            </a:r>
            <a:r>
              <a:rPr lang="en-US" dirty="0" err="1"/>
              <a:t>профессионального</a:t>
            </a:r>
            <a:r>
              <a:rPr lang="en-US" dirty="0"/>
              <a:t> </a:t>
            </a:r>
            <a:r>
              <a:rPr lang="en-US" dirty="0" err="1"/>
              <a:t>образования</a:t>
            </a:r>
            <a:r>
              <a:rPr lang="en-US" dirty="0"/>
              <a:t> </a:t>
            </a:r>
            <a:r>
              <a:rPr lang="en-US" dirty="0" err="1"/>
              <a:t>по</a:t>
            </a:r>
            <a:r>
              <a:rPr lang="en-US" dirty="0"/>
              <a:t> </a:t>
            </a:r>
            <a:r>
              <a:rPr lang="en-US" dirty="0" err="1"/>
              <a:t>соответствующему</a:t>
            </a:r>
            <a:r>
              <a:rPr lang="en-US" dirty="0"/>
              <a:t> </a:t>
            </a:r>
            <a:r>
              <a:rPr lang="en-US" dirty="0" err="1"/>
              <a:t>профилю</a:t>
            </a:r>
            <a:r>
              <a:rPr lang="en-US" dirty="0"/>
              <a:t> </a:t>
            </a:r>
            <a:r>
              <a:rPr lang="en-US" dirty="0" err="1"/>
              <a:t>либо</a:t>
            </a:r>
            <a:r>
              <a:rPr lang="en-US" dirty="0"/>
              <a:t> </a:t>
            </a:r>
            <a:r>
              <a:rPr lang="en-US" dirty="0" err="1"/>
              <a:t>прохождения</a:t>
            </a:r>
            <a:r>
              <a:rPr lang="en-US" dirty="0"/>
              <a:t> </a:t>
            </a:r>
            <a:r>
              <a:rPr lang="en-US" dirty="0" err="1"/>
              <a:t>педагогической</a:t>
            </a:r>
            <a:r>
              <a:rPr lang="en-US" dirty="0"/>
              <a:t> </a:t>
            </a:r>
            <a:r>
              <a:rPr lang="en-US" dirty="0" err="1"/>
              <a:t>переподготовки</a:t>
            </a:r>
            <a:r>
              <a:rPr lang="en-US" dirty="0"/>
              <a:t>.</a:t>
            </a:r>
            <a:endParaRPr lang="ru-RU" dirty="0"/>
          </a:p>
          <a:p>
            <a:r>
              <a:rPr lang="en-US" dirty="0"/>
              <a:t>     </a:t>
            </a:r>
            <a:r>
              <a:rPr lang="en-US" b="1" dirty="0"/>
              <a:t> </a:t>
            </a:r>
            <a:r>
              <a:rPr lang="ru-RU" b="1" dirty="0"/>
              <a:t>При этом:</a:t>
            </a:r>
          </a:p>
          <a:p>
            <a:r>
              <a:rPr lang="en-US" dirty="0"/>
              <a:t>     </a:t>
            </a:r>
            <a:r>
              <a:rPr lang="ru-RU" b="1" dirty="0"/>
              <a:t> обеспечивается выполнение не менее трех нижеследующих показателей:</a:t>
            </a:r>
          </a:p>
          <a:p>
            <a:pPr marL="285750" indent="-285750">
              <a:buFont typeface="Arial" pitchFamily="34" charset="0"/>
              <a:buChar char="•"/>
            </a:pPr>
            <a:r>
              <a:rPr lang="en-US" dirty="0"/>
              <a:t>     </a:t>
            </a:r>
            <a:r>
              <a:rPr lang="ru-RU" dirty="0"/>
              <a:t> результативность использования различных видов </a:t>
            </a:r>
            <a:r>
              <a:rPr lang="ru-RU" dirty="0" err="1"/>
              <a:t>внутришкольного</a:t>
            </a:r>
            <a:r>
              <a:rPr lang="ru-RU" dirty="0"/>
              <a:t> контроля (контроля качества) в соответствии с целями и задачами организации образования;</a:t>
            </a:r>
          </a:p>
          <a:p>
            <a:pPr marL="285750" indent="-285750">
              <a:buFont typeface="Arial" pitchFamily="34" charset="0"/>
              <a:buChar char="•"/>
            </a:pPr>
            <a:r>
              <a:rPr lang="en-US" dirty="0"/>
              <a:t>     </a:t>
            </a:r>
            <a:r>
              <a:rPr lang="ru-RU" dirty="0"/>
              <a:t> соответствие анализа урока/занятия (журнал (листы) наблюдения на уроке/занятии) программам наблюдения на уроке/занятии;</a:t>
            </a:r>
          </a:p>
          <a:p>
            <a:pPr marL="285750" indent="-285750">
              <a:buFont typeface="Arial" pitchFamily="34" charset="0"/>
              <a:buChar char="•"/>
            </a:pPr>
            <a:r>
              <a:rPr lang="en-US" dirty="0"/>
              <a:t>     </a:t>
            </a:r>
            <a:r>
              <a:rPr lang="ru-RU" dirty="0"/>
              <a:t> результативность использования уровневых дескрипторов с учетом квалификационных категорий педагогов, особенностей обучающихся для осуществления </a:t>
            </a:r>
            <a:r>
              <a:rPr lang="ru-RU" dirty="0" err="1"/>
              <a:t>внутришкольного</a:t>
            </a:r>
            <a:r>
              <a:rPr lang="ru-RU" dirty="0"/>
              <a:t> контроля (контроля качества);</a:t>
            </a:r>
          </a:p>
          <a:p>
            <a:pPr marL="285750" indent="-285750">
              <a:buFont typeface="Arial" pitchFamily="34" charset="0"/>
              <a:buChar char="•"/>
            </a:pPr>
            <a:r>
              <a:rPr lang="en-US" dirty="0"/>
              <a:t>     </a:t>
            </a:r>
            <a:r>
              <a:rPr lang="ru-RU" dirty="0"/>
              <a:t> обобщение и распространение опыта работы по курируемому направлению на районном/городском уровне.</a:t>
            </a:r>
          </a:p>
        </p:txBody>
      </p:sp>
    </p:spTree>
    <p:extLst>
      <p:ext uri="{BB962C8B-B14F-4D97-AF65-F5344CB8AC3E}">
        <p14:creationId xmlns="" xmlns:p14="http://schemas.microsoft.com/office/powerpoint/2010/main" val="274321280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04664"/>
            <a:ext cx="8136904" cy="5940088"/>
          </a:xfrm>
          <a:prstGeom prst="rect">
            <a:avLst/>
          </a:prstGeom>
        </p:spPr>
        <p:txBody>
          <a:bodyPr wrap="square">
            <a:spAutoFit/>
          </a:bodyPr>
          <a:lstStyle/>
          <a:p>
            <a:pPr algn="just"/>
            <a:r>
              <a:rPr lang="en-US" dirty="0"/>
              <a:t>     </a:t>
            </a:r>
            <a:r>
              <a:rPr lang="en-US" sz="2000" dirty="0"/>
              <a:t> 80. </a:t>
            </a:r>
            <a:r>
              <a:rPr lang="en-US" sz="2000" dirty="0" err="1"/>
              <a:t>Аттестуемый</a:t>
            </a:r>
            <a:r>
              <a:rPr lang="en-US" sz="2000" dirty="0"/>
              <a:t> </a:t>
            </a:r>
            <a:r>
              <a:rPr lang="en-US" sz="2000" dirty="0" err="1"/>
              <a:t>претендует</a:t>
            </a:r>
            <a:r>
              <a:rPr lang="en-US" sz="2000" dirty="0"/>
              <a:t> </a:t>
            </a:r>
            <a:r>
              <a:rPr lang="en-US" sz="2000" dirty="0" err="1"/>
              <a:t>на</a:t>
            </a:r>
            <a:r>
              <a:rPr lang="en-US" sz="2000" dirty="0"/>
              <a:t> </a:t>
            </a:r>
            <a:r>
              <a:rPr lang="en-US" sz="2000" dirty="0" err="1"/>
              <a:t>квалификационную</a:t>
            </a:r>
            <a:r>
              <a:rPr lang="en-US" sz="2000" dirty="0"/>
              <a:t> </a:t>
            </a:r>
            <a:r>
              <a:rPr lang="en-US" sz="2000" dirty="0" err="1"/>
              <a:t>категорию</a:t>
            </a:r>
            <a:r>
              <a:rPr lang="en-US" sz="2000" dirty="0"/>
              <a:t> "</a:t>
            </a:r>
            <a:r>
              <a:rPr lang="en-US" sz="2000" b="1" dirty="0" err="1"/>
              <a:t>заместитель</a:t>
            </a:r>
            <a:r>
              <a:rPr lang="en-US" sz="2000" b="1" dirty="0"/>
              <a:t> </a:t>
            </a:r>
            <a:r>
              <a:rPr lang="en-US" sz="2000" b="1" dirty="0" err="1"/>
              <a:t>руководителя</a:t>
            </a:r>
            <a:r>
              <a:rPr lang="en-US" sz="2000" b="1" dirty="0"/>
              <a:t> </a:t>
            </a:r>
            <a:r>
              <a:rPr lang="en-US" sz="2000" b="1" dirty="0" err="1"/>
              <a:t>второй</a:t>
            </a:r>
            <a:r>
              <a:rPr lang="en-US" sz="2000" b="1" dirty="0"/>
              <a:t> </a:t>
            </a:r>
            <a:r>
              <a:rPr lang="en-US" sz="2000" b="1" dirty="0" err="1"/>
              <a:t>квалификационной</a:t>
            </a:r>
            <a:r>
              <a:rPr lang="en-US" sz="2000" b="1" dirty="0"/>
              <a:t> </a:t>
            </a:r>
            <a:r>
              <a:rPr lang="en-US" sz="2000" b="1" dirty="0" err="1"/>
              <a:t>категории</a:t>
            </a:r>
            <a:r>
              <a:rPr lang="en-US" sz="2000" b="1" dirty="0"/>
              <a:t>" </a:t>
            </a:r>
            <a:r>
              <a:rPr lang="en-US" sz="2000" dirty="0" err="1"/>
              <a:t>при</a:t>
            </a:r>
            <a:r>
              <a:rPr lang="en-US" sz="2000" dirty="0"/>
              <a:t> </a:t>
            </a:r>
            <a:r>
              <a:rPr lang="en-US" sz="2000" dirty="0" err="1"/>
              <a:t>наличии</a:t>
            </a:r>
            <a:r>
              <a:rPr lang="en-US" sz="2000" dirty="0"/>
              <a:t> </a:t>
            </a:r>
            <a:r>
              <a:rPr lang="en-US" sz="2000" dirty="0" err="1"/>
              <a:t>педагогического</a:t>
            </a:r>
            <a:r>
              <a:rPr lang="en-US" sz="2000" dirty="0"/>
              <a:t> </a:t>
            </a:r>
            <a:r>
              <a:rPr lang="en-US" sz="2000" dirty="0" err="1"/>
              <a:t>или</a:t>
            </a:r>
            <a:r>
              <a:rPr lang="en-US" sz="2000" dirty="0"/>
              <a:t> </a:t>
            </a:r>
            <a:r>
              <a:rPr lang="en-US" sz="2000" dirty="0" err="1"/>
              <a:t>иного</a:t>
            </a:r>
            <a:r>
              <a:rPr lang="en-US" sz="2000" dirty="0"/>
              <a:t> </a:t>
            </a:r>
            <a:r>
              <a:rPr lang="en-US" sz="2000" dirty="0" err="1"/>
              <a:t>профессионального</a:t>
            </a:r>
            <a:r>
              <a:rPr lang="en-US" sz="2000" dirty="0"/>
              <a:t> </a:t>
            </a:r>
            <a:r>
              <a:rPr lang="en-US" sz="2000" dirty="0" err="1"/>
              <a:t>образования</a:t>
            </a:r>
            <a:r>
              <a:rPr lang="en-US" sz="2000" dirty="0"/>
              <a:t> </a:t>
            </a:r>
            <a:r>
              <a:rPr lang="en-US" sz="2000" dirty="0" err="1"/>
              <a:t>по</a:t>
            </a:r>
            <a:r>
              <a:rPr lang="en-US" sz="2000" dirty="0"/>
              <a:t> </a:t>
            </a:r>
            <a:r>
              <a:rPr lang="en-US" sz="2000" dirty="0" err="1"/>
              <a:t>соответствующему</a:t>
            </a:r>
            <a:r>
              <a:rPr lang="en-US" sz="2000" dirty="0"/>
              <a:t> </a:t>
            </a:r>
            <a:r>
              <a:rPr lang="en-US" sz="2000" dirty="0" err="1"/>
              <a:t>профилю</a:t>
            </a:r>
            <a:r>
              <a:rPr lang="en-US" sz="2000" dirty="0"/>
              <a:t> </a:t>
            </a:r>
            <a:r>
              <a:rPr lang="en-US" sz="2000" dirty="0" err="1"/>
              <a:t>либо</a:t>
            </a:r>
            <a:r>
              <a:rPr lang="en-US" sz="2000" dirty="0"/>
              <a:t> </a:t>
            </a:r>
            <a:r>
              <a:rPr lang="en-US" sz="2000" dirty="0" err="1"/>
              <a:t>прохождения</a:t>
            </a:r>
            <a:r>
              <a:rPr lang="en-US" sz="2000" dirty="0"/>
              <a:t> </a:t>
            </a:r>
            <a:r>
              <a:rPr lang="en-US" sz="2000" dirty="0" err="1"/>
              <a:t>педагогической</a:t>
            </a:r>
            <a:r>
              <a:rPr lang="en-US" sz="2000" dirty="0"/>
              <a:t> </a:t>
            </a:r>
            <a:r>
              <a:rPr lang="en-US" sz="2000" dirty="0" err="1"/>
              <a:t>переподготовки</a:t>
            </a:r>
            <a:r>
              <a:rPr lang="en-US" sz="2000" dirty="0"/>
              <a:t>.</a:t>
            </a:r>
            <a:endParaRPr lang="ru-RU" sz="2000" dirty="0"/>
          </a:p>
          <a:p>
            <a:r>
              <a:rPr lang="en-US" sz="2000" dirty="0"/>
              <a:t>     </a:t>
            </a:r>
            <a:r>
              <a:rPr lang="en-US" sz="2000" b="1" dirty="0"/>
              <a:t> </a:t>
            </a:r>
            <a:endParaRPr lang="ru-RU" sz="2000" b="1" dirty="0" smtClean="0"/>
          </a:p>
          <a:p>
            <a:r>
              <a:rPr lang="ru-RU" sz="2000" b="1" dirty="0" smtClean="0"/>
              <a:t>При </a:t>
            </a:r>
            <a:r>
              <a:rPr lang="ru-RU" sz="2000" b="1" dirty="0"/>
              <a:t>этом</a:t>
            </a:r>
            <a:r>
              <a:rPr lang="ru-RU" sz="2000" b="1" dirty="0" smtClean="0"/>
              <a:t>:</a:t>
            </a:r>
            <a:r>
              <a:rPr lang="en-US" sz="2000" dirty="0"/>
              <a:t>   </a:t>
            </a:r>
            <a:r>
              <a:rPr lang="ru-RU" sz="2000" dirty="0"/>
              <a:t> </a:t>
            </a:r>
            <a:r>
              <a:rPr lang="ru-RU" sz="2000" b="1" dirty="0"/>
              <a:t>обеспечивается выполнение не менее трех нижеследующих показателей:</a:t>
            </a:r>
          </a:p>
          <a:p>
            <a:pPr marL="285750" indent="-285750">
              <a:buFont typeface="Arial" pitchFamily="34" charset="0"/>
              <a:buChar char="•"/>
            </a:pPr>
            <a:r>
              <a:rPr lang="en-US" sz="2000" dirty="0"/>
              <a:t>     </a:t>
            </a:r>
            <a:r>
              <a:rPr lang="ru-RU" sz="2000" dirty="0"/>
              <a:t> рациональное использование ресурсов организации образования (цифровых, кадровых, материально-технических) для </a:t>
            </a:r>
            <a:r>
              <a:rPr lang="ru-RU" sz="2000" dirty="0" err="1"/>
              <a:t>внутришкольного</a:t>
            </a:r>
            <a:r>
              <a:rPr lang="ru-RU" sz="2000" dirty="0"/>
              <a:t> контроля (контроля качества);</a:t>
            </a:r>
          </a:p>
          <a:p>
            <a:pPr marL="285750" indent="-285750">
              <a:buFont typeface="Arial" pitchFamily="34" charset="0"/>
              <a:buChar char="•"/>
            </a:pPr>
            <a:r>
              <a:rPr lang="ru-RU" sz="2000" dirty="0"/>
              <a:t> </a:t>
            </a:r>
            <a:r>
              <a:rPr lang="en-US" sz="2000" dirty="0"/>
              <a:t>     </a:t>
            </a:r>
            <a:r>
              <a:rPr lang="ru-RU" sz="2000" dirty="0"/>
              <a:t> использование различных видов контрольно-измерительных материалов и их информативность: показатели учебных достижений; </a:t>
            </a:r>
          </a:p>
          <a:p>
            <a:pPr marL="285750" indent="-285750">
              <a:buFont typeface="Arial" pitchFamily="34" charset="0"/>
              <a:buChar char="•"/>
            </a:pPr>
            <a:r>
              <a:rPr lang="en-US" sz="2000" dirty="0"/>
              <a:t>     </a:t>
            </a:r>
            <a:r>
              <a:rPr lang="ru-RU" sz="2000" dirty="0"/>
              <a:t> эффективность обратной связи и коррекционной деятельности в организации </a:t>
            </a:r>
            <a:r>
              <a:rPr lang="ru-RU" sz="2000" dirty="0" err="1"/>
              <a:t>внутришкольного</a:t>
            </a:r>
            <a:r>
              <a:rPr lang="ru-RU" sz="2000" dirty="0"/>
              <a:t> контроля: использование результатов "по вертикали" (администрация - учитель) и "по горизонтали" (между субъектами управления);</a:t>
            </a:r>
          </a:p>
          <a:p>
            <a:pPr marL="285750" indent="-285750">
              <a:buFont typeface="Arial" pitchFamily="34" charset="0"/>
              <a:buChar char="•"/>
            </a:pPr>
            <a:r>
              <a:rPr lang="en-US" sz="2000" dirty="0"/>
              <a:t>     </a:t>
            </a:r>
            <a:r>
              <a:rPr lang="ru-RU" sz="2000" dirty="0"/>
              <a:t> обобщение и распространение опыта работы по курируемому направлению на областном уровне;</a:t>
            </a:r>
          </a:p>
        </p:txBody>
      </p:sp>
    </p:spTree>
    <p:extLst>
      <p:ext uri="{BB962C8B-B14F-4D97-AF65-F5344CB8AC3E}">
        <p14:creationId xmlns="" xmlns:p14="http://schemas.microsoft.com/office/powerpoint/2010/main" val="260084821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260647"/>
            <a:ext cx="8208912" cy="5632311"/>
          </a:xfrm>
          <a:prstGeom prst="rect">
            <a:avLst/>
          </a:prstGeom>
        </p:spPr>
        <p:txBody>
          <a:bodyPr wrap="square">
            <a:spAutoFit/>
          </a:bodyPr>
          <a:lstStyle/>
          <a:p>
            <a:pPr algn="just"/>
            <a:r>
              <a:rPr lang="en-US" dirty="0"/>
              <a:t>   </a:t>
            </a:r>
            <a:r>
              <a:rPr lang="en-US" sz="2000" dirty="0"/>
              <a:t>   81. </a:t>
            </a:r>
            <a:r>
              <a:rPr lang="en-US" sz="2000" dirty="0" err="1"/>
              <a:t>Аттестуемый</a:t>
            </a:r>
            <a:r>
              <a:rPr lang="en-US" sz="2000" dirty="0"/>
              <a:t> </a:t>
            </a:r>
            <a:r>
              <a:rPr lang="en-US" sz="2000" dirty="0" err="1"/>
              <a:t>претендует</a:t>
            </a:r>
            <a:r>
              <a:rPr lang="en-US" sz="2000" dirty="0"/>
              <a:t> </a:t>
            </a:r>
            <a:r>
              <a:rPr lang="en-US" sz="2000" dirty="0" err="1"/>
              <a:t>на</a:t>
            </a:r>
            <a:r>
              <a:rPr lang="en-US" sz="2000" dirty="0"/>
              <a:t> </a:t>
            </a:r>
            <a:r>
              <a:rPr lang="en-US" sz="2000" dirty="0" err="1"/>
              <a:t>квалификационную</a:t>
            </a:r>
            <a:r>
              <a:rPr lang="en-US" sz="2000" dirty="0"/>
              <a:t> </a:t>
            </a:r>
            <a:r>
              <a:rPr lang="en-US" sz="2000" dirty="0" err="1"/>
              <a:t>категорию</a:t>
            </a:r>
            <a:r>
              <a:rPr lang="en-US" sz="2000" dirty="0"/>
              <a:t> </a:t>
            </a:r>
            <a:r>
              <a:rPr lang="en-US" sz="2000" b="1" dirty="0"/>
              <a:t>"</a:t>
            </a:r>
            <a:r>
              <a:rPr lang="en-US" sz="2000" b="1" dirty="0" err="1"/>
              <a:t>заместитель</a:t>
            </a:r>
            <a:r>
              <a:rPr lang="en-US" sz="2000" b="1" dirty="0"/>
              <a:t> </a:t>
            </a:r>
            <a:r>
              <a:rPr lang="en-US" sz="2000" b="1" dirty="0" err="1"/>
              <a:t>руководителя</a:t>
            </a:r>
            <a:r>
              <a:rPr lang="en-US" sz="2000" b="1" dirty="0"/>
              <a:t> </a:t>
            </a:r>
            <a:r>
              <a:rPr lang="en-US" sz="2000" b="1" dirty="0" err="1"/>
              <a:t>первой</a:t>
            </a:r>
            <a:r>
              <a:rPr lang="en-US" sz="2000" b="1" dirty="0"/>
              <a:t> </a:t>
            </a:r>
            <a:r>
              <a:rPr lang="en-US" sz="2000" b="1" dirty="0" err="1"/>
              <a:t>квалификационной</a:t>
            </a:r>
            <a:r>
              <a:rPr lang="en-US" sz="2000" b="1" dirty="0"/>
              <a:t> </a:t>
            </a:r>
            <a:r>
              <a:rPr lang="en-US" sz="2000" b="1" dirty="0" err="1"/>
              <a:t>категории</a:t>
            </a:r>
            <a:r>
              <a:rPr lang="en-US" sz="2000" b="1" dirty="0"/>
              <a:t>" </a:t>
            </a:r>
            <a:r>
              <a:rPr lang="en-US" sz="2000" dirty="0" err="1"/>
              <a:t>при</a:t>
            </a:r>
            <a:r>
              <a:rPr lang="en-US" sz="2000" dirty="0"/>
              <a:t> </a:t>
            </a:r>
            <a:r>
              <a:rPr lang="en-US" sz="2000" dirty="0" err="1"/>
              <a:t>наличии</a:t>
            </a:r>
            <a:r>
              <a:rPr lang="en-US" sz="2000" dirty="0"/>
              <a:t> </a:t>
            </a:r>
            <a:r>
              <a:rPr lang="en-US" sz="2000" dirty="0" err="1"/>
              <a:t>педагогического</a:t>
            </a:r>
            <a:r>
              <a:rPr lang="en-US" sz="2000" dirty="0"/>
              <a:t> </a:t>
            </a:r>
            <a:r>
              <a:rPr lang="en-US" sz="2000" dirty="0" err="1"/>
              <a:t>или</a:t>
            </a:r>
            <a:r>
              <a:rPr lang="en-US" sz="2000" dirty="0"/>
              <a:t> </a:t>
            </a:r>
            <a:r>
              <a:rPr lang="en-US" sz="2000" dirty="0" err="1"/>
              <a:t>иного</a:t>
            </a:r>
            <a:r>
              <a:rPr lang="en-US" sz="2000" dirty="0"/>
              <a:t> </a:t>
            </a:r>
            <a:r>
              <a:rPr lang="en-US" sz="2000" dirty="0" err="1"/>
              <a:t>профессионального</a:t>
            </a:r>
            <a:r>
              <a:rPr lang="en-US" sz="2000" dirty="0"/>
              <a:t> </a:t>
            </a:r>
            <a:r>
              <a:rPr lang="en-US" sz="2000" dirty="0" err="1"/>
              <a:t>образования</a:t>
            </a:r>
            <a:r>
              <a:rPr lang="en-US" sz="2000" dirty="0"/>
              <a:t> </a:t>
            </a:r>
            <a:r>
              <a:rPr lang="en-US" sz="2000" dirty="0" err="1"/>
              <a:t>по</a:t>
            </a:r>
            <a:r>
              <a:rPr lang="en-US" sz="2000" dirty="0"/>
              <a:t> </a:t>
            </a:r>
            <a:r>
              <a:rPr lang="en-US" sz="2000" dirty="0" err="1"/>
              <a:t>соответствующему</a:t>
            </a:r>
            <a:r>
              <a:rPr lang="en-US" sz="2000" dirty="0"/>
              <a:t> </a:t>
            </a:r>
            <a:r>
              <a:rPr lang="en-US" sz="2000" dirty="0" err="1"/>
              <a:t>профилю</a:t>
            </a:r>
            <a:r>
              <a:rPr lang="en-US" sz="2000" dirty="0"/>
              <a:t> </a:t>
            </a:r>
            <a:r>
              <a:rPr lang="en-US" sz="2000" dirty="0" err="1"/>
              <a:t>либо</a:t>
            </a:r>
            <a:r>
              <a:rPr lang="en-US" sz="2000" dirty="0"/>
              <a:t> </a:t>
            </a:r>
            <a:r>
              <a:rPr lang="en-US" sz="2000" dirty="0" err="1"/>
              <a:t>прохождения</a:t>
            </a:r>
            <a:r>
              <a:rPr lang="en-US" sz="2000" dirty="0"/>
              <a:t> </a:t>
            </a:r>
            <a:r>
              <a:rPr lang="en-US" sz="2000" dirty="0" err="1"/>
              <a:t>педагогической</a:t>
            </a:r>
            <a:r>
              <a:rPr lang="en-US" sz="2000" dirty="0"/>
              <a:t> </a:t>
            </a:r>
            <a:r>
              <a:rPr lang="en-US" sz="2000" dirty="0" err="1"/>
              <a:t>переподготовки</a:t>
            </a:r>
            <a:r>
              <a:rPr lang="en-US" sz="2000" dirty="0"/>
              <a:t>.</a:t>
            </a:r>
            <a:endParaRPr lang="ru-RU" sz="2000" dirty="0"/>
          </a:p>
          <a:p>
            <a:r>
              <a:rPr lang="en-US" sz="2000" dirty="0"/>
              <a:t>     </a:t>
            </a:r>
            <a:endParaRPr lang="ru-RU" sz="2000" dirty="0" smtClean="0"/>
          </a:p>
          <a:p>
            <a:r>
              <a:rPr lang="en-US" sz="2000" b="1" dirty="0" smtClean="0"/>
              <a:t> </a:t>
            </a:r>
            <a:r>
              <a:rPr lang="ru-RU" sz="2000" b="1" dirty="0"/>
              <a:t>При этом:</a:t>
            </a:r>
          </a:p>
          <a:p>
            <a:r>
              <a:rPr lang="en-US" sz="2000" b="1" dirty="0"/>
              <a:t>     </a:t>
            </a:r>
            <a:r>
              <a:rPr lang="ru-RU" sz="2000" b="1" dirty="0"/>
              <a:t> обеспечивается выполнение не менее трех нижеследующих показателей:</a:t>
            </a:r>
          </a:p>
          <a:p>
            <a:pPr marL="285750" indent="-285750">
              <a:buFont typeface="Arial" pitchFamily="34" charset="0"/>
              <a:buChar char="•"/>
            </a:pPr>
            <a:r>
              <a:rPr lang="en-US" sz="2000" dirty="0"/>
              <a:t>     </a:t>
            </a:r>
            <a:r>
              <a:rPr lang="ru-RU" sz="2000" dirty="0"/>
              <a:t> объективность и действенность результатов </a:t>
            </a:r>
            <a:r>
              <a:rPr lang="ru-RU" sz="2000" dirty="0" err="1"/>
              <a:t>внутришкольного</a:t>
            </a:r>
            <a:r>
              <a:rPr lang="ru-RU" sz="2000" dirty="0"/>
              <a:t> контроля (контроля качества): динамика измеряемых показателей;</a:t>
            </a:r>
          </a:p>
          <a:p>
            <a:pPr marL="285750" indent="-285750">
              <a:buFont typeface="Arial" pitchFamily="34" charset="0"/>
              <a:buChar char="•"/>
            </a:pPr>
            <a:r>
              <a:rPr lang="en-US" sz="2000" dirty="0"/>
              <a:t>     </a:t>
            </a:r>
            <a:r>
              <a:rPr lang="ru-RU" sz="2000" dirty="0"/>
              <a:t> инновационный подход в организации </a:t>
            </a:r>
            <a:r>
              <a:rPr lang="ru-RU" sz="2000" dirty="0" err="1"/>
              <a:t>внутришкольного</a:t>
            </a:r>
            <a:r>
              <a:rPr lang="ru-RU" sz="2000" dirty="0"/>
              <a:t> контроля (контроля качества);</a:t>
            </a:r>
          </a:p>
          <a:p>
            <a:pPr marL="285750" indent="-285750">
              <a:buFont typeface="Arial" pitchFamily="34" charset="0"/>
              <a:buChar char="•"/>
            </a:pPr>
            <a:r>
              <a:rPr lang="en-US" sz="2000" dirty="0"/>
              <a:t>     </a:t>
            </a:r>
            <a:r>
              <a:rPr lang="ru-RU" sz="2000" dirty="0"/>
              <a:t> качество аналитических материалов;</a:t>
            </a:r>
          </a:p>
          <a:p>
            <a:pPr marL="285750" indent="-285750">
              <a:buFont typeface="Arial" pitchFamily="34" charset="0"/>
              <a:buChar char="•"/>
            </a:pPr>
            <a:r>
              <a:rPr lang="en-US" sz="2000" dirty="0"/>
              <a:t>     </a:t>
            </a:r>
            <a:r>
              <a:rPr lang="ru-RU" sz="2000" dirty="0"/>
              <a:t> обобщение и распространение опыта работы по курируемому направлению на республиканском или международном уровне;</a:t>
            </a:r>
          </a:p>
          <a:p>
            <a:pPr marL="285750" indent="-285750">
              <a:buFont typeface="Arial" pitchFamily="34" charset="0"/>
              <a:buChar char="•"/>
            </a:pPr>
            <a:r>
              <a:rPr lang="en-US" sz="2000" dirty="0"/>
              <a:t>     </a:t>
            </a:r>
            <a:r>
              <a:rPr lang="ru-RU" sz="2000" dirty="0"/>
              <a:t> система дифференцированной работы с различными категориями педагогов.</a:t>
            </a:r>
          </a:p>
        </p:txBody>
      </p:sp>
    </p:spTree>
    <p:extLst>
      <p:ext uri="{BB962C8B-B14F-4D97-AF65-F5344CB8AC3E}">
        <p14:creationId xmlns="" xmlns:p14="http://schemas.microsoft.com/office/powerpoint/2010/main" val="128355828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260647"/>
            <a:ext cx="8352928" cy="5632311"/>
          </a:xfrm>
          <a:prstGeom prst="rect">
            <a:avLst/>
          </a:prstGeom>
        </p:spPr>
        <p:txBody>
          <a:bodyPr wrap="square">
            <a:spAutoFit/>
          </a:bodyPr>
          <a:lstStyle/>
          <a:p>
            <a:r>
              <a:rPr lang="en-US" dirty="0"/>
              <a:t>     </a:t>
            </a:r>
            <a:r>
              <a:rPr lang="ru-RU" sz="2000" dirty="0"/>
              <a:t> 89. По результатам аттестации заместителей руководителей организации образования Комиссия принимает одно из следующих решений:</a:t>
            </a:r>
          </a:p>
          <a:p>
            <a:r>
              <a:rPr lang="en-US" sz="2000" dirty="0"/>
              <a:t>     </a:t>
            </a:r>
            <a:r>
              <a:rPr lang="ru-RU" sz="2000" dirty="0"/>
              <a:t> аттестован на заявленную квалификационную категорию;</a:t>
            </a:r>
          </a:p>
          <a:p>
            <a:r>
              <a:rPr lang="en-US" sz="2000" dirty="0"/>
              <a:t>     </a:t>
            </a:r>
            <a:r>
              <a:rPr lang="ru-RU" sz="2000" dirty="0"/>
              <a:t> аттестован с подтверждением заявленной категорий;</a:t>
            </a:r>
          </a:p>
          <a:p>
            <a:r>
              <a:rPr lang="en-US" sz="2000" dirty="0"/>
              <a:t>     </a:t>
            </a:r>
            <a:r>
              <a:rPr lang="ru-RU" sz="2000" dirty="0"/>
              <a:t> не аттестован на заявленную квалификационную категорию.</a:t>
            </a:r>
          </a:p>
          <a:p>
            <a:r>
              <a:rPr lang="en-US" sz="2000" dirty="0"/>
              <a:t>     </a:t>
            </a:r>
            <a:r>
              <a:rPr lang="ru-RU" sz="2000" dirty="0"/>
              <a:t> 90. При принятии Комиссией решения "не аттестован на заявленную категорию" заместитель руководителя организации образования идет на повторную аттестацию </a:t>
            </a:r>
            <a:r>
              <a:rPr lang="ru-RU" sz="2000" b="1" dirty="0"/>
              <a:t>не ранее одного года </a:t>
            </a:r>
            <a:r>
              <a:rPr lang="ru-RU" sz="2000" dirty="0"/>
              <a:t>со дня прохождения аттестации согласно настоящим Правилам.</a:t>
            </a:r>
          </a:p>
          <a:p>
            <a:r>
              <a:rPr lang="en-US" sz="2000" dirty="0"/>
              <a:t>     </a:t>
            </a:r>
            <a:r>
              <a:rPr lang="ru-RU" sz="2000" dirty="0"/>
              <a:t> 91. Комиссия при проведении повторной аттестации принимает одно из следующих решений:</a:t>
            </a:r>
          </a:p>
          <a:p>
            <a:r>
              <a:rPr lang="en-US" sz="2000" dirty="0"/>
              <a:t>     </a:t>
            </a:r>
            <a:r>
              <a:rPr lang="ru-RU" sz="2000" dirty="0"/>
              <a:t> аттестован на заявленную квалификационную категорию;</a:t>
            </a:r>
          </a:p>
          <a:p>
            <a:r>
              <a:rPr lang="en-US" sz="2000" dirty="0"/>
              <a:t>     </a:t>
            </a:r>
            <a:r>
              <a:rPr lang="ru-RU" sz="2000" dirty="0"/>
              <a:t> аттестован с подтверждением заявленной категорий;</a:t>
            </a:r>
          </a:p>
          <a:p>
            <a:r>
              <a:rPr lang="en-US" sz="2000" dirty="0"/>
              <a:t>     </a:t>
            </a:r>
            <a:r>
              <a:rPr lang="ru-RU" sz="2000" dirty="0"/>
              <a:t> не аттестован на заявленную квалификационную категорию.</a:t>
            </a:r>
          </a:p>
          <a:p>
            <a:r>
              <a:rPr lang="en-US" sz="2000" dirty="0"/>
              <a:t>     </a:t>
            </a:r>
            <a:r>
              <a:rPr lang="ru-RU" sz="2000" dirty="0"/>
              <a:t> 92. При повторной аттестации в случае принятия Комиссией решения "не аттестован на заявленную квалификационную категорию" </a:t>
            </a:r>
            <a:r>
              <a:rPr lang="ru-RU" sz="2000" b="1" dirty="0"/>
              <a:t>имеющаяся квалификационная категория снижается на один уровень</a:t>
            </a:r>
            <a:r>
              <a:rPr lang="ru-RU" sz="2000" dirty="0"/>
              <a:t>.</a:t>
            </a:r>
          </a:p>
        </p:txBody>
      </p:sp>
    </p:spTree>
    <p:extLst>
      <p:ext uri="{BB962C8B-B14F-4D97-AF65-F5344CB8AC3E}">
        <p14:creationId xmlns="" xmlns:p14="http://schemas.microsoft.com/office/powerpoint/2010/main" val="207345546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b="1" dirty="0">
                <a:effectLst/>
              </a:rPr>
              <a:t>Показатели эффективности деятельности руководителя методического кабинета (центра)</a:t>
            </a:r>
            <a:r>
              <a:rPr lang="ru-RU" sz="2000" dirty="0">
                <a:effectLst/>
              </a:rPr>
              <a:t/>
            </a:r>
            <a:br>
              <a:rPr lang="ru-RU" sz="2000" dirty="0">
                <a:effectLst/>
              </a:rPr>
            </a:br>
            <a:r>
              <a:rPr lang="ru-RU" sz="2000" dirty="0">
                <a:effectLst/>
              </a:rPr>
              <a:t>Максимальное количество баллов – 24</a:t>
            </a:r>
            <a:br>
              <a:rPr lang="ru-RU" sz="2000" dirty="0">
                <a:effectLst/>
              </a:rPr>
            </a:br>
            <a:endParaRPr lang="ru-RU" sz="2000" dirty="0"/>
          </a:p>
        </p:txBody>
      </p:sp>
      <p:graphicFrame>
        <p:nvGraphicFramePr>
          <p:cNvPr id="4" name="Таблица 3"/>
          <p:cNvGraphicFramePr>
            <a:graphicFrameLocks noGrp="1"/>
          </p:cNvGraphicFramePr>
          <p:nvPr>
            <p:extLst>
              <p:ext uri="{D42A27DB-BD31-4B8C-83A1-F6EECF244321}">
                <p14:modId xmlns="" xmlns:p14="http://schemas.microsoft.com/office/powerpoint/2010/main" val="146286633"/>
              </p:ext>
            </p:extLst>
          </p:nvPr>
        </p:nvGraphicFramePr>
        <p:xfrm>
          <a:off x="323528" y="1340767"/>
          <a:ext cx="8652574" cy="5398008"/>
        </p:xfrm>
        <a:graphic>
          <a:graphicData uri="http://schemas.openxmlformats.org/drawingml/2006/table">
            <a:tbl>
              <a:tblPr firstRow="1" firstCol="1" bandRow="1">
                <a:tableStyleId>{5C22544A-7EE6-4342-B048-85BDC9FD1C3A}</a:tableStyleId>
              </a:tblPr>
              <a:tblGrid>
                <a:gridCol w="459014"/>
                <a:gridCol w="3855713"/>
                <a:gridCol w="3226015"/>
                <a:gridCol w="1111832"/>
              </a:tblGrid>
              <a:tr h="221868">
                <a:tc>
                  <a:txBody>
                    <a:bodyPr/>
                    <a:lstStyle/>
                    <a:p>
                      <a:pPr algn="ctr">
                        <a:lnSpc>
                          <a:spcPct val="115000"/>
                        </a:lnSpc>
                        <a:spcAft>
                          <a:spcPts val="0"/>
                        </a:spcAft>
                      </a:pPr>
                      <a:r>
                        <a:rPr lang="ru-RU" sz="1400" dirty="0">
                          <a:effectLst/>
                        </a:rPr>
                        <a:t>№</a:t>
                      </a:r>
                      <a:endParaRPr lang="ru-RU" sz="1400" dirty="0">
                        <a:effectLst/>
                        <a:latin typeface="Times New Roman"/>
                        <a:ea typeface="Times New Roman"/>
                      </a:endParaRPr>
                    </a:p>
                  </a:txBody>
                  <a:tcPr marL="68580" marR="68580" marT="0" marB="0"/>
                </a:tc>
                <a:tc>
                  <a:txBody>
                    <a:bodyPr/>
                    <a:lstStyle/>
                    <a:p>
                      <a:pPr algn="ctr">
                        <a:lnSpc>
                          <a:spcPct val="115000"/>
                        </a:lnSpc>
                        <a:spcAft>
                          <a:spcPts val="0"/>
                        </a:spcAft>
                      </a:pPr>
                      <a:r>
                        <a:rPr lang="ru-RU" sz="1400">
                          <a:effectLst/>
                        </a:rPr>
                        <a:t>Критерий</a:t>
                      </a:r>
                      <a:endParaRPr lang="ru-RU" sz="1400">
                        <a:effectLst/>
                        <a:latin typeface="Times New Roman"/>
                        <a:ea typeface="Times New Roman"/>
                      </a:endParaRPr>
                    </a:p>
                  </a:txBody>
                  <a:tcPr marL="68580" marR="68580" marT="0" marB="0"/>
                </a:tc>
                <a:tc>
                  <a:txBody>
                    <a:bodyPr/>
                    <a:lstStyle/>
                    <a:p>
                      <a:pPr algn="ctr">
                        <a:lnSpc>
                          <a:spcPct val="115000"/>
                        </a:lnSpc>
                        <a:spcAft>
                          <a:spcPts val="0"/>
                        </a:spcAft>
                      </a:pPr>
                      <a:r>
                        <a:rPr lang="ru-RU" sz="1400">
                          <a:effectLst/>
                        </a:rPr>
                        <a:t>Показатели</a:t>
                      </a:r>
                      <a:endParaRPr lang="ru-RU" sz="1400">
                        <a:effectLst/>
                        <a:latin typeface="Times New Roman"/>
                        <a:ea typeface="Times New Roman"/>
                      </a:endParaRPr>
                    </a:p>
                  </a:txBody>
                  <a:tcPr marL="68580" marR="68580" marT="0" marB="0"/>
                </a:tc>
                <a:tc>
                  <a:txBody>
                    <a:bodyPr/>
                    <a:lstStyle/>
                    <a:p>
                      <a:pPr algn="ctr">
                        <a:lnSpc>
                          <a:spcPct val="115000"/>
                        </a:lnSpc>
                        <a:spcAft>
                          <a:spcPts val="0"/>
                        </a:spcAft>
                      </a:pPr>
                      <a:r>
                        <a:rPr lang="ru-RU" sz="1400">
                          <a:effectLst/>
                        </a:rPr>
                        <a:t>Баллы</a:t>
                      </a:r>
                      <a:endParaRPr lang="ru-RU" sz="1400">
                        <a:effectLst/>
                        <a:latin typeface="Times New Roman"/>
                        <a:ea typeface="Times New Roman"/>
                      </a:endParaRPr>
                    </a:p>
                  </a:txBody>
                  <a:tcPr marL="68580" marR="68580" marT="0" marB="0"/>
                </a:tc>
              </a:tr>
              <a:tr h="945972">
                <a:tc>
                  <a:txBody>
                    <a:bodyPr/>
                    <a:lstStyle/>
                    <a:p>
                      <a:pPr algn="ctr">
                        <a:lnSpc>
                          <a:spcPct val="115000"/>
                        </a:lnSpc>
                        <a:spcAft>
                          <a:spcPts val="0"/>
                        </a:spcAft>
                      </a:pPr>
                      <a:r>
                        <a:rPr lang="ru-RU" sz="1400" dirty="0">
                          <a:effectLst/>
                        </a:rPr>
                        <a:t>1.</a:t>
                      </a:r>
                      <a:endParaRPr lang="ru-RU" sz="1400" dirty="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Открытость организации образования:</a:t>
                      </a:r>
                    </a:p>
                    <a:p>
                      <a:pPr algn="just">
                        <a:lnSpc>
                          <a:spcPct val="115000"/>
                        </a:lnSpc>
                        <a:spcAft>
                          <a:spcPts val="0"/>
                        </a:spcAft>
                      </a:pPr>
                      <a:r>
                        <a:rPr lang="ru-RU" sz="1400" dirty="0">
                          <a:effectLst/>
                        </a:rPr>
                        <a:t>- наличие сайта (</a:t>
                      </a:r>
                      <a:r>
                        <a:rPr lang="en-US" sz="1400" dirty="0">
                          <a:effectLst/>
                        </a:rPr>
                        <a:t>web</a:t>
                      </a:r>
                      <a:r>
                        <a:rPr lang="ru-RU" sz="1400" dirty="0">
                          <a:effectLst/>
                        </a:rPr>
                        <a:t> – страницы),</a:t>
                      </a:r>
                      <a:br>
                        <a:rPr lang="ru-RU" sz="1400" dirty="0">
                          <a:effectLst/>
                        </a:rPr>
                      </a:br>
                      <a:r>
                        <a:rPr lang="ru-RU" sz="1400" dirty="0">
                          <a:effectLst/>
                        </a:rPr>
                        <a:t>- наличие страницы в социальных сетях, обновляемых еженедельно</a:t>
                      </a:r>
                      <a:endParaRPr lang="ru-RU" sz="1400" dirty="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Оцениваемый показатель присутствует; </a:t>
                      </a:r>
                      <a:br>
                        <a:rPr lang="ru-RU" sz="1400" dirty="0">
                          <a:effectLst/>
                        </a:rPr>
                      </a:br>
                      <a:r>
                        <a:rPr lang="ru-RU" sz="1400" dirty="0">
                          <a:effectLst/>
                        </a:rPr>
                        <a:t>Оцениваемый показатель частично присутствует; </a:t>
                      </a:r>
                      <a:br>
                        <a:rPr lang="ru-RU" sz="1400" dirty="0">
                          <a:effectLst/>
                        </a:rPr>
                      </a:br>
                      <a:r>
                        <a:rPr lang="ru-RU" sz="1400" dirty="0">
                          <a:effectLst/>
                        </a:rPr>
                        <a:t>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dirty="0">
                          <a:effectLst/>
                        </a:rPr>
                        <a:t>1 </a:t>
                      </a:r>
                      <a:r>
                        <a:rPr lang="en-US" sz="1400" dirty="0" err="1">
                          <a:effectLst/>
                        </a:rPr>
                        <a:t>балл</a:t>
                      </a:r>
                      <a:r>
                        <a:rPr lang="en-US" sz="1400" dirty="0">
                          <a:effectLst/>
                        </a:rPr>
                        <a:t/>
                      </a:r>
                      <a:br>
                        <a:rPr lang="en-US" sz="1400" dirty="0">
                          <a:effectLst/>
                        </a:rPr>
                      </a:br>
                      <a:r>
                        <a:rPr lang="en-US" sz="1400" dirty="0">
                          <a:effectLst/>
                        </a:rPr>
                        <a:t>0,5 </a:t>
                      </a:r>
                      <a:r>
                        <a:rPr lang="en-US" sz="1400" dirty="0" err="1">
                          <a:effectLst/>
                        </a:rPr>
                        <a:t>баллов</a:t>
                      </a:r>
                      <a:r>
                        <a:rPr lang="en-US" sz="1400" dirty="0">
                          <a:effectLst/>
                        </a:rPr>
                        <a:t/>
                      </a:r>
                      <a:br>
                        <a:rPr lang="en-US" sz="1400" dirty="0">
                          <a:effectLst/>
                        </a:rPr>
                      </a:br>
                      <a:endParaRPr lang="ru-RU" sz="1400" dirty="0" smtClean="0">
                        <a:effectLst/>
                      </a:endParaRPr>
                    </a:p>
                    <a:p>
                      <a:pPr>
                        <a:lnSpc>
                          <a:spcPct val="115000"/>
                        </a:lnSpc>
                        <a:spcAft>
                          <a:spcPts val="0"/>
                        </a:spcAft>
                      </a:pPr>
                      <a:r>
                        <a:rPr lang="en-US" sz="1400" dirty="0" smtClean="0">
                          <a:effectLst/>
                        </a:rPr>
                        <a:t>0 </a:t>
                      </a:r>
                      <a:r>
                        <a:rPr lang="en-US" sz="1400" dirty="0" err="1">
                          <a:effectLst/>
                        </a:rPr>
                        <a:t>баллов</a:t>
                      </a:r>
                      <a:endParaRPr lang="ru-RU" sz="1400" dirty="0">
                        <a:effectLst/>
                        <a:latin typeface="Times New Roman"/>
                        <a:ea typeface="Times New Roman"/>
                      </a:endParaRPr>
                    </a:p>
                  </a:txBody>
                  <a:tcPr marL="68580" marR="68580" marT="0" marB="0"/>
                </a:tc>
              </a:tr>
              <a:tr h="704603">
                <a:tc>
                  <a:txBody>
                    <a:bodyPr/>
                    <a:lstStyle/>
                    <a:p>
                      <a:pPr algn="ctr">
                        <a:lnSpc>
                          <a:spcPct val="115000"/>
                        </a:lnSpc>
                        <a:spcAft>
                          <a:spcPts val="0"/>
                        </a:spcAft>
                      </a:pPr>
                      <a:r>
                        <a:rPr lang="ru-RU" sz="1400">
                          <a:effectLst/>
                        </a:rPr>
                        <a:t>2.</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en-US" sz="1400">
                          <a:effectLst/>
                        </a:rPr>
                        <a:t>Наличие ученой/академической степени</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Ученая степень;</a:t>
                      </a:r>
                      <a:br>
                        <a:rPr lang="ru-RU" sz="1400" dirty="0">
                          <a:effectLst/>
                        </a:rPr>
                      </a:br>
                      <a:r>
                        <a:rPr lang="ru-RU" sz="1400" dirty="0">
                          <a:effectLst/>
                        </a:rPr>
                        <a:t>Академическая степень;</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2 балла;</a:t>
                      </a:r>
                      <a:br>
                        <a:rPr lang="en-US" sz="1400">
                          <a:effectLst/>
                        </a:rPr>
                      </a:br>
                      <a:r>
                        <a:rPr lang="en-US" sz="1400">
                          <a:effectLst/>
                        </a:rPr>
                        <a:t>1 балл</a:t>
                      </a:r>
                      <a:br>
                        <a:rPr lang="en-US" sz="1400">
                          <a:effectLst/>
                        </a:rPr>
                      </a:br>
                      <a:r>
                        <a:rPr lang="en-US" sz="1400">
                          <a:effectLst/>
                        </a:rPr>
                        <a:t>0 баллов</a:t>
                      </a:r>
                      <a:endParaRPr lang="ru-RU" sz="1400">
                        <a:effectLst/>
                        <a:latin typeface="Times New Roman"/>
                        <a:ea typeface="Times New Roman"/>
                      </a:endParaRPr>
                    </a:p>
                  </a:txBody>
                  <a:tcPr marL="68580" marR="68580" marT="0" marB="0"/>
                </a:tc>
              </a:tr>
              <a:tr h="1187340">
                <a:tc>
                  <a:txBody>
                    <a:bodyPr/>
                    <a:lstStyle/>
                    <a:p>
                      <a:pPr algn="ctr">
                        <a:lnSpc>
                          <a:spcPct val="115000"/>
                        </a:lnSpc>
                        <a:spcAft>
                          <a:spcPts val="0"/>
                        </a:spcAft>
                      </a:pPr>
                      <a:r>
                        <a:rPr lang="ru-RU" sz="1400">
                          <a:effectLst/>
                        </a:rPr>
                        <a:t>3.</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Доля методистов с ученой/академической степенью от количества методистов</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en-US" sz="1400" dirty="0">
                          <a:effectLst/>
                        </a:rPr>
                        <a:t>50 — 60%;</a:t>
                      </a:r>
                      <a:br>
                        <a:rPr lang="en-US" sz="1400" dirty="0">
                          <a:effectLst/>
                        </a:rPr>
                      </a:br>
                      <a:r>
                        <a:rPr lang="en-US" sz="1400" dirty="0">
                          <a:effectLst/>
                        </a:rPr>
                        <a:t>40 — 59%;</a:t>
                      </a:r>
                      <a:br>
                        <a:rPr lang="en-US" sz="1400" dirty="0">
                          <a:effectLst/>
                        </a:rPr>
                      </a:br>
                      <a:r>
                        <a:rPr lang="en-US" sz="1400" dirty="0">
                          <a:effectLst/>
                        </a:rPr>
                        <a:t>30 — 39%;</a:t>
                      </a:r>
                      <a:br>
                        <a:rPr lang="en-US" sz="1400" dirty="0">
                          <a:effectLst/>
                        </a:rPr>
                      </a:br>
                      <a:r>
                        <a:rPr lang="en-US" sz="1400" dirty="0">
                          <a:effectLst/>
                        </a:rPr>
                        <a:t>20 — 29%;</a:t>
                      </a:r>
                      <a:br>
                        <a:rPr lang="en-US" sz="1400" dirty="0">
                          <a:effectLst/>
                        </a:rPr>
                      </a:br>
                      <a:r>
                        <a:rPr lang="en-US" sz="1400" dirty="0">
                          <a:effectLst/>
                        </a:rPr>
                        <a:t> </a:t>
                      </a:r>
                      <a:r>
                        <a:rPr lang="en-US" sz="1400" dirty="0" err="1">
                          <a:effectLst/>
                        </a:rPr>
                        <a:t>Ниже</a:t>
                      </a:r>
                      <a:r>
                        <a:rPr lang="en-US" sz="1400" dirty="0">
                          <a:effectLst/>
                        </a:rPr>
                        <a:t> 20%</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4 балла</a:t>
                      </a:r>
                      <a:br>
                        <a:rPr lang="ru-RU" sz="1400">
                          <a:effectLst/>
                        </a:rPr>
                      </a:br>
                      <a:r>
                        <a:rPr lang="ru-RU" sz="1400">
                          <a:effectLst/>
                        </a:rPr>
                        <a:t>3 балла</a:t>
                      </a:r>
                      <a:br>
                        <a:rPr lang="ru-RU" sz="1400">
                          <a:effectLst/>
                        </a:rPr>
                      </a:br>
                      <a:r>
                        <a:rPr lang="ru-RU" sz="1400">
                          <a:effectLst/>
                        </a:rPr>
                        <a:t>2 балла</a:t>
                      </a:r>
                      <a:br>
                        <a:rPr lang="ru-RU" sz="1400">
                          <a:effectLst/>
                        </a:rPr>
                      </a:br>
                      <a:r>
                        <a:rPr lang="ru-RU" sz="1400">
                          <a:effectLst/>
                        </a:rPr>
                        <a:t>1 балл</a:t>
                      </a:r>
                      <a:br>
                        <a:rPr lang="ru-RU" sz="1400">
                          <a:effectLst/>
                        </a:rPr>
                      </a:br>
                      <a:r>
                        <a:rPr lang="ru-RU" sz="1400">
                          <a:effectLst/>
                        </a:rPr>
                        <a:t>0 баллов</a:t>
                      </a:r>
                      <a:endParaRPr lang="ru-RU" sz="1400">
                        <a:effectLst/>
                        <a:latin typeface="Times New Roman"/>
                        <a:ea typeface="Times New Roman"/>
                      </a:endParaRPr>
                    </a:p>
                  </a:txBody>
                  <a:tcPr marL="68580" marR="68580" marT="0" marB="0"/>
                </a:tc>
              </a:tr>
              <a:tr h="1187340">
                <a:tc>
                  <a:txBody>
                    <a:bodyPr/>
                    <a:lstStyle/>
                    <a:p>
                      <a:pPr algn="ctr">
                        <a:lnSpc>
                          <a:spcPct val="115000"/>
                        </a:lnSpc>
                        <a:spcAft>
                          <a:spcPts val="0"/>
                        </a:spcAft>
                      </a:pPr>
                      <a:r>
                        <a:rPr lang="ru-RU" sz="1400">
                          <a:effectLst/>
                        </a:rPr>
                        <a:t>4.</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Доля методистов с квалификационной категорией "педагог-исследователь", "педагог-мастер" от количества методистов</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en-US" sz="1400" dirty="0" err="1">
                          <a:effectLst/>
                        </a:rPr>
                        <a:t>Не</a:t>
                      </a:r>
                      <a:r>
                        <a:rPr lang="en-US" sz="1400" dirty="0">
                          <a:effectLst/>
                        </a:rPr>
                        <a:t> </a:t>
                      </a:r>
                      <a:r>
                        <a:rPr lang="en-US" sz="1400" dirty="0" err="1">
                          <a:effectLst/>
                        </a:rPr>
                        <a:t>менее</a:t>
                      </a:r>
                      <a:r>
                        <a:rPr lang="en-US" sz="1400" dirty="0">
                          <a:effectLst/>
                        </a:rPr>
                        <a:t> 90%;</a:t>
                      </a:r>
                      <a:br>
                        <a:rPr lang="en-US" sz="1400" dirty="0">
                          <a:effectLst/>
                        </a:rPr>
                      </a:br>
                      <a:r>
                        <a:rPr lang="en-US" sz="1400" dirty="0">
                          <a:effectLst/>
                        </a:rPr>
                        <a:t>80 — 89%;</a:t>
                      </a:r>
                      <a:br>
                        <a:rPr lang="en-US" sz="1400" dirty="0">
                          <a:effectLst/>
                        </a:rPr>
                      </a:br>
                      <a:r>
                        <a:rPr lang="en-US" sz="1400" dirty="0">
                          <a:effectLst/>
                        </a:rPr>
                        <a:t>70 — 79%;</a:t>
                      </a:r>
                      <a:br>
                        <a:rPr lang="en-US" sz="1400" dirty="0">
                          <a:effectLst/>
                        </a:rPr>
                      </a:br>
                      <a:r>
                        <a:rPr lang="en-US" sz="1400" dirty="0">
                          <a:effectLst/>
                        </a:rPr>
                        <a:t>65 — 69%;</a:t>
                      </a:r>
                      <a:br>
                        <a:rPr lang="en-US" sz="1400" dirty="0">
                          <a:effectLst/>
                        </a:rPr>
                      </a:br>
                      <a:r>
                        <a:rPr lang="en-US" sz="1400" dirty="0" err="1">
                          <a:effectLst/>
                        </a:rPr>
                        <a:t>Ниже</a:t>
                      </a:r>
                      <a:r>
                        <a:rPr lang="en-US" sz="1400" dirty="0">
                          <a:effectLst/>
                        </a:rPr>
                        <a:t> 65%</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4 балла</a:t>
                      </a:r>
                      <a:br>
                        <a:rPr lang="ru-RU" sz="1400" dirty="0">
                          <a:effectLst/>
                        </a:rPr>
                      </a:br>
                      <a:r>
                        <a:rPr lang="ru-RU" sz="1400" dirty="0">
                          <a:effectLst/>
                        </a:rPr>
                        <a:t>3 балла</a:t>
                      </a:r>
                      <a:br>
                        <a:rPr lang="ru-RU" sz="1400" dirty="0">
                          <a:effectLst/>
                        </a:rPr>
                      </a:br>
                      <a:r>
                        <a:rPr lang="ru-RU" sz="1400" dirty="0">
                          <a:effectLst/>
                        </a:rPr>
                        <a:t>2 балла</a:t>
                      </a:r>
                      <a:br>
                        <a:rPr lang="ru-RU" sz="1400" dirty="0">
                          <a:effectLst/>
                        </a:rPr>
                      </a:br>
                      <a:r>
                        <a:rPr lang="ru-RU" sz="1400" dirty="0">
                          <a:effectLst/>
                        </a:rPr>
                        <a:t>1 балл</a:t>
                      </a:r>
                      <a:br>
                        <a:rPr lang="ru-RU" sz="1400" dirty="0">
                          <a:effectLst/>
                        </a:rPr>
                      </a:br>
                      <a:r>
                        <a:rPr lang="ru-RU" sz="1400" dirty="0">
                          <a:effectLst/>
                        </a:rPr>
                        <a:t>0 баллов</a:t>
                      </a:r>
                      <a:endParaRPr lang="ru-RU" sz="1400" dirty="0">
                        <a:effectLst/>
                        <a:latin typeface="Times New Roman"/>
                        <a:ea typeface="Times New Roman"/>
                      </a:endParaRPr>
                    </a:p>
                  </a:txBody>
                  <a:tcPr marL="68580" marR="68580" marT="0" marB="0"/>
                </a:tc>
              </a:tr>
              <a:tr h="704603">
                <a:tc>
                  <a:txBody>
                    <a:bodyPr/>
                    <a:lstStyle/>
                    <a:p>
                      <a:pPr algn="ctr">
                        <a:lnSpc>
                          <a:spcPct val="115000"/>
                        </a:lnSpc>
                        <a:spcAft>
                          <a:spcPts val="0"/>
                        </a:spcAft>
                      </a:pPr>
                      <a:r>
                        <a:rPr lang="ru-RU" sz="1400">
                          <a:effectLst/>
                        </a:rPr>
                        <a:t>5.</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Проведение/выступление руководителя на республиканских/международных мероприятиях по трансляции опыта методической работы</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Международный уровень;</a:t>
                      </a:r>
                      <a:br>
                        <a:rPr lang="ru-RU" sz="1400">
                          <a:effectLst/>
                        </a:rPr>
                      </a:br>
                      <a:r>
                        <a:rPr lang="ru-RU" sz="1400">
                          <a:effectLst/>
                        </a:rPr>
                        <a:t>Республиканский уровень </a:t>
                      </a:r>
                      <a:br>
                        <a:rPr lang="ru-RU" sz="1400">
                          <a:effectLst/>
                        </a:rPr>
                      </a:br>
                      <a:r>
                        <a:rPr lang="ru-RU" sz="1400">
                          <a:effectLst/>
                        </a:rPr>
                        <a:t>Оцениваемый показатель отсутствует</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2 балла</a:t>
                      </a:r>
                      <a:br>
                        <a:rPr lang="ru-RU" sz="1400" dirty="0">
                          <a:effectLst/>
                        </a:rPr>
                      </a:br>
                      <a:r>
                        <a:rPr lang="ru-RU" sz="1400" dirty="0">
                          <a:effectLst/>
                        </a:rPr>
                        <a:t>1 балл</a:t>
                      </a:r>
                      <a:br>
                        <a:rPr lang="ru-RU" sz="1400" dirty="0">
                          <a:effectLst/>
                        </a:rPr>
                      </a:br>
                      <a:r>
                        <a:rPr lang="ru-RU" sz="1400" dirty="0">
                          <a:effectLst/>
                        </a:rPr>
                        <a:t>0 баллов</a:t>
                      </a:r>
                      <a:endParaRPr lang="ru-RU" sz="1400" dirty="0">
                        <a:effectLst/>
                        <a:latin typeface="Times New Roman"/>
                        <a:ea typeface="Times New Roman"/>
                      </a:endParaRPr>
                    </a:p>
                  </a:txBody>
                  <a:tcPr marL="68580" marR="68580" marT="0" marB="0"/>
                </a:tc>
              </a:tr>
            </a:tbl>
          </a:graphicData>
        </a:graphic>
      </p:graphicFrame>
    </p:spTree>
    <p:extLst>
      <p:ext uri="{BB962C8B-B14F-4D97-AF65-F5344CB8AC3E}">
        <p14:creationId xmlns="" xmlns:p14="http://schemas.microsoft.com/office/powerpoint/2010/main" val="25702558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 xmlns:p14="http://schemas.microsoft.com/office/powerpoint/2010/main" val="1623592961"/>
              </p:ext>
            </p:extLst>
          </p:nvPr>
        </p:nvGraphicFramePr>
        <p:xfrm>
          <a:off x="395536" y="476673"/>
          <a:ext cx="8292534" cy="5396204"/>
        </p:xfrm>
        <a:graphic>
          <a:graphicData uri="http://schemas.openxmlformats.org/drawingml/2006/table">
            <a:tbl>
              <a:tblPr firstRow="1" firstCol="1" bandRow="1">
                <a:tableStyleId>{5C22544A-7EE6-4342-B048-85BDC9FD1C3A}</a:tableStyleId>
              </a:tblPr>
              <a:tblGrid>
                <a:gridCol w="439914"/>
                <a:gridCol w="3695274"/>
                <a:gridCol w="3091778"/>
                <a:gridCol w="1065568"/>
              </a:tblGrid>
              <a:tr h="1123943">
                <a:tc>
                  <a:txBody>
                    <a:bodyPr/>
                    <a:lstStyle/>
                    <a:p>
                      <a:pPr algn="ctr">
                        <a:lnSpc>
                          <a:spcPct val="115000"/>
                        </a:lnSpc>
                        <a:spcAft>
                          <a:spcPts val="0"/>
                        </a:spcAft>
                      </a:pPr>
                      <a:r>
                        <a:rPr lang="ru-RU" sz="1400" dirty="0">
                          <a:effectLst/>
                        </a:rPr>
                        <a:t>6.</a:t>
                      </a:r>
                      <a:endParaRPr lang="ru-RU" sz="1400" dirty="0">
                        <a:effectLst/>
                        <a:latin typeface="Times New Roman"/>
                        <a:ea typeface="Times New Roman"/>
                      </a:endParaRPr>
                    </a:p>
                  </a:txBody>
                  <a:tcPr marL="68580" marR="68580" marT="0" marB="0"/>
                </a:tc>
                <a:tc>
                  <a:txBody>
                    <a:bodyPr/>
                    <a:lstStyle/>
                    <a:p>
                      <a:pPr algn="just">
                        <a:lnSpc>
                          <a:spcPct val="115000"/>
                        </a:lnSpc>
                        <a:spcAft>
                          <a:spcPts val="0"/>
                        </a:spcAft>
                      </a:pPr>
                      <a:r>
                        <a:rPr lang="ru-RU" sz="1400" b="0" dirty="0">
                          <a:solidFill>
                            <a:schemeClr val="tx1"/>
                          </a:solidFill>
                          <a:effectLst/>
                        </a:rPr>
                        <a:t>Автор/соавтор разработанных программ, учебно-методического комплекса, методических рекомендаций/пособия по методической работе, одобренных Республиканским учебно-методическим советом</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400" b="0" dirty="0">
                          <a:solidFill>
                            <a:schemeClr val="tx1"/>
                          </a:solidFill>
                          <a:effectLst/>
                        </a:rPr>
                        <a:t>Оцениваемый показатель присутствует;</a:t>
                      </a:r>
                      <a:br>
                        <a:rPr lang="ru-RU" sz="1400" b="0" dirty="0">
                          <a:solidFill>
                            <a:schemeClr val="tx1"/>
                          </a:solidFill>
                          <a:effectLst/>
                        </a:rPr>
                      </a:br>
                      <a:r>
                        <a:rPr lang="ru-RU" sz="1400" b="0" dirty="0">
                          <a:solidFill>
                            <a:schemeClr val="tx1"/>
                          </a:solidFill>
                          <a:effectLst/>
                        </a:rPr>
                        <a:t> Оцениваемый показатель отсутствует</a:t>
                      </a:r>
                      <a:endParaRPr lang="ru-RU" sz="1400" b="0" dirty="0">
                        <a:solidFill>
                          <a:schemeClr val="tx1"/>
                        </a:solidFill>
                        <a:effectLst/>
                        <a:latin typeface="Times New Roman"/>
                        <a:ea typeface="Times New Roman"/>
                      </a:endParaRPr>
                    </a:p>
                  </a:txBody>
                  <a:tcPr marL="68580" marR="68580" marT="0" marB="0"/>
                </a:tc>
                <a:tc>
                  <a:txBody>
                    <a:bodyPr/>
                    <a:lstStyle/>
                    <a:p>
                      <a:pPr>
                        <a:lnSpc>
                          <a:spcPct val="115000"/>
                        </a:lnSpc>
                        <a:spcAft>
                          <a:spcPts val="0"/>
                        </a:spcAft>
                      </a:pPr>
                      <a:r>
                        <a:rPr lang="en-US" sz="1400" b="0" dirty="0">
                          <a:solidFill>
                            <a:schemeClr val="tx1"/>
                          </a:solidFill>
                          <a:effectLst/>
                        </a:rPr>
                        <a:t>1 </a:t>
                      </a:r>
                      <a:r>
                        <a:rPr lang="en-US" sz="1400" b="0" dirty="0" err="1">
                          <a:solidFill>
                            <a:schemeClr val="tx1"/>
                          </a:solidFill>
                          <a:effectLst/>
                        </a:rPr>
                        <a:t>балл</a:t>
                      </a:r>
                      <a:r>
                        <a:rPr lang="en-US" sz="1400" b="0" dirty="0">
                          <a:solidFill>
                            <a:schemeClr val="tx1"/>
                          </a:solidFill>
                          <a:effectLst/>
                        </a:rPr>
                        <a:t/>
                      </a:r>
                      <a:br>
                        <a:rPr lang="en-US" sz="1400" b="0" dirty="0">
                          <a:solidFill>
                            <a:schemeClr val="tx1"/>
                          </a:solidFill>
                          <a:effectLst/>
                        </a:rPr>
                      </a:br>
                      <a:r>
                        <a:rPr lang="en-US" sz="1400" b="0" dirty="0">
                          <a:solidFill>
                            <a:schemeClr val="tx1"/>
                          </a:solidFill>
                          <a:effectLst/>
                        </a:rPr>
                        <a:t>0 </a:t>
                      </a:r>
                      <a:r>
                        <a:rPr lang="en-US" sz="1400" b="0" dirty="0" err="1">
                          <a:solidFill>
                            <a:schemeClr val="tx1"/>
                          </a:solidFill>
                          <a:effectLst/>
                        </a:rPr>
                        <a:t>баллов</a:t>
                      </a:r>
                      <a:endParaRPr lang="ru-RU" sz="1400" b="0" dirty="0">
                        <a:solidFill>
                          <a:schemeClr val="tx1"/>
                        </a:solidFill>
                        <a:effectLst/>
                        <a:latin typeface="Times New Roman"/>
                        <a:ea typeface="Times New Roman"/>
                      </a:endParaRPr>
                    </a:p>
                  </a:txBody>
                  <a:tcPr marL="68580" marR="68580" marT="0" marB="0"/>
                </a:tc>
              </a:tr>
              <a:tr h="1123943">
                <a:tc>
                  <a:txBody>
                    <a:bodyPr/>
                    <a:lstStyle/>
                    <a:p>
                      <a:pPr algn="ctr">
                        <a:lnSpc>
                          <a:spcPct val="115000"/>
                        </a:lnSpc>
                        <a:spcAft>
                          <a:spcPts val="0"/>
                        </a:spcAft>
                      </a:pPr>
                      <a:r>
                        <a:rPr lang="ru-RU" sz="1400">
                          <a:effectLst/>
                        </a:rPr>
                        <a:t>7.</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Количество методистов, в том числе руководителя МК, ставших победителями/призерами в профессиональных конкурсах, участвовавших в социальных/образовательных проектах</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Международный уровень;</a:t>
                      </a:r>
                      <a:br>
                        <a:rPr lang="ru-RU" sz="1400" dirty="0">
                          <a:effectLst/>
                        </a:rPr>
                      </a:br>
                      <a:r>
                        <a:rPr lang="ru-RU" sz="1400" dirty="0">
                          <a:effectLst/>
                        </a:rPr>
                        <a:t>Республиканский уровень;</a:t>
                      </a:r>
                      <a:br>
                        <a:rPr lang="ru-RU" sz="1400" dirty="0">
                          <a:effectLst/>
                        </a:rPr>
                      </a:br>
                      <a:r>
                        <a:rPr lang="ru-RU" sz="1400" dirty="0">
                          <a:effectLst/>
                        </a:rPr>
                        <a:t>Областной уровень;</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3 балла</a:t>
                      </a:r>
                      <a:br>
                        <a:rPr lang="en-US" sz="1400">
                          <a:effectLst/>
                        </a:rPr>
                      </a:br>
                      <a:r>
                        <a:rPr lang="en-US" sz="1400">
                          <a:effectLst/>
                        </a:rPr>
                        <a:t>2 балла</a:t>
                      </a:r>
                      <a:br>
                        <a:rPr lang="en-US" sz="1400">
                          <a:effectLst/>
                        </a:rPr>
                      </a:br>
                      <a:r>
                        <a:rPr lang="en-US" sz="1400">
                          <a:effectLst/>
                        </a:rPr>
                        <a:t>1 балл</a:t>
                      </a:r>
                      <a:br>
                        <a:rPr lang="en-US" sz="1400">
                          <a:effectLst/>
                        </a:rPr>
                      </a:br>
                      <a:r>
                        <a:rPr lang="en-US" sz="1400">
                          <a:effectLst/>
                        </a:rPr>
                        <a:t>0 баллов</a:t>
                      </a:r>
                      <a:endParaRPr lang="ru-RU" sz="1400">
                        <a:effectLst/>
                        <a:latin typeface="Times New Roman"/>
                        <a:ea typeface="Times New Roman"/>
                      </a:endParaRPr>
                    </a:p>
                  </a:txBody>
                  <a:tcPr marL="68580" marR="68580" marT="0" marB="0"/>
                </a:tc>
              </a:tr>
              <a:tr h="550387">
                <a:tc>
                  <a:txBody>
                    <a:bodyPr/>
                    <a:lstStyle/>
                    <a:p>
                      <a:pPr algn="ctr">
                        <a:lnSpc>
                          <a:spcPct val="115000"/>
                        </a:lnSpc>
                        <a:spcAft>
                          <a:spcPts val="0"/>
                        </a:spcAft>
                      </a:pPr>
                      <a:r>
                        <a:rPr lang="ru-RU" sz="1400">
                          <a:effectLst/>
                        </a:rPr>
                        <a:t>8.</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Наличие сертификата о курсах повышения квалификации по методической работе</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Оцениваемый показатель присутствует;</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1 балл</a:t>
                      </a:r>
                      <a:br>
                        <a:rPr lang="en-US" sz="1400">
                          <a:effectLst/>
                        </a:rPr>
                      </a:br>
                      <a:r>
                        <a:rPr lang="en-US" sz="1400">
                          <a:effectLst/>
                        </a:rPr>
                        <a:t>0 баллов</a:t>
                      </a:r>
                      <a:endParaRPr lang="ru-RU" sz="1400">
                        <a:effectLst/>
                        <a:latin typeface="Times New Roman"/>
                        <a:ea typeface="Times New Roman"/>
                      </a:endParaRPr>
                    </a:p>
                  </a:txBody>
                  <a:tcPr marL="68580" marR="68580" marT="0" marB="0"/>
                </a:tc>
              </a:tr>
              <a:tr h="837165">
                <a:tc>
                  <a:txBody>
                    <a:bodyPr/>
                    <a:lstStyle/>
                    <a:p>
                      <a:pPr algn="ctr">
                        <a:lnSpc>
                          <a:spcPct val="115000"/>
                        </a:lnSpc>
                        <a:spcAft>
                          <a:spcPts val="0"/>
                        </a:spcAft>
                      </a:pPr>
                      <a:r>
                        <a:rPr lang="ru-RU" sz="1400">
                          <a:effectLst/>
                        </a:rPr>
                        <a:t>9.</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Количество активно действующих ассоциаций педагогов-предметников</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Не менее 6 ассоциаций;</a:t>
                      </a:r>
                      <a:br>
                        <a:rPr lang="ru-RU" sz="1400" dirty="0">
                          <a:effectLst/>
                        </a:rPr>
                      </a:br>
                      <a:r>
                        <a:rPr lang="ru-RU" sz="1400" dirty="0">
                          <a:effectLst/>
                        </a:rPr>
                        <a:t>3-5 ассоциаций;</a:t>
                      </a:r>
                      <a:br>
                        <a:rPr lang="ru-RU" sz="1400" dirty="0">
                          <a:effectLst/>
                        </a:rPr>
                      </a:br>
                      <a:r>
                        <a:rPr lang="ru-RU" sz="1400" dirty="0">
                          <a:effectLst/>
                        </a:rPr>
                        <a:t>Менее 3-х ассоциаций</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2 балла</a:t>
                      </a:r>
                      <a:br>
                        <a:rPr lang="ru-RU" sz="1400">
                          <a:effectLst/>
                        </a:rPr>
                      </a:br>
                      <a:r>
                        <a:rPr lang="ru-RU" sz="1400">
                          <a:effectLst/>
                        </a:rPr>
                        <a:t>1 балл</a:t>
                      </a:r>
                      <a:br>
                        <a:rPr lang="ru-RU" sz="1400">
                          <a:effectLst/>
                        </a:rPr>
                      </a:br>
                      <a:r>
                        <a:rPr lang="ru-RU" sz="1400">
                          <a:effectLst/>
                        </a:rPr>
                        <a:t>0 баллов</a:t>
                      </a:r>
                      <a:endParaRPr lang="ru-RU" sz="1400">
                        <a:effectLst/>
                        <a:latin typeface="Times New Roman"/>
                        <a:ea typeface="Times New Roman"/>
                      </a:endParaRPr>
                    </a:p>
                  </a:txBody>
                  <a:tcPr marL="68580" marR="68580" marT="0" marB="0"/>
                </a:tc>
              </a:tr>
              <a:tr h="1123943">
                <a:tc>
                  <a:txBody>
                    <a:bodyPr/>
                    <a:lstStyle/>
                    <a:p>
                      <a:pPr algn="ctr">
                        <a:lnSpc>
                          <a:spcPct val="115000"/>
                        </a:lnSpc>
                        <a:spcAft>
                          <a:spcPts val="0"/>
                        </a:spcAft>
                      </a:pPr>
                      <a:r>
                        <a:rPr lang="ru-RU" sz="1400">
                          <a:effectLst/>
                        </a:rPr>
                        <a:t>10.</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a:effectLst/>
                        </a:rPr>
                        <a:t>Участие руководителя методического кабинета (центра) в рабочих или экспертных группах</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dirty="0">
                          <a:effectLst/>
                        </a:rPr>
                        <a:t>Международный уровень;</a:t>
                      </a:r>
                      <a:br>
                        <a:rPr lang="ru-RU" sz="1400" dirty="0">
                          <a:effectLst/>
                        </a:rPr>
                      </a:br>
                      <a:r>
                        <a:rPr lang="ru-RU" sz="1400" dirty="0">
                          <a:effectLst/>
                        </a:rPr>
                        <a:t>Республиканский уровень;</a:t>
                      </a:r>
                      <a:br>
                        <a:rPr lang="ru-RU" sz="1400" dirty="0">
                          <a:effectLst/>
                        </a:rPr>
                      </a:br>
                      <a:r>
                        <a:rPr lang="ru-RU" sz="1400" dirty="0">
                          <a:effectLst/>
                        </a:rPr>
                        <a:t>Областной уровень;</a:t>
                      </a:r>
                      <a:br>
                        <a:rPr lang="ru-RU" sz="1400" dirty="0">
                          <a:effectLst/>
                        </a:rPr>
                      </a:br>
                      <a:r>
                        <a:rPr lang="ru-RU" sz="1400" dirty="0">
                          <a:effectLst/>
                        </a:rPr>
                        <a:t> Оцениваемый показатель отсутствует</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dirty="0">
                          <a:effectLst/>
                        </a:rPr>
                        <a:t>3 </a:t>
                      </a:r>
                      <a:r>
                        <a:rPr lang="en-US" sz="1400" dirty="0" err="1">
                          <a:effectLst/>
                        </a:rPr>
                        <a:t>балла</a:t>
                      </a:r>
                      <a:r>
                        <a:rPr lang="en-US" sz="1400" dirty="0">
                          <a:effectLst/>
                        </a:rPr>
                        <a:t/>
                      </a:r>
                      <a:br>
                        <a:rPr lang="en-US" sz="1400" dirty="0">
                          <a:effectLst/>
                        </a:rPr>
                      </a:br>
                      <a:r>
                        <a:rPr lang="en-US" sz="1400" dirty="0">
                          <a:effectLst/>
                        </a:rPr>
                        <a:t>2 </a:t>
                      </a:r>
                      <a:r>
                        <a:rPr lang="en-US" sz="1400" dirty="0" err="1">
                          <a:effectLst/>
                        </a:rPr>
                        <a:t>балла</a:t>
                      </a:r>
                      <a:r>
                        <a:rPr lang="en-US" sz="1400" dirty="0">
                          <a:effectLst/>
                        </a:rPr>
                        <a:t/>
                      </a:r>
                      <a:br>
                        <a:rPr lang="en-US" sz="1400" dirty="0">
                          <a:effectLst/>
                        </a:rPr>
                      </a:br>
                      <a:r>
                        <a:rPr lang="en-US" sz="1400" dirty="0">
                          <a:effectLst/>
                        </a:rPr>
                        <a:t>1 </a:t>
                      </a:r>
                      <a:r>
                        <a:rPr lang="en-US" sz="1400" dirty="0" err="1">
                          <a:effectLst/>
                        </a:rPr>
                        <a:t>балл</a:t>
                      </a:r>
                      <a:r>
                        <a:rPr lang="en-US" sz="1400" dirty="0">
                          <a:effectLst/>
                        </a:rPr>
                        <a:t/>
                      </a:r>
                      <a:br>
                        <a:rPr lang="en-US" sz="1400" dirty="0">
                          <a:effectLst/>
                        </a:rPr>
                      </a:br>
                      <a:r>
                        <a:rPr lang="en-US" sz="1400" dirty="0">
                          <a:effectLst/>
                        </a:rPr>
                        <a:t>0 </a:t>
                      </a:r>
                      <a:r>
                        <a:rPr lang="en-US" sz="1400" dirty="0" err="1">
                          <a:effectLst/>
                        </a:rPr>
                        <a:t>баллов</a:t>
                      </a:r>
                      <a:endParaRPr lang="ru-RU" sz="1400" dirty="0">
                        <a:effectLst/>
                        <a:latin typeface="Times New Roman"/>
                        <a:ea typeface="Times New Roman"/>
                      </a:endParaRPr>
                    </a:p>
                  </a:txBody>
                  <a:tcPr marL="68580" marR="68580" marT="0" marB="0"/>
                </a:tc>
              </a:tr>
            </a:tbl>
          </a:graphicData>
        </a:graphic>
      </p:graphicFrame>
    </p:spTree>
    <p:extLst>
      <p:ext uri="{BB962C8B-B14F-4D97-AF65-F5344CB8AC3E}">
        <p14:creationId xmlns="" xmlns:p14="http://schemas.microsoft.com/office/powerpoint/2010/main" val="146267006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extLst>
              <p:ext uri="{D42A27DB-BD31-4B8C-83A1-F6EECF244321}">
                <p14:modId xmlns="" xmlns:p14="http://schemas.microsoft.com/office/powerpoint/2010/main" val="3537094480"/>
              </p:ext>
            </p:extLst>
          </p:nvPr>
        </p:nvGraphicFramePr>
        <p:xfrm>
          <a:off x="323528" y="692696"/>
          <a:ext cx="8364542" cy="4330599"/>
        </p:xfrm>
        <a:graphic>
          <a:graphicData uri="http://schemas.openxmlformats.org/drawingml/2006/table">
            <a:tbl>
              <a:tblPr firstRow="1" firstCol="1" bandRow="1">
                <a:tableStyleId>{5C22544A-7EE6-4342-B048-85BDC9FD1C3A}</a:tableStyleId>
              </a:tblPr>
              <a:tblGrid>
                <a:gridCol w="443734"/>
                <a:gridCol w="3727362"/>
                <a:gridCol w="3118625"/>
                <a:gridCol w="1074821"/>
              </a:tblGrid>
              <a:tr h="395326">
                <a:tc>
                  <a:txBody>
                    <a:bodyPr/>
                    <a:lstStyle/>
                    <a:p>
                      <a:pPr algn="ctr">
                        <a:lnSpc>
                          <a:spcPct val="115000"/>
                        </a:lnSpc>
                        <a:spcAft>
                          <a:spcPts val="0"/>
                        </a:spcAft>
                      </a:pPr>
                      <a:r>
                        <a:rPr lang="ru-RU" sz="1400" dirty="0">
                          <a:effectLst/>
                        </a:rPr>
                        <a:t> </a:t>
                      </a:r>
                      <a:endParaRPr lang="ru-RU" sz="1400" dirty="0">
                        <a:effectLst/>
                        <a:latin typeface="Times New Roman"/>
                        <a:ea typeface="Times New Roman"/>
                      </a:endParaRPr>
                    </a:p>
                  </a:txBody>
                  <a:tcPr marL="68580" marR="68580" marT="0" marB="0"/>
                </a:tc>
                <a:tc gridSpan="3">
                  <a:txBody>
                    <a:bodyPr/>
                    <a:lstStyle/>
                    <a:p>
                      <a:pPr algn="ctr">
                        <a:lnSpc>
                          <a:spcPct val="115000"/>
                        </a:lnSpc>
                        <a:spcAft>
                          <a:spcPts val="0"/>
                        </a:spcAft>
                      </a:pPr>
                      <a:r>
                        <a:rPr lang="ru-RU" sz="1600" b="0" dirty="0">
                          <a:solidFill>
                            <a:schemeClr val="tx1"/>
                          </a:solidFill>
                          <a:effectLst/>
                        </a:rPr>
                        <a:t>Показатели снижения баллов (максимальное количество уменьшения баллов по критерию – минус 4 балла)</a:t>
                      </a:r>
                      <a:endParaRPr lang="ru-RU" sz="1600" b="0" dirty="0">
                        <a:solidFill>
                          <a:schemeClr val="tx1"/>
                        </a:solidFill>
                        <a:effectLst/>
                        <a:latin typeface="Times New Roman"/>
                        <a:ea typeface="Times New Roman"/>
                      </a:endParaRPr>
                    </a:p>
                  </a:txBody>
                  <a:tcPr marL="68580" marR="68580" marT="0" marB="0"/>
                </a:tc>
                <a:tc hMerge="1">
                  <a:txBody>
                    <a:bodyPr/>
                    <a:lstStyle/>
                    <a:p>
                      <a:endParaRPr lang="ru-RU"/>
                    </a:p>
                  </a:txBody>
                  <a:tcPr/>
                </a:tc>
                <a:tc hMerge="1">
                  <a:txBody>
                    <a:bodyPr/>
                    <a:lstStyle/>
                    <a:p>
                      <a:endParaRPr lang="ru-RU"/>
                    </a:p>
                  </a:txBody>
                  <a:tcPr/>
                </a:tc>
              </a:tr>
              <a:tr h="825399">
                <a:tc>
                  <a:txBody>
                    <a:bodyPr/>
                    <a:lstStyle/>
                    <a:p>
                      <a:pPr algn="ctr">
                        <a:lnSpc>
                          <a:spcPct val="115000"/>
                        </a:lnSpc>
                        <a:spcAft>
                          <a:spcPts val="0"/>
                        </a:spcAft>
                      </a:pPr>
                      <a:r>
                        <a:rPr lang="ru-RU" sz="1400">
                          <a:effectLst/>
                        </a:rPr>
                        <a:t>11.</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Наличие обоснованных жалоб, обращений педагогов, работников методического кабинета (центра)</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a:effectLst/>
                        </a:rPr>
                        <a:t>Оцениваемый показатель присутствует</a:t>
                      </a:r>
                      <a:endParaRPr lang="ru-RU" sz="140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Минус 1 балл</a:t>
                      </a:r>
                      <a:endParaRPr lang="ru-RU" sz="1400">
                        <a:effectLst/>
                        <a:latin typeface="Times New Roman"/>
                        <a:ea typeface="Times New Roman"/>
                      </a:endParaRPr>
                    </a:p>
                  </a:txBody>
                  <a:tcPr marL="68580" marR="68580" marT="0" marB="0"/>
                </a:tc>
              </a:tr>
              <a:tr h="1255472">
                <a:tc>
                  <a:txBody>
                    <a:bodyPr/>
                    <a:lstStyle/>
                    <a:p>
                      <a:pPr algn="ctr">
                        <a:lnSpc>
                          <a:spcPct val="115000"/>
                        </a:lnSpc>
                        <a:spcAft>
                          <a:spcPts val="0"/>
                        </a:spcAft>
                      </a:pPr>
                      <a:r>
                        <a:rPr lang="ru-RU" sz="1400">
                          <a:effectLst/>
                        </a:rPr>
                        <a:t>12.</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en-US" sz="1400" dirty="0" err="1">
                          <a:effectLst/>
                        </a:rPr>
                        <a:t>Наличие</a:t>
                      </a:r>
                      <a:r>
                        <a:rPr lang="en-US" sz="1400" dirty="0">
                          <a:effectLst/>
                        </a:rPr>
                        <a:t> </a:t>
                      </a:r>
                      <a:r>
                        <a:rPr lang="en-US" sz="1400" dirty="0" err="1">
                          <a:effectLst/>
                        </a:rPr>
                        <a:t>текучести</a:t>
                      </a:r>
                      <a:r>
                        <a:rPr lang="en-US" sz="1400" dirty="0">
                          <a:effectLst/>
                        </a:rPr>
                        <a:t> </a:t>
                      </a:r>
                      <a:r>
                        <a:rPr lang="en-US" sz="1400" dirty="0" err="1">
                          <a:effectLst/>
                        </a:rPr>
                        <a:t>кадров</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en-US" sz="1400" dirty="0" err="1">
                          <a:effectLst/>
                        </a:rPr>
                        <a:t>Текучесть</a:t>
                      </a:r>
                      <a:r>
                        <a:rPr lang="en-US" sz="1400" dirty="0">
                          <a:effectLst/>
                        </a:rPr>
                        <a:t> </a:t>
                      </a:r>
                      <a:r>
                        <a:rPr lang="en-US" sz="1400" dirty="0" err="1">
                          <a:effectLst/>
                        </a:rPr>
                        <a:t>свыше</a:t>
                      </a:r>
                      <a:r>
                        <a:rPr lang="en-US" sz="1400" dirty="0">
                          <a:effectLst/>
                        </a:rPr>
                        <a:t> 20%;</a:t>
                      </a:r>
                      <a:br>
                        <a:rPr lang="en-US" sz="1400" dirty="0">
                          <a:effectLst/>
                        </a:rPr>
                      </a:br>
                      <a:r>
                        <a:rPr lang="en-US" sz="1400" dirty="0" err="1">
                          <a:effectLst/>
                        </a:rPr>
                        <a:t>Текучесть</a:t>
                      </a:r>
                      <a:r>
                        <a:rPr lang="en-US" sz="1400" dirty="0">
                          <a:effectLst/>
                        </a:rPr>
                        <a:t> 10 – 19%;</a:t>
                      </a:r>
                      <a:br>
                        <a:rPr lang="en-US" sz="1400" dirty="0">
                          <a:effectLst/>
                        </a:rPr>
                      </a:br>
                      <a:r>
                        <a:rPr lang="en-US" sz="1400" dirty="0" err="1">
                          <a:effectLst/>
                        </a:rPr>
                        <a:t>Текучесть</a:t>
                      </a:r>
                      <a:r>
                        <a:rPr lang="en-US" sz="1400" dirty="0">
                          <a:effectLst/>
                        </a:rPr>
                        <a:t> 3 – 9%</a:t>
                      </a:r>
                      <a:endParaRPr lang="ru-RU" sz="1400" dirty="0">
                        <a:effectLst/>
                        <a:latin typeface="Times New Roman"/>
                        <a:ea typeface="Times New Roman"/>
                      </a:endParaRPr>
                    </a:p>
                  </a:txBody>
                  <a:tcPr marL="68580" marR="68580" marT="0" marB="0"/>
                </a:tc>
                <a:tc>
                  <a:txBody>
                    <a:bodyPr/>
                    <a:lstStyle/>
                    <a:p>
                      <a:pPr>
                        <a:lnSpc>
                          <a:spcPct val="115000"/>
                        </a:lnSpc>
                        <a:spcAft>
                          <a:spcPts val="0"/>
                        </a:spcAft>
                      </a:pPr>
                      <a:r>
                        <a:rPr lang="ru-RU" sz="1400">
                          <a:effectLst/>
                        </a:rPr>
                        <a:t>минус 3 балла;</a:t>
                      </a:r>
                      <a:br>
                        <a:rPr lang="ru-RU" sz="1400">
                          <a:effectLst/>
                        </a:rPr>
                      </a:br>
                      <a:r>
                        <a:rPr lang="ru-RU" sz="1400">
                          <a:effectLst/>
                        </a:rPr>
                        <a:t>минус 2 балла;</a:t>
                      </a:r>
                      <a:br>
                        <a:rPr lang="ru-RU" sz="1400">
                          <a:effectLst/>
                        </a:rPr>
                      </a:br>
                      <a:r>
                        <a:rPr lang="ru-RU" sz="1400">
                          <a:effectLst/>
                        </a:rPr>
                        <a:t>минус 1 балл</a:t>
                      </a:r>
                      <a:endParaRPr lang="ru-RU" sz="1400">
                        <a:effectLst/>
                        <a:latin typeface="Times New Roman"/>
                        <a:ea typeface="Times New Roman"/>
                      </a:endParaRPr>
                    </a:p>
                  </a:txBody>
                  <a:tcPr marL="68580" marR="68580" marT="0" marB="0"/>
                </a:tc>
              </a:tr>
              <a:tr h="1421111">
                <a:tc>
                  <a:txBody>
                    <a:bodyPr/>
                    <a:lstStyle/>
                    <a:p>
                      <a:pPr algn="ctr">
                        <a:lnSpc>
                          <a:spcPct val="115000"/>
                        </a:lnSpc>
                        <a:spcAft>
                          <a:spcPts val="0"/>
                        </a:spcAft>
                      </a:pPr>
                      <a:r>
                        <a:rPr lang="ru-RU" sz="1400">
                          <a:effectLst/>
                        </a:rPr>
                        <a:t> </a:t>
                      </a:r>
                      <a:endParaRPr lang="ru-RU" sz="1400">
                        <a:effectLst/>
                        <a:latin typeface="Times New Roman"/>
                        <a:ea typeface="Times New Roman"/>
                      </a:endParaRPr>
                    </a:p>
                  </a:txBody>
                  <a:tcPr marL="68580" marR="68580" marT="0" marB="0"/>
                </a:tc>
                <a:tc>
                  <a:txBody>
                    <a:bodyPr/>
                    <a:lstStyle/>
                    <a:p>
                      <a:pPr algn="just">
                        <a:lnSpc>
                          <a:spcPct val="115000"/>
                        </a:lnSpc>
                        <a:spcAft>
                          <a:spcPts val="0"/>
                        </a:spcAft>
                      </a:pPr>
                      <a:r>
                        <a:rPr lang="ru-RU" sz="1400" dirty="0">
                          <a:effectLst/>
                        </a:rPr>
                        <a:t> </a:t>
                      </a:r>
                      <a:r>
                        <a:rPr lang="en-US" sz="1400" b="1" dirty="0" err="1">
                          <a:effectLst/>
                        </a:rPr>
                        <a:t>Итого</a:t>
                      </a:r>
                      <a:endParaRPr lang="ru-RU" sz="1400" b="1" dirty="0">
                        <a:effectLst/>
                        <a:latin typeface="Times New Roman"/>
                        <a:ea typeface="Times New Roman"/>
                      </a:endParaRPr>
                    </a:p>
                  </a:txBody>
                  <a:tcPr marL="68580" marR="68580" marT="0" marB="0" anchor="ctr"/>
                </a:tc>
                <a:tc>
                  <a:txBody>
                    <a:bodyPr/>
                    <a:lstStyle/>
                    <a:p>
                      <a:pPr algn="just">
                        <a:lnSpc>
                          <a:spcPct val="115000"/>
                        </a:lnSpc>
                        <a:spcAft>
                          <a:spcPts val="0"/>
                        </a:spcAft>
                      </a:pPr>
                      <a:r>
                        <a:rPr lang="en-US" sz="1400" dirty="0">
                          <a:effectLst/>
                        </a:rPr>
                        <a:t> </a:t>
                      </a:r>
                      <a:r>
                        <a:rPr lang="ru-RU" sz="1400" dirty="0">
                          <a:effectLst/>
                        </a:rPr>
                        <a:t>"руководитель третьей категории"  "руководитель второй категории" "руководитель первой категории" </a:t>
                      </a:r>
                      <a:endParaRPr lang="ru-RU" sz="1400" dirty="0">
                        <a:effectLst/>
                        <a:latin typeface="Times New Roman"/>
                        <a:ea typeface="Times New Roman"/>
                      </a:endParaRPr>
                    </a:p>
                  </a:txBody>
                  <a:tcPr marL="68580" marR="68580" marT="0" marB="0" anchor="ctr"/>
                </a:tc>
                <a:tc>
                  <a:txBody>
                    <a:bodyPr/>
                    <a:lstStyle/>
                    <a:p>
                      <a:pPr algn="just">
                        <a:lnSpc>
                          <a:spcPct val="115000"/>
                        </a:lnSpc>
                        <a:spcAft>
                          <a:spcPts val="0"/>
                        </a:spcAft>
                      </a:pPr>
                      <a:r>
                        <a:rPr lang="ru-RU" sz="1400" dirty="0">
                          <a:effectLst/>
                        </a:rPr>
                        <a:t> </a:t>
                      </a:r>
                      <a:r>
                        <a:rPr lang="ru-RU" sz="1400" dirty="0" smtClean="0">
                          <a:effectLst/>
                        </a:rPr>
                        <a:t>17-19 </a:t>
                      </a:r>
                      <a:r>
                        <a:rPr lang="ru-RU" sz="1400" dirty="0">
                          <a:effectLst/>
                        </a:rPr>
                        <a:t>баллов;</a:t>
                      </a:r>
                    </a:p>
                    <a:p>
                      <a:pPr algn="just">
                        <a:lnSpc>
                          <a:spcPct val="115000"/>
                        </a:lnSpc>
                        <a:spcAft>
                          <a:spcPts val="0"/>
                        </a:spcAft>
                      </a:pPr>
                      <a:r>
                        <a:rPr lang="ru-RU" sz="1400" dirty="0">
                          <a:effectLst/>
                        </a:rPr>
                        <a:t> 20-21 баллов; </a:t>
                      </a:r>
                    </a:p>
                    <a:p>
                      <a:pPr algn="just">
                        <a:lnSpc>
                          <a:spcPct val="115000"/>
                        </a:lnSpc>
                        <a:spcAft>
                          <a:spcPts val="0"/>
                        </a:spcAft>
                      </a:pPr>
                      <a:r>
                        <a:rPr lang="ru-RU" sz="1400" dirty="0">
                          <a:effectLst/>
                        </a:rPr>
                        <a:t> 22-24 балла.</a:t>
                      </a:r>
                      <a:endParaRPr lang="ru-RU" sz="1400" dirty="0">
                        <a:effectLst/>
                        <a:latin typeface="Times New Roman"/>
                        <a:ea typeface="Times New Roman"/>
                      </a:endParaRPr>
                    </a:p>
                  </a:txBody>
                  <a:tcPr marL="68580" marR="68580" marT="0" marB="0"/>
                </a:tc>
              </a:tr>
            </a:tbl>
          </a:graphicData>
        </a:graphic>
      </p:graphicFrame>
    </p:spTree>
    <p:extLst>
      <p:ext uri="{BB962C8B-B14F-4D97-AF65-F5344CB8AC3E}">
        <p14:creationId xmlns="" xmlns:p14="http://schemas.microsoft.com/office/powerpoint/2010/main" val="76120315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5909310"/>
          </a:xfrm>
          <a:prstGeom prst="rect">
            <a:avLst/>
          </a:prstGeom>
        </p:spPr>
        <p:txBody>
          <a:bodyPr wrap="square">
            <a:spAutoFit/>
          </a:bodyPr>
          <a:lstStyle/>
          <a:p>
            <a:pPr algn="ctr"/>
            <a:endParaRPr lang="ru-RU" b="1" dirty="0" smtClean="0"/>
          </a:p>
          <a:p>
            <a:endParaRPr lang="ru-RU" b="1" dirty="0"/>
          </a:p>
          <a:p>
            <a:pPr algn="ctr"/>
            <a:r>
              <a:rPr lang="ru-RU" sz="3600" b="1" dirty="0"/>
              <a:t>Правила присвоения (подтверждения) квалификационных категорий </a:t>
            </a:r>
            <a:r>
              <a:rPr lang="ru-RU" sz="3600" b="1" dirty="0" smtClean="0"/>
              <a:t>педагогам</a:t>
            </a:r>
          </a:p>
          <a:p>
            <a:pPr algn="ctr"/>
            <a:endParaRPr lang="ru-RU" sz="3600" b="1" dirty="0" smtClean="0"/>
          </a:p>
          <a:p>
            <a:pPr algn="ctr"/>
            <a:r>
              <a:rPr lang="ru-RU" sz="3600" dirty="0" smtClean="0"/>
              <a:t>(</a:t>
            </a:r>
            <a:r>
              <a:rPr lang="ru-RU" sz="3600" dirty="0"/>
              <a:t>Приложение к приказу </a:t>
            </a:r>
            <a:r>
              <a:rPr lang="ru-RU" sz="3600" dirty="0" smtClean="0"/>
              <a:t>Министра образования </a:t>
            </a:r>
            <a:r>
              <a:rPr lang="ru-RU" sz="3600" dirty="0"/>
              <a:t>и </a:t>
            </a:r>
            <a:r>
              <a:rPr lang="ru-RU" sz="3600" dirty="0" smtClean="0"/>
              <a:t>науки Республики </a:t>
            </a:r>
            <a:r>
              <a:rPr lang="ru-RU" sz="3600" dirty="0"/>
              <a:t>Казахстан от 11 мая 2020 </a:t>
            </a:r>
            <a:r>
              <a:rPr lang="ru-RU" sz="3600" dirty="0" smtClean="0"/>
              <a:t>года № 192 )</a:t>
            </a:r>
            <a:endParaRPr lang="ru-RU" sz="3600" dirty="0"/>
          </a:p>
          <a:p>
            <a:endParaRPr lang="ru-RU" b="1" dirty="0" smtClean="0"/>
          </a:p>
          <a:p>
            <a:endParaRPr lang="ru-RU" b="1" dirty="0"/>
          </a:p>
          <a:p>
            <a:pPr algn="ctr"/>
            <a:endParaRPr lang="ru-RU" dirty="0"/>
          </a:p>
        </p:txBody>
      </p:sp>
    </p:spTree>
    <p:extLst>
      <p:ext uri="{BB962C8B-B14F-4D97-AF65-F5344CB8AC3E}">
        <p14:creationId xmlns="" xmlns:p14="http://schemas.microsoft.com/office/powerpoint/2010/main" val="338995720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О работе Экспертных Советов</a:t>
            </a:r>
            <a:endParaRPr lang="ru-RU" dirty="0"/>
          </a:p>
        </p:txBody>
      </p:sp>
      <p:sp>
        <p:nvSpPr>
          <p:cNvPr id="3" name="Прямоугольник 2"/>
          <p:cNvSpPr/>
          <p:nvPr/>
        </p:nvSpPr>
        <p:spPr>
          <a:xfrm>
            <a:off x="467544" y="1166843"/>
            <a:ext cx="8352928" cy="4801314"/>
          </a:xfrm>
          <a:prstGeom prst="rect">
            <a:avLst/>
          </a:prstGeom>
        </p:spPr>
        <p:txBody>
          <a:bodyPr wrap="square">
            <a:spAutoFit/>
          </a:bodyPr>
          <a:lstStyle/>
          <a:p>
            <a:pPr lvl="0" fontAlgn="base"/>
            <a:r>
              <a:rPr lang="ru-RU" dirty="0" smtClean="0"/>
              <a:t>4. Для проведения процедуры присвоения (подтверждения) квалификационных категорий на соответствие заявленной квалификационной категории создается </a:t>
            </a:r>
            <a:r>
              <a:rPr lang="ru-RU" b="1" dirty="0" smtClean="0"/>
              <a:t>экспертный совет:</a:t>
            </a:r>
          </a:p>
          <a:p>
            <a:r>
              <a:rPr lang="ru-RU" b="1" dirty="0" smtClean="0"/>
              <a:t>на квалификационную категорию «педагог-модератор» </a:t>
            </a:r>
            <a:r>
              <a:rPr lang="ru-RU" dirty="0" smtClean="0"/>
              <a:t>- экспертный совет, </a:t>
            </a:r>
          </a:p>
          <a:p>
            <a:r>
              <a:rPr lang="ru-RU" dirty="0" smtClean="0"/>
              <a:t>организуемый на уровне организации образования, в составе: высококвалифицированные педагоги организации образования, представители общественных, неправительственных организаций в области образования, профсоюзов, работодателей; </a:t>
            </a:r>
          </a:p>
          <a:p>
            <a:r>
              <a:rPr lang="ru-RU" b="1" dirty="0" smtClean="0"/>
              <a:t>на квалификационную категорию «педагог-эксперт» </a:t>
            </a:r>
            <a:r>
              <a:rPr lang="ru-RU" dirty="0" smtClean="0"/>
              <a:t>- экспертный совет, </a:t>
            </a:r>
            <a:r>
              <a:rPr lang="ru-RU" dirty="0"/>
              <a:t>организуемый на уровне города (района), областей,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 в составе: методисты методических кабинетов (центров), высококвалифицированные педагоги организаций образования, города (района), представители организации повышения квалификации, общественных, неправительственных организаций в области образования, представители профсоюзов, работодателей; </a:t>
            </a:r>
          </a:p>
        </p:txBody>
      </p:sp>
    </p:spTree>
    <p:extLst>
      <p:ext uri="{BB962C8B-B14F-4D97-AF65-F5344CB8AC3E}">
        <p14:creationId xmlns="" xmlns:p14="http://schemas.microsoft.com/office/powerpoint/2010/main" val="13447658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467544" y="188640"/>
            <a:ext cx="8424936" cy="6463308"/>
          </a:xfrm>
          <a:prstGeom prst="rect">
            <a:avLst/>
          </a:prstGeom>
        </p:spPr>
        <p:txBody>
          <a:bodyPr wrap="square">
            <a:spAutoFit/>
          </a:bodyPr>
          <a:lstStyle/>
          <a:p>
            <a:r>
              <a:rPr lang="ru-RU" b="1" dirty="0"/>
              <a:t>на квалификационную категорию «педагог-исследователь» </a:t>
            </a:r>
            <a:r>
              <a:rPr lang="ru-RU" dirty="0"/>
              <a:t>- экспертный совет, организуемый на уровне области,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 в составе: методисты методических кабинетов (центров), высококвалифицированные педагоги организаций образования области, городов республиканского значения и столицы, республиканских подведомственных организаций, представители уполномоченного органа соответствующей отрасли, организаций повышения квалификации, общественных, неправительственных организаций в области образования, профсоюзов, работодателей; </a:t>
            </a:r>
            <a:endParaRPr lang="ru-RU" dirty="0" smtClean="0"/>
          </a:p>
          <a:p>
            <a:r>
              <a:rPr lang="ru-RU" b="1" dirty="0"/>
              <a:t>на квалификационную категорию «педагог-мастер»</a:t>
            </a:r>
            <a:r>
              <a:rPr lang="ru-RU" dirty="0"/>
              <a:t> - экспертный совет, </a:t>
            </a:r>
          </a:p>
          <a:p>
            <a:r>
              <a:rPr lang="ru-RU" dirty="0"/>
              <a:t>организуемый на уровне области,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 в составе: методисты методических кабинетов (центров), высококвалифицированные педагоги организаций образования области, представители организаций повышения квалификации, попечительских советов, общественных, неправительственных организаций, профсоюзов, работодателей, который утверждается приказом руководителя органа управления образования области, городов республиканского значения и столицы, уполномоченного органа в области образования (для республиканских подведомственных организаций), уполномоченного органа соответствующей отрасли.</a:t>
            </a:r>
          </a:p>
          <a:p>
            <a:endParaRPr lang="ru-RU" dirty="0"/>
          </a:p>
        </p:txBody>
      </p:sp>
    </p:spTree>
    <p:extLst>
      <p:ext uri="{BB962C8B-B14F-4D97-AF65-F5344CB8AC3E}">
        <p14:creationId xmlns="" xmlns:p14="http://schemas.microsoft.com/office/powerpoint/2010/main" val="34762603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8352928" cy="6186309"/>
          </a:xfrm>
          <a:prstGeom prst="rect">
            <a:avLst/>
          </a:prstGeom>
        </p:spPr>
        <p:txBody>
          <a:bodyPr wrap="square">
            <a:spAutoFit/>
          </a:bodyPr>
          <a:lstStyle/>
          <a:p>
            <a:r>
              <a:rPr lang="ru-RU" b="1" dirty="0" smtClean="0"/>
              <a:t>Приложение 7 </a:t>
            </a:r>
            <a:r>
              <a:rPr lang="ru-RU" dirty="0" smtClean="0"/>
              <a:t>Стандарт государственной услуги "Прием документов для прохождения аттестации на присвоение (подтверждение) квалификационных категорий педагогам организаций образования, реализующих программы дошкольного воспитания и обучения, начального, основного среднего, общего среднего, технического и профессионального, </a:t>
            </a:r>
            <a:r>
              <a:rPr lang="ru-RU" dirty="0" err="1" smtClean="0"/>
              <a:t>послесреднего</a:t>
            </a:r>
            <a:r>
              <a:rPr lang="ru-RU" dirty="0" smtClean="0"/>
              <a:t> образования«</a:t>
            </a:r>
          </a:p>
          <a:p>
            <a:r>
              <a:rPr lang="ru-RU" b="1" dirty="0" smtClean="0"/>
              <a:t>Приложение 8 </a:t>
            </a:r>
            <a:r>
              <a:rPr lang="ru-RU" dirty="0" smtClean="0"/>
              <a:t>Стандарт государственной услуги "Прием документов для прохождения аттестации на присвоение (подтверждение) квалификационных категорий педагогам республиканских подведомственных организаций образования, реализующих программы дошкольного воспитания и обучения, начального, основного среднего, общего среднего, технического и профессионального, </a:t>
            </a:r>
            <a:r>
              <a:rPr lang="ru-RU" dirty="0" err="1" smtClean="0"/>
              <a:t>послесреднего</a:t>
            </a:r>
            <a:r>
              <a:rPr lang="ru-RU" dirty="0" smtClean="0"/>
              <a:t> образования"</a:t>
            </a:r>
            <a:endParaRPr lang="ru-RU" b="1" dirty="0" smtClean="0"/>
          </a:p>
          <a:p>
            <a:r>
              <a:rPr lang="ru-RU" b="1" dirty="0" smtClean="0"/>
              <a:t>Приложение 9 </a:t>
            </a:r>
            <a:r>
              <a:rPr lang="ru-RU" dirty="0"/>
              <a:t>Расписка об отказе в приеме документов педагогов, занимающих должности в организациях образования, для прохождения аттестации</a:t>
            </a:r>
            <a:r>
              <a:rPr lang="ru-RU" dirty="0" smtClean="0"/>
              <a:t> </a:t>
            </a:r>
          </a:p>
          <a:p>
            <a:r>
              <a:rPr lang="ru-RU" b="1" dirty="0"/>
              <a:t>Приложение 10 </a:t>
            </a:r>
            <a:r>
              <a:rPr lang="ru-RU" b="1" dirty="0" smtClean="0"/>
              <a:t> </a:t>
            </a:r>
            <a:r>
              <a:rPr lang="ru-RU" dirty="0"/>
              <a:t>Расписка о приеме документов педагогов, занимающих должности в организациях образования, для прохождения аттестации</a:t>
            </a:r>
          </a:p>
          <a:p>
            <a:r>
              <a:rPr lang="ru-RU" b="1" dirty="0"/>
              <a:t>Приложение 11 </a:t>
            </a:r>
            <a:r>
              <a:rPr lang="ru-RU" b="1" dirty="0" smtClean="0"/>
              <a:t> </a:t>
            </a:r>
            <a:r>
              <a:rPr lang="ru-RU" dirty="0"/>
              <a:t>Заявление на участие в аттестации руководителей (заместителей руководителей) организаций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a:t>
            </a:r>
            <a:r>
              <a:rPr lang="ru-RU" dirty="0" err="1"/>
              <a:t>послесреднего</a:t>
            </a:r>
            <a:r>
              <a:rPr lang="ru-RU" dirty="0"/>
              <a:t>, дополнительного, специализированного и специального </a:t>
            </a:r>
            <a:r>
              <a:rPr lang="ru-RU" dirty="0" smtClean="0"/>
              <a:t>образования</a:t>
            </a:r>
          </a:p>
          <a:p>
            <a:endParaRPr lang="ru-RU" dirty="0" smtClean="0"/>
          </a:p>
        </p:txBody>
      </p:sp>
    </p:spTree>
    <p:extLst>
      <p:ext uri="{BB962C8B-B14F-4D97-AF65-F5344CB8AC3E}">
        <p14:creationId xmlns="" xmlns:p14="http://schemas.microsoft.com/office/powerpoint/2010/main" val="115253074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04664"/>
            <a:ext cx="8136904" cy="6370975"/>
          </a:xfrm>
          <a:prstGeom prst="rect">
            <a:avLst/>
          </a:prstGeom>
        </p:spPr>
        <p:txBody>
          <a:bodyPr wrap="square">
            <a:spAutoFit/>
          </a:bodyPr>
          <a:lstStyle/>
          <a:p>
            <a:pPr lvl="0" algn="just" fontAlgn="base"/>
            <a:r>
              <a:rPr lang="ru-RU" sz="2400" dirty="0" smtClean="0"/>
              <a:t>5. В </a:t>
            </a:r>
            <a:r>
              <a:rPr lang="ru-RU" sz="2400" dirty="0"/>
              <a:t>состав экспертного совета входят председатель и члены экспертного совета. Экспертный совет состоит из нечетного количества членов, но не менее пяти человек.</a:t>
            </a:r>
          </a:p>
          <a:p>
            <a:pPr lvl="0" algn="just" fontAlgn="base"/>
            <a:r>
              <a:rPr lang="ru-RU" sz="2400" dirty="0" smtClean="0"/>
              <a:t>6. Комиссия </a:t>
            </a:r>
            <a:r>
              <a:rPr lang="ru-RU" sz="2400" dirty="0"/>
              <a:t>направляет материалы в экспертный совет два раза в год (до 15 мая и 15 ноября текущего года соответственно) по акту приема-передачи портфолио педагога на присвоение (подтверждение) квалификационных категорий по форме согласно приложению 1 к настоящим Правилам.</a:t>
            </a:r>
          </a:p>
          <a:p>
            <a:pPr lvl="0" algn="just" fontAlgn="base"/>
            <a:r>
              <a:rPr lang="ru-RU" sz="2400" dirty="0" smtClean="0"/>
              <a:t>7. Экспертный </a:t>
            </a:r>
            <a:r>
              <a:rPr lang="ru-RU" sz="2400" dirty="0"/>
              <a:t>совет рассматривает и оценивает портфолио педагогов на присвоение (подтверждение) квалификационных категорий в соответствии с критериями оценивания портфолио педагогов на присвоение (подтверждение) квалификационных категорий по форме согласно приложению 2 к настоящим Правилам, с учетом листов наблюдения по форме согласно приложению 3 к настоящим Правилам.</a:t>
            </a:r>
          </a:p>
        </p:txBody>
      </p:sp>
    </p:spTree>
    <p:extLst>
      <p:ext uri="{BB962C8B-B14F-4D97-AF65-F5344CB8AC3E}">
        <p14:creationId xmlns="" xmlns:p14="http://schemas.microsoft.com/office/powerpoint/2010/main" val="6755098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496944" cy="4154984"/>
          </a:xfrm>
          <a:prstGeom prst="rect">
            <a:avLst/>
          </a:prstGeom>
        </p:spPr>
        <p:txBody>
          <a:bodyPr wrap="square">
            <a:spAutoFit/>
          </a:bodyPr>
          <a:lstStyle/>
          <a:p>
            <a:pPr lvl="0" algn="just" fontAlgn="base"/>
            <a:r>
              <a:rPr lang="ru-RU" sz="2400" dirty="0" smtClean="0"/>
              <a:t>8. Экспертный </a:t>
            </a:r>
            <a:r>
              <a:rPr lang="ru-RU" sz="2400" dirty="0"/>
              <a:t>совет направляет листы оценивания портфолио педагогов на присвоение (подтверждение) квалификационных категорий по форме согласно приложению 4 к настоящим Правилам и рекомендации по комплексному аналитическому обобщению итогов деятельности педагога на квалификационную категорию в Комиссию в срок до 15 июня и 15 декабря текущего года по форме согласно приложению 5 к настоящим Правилам.</a:t>
            </a:r>
          </a:p>
          <a:p>
            <a:pPr lvl="0" algn="just" fontAlgn="base"/>
            <a:r>
              <a:rPr lang="ru-RU" sz="2400" dirty="0" smtClean="0"/>
              <a:t>9. По </a:t>
            </a:r>
            <a:r>
              <a:rPr lang="ru-RU" sz="2400" dirty="0"/>
              <a:t>каждому педагогу на присвоение (подтверждение) квалификационных категорий экспертный совет выносит рекомендации о соответствии или о несоответствии.</a:t>
            </a:r>
          </a:p>
        </p:txBody>
      </p:sp>
    </p:spTree>
    <p:extLst>
      <p:ext uri="{BB962C8B-B14F-4D97-AF65-F5344CB8AC3E}">
        <p14:creationId xmlns="" xmlns:p14="http://schemas.microsoft.com/office/powerpoint/2010/main" val="70035342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0"/>
            <a:ext cx="8665024" cy="1298448"/>
          </a:xfrm>
        </p:spPr>
        <p:txBody>
          <a:bodyPr>
            <a:noAutofit/>
          </a:bodyPr>
          <a:lstStyle/>
          <a:p>
            <a:pPr algn="ctr"/>
            <a:r>
              <a:rPr lang="ru-RU" sz="2400" b="1" dirty="0">
                <a:effectLst/>
              </a:rPr>
              <a:t>Порядок очередного присвоения квалификационных категорий педагогам</a:t>
            </a:r>
            <a:r>
              <a:rPr lang="ru-RU" sz="2400" dirty="0">
                <a:effectLst/>
              </a:rPr>
              <a:t/>
            </a:r>
            <a:br>
              <a:rPr lang="ru-RU" sz="2400" dirty="0">
                <a:effectLst/>
              </a:rPr>
            </a:br>
            <a:endParaRPr lang="ru-RU" sz="2400" dirty="0"/>
          </a:p>
        </p:txBody>
      </p:sp>
      <p:sp>
        <p:nvSpPr>
          <p:cNvPr id="3" name="Прямоугольник 2"/>
          <p:cNvSpPr/>
          <p:nvPr/>
        </p:nvSpPr>
        <p:spPr>
          <a:xfrm>
            <a:off x="0" y="836712"/>
            <a:ext cx="9144000" cy="6186309"/>
          </a:xfrm>
          <a:prstGeom prst="rect">
            <a:avLst/>
          </a:prstGeom>
        </p:spPr>
        <p:txBody>
          <a:bodyPr wrap="square">
            <a:spAutoFit/>
          </a:bodyPr>
          <a:lstStyle/>
          <a:p>
            <a:pPr lvl="0" algn="just" fontAlgn="base"/>
            <a:r>
              <a:rPr lang="ru-RU" dirty="0" smtClean="0"/>
              <a:t>11. Присвоение </a:t>
            </a:r>
            <a:r>
              <a:rPr lang="ru-RU" dirty="0"/>
              <a:t>квалификационной категории принимается решением Комиссии с учетом рекомендаций экспертного совета: </a:t>
            </a:r>
            <a:endParaRPr lang="ru-RU" dirty="0" smtClean="0"/>
          </a:p>
          <a:p>
            <a:pPr lvl="0" algn="just" fontAlgn="base"/>
            <a:r>
              <a:rPr lang="ru-RU" b="1" dirty="0" smtClean="0"/>
              <a:t>1</a:t>
            </a:r>
            <a:r>
              <a:rPr lang="ru-RU" b="1" dirty="0"/>
              <a:t>) на квалификационную категорию «педагог-модератор</a:t>
            </a:r>
            <a:r>
              <a:rPr lang="ru-RU" b="1" dirty="0" smtClean="0"/>
              <a:t>»: </a:t>
            </a:r>
            <a:endParaRPr lang="ru-RU" b="1" dirty="0"/>
          </a:p>
          <a:p>
            <a:pPr algn="just"/>
            <a:r>
              <a:rPr lang="ru-RU" dirty="0"/>
              <a:t>лица, имеющие педагогическое или иное профессиональное образование по </a:t>
            </a:r>
          </a:p>
          <a:p>
            <a:pPr algn="just"/>
            <a:r>
              <a:rPr lang="ru-RU" dirty="0"/>
              <a:t>соответствующему профилю, а также лица, прошедшие курсы переподготовки, педагогический стаж не менее двух лет, соответствующие следующим профессиональным компетенциям</a:t>
            </a:r>
            <a:r>
              <a:rPr lang="ru-RU" dirty="0" smtClean="0"/>
              <a:t>: соответствует </a:t>
            </a:r>
            <a:r>
              <a:rPr lang="ru-RU" dirty="0"/>
              <a:t>общим требованиям квалификационной категории «педагог», </a:t>
            </a:r>
            <a:r>
              <a:rPr lang="ru-RU" dirty="0" smtClean="0"/>
              <a:t> кроме </a:t>
            </a:r>
            <a:r>
              <a:rPr lang="ru-RU" dirty="0"/>
              <a:t>того </a:t>
            </a:r>
            <a:r>
              <a:rPr lang="ru-RU" i="1" dirty="0"/>
              <a:t>использует инновационные формы, методы и средства обучения, обобщает опыт на уровне организации образования, имеет участников олимпиад, конкурсов, соревнований на уровне организации образования; </a:t>
            </a:r>
            <a:endParaRPr lang="ru-RU" i="1" dirty="0" smtClean="0"/>
          </a:p>
          <a:p>
            <a:pPr algn="just"/>
            <a:r>
              <a:rPr lang="ru-RU" b="1" dirty="0" smtClean="0"/>
              <a:t>2</a:t>
            </a:r>
            <a:r>
              <a:rPr lang="ru-RU" b="1" dirty="0"/>
              <a:t>) на квалификационную категорию «педагог-эксперт»:</a:t>
            </a:r>
          </a:p>
          <a:p>
            <a:pPr algn="just"/>
            <a:r>
              <a:rPr lang="ru-RU" dirty="0"/>
              <a:t>лица, имеющие педагогическое или иное профессиональное образование по </a:t>
            </a:r>
          </a:p>
          <a:p>
            <a:pPr algn="just"/>
            <a:r>
              <a:rPr lang="ru-RU" dirty="0"/>
              <a:t>соответствующему профилю, а также лица, прошедшие курсы переподготовки, педагогический стаж не менее трех лет, соответствующие следующим профессиональным компетенциям</a:t>
            </a:r>
            <a:r>
              <a:rPr lang="ru-RU" dirty="0" smtClean="0"/>
              <a:t>: соответствует </a:t>
            </a:r>
            <a:r>
              <a:rPr lang="ru-RU" dirty="0"/>
              <a:t>общим требованиям квалификационной категории «</a:t>
            </a:r>
            <a:r>
              <a:rPr lang="ru-RU" dirty="0" smtClean="0"/>
              <a:t>педагог- модератор</a:t>
            </a:r>
            <a:r>
              <a:rPr lang="ru-RU" dirty="0"/>
              <a:t>», кроме того </a:t>
            </a:r>
            <a:r>
              <a:rPr lang="ru-RU" i="1" dirty="0"/>
              <a:t>владеет навыками анализа организованной учебной деятельности, учебно-воспитательного процесса, конструктивно определяет приоритеты профессионального развития: собственного и коллег на уровне организации образования, обобщает опыт на уровне района/города, имеет участников олимпиад, конкурсов, соревнований на уровне района/города;</a:t>
            </a:r>
          </a:p>
          <a:p>
            <a:endParaRPr lang="ru-RU" dirty="0"/>
          </a:p>
        </p:txBody>
      </p:sp>
    </p:spTree>
    <p:extLst>
      <p:ext uri="{BB962C8B-B14F-4D97-AF65-F5344CB8AC3E}">
        <p14:creationId xmlns="" xmlns:p14="http://schemas.microsoft.com/office/powerpoint/2010/main" val="231714384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260648"/>
            <a:ext cx="8424936" cy="5355312"/>
          </a:xfrm>
          <a:prstGeom prst="rect">
            <a:avLst/>
          </a:prstGeom>
        </p:spPr>
        <p:txBody>
          <a:bodyPr wrap="square">
            <a:spAutoFit/>
          </a:bodyPr>
          <a:lstStyle/>
          <a:p>
            <a:r>
              <a:rPr lang="ru-RU" b="1" dirty="0"/>
              <a:t>3) на квалификационную категорию «педагог-исследователь»:</a:t>
            </a:r>
          </a:p>
          <a:p>
            <a:pPr algn="just"/>
            <a:r>
              <a:rPr lang="ru-RU" dirty="0"/>
              <a:t>лица, имеющие педагогическое или иное профессиональное образование по </a:t>
            </a:r>
          </a:p>
          <a:p>
            <a:pPr algn="just"/>
            <a:r>
              <a:rPr lang="ru-RU" dirty="0"/>
              <a:t>соответствующему профилю, а также лица, прошедшие курсы переподготовки, педагогический стаж не менее четырех лет, соответствующие следующим профессиональным компетенциям:</a:t>
            </a:r>
          </a:p>
          <a:p>
            <a:pPr algn="just"/>
            <a:r>
              <a:rPr lang="ru-RU" dirty="0"/>
              <a:t>соответствует общим требованиям квалификационной категории «педагог-</a:t>
            </a:r>
          </a:p>
          <a:p>
            <a:pPr algn="just"/>
            <a:r>
              <a:rPr lang="ru-RU" dirty="0"/>
              <a:t>эксперт», кроме того </a:t>
            </a:r>
            <a:r>
              <a:rPr lang="ru-RU" i="1" dirty="0"/>
              <a:t>владеет навыками исследования урока и разработки инструментов оценивания, обеспечивает развитие исследовательских навыков обучающихся, осуществляет наставничество и конструктивно определяет стратегии развития в педагогическом сообществе на уровне района, города, обобщает опыт на уровне области/городов республиканского значения и столицы, республики (для республиканских подведомственных организаций); наличие участников олимпиад, конкурсов, соревнований на уровне области/городов республиканского значения и столицы, республики (для республиканских подведомственных организаций</a:t>
            </a:r>
            <a:r>
              <a:rPr lang="ru-RU" i="1" dirty="0" smtClean="0"/>
              <a:t>);</a:t>
            </a:r>
          </a:p>
          <a:p>
            <a:endParaRPr lang="ru-RU" dirty="0"/>
          </a:p>
          <a:p>
            <a:pPr algn="just"/>
            <a:r>
              <a:rPr lang="ru-RU" dirty="0" smtClean="0"/>
              <a:t> </a:t>
            </a:r>
            <a:r>
              <a:rPr lang="ru-RU" b="1" dirty="0"/>
              <a:t>лица, принимавшие участие в республиканской экспертизе учебников, </a:t>
            </a:r>
          </a:p>
          <a:p>
            <a:pPr algn="just"/>
            <a:r>
              <a:rPr lang="ru-RU" b="1" dirty="0"/>
              <a:t>учебно-методических комплексов и учебно-методических пособий, без предъявления требований к вышеназванным показателям. </a:t>
            </a:r>
          </a:p>
        </p:txBody>
      </p:sp>
    </p:spTree>
    <p:extLst>
      <p:ext uri="{BB962C8B-B14F-4D97-AF65-F5344CB8AC3E}">
        <p14:creationId xmlns="" xmlns:p14="http://schemas.microsoft.com/office/powerpoint/2010/main" val="243504430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8"/>
            <a:ext cx="8280920" cy="5940088"/>
          </a:xfrm>
          <a:prstGeom prst="rect">
            <a:avLst/>
          </a:prstGeom>
        </p:spPr>
        <p:txBody>
          <a:bodyPr wrap="square">
            <a:spAutoFit/>
          </a:bodyPr>
          <a:lstStyle/>
          <a:p>
            <a:r>
              <a:rPr lang="ru-RU" sz="2000" b="1" dirty="0"/>
              <a:t>4) на квалификационную категорию «педагог-мастер»:</a:t>
            </a:r>
          </a:p>
          <a:p>
            <a:r>
              <a:rPr lang="ru-RU" sz="2000" dirty="0"/>
              <a:t>лица, имеющие высшее или послевузовское педагогическое или иное </a:t>
            </a:r>
          </a:p>
          <a:p>
            <a:pPr algn="just"/>
            <a:r>
              <a:rPr lang="ru-RU" sz="2000" dirty="0"/>
              <a:t>профессиональное образование по соответствующему профилю, а также лица, прошедшие курсы переподготовки, педагогический стаж не менее пяти лет, соответствующие следующим профессиональным компетенциям:</a:t>
            </a:r>
          </a:p>
          <a:p>
            <a:pPr algn="just"/>
            <a:r>
              <a:rPr lang="ru-RU" sz="2000" dirty="0"/>
              <a:t>соответствует общим требованиям квалификационной категории «</a:t>
            </a:r>
            <a:r>
              <a:rPr lang="ru-RU" sz="2000" dirty="0" smtClean="0"/>
              <a:t>педагог-исследователь</a:t>
            </a:r>
            <a:r>
              <a:rPr lang="ru-RU" sz="2000" dirty="0"/>
              <a:t>», кроме того </a:t>
            </a:r>
            <a:r>
              <a:rPr lang="ru-RU" sz="2000" i="1" dirty="0"/>
              <a:t>имеет авторскую программу, получившую одобрение на Республиканском учебно-методическом совете, или является автором (соавтором) изданных учебников, учебно-методических пособий, включенных в перечень учебников, учебно-методических комплексов и учебно-методических пособий, утвержденных уполномоченным органом, обеспечивает развитие навыков научного проектирования, осуществляет наставничество и планирует развитие сети профессионального сообщества на уровне области, является участником республиканских и международных конкурсов и олимпиад или подготовил участников республиканских и международных конкурсов и олимпиад, утвержденных уполномоченным органом в области образования.</a:t>
            </a:r>
          </a:p>
        </p:txBody>
      </p:sp>
    </p:spTree>
    <p:extLst>
      <p:ext uri="{BB962C8B-B14F-4D97-AF65-F5344CB8AC3E}">
        <p14:creationId xmlns="" xmlns:p14="http://schemas.microsoft.com/office/powerpoint/2010/main" val="182094477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dirty="0">
                <a:effectLst/>
              </a:rPr>
              <a:t>Процедура присвоения квалификационных категорий педагогов проводится на следующих уровнях образования:</a:t>
            </a:r>
            <a:br>
              <a:rPr lang="ru-RU" sz="2000" dirty="0">
                <a:effectLst/>
              </a:rPr>
            </a:br>
            <a:endParaRPr lang="ru-RU" sz="2000" dirty="0"/>
          </a:p>
        </p:txBody>
      </p:sp>
      <p:sp>
        <p:nvSpPr>
          <p:cNvPr id="3" name="Прямоугольник 2"/>
          <p:cNvSpPr/>
          <p:nvPr/>
        </p:nvSpPr>
        <p:spPr>
          <a:xfrm>
            <a:off x="467544" y="1196752"/>
            <a:ext cx="8352928" cy="4801314"/>
          </a:xfrm>
          <a:prstGeom prst="rect">
            <a:avLst/>
          </a:prstGeom>
        </p:spPr>
        <p:txBody>
          <a:bodyPr wrap="square">
            <a:spAutoFit/>
          </a:bodyPr>
          <a:lstStyle/>
          <a:p>
            <a:r>
              <a:rPr lang="ru-RU" b="1" dirty="0"/>
              <a:t>на квалификационную категорию «педагог-модератор»</a:t>
            </a:r>
            <a:r>
              <a:rPr lang="ru-RU" dirty="0"/>
              <a:t> - в организациях </a:t>
            </a:r>
          </a:p>
          <a:p>
            <a:r>
              <a:rPr lang="ru-RU" dirty="0"/>
              <a:t>дошкольного, начального, основного среднего, общего среднего, технического и профессионального, </a:t>
            </a:r>
            <a:r>
              <a:rPr lang="ru-RU" dirty="0" err="1"/>
              <a:t>послесреднего</a:t>
            </a:r>
            <a:r>
              <a:rPr lang="ru-RU" dirty="0"/>
              <a:t> образования (далее - </a:t>
            </a:r>
            <a:r>
              <a:rPr lang="ru-RU" dirty="0" err="1"/>
              <a:t>организацияи</a:t>
            </a:r>
            <a:r>
              <a:rPr lang="ru-RU" dirty="0"/>
              <a:t> образования); </a:t>
            </a:r>
            <a:endParaRPr lang="ru-RU" dirty="0" smtClean="0"/>
          </a:p>
          <a:p>
            <a:r>
              <a:rPr lang="ru-RU" b="1" dirty="0" smtClean="0"/>
              <a:t>на </a:t>
            </a:r>
            <a:r>
              <a:rPr lang="ru-RU" b="1" dirty="0"/>
              <a:t>квалификационную категорию «педагог-эксперт»</a:t>
            </a:r>
            <a:r>
              <a:rPr lang="ru-RU" dirty="0"/>
              <a:t> - в отделах </a:t>
            </a:r>
          </a:p>
          <a:p>
            <a:r>
              <a:rPr lang="ru-RU" dirty="0"/>
              <a:t>образования районов (городов), управлениях образования, городов республиканского значения и столицы, в уполномоченных органах в области образования (для республиканских подведомственных организаций), уполномоченных органах соответствующей отрасли; </a:t>
            </a:r>
            <a:endParaRPr lang="ru-RU" dirty="0" smtClean="0"/>
          </a:p>
          <a:p>
            <a:r>
              <a:rPr lang="ru-RU" b="1" dirty="0" smtClean="0"/>
              <a:t>на </a:t>
            </a:r>
            <a:r>
              <a:rPr lang="ru-RU" b="1" dirty="0"/>
              <a:t>квалификационную категорию «педагог-исследователь» </a:t>
            </a:r>
            <a:r>
              <a:rPr lang="ru-RU" dirty="0"/>
              <a:t>- в управлениях </a:t>
            </a:r>
          </a:p>
          <a:p>
            <a:r>
              <a:rPr lang="ru-RU" dirty="0"/>
              <a:t>образования, городов республиканского значения и столицы, в уполномоченных органах в области образования (для республиканских подведомственных организаций), уполномоченных органах соответствующей отрасли; </a:t>
            </a:r>
            <a:endParaRPr lang="ru-RU" dirty="0" smtClean="0"/>
          </a:p>
          <a:p>
            <a:r>
              <a:rPr lang="ru-RU" b="1" dirty="0" smtClean="0"/>
              <a:t>на </a:t>
            </a:r>
            <a:r>
              <a:rPr lang="ru-RU" b="1" dirty="0"/>
              <a:t>квалификационную категорию «педагог-мастер» </a:t>
            </a:r>
            <a:r>
              <a:rPr lang="ru-RU" dirty="0"/>
              <a:t>- в управлениях </a:t>
            </a:r>
          </a:p>
          <a:p>
            <a:r>
              <a:rPr lang="ru-RU" dirty="0"/>
              <a:t>образования, городов республиканского значения и столицы, в уполномоченных органах в области образования (для республиканских подведомственных организаций), уполномоченных органах соответствующей отрасли;</a:t>
            </a:r>
          </a:p>
        </p:txBody>
      </p:sp>
    </p:spTree>
    <p:extLst>
      <p:ext uri="{BB962C8B-B14F-4D97-AF65-F5344CB8AC3E}">
        <p14:creationId xmlns="" xmlns:p14="http://schemas.microsoft.com/office/powerpoint/2010/main" val="402115745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0"/>
            <a:ext cx="8496944" cy="6740307"/>
          </a:xfrm>
          <a:prstGeom prst="rect">
            <a:avLst/>
          </a:prstGeom>
        </p:spPr>
        <p:txBody>
          <a:bodyPr wrap="square">
            <a:spAutoFit/>
          </a:bodyPr>
          <a:lstStyle/>
          <a:p>
            <a:pPr lvl="0" algn="just" fontAlgn="base"/>
            <a:r>
              <a:rPr lang="ru-RU" dirty="0" smtClean="0"/>
              <a:t>14. По </a:t>
            </a:r>
            <a:r>
              <a:rPr lang="ru-RU" dirty="0"/>
              <a:t>каждому педагогу Комиссия выносит одно из следующих решений:</a:t>
            </a:r>
          </a:p>
          <a:p>
            <a:pPr lvl="0" algn="just" fontAlgn="base"/>
            <a:r>
              <a:rPr lang="ru-RU" dirty="0" smtClean="0"/>
              <a:t>1) соответствует </a:t>
            </a:r>
            <a:r>
              <a:rPr lang="ru-RU" dirty="0"/>
              <a:t>заявленной квалификационной категории;</a:t>
            </a:r>
          </a:p>
          <a:p>
            <a:pPr lvl="0" algn="just" fontAlgn="base"/>
            <a:r>
              <a:rPr lang="ru-RU" dirty="0" smtClean="0"/>
              <a:t>2) не </a:t>
            </a:r>
            <a:r>
              <a:rPr lang="ru-RU" dirty="0"/>
              <a:t>соответствует заявленной квалификационной категории;</a:t>
            </a:r>
          </a:p>
          <a:p>
            <a:pPr lvl="0" algn="just" fontAlgn="base"/>
            <a:r>
              <a:rPr lang="ru-RU" dirty="0" smtClean="0"/>
              <a:t>3) соответствует </a:t>
            </a:r>
            <a:r>
              <a:rPr lang="ru-RU" dirty="0"/>
              <a:t>квалификационной категории, ниже заявленной на один уровень.</a:t>
            </a:r>
          </a:p>
          <a:p>
            <a:pPr lvl="0" algn="just" fontAlgn="base"/>
            <a:endParaRPr lang="ru-RU" dirty="0" smtClean="0"/>
          </a:p>
          <a:p>
            <a:pPr lvl="0" algn="just" fontAlgn="base"/>
            <a:r>
              <a:rPr lang="ru-RU" dirty="0" smtClean="0"/>
              <a:t>15. Решение </a:t>
            </a:r>
            <a:r>
              <a:rPr lang="ru-RU" dirty="0"/>
              <a:t>Комиссии оформляется протоколом согласно приложению 6 к настоящим Правилам</a:t>
            </a:r>
            <a:r>
              <a:rPr lang="ru-RU" dirty="0" smtClean="0"/>
              <a:t>.</a:t>
            </a:r>
          </a:p>
          <a:p>
            <a:pPr algn="just" fontAlgn="base"/>
            <a:endParaRPr lang="ru-RU" dirty="0" smtClean="0"/>
          </a:p>
          <a:p>
            <a:pPr algn="just" fontAlgn="base"/>
            <a:r>
              <a:rPr lang="ru-RU" dirty="0" smtClean="0"/>
              <a:t>16. </a:t>
            </a:r>
            <a:r>
              <a:rPr lang="ru-RU" dirty="0"/>
              <a:t>При принятии Комиссией решения «не соответствует заявляемой квалификационной категории» за ним сохраняется имеющаяся квалификационная категория до завершения срока ее действия.</a:t>
            </a:r>
          </a:p>
          <a:p>
            <a:pPr lvl="0" algn="just" fontAlgn="base"/>
            <a:endParaRPr lang="ru-RU" dirty="0" smtClean="0"/>
          </a:p>
          <a:p>
            <a:pPr lvl="0" algn="just" fontAlgn="base"/>
            <a:r>
              <a:rPr lang="ru-RU" dirty="0" smtClean="0"/>
              <a:t>21. Приказ </a:t>
            </a:r>
            <a:r>
              <a:rPr lang="ru-RU" dirty="0"/>
              <a:t>о присвоении квалификационной категории издается не позднее 15 июля и 25 декабря текущего года соответствующего уровня. На основании соответствующего приказа организация образования выдает удостоверение о присвоении квалификации, согласно приложению 8 к настоящим Правилам.</a:t>
            </a:r>
          </a:p>
          <a:p>
            <a:pPr lvl="0" algn="just" fontAlgn="base"/>
            <a:endParaRPr lang="ru-RU" dirty="0" smtClean="0"/>
          </a:p>
          <a:p>
            <a:pPr lvl="0" algn="just" fontAlgn="base"/>
            <a:r>
              <a:rPr lang="ru-RU" dirty="0" smtClean="0"/>
              <a:t>22. Педагогам</a:t>
            </a:r>
            <a:r>
              <a:rPr lang="ru-RU" dirty="0"/>
              <a:t>, которым присвоены нижеперечисленные квалификационные категории, сохраняются или присваиваются, а также приравниваются следующие квалификации должностей с момента присвоения:</a:t>
            </a:r>
          </a:p>
          <a:p>
            <a:pPr algn="just"/>
            <a:r>
              <a:rPr lang="ru-RU" dirty="0"/>
              <a:t>«вторая категория» - «педагог-модератор»;</a:t>
            </a:r>
          </a:p>
          <a:p>
            <a:pPr algn="just"/>
            <a:r>
              <a:rPr lang="ru-RU" dirty="0"/>
              <a:t>«первая категория» - «педагог-эксперт»;</a:t>
            </a:r>
          </a:p>
          <a:p>
            <a:pPr algn="just"/>
            <a:r>
              <a:rPr lang="ru-RU" dirty="0"/>
              <a:t>«высшая категория» - «педагог-исследователь» и «педагог-мастер».</a:t>
            </a:r>
          </a:p>
          <a:p>
            <a:pPr lvl="0" fontAlgn="base"/>
            <a:endParaRPr lang="ru-RU" dirty="0"/>
          </a:p>
        </p:txBody>
      </p:sp>
    </p:spTree>
    <p:extLst>
      <p:ext uri="{BB962C8B-B14F-4D97-AF65-F5344CB8AC3E}">
        <p14:creationId xmlns="" xmlns:p14="http://schemas.microsoft.com/office/powerpoint/2010/main" val="293148026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32656"/>
            <a:ext cx="8280920" cy="4154984"/>
          </a:xfrm>
          <a:prstGeom prst="rect">
            <a:avLst/>
          </a:prstGeom>
        </p:spPr>
        <p:txBody>
          <a:bodyPr wrap="square">
            <a:spAutoFit/>
          </a:bodyPr>
          <a:lstStyle/>
          <a:p>
            <a:pPr lvl="0" fontAlgn="base"/>
            <a:r>
              <a:rPr lang="ru-RU" sz="2400" dirty="0" smtClean="0"/>
              <a:t>34. Педагогам </a:t>
            </a:r>
            <a:r>
              <a:rPr lang="ru-RU" sz="2400" dirty="0"/>
              <a:t>(методистам) методических кабинетов (центров), организаций дополнительного образования присваиваются квалификационные категории по диплому и с учетом занимаемой должности.</a:t>
            </a:r>
          </a:p>
          <a:p>
            <a:pPr lvl="0" fontAlgn="base"/>
            <a:r>
              <a:rPr lang="ru-RU" sz="2400" dirty="0" smtClean="0"/>
              <a:t>35. </a:t>
            </a:r>
            <a:r>
              <a:rPr lang="ru-RU" sz="2400" b="1" dirty="0" smtClean="0"/>
              <a:t>При </a:t>
            </a:r>
            <a:r>
              <a:rPr lang="ru-RU" sz="2400" b="1" dirty="0"/>
              <a:t>переходе </a:t>
            </a:r>
            <a:r>
              <a:rPr lang="ru-RU" sz="2400" dirty="0"/>
              <a:t>из организации образования в организации, осуществляющие методическое сопровождение, или организации образовательной деятельности у педагога </a:t>
            </a:r>
            <a:r>
              <a:rPr lang="ru-RU" sz="2400" b="1" dirty="0"/>
              <a:t>сохраняется (приравнивается) </a:t>
            </a:r>
            <a:r>
              <a:rPr lang="ru-RU" sz="2400" dirty="0"/>
              <a:t>имеющаяся квалификационная категория «педагог - модератор», «педагог - эксперт», «педагог - исследователь», «педагог - мастер» до истечения ее срока действия.</a:t>
            </a:r>
          </a:p>
        </p:txBody>
      </p:sp>
    </p:spTree>
    <p:extLst>
      <p:ext uri="{BB962C8B-B14F-4D97-AF65-F5344CB8AC3E}">
        <p14:creationId xmlns="" xmlns:p14="http://schemas.microsoft.com/office/powerpoint/2010/main" val="67430638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400" b="1" dirty="0">
                <a:effectLst/>
              </a:rPr>
              <a:t>Порядок досрочного присвоения квалификационных </a:t>
            </a:r>
            <a:r>
              <a:rPr lang="ru-RU" sz="2400" b="1" dirty="0" smtClean="0">
                <a:effectLst/>
              </a:rPr>
              <a:t>категорий </a:t>
            </a:r>
            <a:r>
              <a:rPr lang="ru-RU" sz="2400" b="1" dirty="0">
                <a:effectLst/>
              </a:rPr>
              <a:t>педагогам</a:t>
            </a:r>
            <a:r>
              <a:rPr lang="ru-RU" sz="2400" dirty="0">
                <a:effectLst/>
              </a:rPr>
              <a:t/>
            </a:r>
            <a:br>
              <a:rPr lang="ru-RU" sz="2400" dirty="0">
                <a:effectLst/>
              </a:rPr>
            </a:br>
            <a:endParaRPr lang="ru-RU" sz="2400" dirty="0"/>
          </a:p>
        </p:txBody>
      </p:sp>
      <p:sp>
        <p:nvSpPr>
          <p:cNvPr id="3" name="Прямоугольник 2"/>
          <p:cNvSpPr/>
          <p:nvPr/>
        </p:nvSpPr>
        <p:spPr>
          <a:xfrm>
            <a:off x="611560" y="1484784"/>
            <a:ext cx="8424936" cy="2246769"/>
          </a:xfrm>
          <a:prstGeom prst="rect">
            <a:avLst/>
          </a:prstGeom>
        </p:spPr>
        <p:txBody>
          <a:bodyPr wrap="square">
            <a:spAutoFit/>
          </a:bodyPr>
          <a:lstStyle/>
          <a:p>
            <a:pPr lvl="0" fontAlgn="base"/>
            <a:r>
              <a:rPr lang="ru-RU" sz="2800" dirty="0" smtClean="0"/>
              <a:t>Сохраняется порядок досрочного присвоения квалификационных категорий педагогам. Требования изложены в пунктах 44-45 Правил присвоения (подтверждения) квалификационных категорий педагогам. </a:t>
            </a:r>
            <a:endParaRPr lang="ru-RU" sz="2800" dirty="0"/>
          </a:p>
        </p:txBody>
      </p:sp>
    </p:spTree>
    <p:extLst>
      <p:ext uri="{BB962C8B-B14F-4D97-AF65-F5344CB8AC3E}">
        <p14:creationId xmlns="" xmlns:p14="http://schemas.microsoft.com/office/powerpoint/2010/main" val="273753383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000" b="1" dirty="0">
                <a:effectLst/>
              </a:rPr>
              <a:t>Порядок присвоения квалификационной категории педагогам без прохождения процедуры присвоения квалификационной категории</a:t>
            </a:r>
            <a:endParaRPr lang="ru-RU" sz="2000" dirty="0"/>
          </a:p>
        </p:txBody>
      </p:sp>
      <p:sp>
        <p:nvSpPr>
          <p:cNvPr id="3" name="Прямоугольник 2"/>
          <p:cNvSpPr/>
          <p:nvPr/>
        </p:nvSpPr>
        <p:spPr>
          <a:xfrm>
            <a:off x="539552" y="1340766"/>
            <a:ext cx="8208912" cy="5078313"/>
          </a:xfrm>
          <a:prstGeom prst="rect">
            <a:avLst/>
          </a:prstGeom>
        </p:spPr>
        <p:txBody>
          <a:bodyPr wrap="square">
            <a:spAutoFit/>
          </a:bodyPr>
          <a:lstStyle/>
          <a:p>
            <a:pPr lvl="0" fontAlgn="base"/>
            <a:r>
              <a:rPr lang="ru-RU" dirty="0" smtClean="0"/>
              <a:t>47. Выпускникам </a:t>
            </a:r>
            <a:r>
              <a:rPr lang="ru-RU" dirty="0"/>
              <a:t>высших учебных заведений и организаций технического и профессионального, </a:t>
            </a:r>
            <a:r>
              <a:rPr lang="ru-RU" dirty="0" err="1"/>
              <a:t>послесреднего</a:t>
            </a:r>
            <a:r>
              <a:rPr lang="ru-RU" dirty="0"/>
              <a:t> образования при поступлении на работу впервые, показавшим отрицательный результат национального квалификационного тестирования на квалификационную категорию «</a:t>
            </a:r>
            <a:r>
              <a:rPr lang="ru-RU" dirty="0" err="1"/>
              <a:t>педагогмодератор</a:t>
            </a:r>
            <a:r>
              <a:rPr lang="ru-RU" dirty="0"/>
              <a:t>», присваивается квалификационная категория «педагог».</a:t>
            </a:r>
          </a:p>
          <a:p>
            <a:pPr lvl="0" fontAlgn="base"/>
            <a:endParaRPr lang="ru-RU" dirty="0" smtClean="0"/>
          </a:p>
          <a:p>
            <a:pPr lvl="0" fontAlgn="base"/>
            <a:r>
              <a:rPr lang="ru-RU" dirty="0" smtClean="0"/>
              <a:t>48. Лицам</a:t>
            </a:r>
            <a:r>
              <a:rPr lang="ru-RU" dirty="0"/>
              <a:t>, окончившим техническое и профессиональное, </a:t>
            </a:r>
            <a:r>
              <a:rPr lang="ru-RU" dirty="0" err="1"/>
              <a:t>послесреднее</a:t>
            </a:r>
            <a:r>
              <a:rPr lang="ru-RU" dirty="0"/>
              <a:t>, высшее, послевузовское учебное заведение, с «отличием» квалификационная категория «педагог-модератор» присваиваются без </a:t>
            </a:r>
            <a:r>
              <a:rPr lang="ru-RU" dirty="0" smtClean="0"/>
              <a:t>прохождения национального </a:t>
            </a:r>
            <a:r>
              <a:rPr lang="ru-RU" dirty="0"/>
              <a:t>квалификационного тестирования</a:t>
            </a:r>
            <a:r>
              <a:rPr lang="ru-RU" dirty="0" smtClean="0"/>
              <a:t>.</a:t>
            </a:r>
          </a:p>
          <a:p>
            <a:pPr lvl="0" fontAlgn="base"/>
            <a:endParaRPr lang="ru-RU" dirty="0" smtClean="0"/>
          </a:p>
          <a:p>
            <a:pPr fontAlgn="base"/>
            <a:r>
              <a:rPr lang="ru-RU" dirty="0" smtClean="0"/>
              <a:t>49.</a:t>
            </a:r>
            <a:r>
              <a:rPr lang="ru-RU" dirty="0"/>
              <a:t> Лицам, являющимся выпускниками программы «</a:t>
            </a:r>
            <a:r>
              <a:rPr lang="ru-RU" dirty="0" err="1"/>
              <a:t>Болашақ</a:t>
            </a:r>
            <a:r>
              <a:rPr lang="ru-RU" dirty="0"/>
              <a:t>», а также лицам, вошедшим в Президентский кадровый резерв, выпускникам зарубежных высших учебных заведений, входящих в список рекомендованных для обучения по программе «</a:t>
            </a:r>
            <a:r>
              <a:rPr lang="ru-RU" dirty="0" err="1"/>
              <a:t>Болашак</a:t>
            </a:r>
            <a:r>
              <a:rPr lang="ru-RU" dirty="0"/>
              <a:t>», присваивается квалификационная категория «</a:t>
            </a:r>
            <a:r>
              <a:rPr lang="ru-RU" dirty="0" err="1"/>
              <a:t>педагогисследователь</a:t>
            </a:r>
            <a:r>
              <a:rPr lang="ru-RU" dirty="0"/>
              <a:t>» без прохождения процедуры присвоения квалификационной категории на основании личного заявления.</a:t>
            </a:r>
          </a:p>
          <a:p>
            <a:pPr lvl="0" fontAlgn="base"/>
            <a:endParaRPr lang="ru-RU" dirty="0"/>
          </a:p>
        </p:txBody>
      </p:sp>
    </p:spTree>
    <p:extLst>
      <p:ext uri="{BB962C8B-B14F-4D97-AF65-F5344CB8AC3E}">
        <p14:creationId xmlns="" xmlns:p14="http://schemas.microsoft.com/office/powerpoint/2010/main" val="14612751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260648"/>
            <a:ext cx="8136904" cy="6740307"/>
          </a:xfrm>
          <a:prstGeom prst="rect">
            <a:avLst/>
          </a:prstGeom>
        </p:spPr>
        <p:txBody>
          <a:bodyPr wrap="square">
            <a:spAutoFit/>
          </a:bodyPr>
          <a:lstStyle/>
          <a:p>
            <a:r>
              <a:rPr lang="ru-RU" sz="2000" b="1" dirty="0" smtClean="0"/>
              <a:t>Приложение 12  </a:t>
            </a:r>
            <a:r>
              <a:rPr lang="ru-RU" sz="2000" dirty="0" smtClean="0"/>
              <a:t>Аттестационный лист на руководителя организации образования</a:t>
            </a:r>
          </a:p>
          <a:p>
            <a:r>
              <a:rPr lang="ru-RU" sz="2000" b="1" dirty="0" smtClean="0"/>
              <a:t>Приложение 13  </a:t>
            </a:r>
            <a:r>
              <a:rPr lang="ru-RU" sz="2000" dirty="0" smtClean="0"/>
              <a:t>Оценочный лист на руководителя организации образования, подлежащего аттестации  </a:t>
            </a:r>
            <a:r>
              <a:rPr lang="en-US" sz="2000" dirty="0" smtClean="0"/>
              <a:t>                 </a:t>
            </a:r>
            <a:r>
              <a:rPr lang="ru-RU" sz="2000" dirty="0" smtClean="0"/>
              <a:t> (заполняется членом аттестационной комиссии)</a:t>
            </a:r>
            <a:endParaRPr lang="ru-RU" sz="2000" b="1" dirty="0" smtClean="0"/>
          </a:p>
          <a:p>
            <a:r>
              <a:rPr lang="ru-RU" sz="2000" b="1" dirty="0" smtClean="0"/>
              <a:t>Приложение 14 </a:t>
            </a:r>
          </a:p>
          <a:p>
            <a:pPr marL="285750" indent="-285750">
              <a:buFont typeface="Arial" pitchFamily="34" charset="0"/>
              <a:buChar char="•"/>
            </a:pPr>
            <a:r>
              <a:rPr lang="ru-RU" sz="2000" b="1" dirty="0" smtClean="0"/>
              <a:t> </a:t>
            </a:r>
            <a:r>
              <a:rPr lang="ru-RU" sz="2000" dirty="0" smtClean="0"/>
              <a:t>Показатели эффективности деятельности руководителя организации образования</a:t>
            </a:r>
          </a:p>
          <a:p>
            <a:pPr marL="285750" indent="-285750">
              <a:buFont typeface="Arial" pitchFamily="34" charset="0"/>
              <a:buChar char="•"/>
            </a:pPr>
            <a:r>
              <a:rPr lang="ru-RU" sz="2000" b="1" dirty="0" smtClean="0"/>
              <a:t> </a:t>
            </a:r>
            <a:r>
              <a:rPr lang="ru-RU" sz="2000" dirty="0" smtClean="0"/>
              <a:t>Показатели эффективности деятельности руководителя организации образования, реализующей образовательные программы технического и профессионального, </a:t>
            </a:r>
            <a:r>
              <a:rPr lang="ru-RU" sz="2000" dirty="0" err="1" smtClean="0"/>
              <a:t>послесреднего</a:t>
            </a:r>
            <a:r>
              <a:rPr lang="ru-RU" sz="2000" dirty="0" smtClean="0"/>
              <a:t> образования</a:t>
            </a:r>
          </a:p>
          <a:p>
            <a:pPr marL="285750" indent="-285750">
              <a:buFont typeface="Arial" pitchFamily="34" charset="0"/>
              <a:buChar char="•"/>
            </a:pPr>
            <a:r>
              <a:rPr lang="ru-RU" sz="2000" dirty="0" smtClean="0"/>
              <a:t>Показатели эффективности деятельности руководителя методического кабинета (центра) </a:t>
            </a:r>
          </a:p>
          <a:p>
            <a:pPr algn="just"/>
            <a:r>
              <a:rPr lang="ru-RU" sz="2000" b="1" dirty="0" smtClean="0"/>
              <a:t>Приложение 15  </a:t>
            </a:r>
            <a:r>
              <a:rPr lang="en-US" sz="2000" dirty="0" err="1" smtClean="0"/>
              <a:t>Протокол</a:t>
            </a:r>
            <a:r>
              <a:rPr lang="en-US" sz="2000" dirty="0" smtClean="0"/>
              <a:t> </a:t>
            </a:r>
            <a:r>
              <a:rPr lang="en-US" sz="2000" dirty="0" err="1"/>
              <a:t>заседания</a:t>
            </a:r>
            <a:r>
              <a:rPr lang="en-US" sz="2000" dirty="0"/>
              <a:t> </a:t>
            </a:r>
            <a:r>
              <a:rPr lang="en-US" sz="2000" dirty="0" err="1"/>
              <a:t>аттестационной</a:t>
            </a:r>
            <a:r>
              <a:rPr lang="en-US" sz="2000" dirty="0"/>
              <a:t> </a:t>
            </a:r>
            <a:r>
              <a:rPr lang="en-US" sz="2000" dirty="0" err="1" smtClean="0"/>
              <a:t>комиссии</a:t>
            </a:r>
            <a:endParaRPr lang="ru-RU" sz="2000" dirty="0" smtClean="0"/>
          </a:p>
          <a:p>
            <a:pPr algn="just"/>
            <a:r>
              <a:rPr lang="ru-RU" sz="2000" b="1" dirty="0" smtClean="0"/>
              <a:t>Приложение16 </a:t>
            </a:r>
            <a:r>
              <a:rPr lang="ru-RU" sz="2000" dirty="0" smtClean="0"/>
              <a:t>УДОСТОВЕРЕНИЕ</a:t>
            </a:r>
            <a:r>
              <a:rPr lang="ru-RU" sz="2000" dirty="0"/>
              <a:t/>
            </a:r>
            <a:br>
              <a:rPr lang="ru-RU" sz="2000" dirty="0"/>
            </a:br>
            <a:r>
              <a:rPr lang="ru-RU" sz="2000" dirty="0"/>
              <a:t> </a:t>
            </a:r>
            <a:r>
              <a:rPr lang="en-US" sz="2000" dirty="0"/>
              <a:t>     </a:t>
            </a:r>
            <a:r>
              <a:rPr lang="ru-RU" sz="2000" dirty="0"/>
              <a:t> об аттестации с присвоением (подтверждением) квалификационной </a:t>
            </a:r>
            <a:r>
              <a:rPr lang="ru-RU" sz="2000" dirty="0" smtClean="0"/>
              <a:t>категории</a:t>
            </a:r>
          </a:p>
          <a:p>
            <a:pPr algn="just"/>
            <a:r>
              <a:rPr lang="ru-RU" sz="2000" b="1" dirty="0"/>
              <a:t>Приложение 17 </a:t>
            </a:r>
            <a:r>
              <a:rPr lang="ru-RU" sz="2000" b="1" dirty="0" smtClean="0"/>
              <a:t> </a:t>
            </a:r>
            <a:r>
              <a:rPr lang="ru-RU" sz="2000" dirty="0"/>
              <a:t>Журнал регистрации и выдачи удостоверений об аттестации</a:t>
            </a:r>
          </a:p>
          <a:p>
            <a:pPr algn="just"/>
            <a:endParaRPr lang="ru-RU" b="1" dirty="0"/>
          </a:p>
          <a:p>
            <a:pPr algn="just"/>
            <a:endParaRPr lang="ru-RU" b="1" dirty="0"/>
          </a:p>
        </p:txBody>
      </p:sp>
    </p:spTree>
    <p:extLst>
      <p:ext uri="{BB962C8B-B14F-4D97-AF65-F5344CB8AC3E}">
        <p14:creationId xmlns="" xmlns:p14="http://schemas.microsoft.com/office/powerpoint/2010/main" val="51455889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404664"/>
            <a:ext cx="8496944" cy="4985980"/>
          </a:xfrm>
          <a:prstGeom prst="rect">
            <a:avLst/>
          </a:prstGeom>
        </p:spPr>
        <p:txBody>
          <a:bodyPr wrap="square">
            <a:spAutoFit/>
          </a:bodyPr>
          <a:lstStyle/>
          <a:p>
            <a:pPr lvl="0" algn="just" fontAlgn="base"/>
            <a:r>
              <a:rPr lang="ru-RU" sz="2000" dirty="0" smtClean="0"/>
              <a:t>50. </a:t>
            </a:r>
            <a:r>
              <a:rPr lang="ru-RU" sz="2000" b="1" dirty="0" smtClean="0"/>
              <a:t>Квалификационная </a:t>
            </a:r>
            <a:r>
              <a:rPr lang="ru-RU" sz="2000" b="1" dirty="0"/>
              <a:t>категория «педагог-модератор» </a:t>
            </a:r>
            <a:r>
              <a:rPr lang="ru-RU" sz="2000" dirty="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a:t>английский язык: IELTS – 6,5 баллов; TOEFL – 60 - 65 баллов; французский язык: DELF – С1; немецкий язык: </a:t>
            </a:r>
            <a:r>
              <a:rPr lang="ru-RU" sz="2000" dirty="0" err="1"/>
              <a:t>Goethe</a:t>
            </a:r>
            <a:r>
              <a:rPr lang="ru-RU" sz="2000" dirty="0"/>
              <a:t> </a:t>
            </a:r>
            <a:r>
              <a:rPr lang="ru-RU" sz="2000" dirty="0" err="1"/>
              <a:t>Zertifikat</a:t>
            </a:r>
            <a:r>
              <a:rPr lang="ru-RU" sz="2000" dirty="0"/>
              <a:t> – С1</a:t>
            </a:r>
            <a:r>
              <a:rPr lang="ru-RU" sz="2000" dirty="0" smtClean="0"/>
              <a:t>.</a:t>
            </a:r>
          </a:p>
          <a:p>
            <a:endParaRPr lang="ru-RU" sz="2000" dirty="0"/>
          </a:p>
          <a:p>
            <a:r>
              <a:rPr lang="ru-RU" sz="2000" b="1" dirty="0"/>
              <a:t>Квалификационная категория «педагог-эксперт» </a:t>
            </a:r>
            <a:r>
              <a:rPr lang="ru-RU" sz="2000" dirty="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a:t>английский язык: IELTS – 6,5 баллов; TOEFL – 66 - 78 баллов; французский язык: DELF – С1; немецкий язык: </a:t>
            </a:r>
            <a:r>
              <a:rPr lang="ru-RU" sz="2000" dirty="0" err="1"/>
              <a:t>Goethe</a:t>
            </a:r>
            <a:r>
              <a:rPr lang="ru-RU" sz="2000" dirty="0"/>
              <a:t> </a:t>
            </a:r>
            <a:r>
              <a:rPr lang="ru-RU" sz="2000" dirty="0" err="1"/>
              <a:t>Zertifikat</a:t>
            </a:r>
            <a:r>
              <a:rPr lang="ru-RU" sz="2000" dirty="0"/>
              <a:t> – С1.</a:t>
            </a:r>
          </a:p>
          <a:p>
            <a:endParaRPr lang="ru-RU" dirty="0"/>
          </a:p>
        </p:txBody>
      </p:sp>
    </p:spTree>
    <p:extLst>
      <p:ext uri="{BB962C8B-B14F-4D97-AF65-F5344CB8AC3E}">
        <p14:creationId xmlns="" xmlns:p14="http://schemas.microsoft.com/office/powerpoint/2010/main" val="111088728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332656"/>
            <a:ext cx="8208912" cy="4708981"/>
          </a:xfrm>
          <a:prstGeom prst="rect">
            <a:avLst/>
          </a:prstGeom>
        </p:spPr>
        <p:txBody>
          <a:bodyPr wrap="square">
            <a:spAutoFit/>
          </a:bodyPr>
          <a:lstStyle/>
          <a:p>
            <a:r>
              <a:rPr lang="ru-RU" sz="2000" b="1" dirty="0" smtClean="0"/>
              <a:t>Квалификационная категория «педагог-исследователь» </a:t>
            </a:r>
            <a:r>
              <a:rPr lang="ru-RU" sz="2000" dirty="0" smtClean="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smtClean="0"/>
              <a:t>английский язык: IELTS – 7 баллов; TOEFL – 79 - 95 баллов; французский язык: DELF – С2; немецкий язык: </a:t>
            </a:r>
            <a:r>
              <a:rPr lang="ru-RU" sz="2000" dirty="0" err="1" smtClean="0"/>
              <a:t>Goethe</a:t>
            </a:r>
            <a:r>
              <a:rPr lang="ru-RU" sz="2000" dirty="0" smtClean="0"/>
              <a:t> </a:t>
            </a:r>
            <a:r>
              <a:rPr lang="ru-RU" sz="2000" dirty="0" err="1" smtClean="0"/>
              <a:t>Zertifikat</a:t>
            </a:r>
            <a:r>
              <a:rPr lang="ru-RU" sz="2000" dirty="0" smtClean="0"/>
              <a:t> – С2.</a:t>
            </a:r>
          </a:p>
          <a:p>
            <a:endParaRPr lang="ru-RU" sz="2000" dirty="0" smtClean="0"/>
          </a:p>
          <a:p>
            <a:r>
              <a:rPr lang="ru-RU" sz="2000" b="1" dirty="0" smtClean="0"/>
              <a:t>Квалификационная категория «педагог-мастер» </a:t>
            </a:r>
            <a:r>
              <a:rPr lang="ru-RU" sz="2000" dirty="0" smtClean="0"/>
              <a:t>присваивается без прохождения процедуры присвоения квалификационной категории на основании личного заявления педагогам иностранных (английский, немецкий, французский) языков, имеющим сертификаты по методике CLIL и уровню владения иностранным языком:</a:t>
            </a:r>
          </a:p>
          <a:p>
            <a:r>
              <a:rPr lang="ru-RU" sz="2000" dirty="0" smtClean="0"/>
              <a:t>английский язык: IELTS – 7,7 баллов; TOEFL – 96 - 110 баллов; французский язык: DELF – С2; немецкий язык: </a:t>
            </a:r>
            <a:r>
              <a:rPr lang="ru-RU" sz="2000" dirty="0" err="1" smtClean="0"/>
              <a:t>Goethe</a:t>
            </a:r>
            <a:r>
              <a:rPr lang="ru-RU" sz="2000" dirty="0" smtClean="0"/>
              <a:t> </a:t>
            </a:r>
            <a:r>
              <a:rPr lang="ru-RU" sz="2000" dirty="0" err="1" smtClean="0"/>
              <a:t>Zertifikat</a:t>
            </a:r>
            <a:r>
              <a:rPr lang="ru-RU" sz="2000" dirty="0" smtClean="0"/>
              <a:t> – С2.</a:t>
            </a:r>
            <a:endParaRPr lang="ru-RU" sz="2000" dirty="0"/>
          </a:p>
        </p:txBody>
      </p:sp>
    </p:spTree>
    <p:extLst>
      <p:ext uri="{BB962C8B-B14F-4D97-AF65-F5344CB8AC3E}">
        <p14:creationId xmlns="" xmlns:p14="http://schemas.microsoft.com/office/powerpoint/2010/main" val="990762903"/>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0"/>
            <a:ext cx="8881048" cy="908720"/>
          </a:xfrm>
        </p:spPr>
        <p:txBody>
          <a:bodyPr>
            <a:noAutofit/>
          </a:bodyPr>
          <a:lstStyle/>
          <a:p>
            <a:pPr algn="ctr"/>
            <a:r>
              <a:rPr lang="ru-RU" sz="1600" b="1" dirty="0">
                <a:effectLst/>
              </a:rPr>
              <a:t>Критерии оценивания портфолио методистов методических кабинетов </a:t>
            </a:r>
            <a:r>
              <a:rPr lang="ru-RU" sz="1600" b="1" dirty="0" smtClean="0">
                <a:effectLst/>
              </a:rPr>
              <a:t>(</a:t>
            </a:r>
            <a:r>
              <a:rPr lang="ru-RU" sz="1600" b="1" dirty="0">
                <a:effectLst/>
              </a:rPr>
              <a:t>центров) на присвоение (подтверждение) квалификационной категории</a:t>
            </a:r>
            <a:endParaRPr lang="ru-RU" sz="1600" dirty="0"/>
          </a:p>
        </p:txBody>
      </p:sp>
      <p:graphicFrame>
        <p:nvGraphicFramePr>
          <p:cNvPr id="3" name="Таблица 2"/>
          <p:cNvGraphicFramePr>
            <a:graphicFrameLocks noGrp="1"/>
          </p:cNvGraphicFramePr>
          <p:nvPr>
            <p:extLst>
              <p:ext uri="{D42A27DB-BD31-4B8C-83A1-F6EECF244321}">
                <p14:modId xmlns="" xmlns:p14="http://schemas.microsoft.com/office/powerpoint/2010/main" val="3474794658"/>
              </p:ext>
            </p:extLst>
          </p:nvPr>
        </p:nvGraphicFramePr>
        <p:xfrm>
          <a:off x="179509" y="764705"/>
          <a:ext cx="8784979" cy="5640127"/>
        </p:xfrm>
        <a:graphic>
          <a:graphicData uri="http://schemas.openxmlformats.org/drawingml/2006/table">
            <a:tbl>
              <a:tblPr firstRow="1" firstCol="1" bandRow="1">
                <a:tableStyleId>{5C22544A-7EE6-4342-B048-85BDC9FD1C3A}</a:tableStyleId>
              </a:tblPr>
              <a:tblGrid>
                <a:gridCol w="3254679"/>
                <a:gridCol w="1120061"/>
                <a:gridCol w="1400075"/>
                <a:gridCol w="1478400"/>
                <a:gridCol w="1531764"/>
              </a:tblGrid>
              <a:tr h="210181">
                <a:tc rowSpan="2">
                  <a:txBody>
                    <a:bodyPr/>
                    <a:lstStyle/>
                    <a:p>
                      <a:pPr algn="ctr">
                        <a:lnSpc>
                          <a:spcPct val="115000"/>
                        </a:lnSpc>
                        <a:spcAft>
                          <a:spcPts val="0"/>
                        </a:spcAft>
                      </a:pPr>
                      <a:r>
                        <a:rPr lang="ru-RU" sz="1200" b="0" dirty="0">
                          <a:solidFill>
                            <a:schemeClr val="tx1"/>
                          </a:solidFill>
                          <a:effectLst/>
                        </a:rPr>
                        <a:t>Критерии оценивания</a:t>
                      </a:r>
                      <a:endParaRPr lang="ru-RU" sz="1200" b="0" dirty="0">
                        <a:solidFill>
                          <a:schemeClr val="tx1"/>
                        </a:solidFill>
                        <a:effectLst/>
                        <a:latin typeface="Times New Roman"/>
                        <a:ea typeface="Times New Roman"/>
                      </a:endParaRPr>
                    </a:p>
                  </a:txBody>
                  <a:tcPr marL="61568" marR="61568" marT="0" marB="0"/>
                </a:tc>
                <a:tc gridSpan="4">
                  <a:txBody>
                    <a:bodyPr/>
                    <a:lstStyle/>
                    <a:p>
                      <a:pPr algn="ctr">
                        <a:lnSpc>
                          <a:spcPct val="115000"/>
                        </a:lnSpc>
                        <a:spcAft>
                          <a:spcPts val="0"/>
                        </a:spcAft>
                      </a:pPr>
                      <a:r>
                        <a:rPr lang="ru-RU" sz="1200" dirty="0">
                          <a:solidFill>
                            <a:schemeClr val="tx1"/>
                          </a:solidFill>
                          <a:effectLst/>
                        </a:rPr>
                        <a:t>Квалификационная категория</a:t>
                      </a:r>
                      <a:endParaRPr lang="ru-RU" sz="1200" dirty="0">
                        <a:solidFill>
                          <a:schemeClr val="tx1"/>
                        </a:solidFill>
                        <a:effectLst/>
                        <a:latin typeface="Times New Roman"/>
                        <a:ea typeface="Times New Roman"/>
                      </a:endParaRPr>
                    </a:p>
                  </a:txBody>
                  <a:tcPr marL="61568" marR="61568" marT="0" marB="0"/>
                </a:tc>
                <a:tc hMerge="1">
                  <a:txBody>
                    <a:bodyPr/>
                    <a:lstStyle/>
                    <a:p>
                      <a:endParaRPr lang="ru-RU"/>
                    </a:p>
                  </a:txBody>
                  <a:tcPr/>
                </a:tc>
                <a:tc hMerge="1">
                  <a:txBody>
                    <a:bodyPr/>
                    <a:lstStyle/>
                    <a:p>
                      <a:endParaRPr lang="ru-RU"/>
                    </a:p>
                  </a:txBody>
                  <a:tcPr/>
                </a:tc>
                <a:tc hMerge="1">
                  <a:txBody>
                    <a:bodyPr/>
                    <a:lstStyle/>
                    <a:p>
                      <a:endParaRPr lang="ru-RU"/>
                    </a:p>
                  </a:txBody>
                  <a:tcPr/>
                </a:tc>
              </a:tr>
              <a:tr h="420361">
                <a:tc vMerge="1">
                  <a:txBody>
                    <a:bodyPr/>
                    <a:lstStyle/>
                    <a:p>
                      <a:endParaRPr lang="ru-RU"/>
                    </a:p>
                  </a:txBody>
                  <a:tcPr/>
                </a:tc>
                <a:tc>
                  <a:txBody>
                    <a:bodyPr/>
                    <a:lstStyle/>
                    <a:p>
                      <a:pPr algn="ctr">
                        <a:lnSpc>
                          <a:spcPct val="115000"/>
                        </a:lnSpc>
                        <a:spcAft>
                          <a:spcPts val="0"/>
                        </a:spcAft>
                      </a:pPr>
                      <a:r>
                        <a:rPr lang="ru-RU" sz="1200">
                          <a:effectLst/>
                        </a:rPr>
                        <a:t>Педагог-модератор</a:t>
                      </a:r>
                      <a:endParaRPr lang="ru-RU" sz="1200">
                        <a:effectLst/>
                        <a:latin typeface="Times New Roman"/>
                        <a:ea typeface="Times New Roman"/>
                      </a:endParaRPr>
                    </a:p>
                  </a:txBody>
                  <a:tcPr marL="61568" marR="61568" marT="0" marB="0"/>
                </a:tc>
                <a:tc>
                  <a:txBody>
                    <a:bodyPr/>
                    <a:lstStyle/>
                    <a:p>
                      <a:pPr algn="ctr">
                        <a:lnSpc>
                          <a:spcPct val="115000"/>
                        </a:lnSpc>
                        <a:spcAft>
                          <a:spcPts val="0"/>
                        </a:spcAft>
                      </a:pPr>
                      <a:r>
                        <a:rPr lang="ru-RU" sz="1200">
                          <a:effectLst/>
                        </a:rPr>
                        <a:t>Педагог-эксперт</a:t>
                      </a:r>
                      <a:endParaRPr lang="ru-RU" sz="1200">
                        <a:effectLst/>
                        <a:latin typeface="Times New Roman"/>
                        <a:ea typeface="Times New Roman"/>
                      </a:endParaRPr>
                    </a:p>
                  </a:txBody>
                  <a:tcPr marL="61568" marR="61568" marT="0" marB="0"/>
                </a:tc>
                <a:tc>
                  <a:txBody>
                    <a:bodyPr/>
                    <a:lstStyle/>
                    <a:p>
                      <a:pPr algn="ctr">
                        <a:lnSpc>
                          <a:spcPct val="115000"/>
                        </a:lnSpc>
                        <a:spcAft>
                          <a:spcPts val="0"/>
                        </a:spcAft>
                      </a:pPr>
                      <a:r>
                        <a:rPr lang="ru-RU" sz="1200" dirty="0">
                          <a:effectLst/>
                        </a:rPr>
                        <a:t>Педагог-исследователь</a:t>
                      </a:r>
                      <a:endParaRPr lang="ru-RU" sz="1200" dirty="0">
                        <a:effectLst/>
                        <a:latin typeface="Times New Roman"/>
                        <a:ea typeface="Times New Roman"/>
                      </a:endParaRPr>
                    </a:p>
                  </a:txBody>
                  <a:tcPr marL="61568" marR="61568" marT="0" marB="0"/>
                </a:tc>
                <a:tc>
                  <a:txBody>
                    <a:bodyPr/>
                    <a:lstStyle/>
                    <a:p>
                      <a:pPr algn="ctr">
                        <a:lnSpc>
                          <a:spcPct val="115000"/>
                        </a:lnSpc>
                        <a:spcAft>
                          <a:spcPts val="0"/>
                        </a:spcAft>
                      </a:pPr>
                      <a:r>
                        <a:rPr lang="ru-RU" sz="1200">
                          <a:effectLst/>
                        </a:rPr>
                        <a:t>Педагог-мастер</a:t>
                      </a:r>
                      <a:endParaRPr lang="ru-RU" sz="1200">
                        <a:effectLst/>
                        <a:latin typeface="Times New Roman"/>
                        <a:ea typeface="Times New Roman"/>
                      </a:endParaRPr>
                    </a:p>
                  </a:txBody>
                  <a:tcPr marL="61568" marR="61568" marT="0" marB="0"/>
                </a:tc>
              </a:tr>
              <a:tr h="881231">
                <a:tc>
                  <a:txBody>
                    <a:bodyPr/>
                    <a:lstStyle/>
                    <a:p>
                      <a:pPr algn="just">
                        <a:lnSpc>
                          <a:spcPct val="115000"/>
                        </a:lnSpc>
                        <a:spcAft>
                          <a:spcPts val="0"/>
                        </a:spcAft>
                      </a:pPr>
                      <a:r>
                        <a:rPr lang="ru-RU" sz="1100" b="0" dirty="0">
                          <a:solidFill>
                            <a:schemeClr val="tx1"/>
                          </a:solidFill>
                          <a:effectLst/>
                        </a:rPr>
                        <a:t>Наличие разработанных методических пособий, рекомендаций, учебно-методических комплексов, одобренных учебно-методическим советом соответствующего уровня (автор/соавтор)</a:t>
                      </a:r>
                      <a:endParaRPr lang="ru-RU" sz="1100" b="0" dirty="0">
                        <a:solidFill>
                          <a:schemeClr val="tx1"/>
                        </a:solidFill>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 </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1 (районный/городской уровень)</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2-х (областной уровень)</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a:effectLst/>
                        </a:rPr>
                        <a:t>Не менее 3-х (республиканский или международный уровень)</a:t>
                      </a:r>
                      <a:endParaRPr lang="ru-RU" sz="1200">
                        <a:effectLst/>
                        <a:latin typeface="Times New Roman"/>
                        <a:ea typeface="Times New Roman"/>
                      </a:endParaRPr>
                    </a:p>
                  </a:txBody>
                  <a:tcPr marL="61568" marR="61568" marT="0" marB="0"/>
                </a:tc>
              </a:tr>
              <a:tr h="1048960">
                <a:tc>
                  <a:txBody>
                    <a:bodyPr/>
                    <a:lstStyle/>
                    <a:p>
                      <a:pPr algn="just">
                        <a:lnSpc>
                          <a:spcPct val="115000"/>
                        </a:lnSpc>
                        <a:spcAft>
                          <a:spcPts val="0"/>
                        </a:spcAft>
                      </a:pPr>
                      <a:r>
                        <a:rPr lang="ru-RU" sz="1100" b="0" dirty="0">
                          <a:solidFill>
                            <a:schemeClr val="tx1"/>
                          </a:solidFill>
                          <a:effectLst/>
                        </a:rPr>
                        <a:t>Публикации в психолого-педагогических изданиях, выступления на научно-практических конференциях, семинарах, съездах, форумах</a:t>
                      </a:r>
                      <a:endParaRPr lang="ru-RU" sz="1100" b="0" dirty="0">
                        <a:solidFill>
                          <a:schemeClr val="tx1"/>
                        </a:solidFill>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2-х</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3-х</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4-х, в том числе не менее 2-х – республиканского уровня</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Не менее 5-ти, в том числе не менее 3-х республиканского и международного уровня</a:t>
                      </a:r>
                      <a:endParaRPr lang="ru-RU" sz="1200" dirty="0">
                        <a:effectLst/>
                        <a:latin typeface="Times New Roman"/>
                        <a:ea typeface="Times New Roman"/>
                      </a:endParaRPr>
                    </a:p>
                  </a:txBody>
                  <a:tcPr marL="61568" marR="61568" marT="0" marB="0"/>
                </a:tc>
              </a:tr>
              <a:tr h="1050903">
                <a:tc>
                  <a:txBody>
                    <a:bodyPr/>
                    <a:lstStyle/>
                    <a:p>
                      <a:pPr algn="just">
                        <a:lnSpc>
                          <a:spcPct val="115000"/>
                        </a:lnSpc>
                        <a:spcAft>
                          <a:spcPts val="0"/>
                        </a:spcAft>
                      </a:pPr>
                      <a:r>
                        <a:rPr lang="ru-RU" sz="1100" b="0" dirty="0">
                          <a:solidFill>
                            <a:schemeClr val="tx1"/>
                          </a:solidFill>
                          <a:effectLst/>
                        </a:rPr>
                        <a:t>Наблюдение уроков/занятий педагогов</a:t>
                      </a:r>
                      <a:endParaRPr lang="ru-RU" sz="1100" b="0" dirty="0">
                        <a:solidFill>
                          <a:schemeClr val="tx1"/>
                        </a:solidFill>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Листы наблюдения уроков/ занятий (не менее 5-ти)</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a:effectLst/>
                        </a:rPr>
                        <a:t>Листы наблюдения уроков/ занятий (не менее 10-ти)</a:t>
                      </a:r>
                      <a:endParaRPr lang="ru-RU" sz="120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Листы наблюдения уроков/ занятий (не менее 15-ти)</a:t>
                      </a:r>
                      <a:endParaRPr lang="ru-RU" sz="1200" dirty="0">
                        <a:effectLst/>
                        <a:latin typeface="Times New Roman"/>
                        <a:ea typeface="Times New Roman"/>
                      </a:endParaRPr>
                    </a:p>
                  </a:txBody>
                  <a:tcPr marL="61568" marR="61568" marT="0" marB="0"/>
                </a:tc>
                <a:tc>
                  <a:txBody>
                    <a:bodyPr/>
                    <a:lstStyle/>
                    <a:p>
                      <a:pPr algn="just">
                        <a:lnSpc>
                          <a:spcPct val="115000"/>
                        </a:lnSpc>
                        <a:spcAft>
                          <a:spcPts val="0"/>
                        </a:spcAft>
                      </a:pPr>
                      <a:r>
                        <a:rPr lang="ru-RU" sz="1200" dirty="0">
                          <a:effectLst/>
                        </a:rPr>
                        <a:t>Листы наблюдения уроков/ занятий (не менее 20-ти)</a:t>
                      </a:r>
                      <a:endParaRPr lang="ru-RU" sz="1200" dirty="0">
                        <a:effectLst/>
                        <a:latin typeface="Times New Roman"/>
                        <a:ea typeface="Times New Roman"/>
                      </a:endParaRPr>
                    </a:p>
                  </a:txBody>
                  <a:tcPr marL="61568" marR="61568" marT="0" marB="0"/>
                </a:tc>
              </a:tr>
              <a:tr h="1183592">
                <a:tc>
                  <a:txBody>
                    <a:bodyPr/>
                    <a:lstStyle/>
                    <a:p>
                      <a:pPr algn="just">
                        <a:lnSpc>
                          <a:spcPct val="115000"/>
                        </a:lnSpc>
                        <a:spcAft>
                          <a:spcPts val="0"/>
                        </a:spcAft>
                      </a:pPr>
                      <a:r>
                        <a:rPr lang="ru-RU" sz="1100" b="0" dirty="0">
                          <a:solidFill>
                            <a:schemeClr val="tx1"/>
                          </a:solidFill>
                          <a:effectLst/>
                        </a:rPr>
                        <a:t>Участие  в проектах, исследовательской, инновационной, экспериментальной деятельности (организация и координация деятельности  экспериментальной/инновационной площадки, проведение исследований, рецензирование проектов (методических, дипломных и др.)</a:t>
                      </a:r>
                      <a:endParaRPr lang="ru-RU" sz="1100" b="0" dirty="0">
                        <a:solidFill>
                          <a:schemeClr val="tx1"/>
                        </a:solidFill>
                        <a:effectLst/>
                        <a:latin typeface="Times New Roman"/>
                        <a:ea typeface="Times New Roman"/>
                      </a:endParaRPr>
                    </a:p>
                  </a:txBody>
                  <a:tcPr marL="61568" marR="61568" marT="0" marB="0"/>
                </a:tc>
                <a:tc gridSpan="4">
                  <a:txBody>
                    <a:bodyPr/>
                    <a:lstStyle/>
                    <a:p>
                      <a:pPr algn="ctr">
                        <a:lnSpc>
                          <a:spcPct val="115000"/>
                        </a:lnSpc>
                        <a:spcAft>
                          <a:spcPts val="0"/>
                        </a:spcAft>
                      </a:pPr>
                      <a:r>
                        <a:rPr lang="ru-RU" sz="1200" dirty="0">
                          <a:effectLst/>
                        </a:rPr>
                        <a:t>Справка об участии с представлением промежуточных/итоговых результатов </a:t>
                      </a:r>
                      <a:r>
                        <a:rPr lang="ru-RU" sz="1200" dirty="0" err="1">
                          <a:effectLst/>
                        </a:rPr>
                        <a:t>результатов</a:t>
                      </a:r>
                      <a:r>
                        <a:rPr lang="ru-RU" sz="1200" dirty="0">
                          <a:effectLst/>
                        </a:rPr>
                        <a:t>, подписанная руководителем организации образования; копии рецензий</a:t>
                      </a:r>
                      <a:endParaRPr lang="ru-RU" sz="1200" dirty="0">
                        <a:effectLst/>
                        <a:latin typeface="Times New Roman"/>
                        <a:ea typeface="Times New Roman"/>
                      </a:endParaRPr>
                    </a:p>
                  </a:txBody>
                  <a:tcPr marL="61568" marR="61568" marT="0" marB="0"/>
                </a:tc>
                <a:tc hMerge="1">
                  <a:txBody>
                    <a:bodyPr/>
                    <a:lstStyle/>
                    <a:p>
                      <a:endParaRPr lang="ru-RU"/>
                    </a:p>
                  </a:txBody>
                  <a:tcPr/>
                </a:tc>
                <a:tc hMerge="1">
                  <a:txBody>
                    <a:bodyPr/>
                    <a:lstStyle/>
                    <a:p>
                      <a:endParaRPr lang="ru-RU"/>
                    </a:p>
                  </a:txBody>
                  <a:tcPr/>
                </a:tc>
                <a:tc hMerge="1">
                  <a:txBody>
                    <a:bodyPr/>
                    <a:lstStyle/>
                    <a:p>
                      <a:endParaRPr lang="ru-RU"/>
                    </a:p>
                  </a:txBody>
                  <a:tcPr/>
                </a:tc>
              </a:tr>
              <a:tr h="840722">
                <a:tc>
                  <a:txBody>
                    <a:bodyPr/>
                    <a:lstStyle/>
                    <a:p>
                      <a:pPr algn="just">
                        <a:lnSpc>
                          <a:spcPct val="115000"/>
                        </a:lnSpc>
                        <a:spcAft>
                          <a:spcPts val="0"/>
                        </a:spcAft>
                      </a:pPr>
                      <a:r>
                        <a:rPr lang="ru-RU" sz="1100" b="0" dirty="0">
                          <a:solidFill>
                            <a:schemeClr val="tx1"/>
                          </a:solidFill>
                          <a:effectLst/>
                        </a:rPr>
                        <a:t>Профессиональные достижения методиста</a:t>
                      </a:r>
                      <a:endParaRPr lang="ru-RU" sz="1100" b="0" dirty="0">
                        <a:solidFill>
                          <a:schemeClr val="tx1"/>
                        </a:solidFill>
                        <a:effectLst/>
                        <a:latin typeface="Times New Roman"/>
                        <a:ea typeface="Times New Roman"/>
                      </a:endParaRPr>
                    </a:p>
                  </a:txBody>
                  <a:tcPr marL="61568" marR="61568" marT="0" marB="0"/>
                </a:tc>
                <a:tc gridSpan="4">
                  <a:txBody>
                    <a:bodyPr/>
                    <a:lstStyle/>
                    <a:p>
                      <a:pPr algn="just">
                        <a:lnSpc>
                          <a:spcPct val="115000"/>
                        </a:lnSpc>
                        <a:spcAft>
                          <a:spcPts val="0"/>
                        </a:spcAft>
                      </a:pPr>
                      <a:r>
                        <a:rPr lang="ru-RU" sz="1200" dirty="0">
                          <a:effectLst/>
                        </a:rPr>
                        <a:t>Участие в профессиональных конкурсах, олимпиадах (методисты районных/городских методических кабинетов – не ниже областного уровня; методисты областных методических кабинетов-не ниже республиканского уровня) или рабочих группах республиканского уровня</a:t>
                      </a:r>
                      <a:endParaRPr lang="ru-RU" sz="1200" dirty="0">
                        <a:effectLst/>
                        <a:latin typeface="Times New Roman"/>
                        <a:ea typeface="Times New Roman"/>
                      </a:endParaRPr>
                    </a:p>
                  </a:txBody>
                  <a:tcPr marL="61568" marR="61568" marT="0" marB="0"/>
                </a:tc>
                <a:tc hMerge="1">
                  <a:txBody>
                    <a:bodyPr/>
                    <a:lstStyle/>
                    <a:p>
                      <a:endParaRPr lang="ru-RU"/>
                    </a:p>
                  </a:txBody>
                  <a:tcPr/>
                </a:tc>
                <a:tc hMerge="1">
                  <a:txBody>
                    <a:bodyPr/>
                    <a:lstStyle/>
                    <a:p>
                      <a:endParaRPr lang="ru-RU"/>
                    </a:p>
                  </a:txBody>
                  <a:tcPr/>
                </a:tc>
                <a:tc hMerge="1">
                  <a:txBody>
                    <a:bodyPr/>
                    <a:lstStyle/>
                    <a:p>
                      <a:endParaRPr lang="ru-RU"/>
                    </a:p>
                  </a:txBody>
                  <a:tcPr/>
                </a:tc>
              </a:tr>
            </a:tbl>
          </a:graphicData>
        </a:graphic>
      </p:graphicFrame>
      <p:sp>
        <p:nvSpPr>
          <p:cNvPr id="4" name="Rectangle 1"/>
          <p:cNvSpPr>
            <a:spLocks noChangeArrowheads="1"/>
          </p:cNvSpPr>
          <p:nvPr/>
        </p:nvSpPr>
        <p:spPr bwMode="auto">
          <a:xfrm>
            <a:off x="304800" y="2082800"/>
            <a:ext cx="9144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 xmlns:p14="http://schemas.microsoft.com/office/powerpoint/2010/main" val="76390650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1800" b="1" dirty="0">
                <a:effectLst/>
              </a:rPr>
              <a:t>Лист оценивания портфолио</a:t>
            </a:r>
            <a:r>
              <a:rPr lang="ru-RU" sz="1800" dirty="0">
                <a:effectLst/>
              </a:rPr>
              <a:t/>
            </a:r>
            <a:br>
              <a:rPr lang="ru-RU" sz="1800" dirty="0">
                <a:effectLst/>
              </a:rPr>
            </a:br>
            <a:r>
              <a:rPr lang="ru-RU" sz="1800" b="1" dirty="0">
                <a:effectLst/>
              </a:rPr>
              <a:t>методистов методических кабинетов (центров) на присвоение </a:t>
            </a:r>
            <a:r>
              <a:rPr lang="ru-RU" sz="1800" dirty="0">
                <a:effectLst/>
              </a:rPr>
              <a:t/>
            </a:r>
            <a:br>
              <a:rPr lang="ru-RU" sz="1800" dirty="0">
                <a:effectLst/>
              </a:rPr>
            </a:br>
            <a:r>
              <a:rPr lang="ru-RU" sz="1800" b="1" dirty="0">
                <a:effectLst/>
              </a:rPr>
              <a:t>(подтверждение) квалификационной категории</a:t>
            </a:r>
            <a:r>
              <a:rPr lang="ru-RU" sz="1800" dirty="0">
                <a:effectLst/>
              </a:rPr>
              <a:t/>
            </a:r>
            <a:br>
              <a:rPr lang="ru-RU" sz="1800" dirty="0">
                <a:effectLst/>
              </a:rPr>
            </a:br>
            <a:endParaRPr lang="ru-RU" sz="1800" dirty="0"/>
          </a:p>
        </p:txBody>
      </p:sp>
      <p:sp>
        <p:nvSpPr>
          <p:cNvPr id="54" name="Прямоугольник 53"/>
          <p:cNvSpPr/>
          <p:nvPr/>
        </p:nvSpPr>
        <p:spPr>
          <a:xfrm>
            <a:off x="755576" y="1196752"/>
            <a:ext cx="7632848" cy="923330"/>
          </a:xfrm>
          <a:prstGeom prst="rect">
            <a:avLst/>
          </a:prstGeom>
        </p:spPr>
        <p:txBody>
          <a:bodyPr wrap="square">
            <a:spAutoFit/>
          </a:bodyPr>
          <a:lstStyle/>
          <a:p>
            <a:r>
              <a:rPr lang="ru-RU" b="1" dirty="0" smtClean="0"/>
              <a:t>            ___________________________________________________</a:t>
            </a:r>
            <a:endParaRPr lang="ru-RU" dirty="0"/>
          </a:p>
          <a:p>
            <a:r>
              <a:rPr lang="ru-RU" b="1" dirty="0" smtClean="0"/>
              <a:t>                            (</a:t>
            </a:r>
            <a:r>
              <a:rPr lang="ru-RU" b="1" dirty="0"/>
              <a:t>заявляемая квалификационная категория)</a:t>
            </a:r>
            <a:endParaRPr lang="ru-RU" dirty="0"/>
          </a:p>
          <a:p>
            <a:r>
              <a:rPr lang="ru-RU" dirty="0"/>
              <a:t>          </a:t>
            </a:r>
            <a:r>
              <a:rPr lang="en-US" dirty="0" err="1"/>
              <a:t>Педагог</a:t>
            </a:r>
            <a:r>
              <a:rPr lang="en-US" dirty="0"/>
              <a:t>: _______________________________________________</a:t>
            </a:r>
            <a:endParaRPr lang="ru-RU" dirty="0"/>
          </a:p>
        </p:txBody>
      </p:sp>
      <p:graphicFrame>
        <p:nvGraphicFramePr>
          <p:cNvPr id="55" name="Таблица 54"/>
          <p:cNvGraphicFramePr>
            <a:graphicFrameLocks noGrp="1"/>
          </p:cNvGraphicFramePr>
          <p:nvPr>
            <p:extLst>
              <p:ext uri="{D42A27DB-BD31-4B8C-83A1-F6EECF244321}">
                <p14:modId xmlns="" xmlns:p14="http://schemas.microsoft.com/office/powerpoint/2010/main" val="2042414696"/>
              </p:ext>
            </p:extLst>
          </p:nvPr>
        </p:nvGraphicFramePr>
        <p:xfrm>
          <a:off x="467544" y="2120083"/>
          <a:ext cx="8424936" cy="4333254"/>
        </p:xfrm>
        <a:graphic>
          <a:graphicData uri="http://schemas.openxmlformats.org/drawingml/2006/table">
            <a:tbl>
              <a:tblPr firstRow="1" firstCol="1" bandRow="1">
                <a:tableStyleId>{5C22544A-7EE6-4342-B048-85BDC9FD1C3A}</a:tableStyleId>
              </a:tblPr>
              <a:tblGrid>
                <a:gridCol w="6519690"/>
                <a:gridCol w="1905246"/>
              </a:tblGrid>
              <a:tr h="266142">
                <a:tc>
                  <a:txBody>
                    <a:bodyPr/>
                    <a:lstStyle/>
                    <a:p>
                      <a:pPr algn="just">
                        <a:lnSpc>
                          <a:spcPct val="115000"/>
                        </a:lnSpc>
                        <a:spcAft>
                          <a:spcPts val="0"/>
                        </a:spcAft>
                      </a:pPr>
                      <a:r>
                        <a:rPr lang="ru-RU" sz="1200" b="1" dirty="0">
                          <a:solidFill>
                            <a:schemeClr val="tx1"/>
                          </a:solidFill>
                          <a:effectLst/>
                        </a:rPr>
                        <a:t>Разделы портфолио</a:t>
                      </a:r>
                      <a:endParaRPr lang="ru-RU" sz="1200" b="1"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1" dirty="0">
                          <a:solidFill>
                            <a:schemeClr val="tx1"/>
                          </a:solidFill>
                          <a:effectLst/>
                        </a:rPr>
                        <a:t>Комментарий</a:t>
                      </a:r>
                      <a:endParaRPr lang="ru-RU" sz="1200" b="1" dirty="0">
                        <a:solidFill>
                          <a:schemeClr val="tx1"/>
                        </a:solidFill>
                        <a:effectLst/>
                        <a:latin typeface="Times New Roman"/>
                        <a:ea typeface="Times New Roman"/>
                      </a:endParaRPr>
                    </a:p>
                  </a:txBody>
                  <a:tcPr marL="68580" marR="68580" marT="0" marB="0"/>
                </a:tc>
              </a:tr>
              <a:tr h="939153">
                <a:tc>
                  <a:txBody>
                    <a:bodyPr/>
                    <a:lstStyle/>
                    <a:p>
                      <a:pPr algn="just">
                        <a:lnSpc>
                          <a:spcPct val="115000"/>
                        </a:lnSpc>
                        <a:spcAft>
                          <a:spcPts val="0"/>
                        </a:spcAft>
                      </a:pPr>
                      <a:r>
                        <a:rPr lang="ru-RU" sz="1400" b="0" dirty="0">
                          <a:solidFill>
                            <a:schemeClr val="tx1"/>
                          </a:solidFill>
                          <a:effectLst/>
                        </a:rPr>
                        <a:t>Наличие разработанных методических пособий, рекомендаций, учебно-методических комплексов, одобренных учебно-методическим советом соответствующего уровня (автор/соавтор)</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a:solidFill>
                            <a:schemeClr val="tx1"/>
                          </a:solidFill>
                          <a:effectLst/>
                        </a:rPr>
                        <a:t> </a:t>
                      </a:r>
                      <a:endParaRPr lang="ru-RU" sz="1200" b="0">
                        <a:solidFill>
                          <a:schemeClr val="tx1"/>
                        </a:solidFill>
                        <a:effectLst/>
                        <a:latin typeface="Times New Roman"/>
                        <a:ea typeface="Times New Roman"/>
                      </a:endParaRPr>
                    </a:p>
                  </a:txBody>
                  <a:tcPr marL="68580" marR="68580" marT="0" marB="0"/>
                </a:tc>
              </a:tr>
              <a:tr h="699517">
                <a:tc>
                  <a:txBody>
                    <a:bodyPr/>
                    <a:lstStyle/>
                    <a:p>
                      <a:pPr algn="just">
                        <a:lnSpc>
                          <a:spcPct val="115000"/>
                        </a:lnSpc>
                        <a:spcAft>
                          <a:spcPts val="0"/>
                        </a:spcAft>
                      </a:pPr>
                      <a:r>
                        <a:rPr lang="ru-RU" sz="1400" b="0" dirty="0">
                          <a:solidFill>
                            <a:schemeClr val="tx1"/>
                          </a:solidFill>
                          <a:effectLst/>
                        </a:rPr>
                        <a:t>Копии документов, подтверждающих профессиональные достижения методиста, а также наставничество (кроме «педагога-модератора»)</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a:solidFill>
                            <a:schemeClr val="tx1"/>
                          </a:solidFill>
                          <a:effectLst/>
                        </a:rPr>
                        <a:t> </a:t>
                      </a:r>
                      <a:endParaRPr lang="ru-RU" sz="1200" b="0">
                        <a:solidFill>
                          <a:schemeClr val="tx1"/>
                        </a:solidFill>
                        <a:effectLst/>
                        <a:latin typeface="Times New Roman"/>
                        <a:ea typeface="Times New Roman"/>
                      </a:endParaRPr>
                    </a:p>
                  </a:txBody>
                  <a:tcPr marL="68580" marR="68580" marT="0" marB="0"/>
                </a:tc>
              </a:tr>
              <a:tr h="699517">
                <a:tc>
                  <a:txBody>
                    <a:bodyPr/>
                    <a:lstStyle/>
                    <a:p>
                      <a:pPr algn="just">
                        <a:lnSpc>
                          <a:spcPct val="115000"/>
                        </a:lnSpc>
                        <a:spcAft>
                          <a:spcPts val="0"/>
                        </a:spcAft>
                      </a:pPr>
                      <a:r>
                        <a:rPr lang="ru-RU" sz="1400" b="0" dirty="0">
                          <a:solidFill>
                            <a:schemeClr val="tx1"/>
                          </a:solidFill>
                          <a:effectLst/>
                        </a:rPr>
                        <a:t>Публикации в психолого-педагогических изданиях, выступления на научно-практических конференциях и семинарах</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dirty="0">
                          <a:solidFill>
                            <a:schemeClr val="tx1"/>
                          </a:solidFill>
                          <a:effectLst/>
                        </a:rPr>
                        <a:t> </a:t>
                      </a:r>
                      <a:endParaRPr lang="ru-RU" sz="1200" b="0" dirty="0">
                        <a:solidFill>
                          <a:schemeClr val="tx1"/>
                        </a:solidFill>
                        <a:effectLst/>
                        <a:latin typeface="Times New Roman"/>
                        <a:ea typeface="Times New Roman"/>
                      </a:endParaRPr>
                    </a:p>
                  </a:txBody>
                  <a:tcPr marL="68580" marR="68580" marT="0" marB="0"/>
                </a:tc>
              </a:tr>
              <a:tr h="1418426">
                <a:tc>
                  <a:txBody>
                    <a:bodyPr/>
                    <a:lstStyle/>
                    <a:p>
                      <a:pPr algn="just">
                        <a:lnSpc>
                          <a:spcPct val="115000"/>
                        </a:lnSpc>
                        <a:spcAft>
                          <a:spcPts val="0"/>
                        </a:spcAft>
                      </a:pPr>
                      <a:r>
                        <a:rPr lang="ru-RU" sz="1400" b="0" dirty="0">
                          <a:solidFill>
                            <a:schemeClr val="tx1"/>
                          </a:solidFill>
                          <a:effectLst/>
                        </a:rPr>
                        <a:t>Участие в проектах, исследовательской</a:t>
                      </a:r>
                    </a:p>
                    <a:p>
                      <a:pPr algn="just">
                        <a:lnSpc>
                          <a:spcPct val="115000"/>
                        </a:lnSpc>
                        <a:spcAft>
                          <a:spcPts val="0"/>
                        </a:spcAft>
                      </a:pPr>
                      <a:r>
                        <a:rPr lang="ru-RU" sz="1400" b="0" dirty="0">
                          <a:solidFill>
                            <a:schemeClr val="tx1"/>
                          </a:solidFill>
                          <a:effectLst/>
                        </a:rPr>
                        <a:t>Инновационной, экспериментальной деятельности (организация и координация деятельности экспериментальной/инновационной площадки, проведение исследований, рецензирование проектов (методических, дипломных и др.)</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dirty="0">
                          <a:solidFill>
                            <a:schemeClr val="tx1"/>
                          </a:solidFill>
                          <a:effectLst/>
                        </a:rPr>
                        <a:t> </a:t>
                      </a:r>
                      <a:endParaRPr lang="ru-RU" sz="1200" b="0" dirty="0">
                        <a:solidFill>
                          <a:schemeClr val="tx1"/>
                        </a:solidFill>
                        <a:effectLst/>
                        <a:latin typeface="Times New Roman"/>
                        <a:ea typeface="Times New Roman"/>
                      </a:endParaRPr>
                    </a:p>
                  </a:txBody>
                  <a:tcPr marL="68580" marR="68580" marT="0" marB="0"/>
                </a:tc>
              </a:tr>
              <a:tr h="310499">
                <a:tc>
                  <a:txBody>
                    <a:bodyPr/>
                    <a:lstStyle/>
                    <a:p>
                      <a:pPr algn="just">
                        <a:lnSpc>
                          <a:spcPct val="115000"/>
                        </a:lnSpc>
                        <a:spcAft>
                          <a:spcPts val="0"/>
                        </a:spcAft>
                      </a:pPr>
                      <a:r>
                        <a:rPr lang="ru-RU" sz="1400" b="0" dirty="0">
                          <a:solidFill>
                            <a:schemeClr val="tx1"/>
                          </a:solidFill>
                          <a:effectLst/>
                        </a:rPr>
                        <a:t>Рекомендации</a:t>
                      </a:r>
                      <a:endParaRPr lang="ru-RU" sz="1400" b="0" dirty="0">
                        <a:solidFill>
                          <a:schemeClr val="tx1"/>
                        </a:solidFill>
                        <a:effectLst/>
                        <a:latin typeface="Times New Roman"/>
                        <a:ea typeface="Times New Roman"/>
                      </a:endParaRPr>
                    </a:p>
                  </a:txBody>
                  <a:tcPr marL="68580" marR="68580" marT="0" marB="0"/>
                </a:tc>
                <a:tc>
                  <a:txBody>
                    <a:bodyPr/>
                    <a:lstStyle/>
                    <a:p>
                      <a:pPr algn="just">
                        <a:lnSpc>
                          <a:spcPct val="115000"/>
                        </a:lnSpc>
                        <a:spcAft>
                          <a:spcPts val="0"/>
                        </a:spcAft>
                      </a:pPr>
                      <a:r>
                        <a:rPr lang="ru-RU" sz="1200" b="0" dirty="0">
                          <a:solidFill>
                            <a:schemeClr val="tx1"/>
                          </a:solidFill>
                          <a:effectLst/>
                        </a:rPr>
                        <a:t> </a:t>
                      </a:r>
                      <a:endParaRPr lang="ru-RU" sz="1200" b="0" dirty="0">
                        <a:solidFill>
                          <a:schemeClr val="tx1"/>
                        </a:solidFill>
                        <a:effectLst/>
                        <a:latin typeface="Times New Roman"/>
                        <a:ea typeface="Times New Roman"/>
                      </a:endParaRPr>
                    </a:p>
                  </a:txBody>
                  <a:tcPr marL="68580" marR="68580" marT="0" marB="0"/>
                </a:tc>
              </a:tr>
            </a:tbl>
          </a:graphicData>
        </a:graphic>
      </p:graphicFrame>
    </p:spTree>
    <p:extLst>
      <p:ext uri="{BB962C8B-B14F-4D97-AF65-F5344CB8AC3E}">
        <p14:creationId xmlns="" xmlns:p14="http://schemas.microsoft.com/office/powerpoint/2010/main" val="32965287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3568" y="332657"/>
            <a:ext cx="7560840" cy="5909310"/>
          </a:xfrm>
          <a:prstGeom prst="rect">
            <a:avLst/>
          </a:prstGeom>
        </p:spPr>
        <p:txBody>
          <a:bodyPr wrap="square">
            <a:spAutoFit/>
          </a:bodyPr>
          <a:lstStyle/>
          <a:p>
            <a:pPr algn="ctr"/>
            <a:endParaRPr lang="ru-RU" b="1" dirty="0" smtClean="0"/>
          </a:p>
          <a:p>
            <a:endParaRPr lang="ru-RU" b="1" dirty="0"/>
          </a:p>
          <a:p>
            <a:pPr algn="ctr"/>
            <a:r>
              <a:rPr lang="ru-RU" sz="3600" b="1" dirty="0"/>
              <a:t>Правила присвоения (подтверждения) квалификационных категорий </a:t>
            </a:r>
            <a:r>
              <a:rPr lang="ru-RU" sz="3600" b="1" dirty="0" smtClean="0"/>
              <a:t>педагогам</a:t>
            </a:r>
          </a:p>
          <a:p>
            <a:pPr algn="ctr"/>
            <a:endParaRPr lang="ru-RU" sz="3600" b="1" dirty="0" smtClean="0"/>
          </a:p>
          <a:p>
            <a:pPr algn="ctr"/>
            <a:r>
              <a:rPr lang="ru-RU" sz="3600" dirty="0" smtClean="0"/>
              <a:t>(</a:t>
            </a:r>
            <a:r>
              <a:rPr lang="ru-RU" sz="3600" dirty="0"/>
              <a:t>Приложение к приказу </a:t>
            </a:r>
            <a:r>
              <a:rPr lang="ru-RU" sz="3600" dirty="0" smtClean="0"/>
              <a:t>Министра образования </a:t>
            </a:r>
            <a:r>
              <a:rPr lang="ru-RU" sz="3600" dirty="0"/>
              <a:t>и </a:t>
            </a:r>
            <a:r>
              <a:rPr lang="ru-RU" sz="3600" dirty="0" smtClean="0"/>
              <a:t>науки Республики </a:t>
            </a:r>
            <a:r>
              <a:rPr lang="ru-RU" sz="3600" dirty="0"/>
              <a:t>Казахстан от 11 мая 2020 </a:t>
            </a:r>
            <a:r>
              <a:rPr lang="ru-RU" sz="3600" dirty="0" smtClean="0"/>
              <a:t>года № 192 )</a:t>
            </a:r>
            <a:endParaRPr lang="ru-RU" sz="3600" dirty="0"/>
          </a:p>
          <a:p>
            <a:endParaRPr lang="ru-RU" b="1" dirty="0" smtClean="0"/>
          </a:p>
          <a:p>
            <a:endParaRPr lang="ru-RU" b="1" dirty="0"/>
          </a:p>
          <a:p>
            <a:pPr algn="ctr"/>
            <a:endParaRPr lang="ru-RU" dirty="0"/>
          </a:p>
        </p:txBody>
      </p:sp>
    </p:spTree>
    <p:extLst>
      <p:ext uri="{BB962C8B-B14F-4D97-AF65-F5344CB8AC3E}">
        <p14:creationId xmlns="" xmlns:p14="http://schemas.microsoft.com/office/powerpoint/2010/main" val="1236809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b="1" dirty="0" smtClean="0"/>
              <a:t>Структура Правил </a:t>
            </a:r>
            <a:r>
              <a:rPr lang="ru-RU" sz="2800" b="1" dirty="0"/>
              <a:t>присвоения (подтверждения) квалификационных категорий педагогам</a:t>
            </a:r>
          </a:p>
        </p:txBody>
      </p:sp>
      <p:sp>
        <p:nvSpPr>
          <p:cNvPr id="3" name="Прямоугольник 2"/>
          <p:cNvSpPr/>
          <p:nvPr/>
        </p:nvSpPr>
        <p:spPr>
          <a:xfrm>
            <a:off x="539552" y="1772816"/>
            <a:ext cx="8136904" cy="4154984"/>
          </a:xfrm>
          <a:prstGeom prst="rect">
            <a:avLst/>
          </a:prstGeom>
        </p:spPr>
        <p:txBody>
          <a:bodyPr wrap="square">
            <a:spAutoFit/>
          </a:bodyPr>
          <a:lstStyle/>
          <a:p>
            <a:r>
              <a:rPr lang="en-US" sz="2400" b="1" dirty="0" err="1"/>
              <a:t>Глава</a:t>
            </a:r>
            <a:r>
              <a:rPr lang="en-US" sz="2400" b="1" dirty="0"/>
              <a:t> 1. </a:t>
            </a:r>
            <a:r>
              <a:rPr lang="en-US" sz="2400" dirty="0" err="1"/>
              <a:t>Общие</a:t>
            </a:r>
            <a:r>
              <a:rPr lang="en-US" sz="2400" dirty="0"/>
              <a:t> </a:t>
            </a:r>
            <a:r>
              <a:rPr lang="en-US" sz="2400" dirty="0" err="1" smtClean="0"/>
              <a:t>положения</a:t>
            </a:r>
            <a:endParaRPr lang="ru-RU" sz="2400" dirty="0" smtClean="0"/>
          </a:p>
          <a:p>
            <a:r>
              <a:rPr lang="ru-RU" sz="2400" b="1" dirty="0"/>
              <a:t>Глава 2. </a:t>
            </a:r>
            <a:r>
              <a:rPr lang="ru-RU" sz="2400" dirty="0"/>
              <a:t>Порядок присвоения квалификационных категорий </a:t>
            </a:r>
            <a:r>
              <a:rPr lang="ru-RU" sz="2400" dirty="0" smtClean="0"/>
              <a:t>педагогам</a:t>
            </a:r>
          </a:p>
          <a:p>
            <a:r>
              <a:rPr lang="ru-RU" sz="2400" b="1" dirty="0"/>
              <a:t>Параграф 1. </a:t>
            </a:r>
            <a:r>
              <a:rPr lang="ru-RU" sz="2400" dirty="0"/>
              <a:t>Порядок очередного присвоения квалификационных категорий </a:t>
            </a:r>
            <a:r>
              <a:rPr lang="ru-RU" sz="2400" dirty="0" smtClean="0"/>
              <a:t>педагогам</a:t>
            </a:r>
          </a:p>
          <a:p>
            <a:r>
              <a:rPr lang="ru-RU" sz="2400" b="1" dirty="0"/>
              <a:t>Параграф 2. </a:t>
            </a:r>
            <a:r>
              <a:rPr lang="ru-RU" sz="2400" dirty="0"/>
              <a:t>Порядок досрочного присвоения квалификационных категорий </a:t>
            </a:r>
            <a:r>
              <a:rPr lang="ru-RU" sz="2400" dirty="0" smtClean="0"/>
              <a:t>педагогам</a:t>
            </a:r>
          </a:p>
          <a:p>
            <a:r>
              <a:rPr lang="ru-RU" sz="2400" b="1" dirty="0"/>
              <a:t>Параграф 3. </a:t>
            </a:r>
            <a:r>
              <a:rPr lang="ru-RU" sz="2400" dirty="0"/>
              <a:t>Порядок присвоения квалификационной категории педагогам без прохождения процедуры присвоения квалификационной </a:t>
            </a:r>
            <a:r>
              <a:rPr lang="ru-RU" sz="2400" dirty="0" smtClean="0"/>
              <a:t>категории</a:t>
            </a:r>
          </a:p>
          <a:p>
            <a:r>
              <a:rPr lang="ru-RU" sz="2400" b="1" dirty="0"/>
              <a:t>Приложение 1</a:t>
            </a:r>
            <a:r>
              <a:rPr lang="ru-RU" sz="2400" dirty="0"/>
              <a:t> Акт приема-передачи </a:t>
            </a:r>
            <a:r>
              <a:rPr lang="ru-RU" sz="2400" dirty="0" smtClean="0"/>
              <a:t>портфолио</a:t>
            </a:r>
          </a:p>
        </p:txBody>
      </p:sp>
    </p:spTree>
    <p:extLst>
      <p:ext uri="{BB962C8B-B14F-4D97-AF65-F5344CB8AC3E}">
        <p14:creationId xmlns="" xmlns:p14="http://schemas.microsoft.com/office/powerpoint/2010/main" val="2571347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260648"/>
            <a:ext cx="8640960" cy="5632311"/>
          </a:xfrm>
          <a:prstGeom prst="rect">
            <a:avLst/>
          </a:prstGeom>
        </p:spPr>
        <p:txBody>
          <a:bodyPr wrap="square">
            <a:spAutoFit/>
          </a:bodyPr>
          <a:lstStyle/>
          <a:p>
            <a:r>
              <a:rPr lang="ru-RU" b="1" dirty="0" smtClean="0"/>
              <a:t>Приложение 2</a:t>
            </a:r>
            <a:r>
              <a:rPr lang="ru-RU" dirty="0" smtClean="0"/>
              <a:t> </a:t>
            </a:r>
          </a:p>
          <a:p>
            <a:pPr marL="285750" indent="-285750">
              <a:buFont typeface="Arial" pitchFamily="34" charset="0"/>
              <a:buChar char="•"/>
            </a:pPr>
            <a:r>
              <a:rPr lang="ru-RU" dirty="0" smtClean="0"/>
              <a:t>Критерии оценивания портфолио педагога организации дошкольного воспитания и обучения на присвоение (подтверждение) квалификационной категории</a:t>
            </a:r>
          </a:p>
          <a:p>
            <a:pPr marL="285750" indent="-285750">
              <a:buFont typeface="Arial" pitchFamily="34" charset="0"/>
              <a:buChar char="•"/>
            </a:pPr>
            <a:r>
              <a:rPr lang="ru-RU" dirty="0" smtClean="0"/>
              <a:t>Критерии оценивания портфолио педагога организаций общего среднего образования на присвоение (подтверждение) квалификационной категории</a:t>
            </a:r>
          </a:p>
          <a:p>
            <a:pPr marL="285750" indent="-285750">
              <a:buFont typeface="Arial" pitchFamily="34" charset="0"/>
              <a:buChar char="•"/>
            </a:pPr>
            <a:r>
              <a:rPr lang="ru-RU" dirty="0" smtClean="0"/>
              <a:t>Критерии </a:t>
            </a:r>
            <a:r>
              <a:rPr lang="ru-RU" dirty="0"/>
              <a:t>оценивания портфолио педагога организаций технического и профессионального, </a:t>
            </a:r>
            <a:r>
              <a:rPr lang="ru-RU" dirty="0" err="1"/>
              <a:t>послесреднего</a:t>
            </a:r>
            <a:r>
              <a:rPr lang="ru-RU" dirty="0"/>
              <a:t> образования на присвоение (подтверждение) квалификационной </a:t>
            </a:r>
            <a:r>
              <a:rPr lang="ru-RU" dirty="0" smtClean="0"/>
              <a:t>категории</a:t>
            </a:r>
          </a:p>
          <a:p>
            <a:pPr marL="285750" indent="-285750">
              <a:buFont typeface="Arial" pitchFamily="34" charset="0"/>
              <a:buChar char="•"/>
            </a:pPr>
            <a:r>
              <a:rPr lang="ru-RU" dirty="0"/>
              <a:t>Критерии оценивания портфолио педагога организаций дополнительного образования на присвоение (подтверждение) квалификационной </a:t>
            </a:r>
            <a:r>
              <a:rPr lang="ru-RU" dirty="0" smtClean="0"/>
              <a:t>категории</a:t>
            </a:r>
          </a:p>
          <a:p>
            <a:pPr marL="285750" indent="-285750">
              <a:buFont typeface="Arial" pitchFamily="34" charset="0"/>
              <a:buChar char="•"/>
            </a:pPr>
            <a:r>
              <a:rPr lang="ru-RU" dirty="0"/>
              <a:t>Критерии оценивания портфолио педагога на присвоение (подтверждение) квалификационной категории (для педагогов специальных организаций образования, специальных классов (групп) в организациях образования</a:t>
            </a:r>
            <a:r>
              <a:rPr lang="ru-RU" dirty="0" smtClean="0"/>
              <a:t>)</a:t>
            </a:r>
          </a:p>
          <a:p>
            <a:pPr marL="285750" indent="-285750">
              <a:buFont typeface="Arial" pitchFamily="34" charset="0"/>
              <a:buChar char="•"/>
            </a:pPr>
            <a:r>
              <a:rPr lang="ru-RU" dirty="0"/>
              <a:t>Критерии оценивания портфолио методистов методических кабинетов (центров) на присвоение (подтверждение) квалификационной </a:t>
            </a:r>
            <a:r>
              <a:rPr lang="ru-RU" dirty="0" smtClean="0"/>
              <a:t>категории</a:t>
            </a:r>
          </a:p>
          <a:p>
            <a:r>
              <a:rPr lang="ru-RU" b="1" dirty="0"/>
              <a:t>Приложение 3</a:t>
            </a:r>
            <a:r>
              <a:rPr lang="ru-RU" dirty="0"/>
              <a:t> </a:t>
            </a:r>
            <a:endParaRPr lang="ru-RU" dirty="0" smtClean="0"/>
          </a:p>
          <a:p>
            <a:pPr marL="285750" indent="-285750">
              <a:buFont typeface="Arial" pitchFamily="34" charset="0"/>
              <a:buChar char="•"/>
            </a:pPr>
            <a:r>
              <a:rPr lang="ru-RU" dirty="0" smtClean="0"/>
              <a:t>Лист </a:t>
            </a:r>
            <a:r>
              <a:rPr lang="ru-RU" dirty="0"/>
              <a:t>наблюдения уроков/занятий (допускается видеозапись урока/занятия</a:t>
            </a:r>
            <a:r>
              <a:rPr lang="ru-RU" dirty="0" smtClean="0"/>
              <a:t>)</a:t>
            </a:r>
          </a:p>
          <a:p>
            <a:pPr marL="285750" indent="-285750">
              <a:buFont typeface="Arial" pitchFamily="34" charset="0"/>
              <a:buChar char="•"/>
            </a:pPr>
            <a:r>
              <a:rPr lang="ru-RU" dirty="0"/>
              <a:t>Лист наблюдения занятий (для педагогов специальных организаций образования, специальных классов (групп) в организациях образования (допускается видеозапись урока</a:t>
            </a:r>
            <a:r>
              <a:rPr lang="ru-RU" dirty="0" smtClean="0"/>
              <a:t>)</a:t>
            </a:r>
          </a:p>
        </p:txBody>
      </p:sp>
    </p:spTree>
    <p:extLst>
      <p:ext uri="{BB962C8B-B14F-4D97-AF65-F5344CB8AC3E}">
        <p14:creationId xmlns="" xmlns:p14="http://schemas.microsoft.com/office/powerpoint/2010/main" val="38864034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506</TotalTime>
  <Words>3996</Words>
  <Application>Microsoft Office PowerPoint</Application>
  <PresentationFormat>Экран (4:3)</PresentationFormat>
  <Paragraphs>551</Paragraphs>
  <Slides>63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63</vt:i4>
      </vt:variant>
    </vt:vector>
  </HeadingPairs>
  <TitlesOfParts>
    <vt:vector size="64" baseType="lpstr">
      <vt:lpstr>Трек</vt:lpstr>
      <vt:lpstr>Об изменениях в аттестации педагогов в 2020 году</vt:lpstr>
      <vt:lpstr>Слайд 2</vt:lpstr>
      <vt:lpstr>Структура  «Правил и условий проведения аттестации педагогов, занимающих должности в организациях образования, реализующих общеобразовательные учебные программы дошкольного воспитания и обучения, начального, основного среднего и общего среднего образования, образовательные программы технического и профессионального, послесреднего, дополнительного, специализированного и специального образования, и иных гражданских служащих  в области образования и науки» </vt:lpstr>
      <vt:lpstr>Слайд 4</vt:lpstr>
      <vt:lpstr>Слайд 5</vt:lpstr>
      <vt:lpstr>Слайд 6</vt:lpstr>
      <vt:lpstr>Слайд 7</vt:lpstr>
      <vt:lpstr>Структура Правил присвоения (подтверждения) квалификационных категорий педагогам</vt:lpstr>
      <vt:lpstr>Слайд 9</vt:lpstr>
      <vt:lpstr>Слайд 10</vt:lpstr>
      <vt:lpstr>Слайд 11</vt:lpstr>
      <vt:lpstr>ЭТАПЫ АТТЕСТАЦИИ</vt:lpstr>
      <vt:lpstr>Национальное квалификационное тестирование</vt:lpstr>
      <vt:lpstr>Слайд 14</vt:lpstr>
      <vt:lpstr>Национальное квалификационное тестирование состоит из следующих тестовых заданий: </vt:lpstr>
      <vt:lpstr>Слайд 16</vt:lpstr>
      <vt:lpstr>Слайд 17</vt:lpstr>
      <vt:lpstr>Результат тестирования считается положительным при получении следующих баллов:</vt:lpstr>
      <vt:lpstr>Слайд 19</vt:lpstr>
      <vt:lpstr>Слайд 20</vt:lpstr>
      <vt:lpstr>Слайд 21</vt:lpstr>
      <vt:lpstr>Слайд 22</vt:lpstr>
      <vt:lpstr>аппеляция</vt:lpstr>
      <vt:lpstr>Слайд 24</vt:lpstr>
      <vt:lpstr>Прием документов для прохождения аттестации</vt:lpstr>
      <vt:lpstr>Слайд 26</vt:lpstr>
      <vt:lpstr>Перечень документов, необходимых для оказания государственной услуги:</vt:lpstr>
      <vt:lpstr>Слайд 28</vt:lpstr>
      <vt:lpstr>Слайд 29</vt:lpstr>
      <vt:lpstr>Основания для отказа в оказании государственной услуги, установленные законодательством Республики Казахстан</vt:lpstr>
      <vt:lpstr>О работе аттестационной комиссии</vt:lpstr>
      <vt:lpstr>Слайд 32</vt:lpstr>
      <vt:lpstr>Аттестация руководителей и заместителей руководителей организаций образования</vt:lpstr>
      <vt:lpstr>Слайд 34</vt:lpstr>
      <vt:lpstr>Подготовка к аттестации руководителей организаций образования </vt:lpstr>
      <vt:lpstr>Слайд 36</vt:lpstr>
      <vt:lpstr>Слайд 37</vt:lpstr>
      <vt:lpstr>Слайд 38</vt:lpstr>
      <vt:lpstr>Слайд 39</vt:lpstr>
      <vt:lpstr>Аттестация заместителей директора</vt:lpstr>
      <vt:lpstr>Слайд 41</vt:lpstr>
      <vt:lpstr>Слайд 42</vt:lpstr>
      <vt:lpstr>Слайд 43</vt:lpstr>
      <vt:lpstr>Показатели эффективности деятельности руководителя методического кабинета (центра) Максимальное количество баллов – 24 </vt:lpstr>
      <vt:lpstr>Слайд 45</vt:lpstr>
      <vt:lpstr>Слайд 46</vt:lpstr>
      <vt:lpstr>Слайд 47</vt:lpstr>
      <vt:lpstr>О работе Экспертных Советов</vt:lpstr>
      <vt:lpstr>Слайд 49</vt:lpstr>
      <vt:lpstr>Слайд 50</vt:lpstr>
      <vt:lpstr>Слайд 51</vt:lpstr>
      <vt:lpstr>Порядок очередного присвоения квалификационных категорий педагогам </vt:lpstr>
      <vt:lpstr>Слайд 53</vt:lpstr>
      <vt:lpstr>Слайд 54</vt:lpstr>
      <vt:lpstr>Процедура присвоения квалификационных категорий педагогов проводится на следующих уровнях образования: </vt:lpstr>
      <vt:lpstr>Слайд 56</vt:lpstr>
      <vt:lpstr>Слайд 57</vt:lpstr>
      <vt:lpstr>Порядок досрочного присвоения квалификационных категорий педагогам </vt:lpstr>
      <vt:lpstr>Порядок присвоения квалификационной категории педагогам без прохождения процедуры присвоения квалификационной категории</vt:lpstr>
      <vt:lpstr>Слайд 60</vt:lpstr>
      <vt:lpstr>Слайд 61</vt:lpstr>
      <vt:lpstr>Критерии оценивания портфолио методистов методических кабинетов (центров) на присвоение (подтверждение) квалификационной категории</vt:lpstr>
      <vt:lpstr>Лист оценивания портфолио методистов методических кабинетов (центров) на присвоение  (подтверждение) квалификационной категории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Gulmira 203</dc:creator>
  <cp:lastModifiedBy>asem1</cp:lastModifiedBy>
  <cp:revision>41</cp:revision>
  <dcterms:created xsi:type="dcterms:W3CDTF">2020-05-25T02:54:07Z</dcterms:created>
  <dcterms:modified xsi:type="dcterms:W3CDTF">2020-09-30T12:39:18Z</dcterms:modified>
</cp:coreProperties>
</file>