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2" r:id="rId3"/>
    <p:sldId id="256" r:id="rId4"/>
    <p:sldId id="258" r:id="rId5"/>
    <p:sldId id="259" r:id="rId6"/>
    <p:sldId id="264" r:id="rId7"/>
    <p:sldId id="263" r:id="rId8"/>
    <p:sldId id="262" r:id="rId9"/>
    <p:sldId id="261" r:id="rId10"/>
    <p:sldId id="260" r:id="rId11"/>
    <p:sldId id="266" r:id="rId12"/>
    <p:sldId id="300" r:id="rId13"/>
    <p:sldId id="267" r:id="rId14"/>
    <p:sldId id="299" r:id="rId15"/>
    <p:sldId id="268" r:id="rId16"/>
    <p:sldId id="297" r:id="rId17"/>
    <p:sldId id="298" r:id="rId18"/>
    <p:sldId id="269" r:id="rId19"/>
    <p:sldId id="296" r:id="rId20"/>
    <p:sldId id="271" r:id="rId21"/>
    <p:sldId id="295" r:id="rId22"/>
    <p:sldId id="272" r:id="rId23"/>
    <p:sldId id="294" r:id="rId24"/>
    <p:sldId id="277" r:id="rId25"/>
    <p:sldId id="292" r:id="rId26"/>
    <p:sldId id="282" r:id="rId27"/>
    <p:sldId id="291" r:id="rId28"/>
    <p:sldId id="286" r:id="rId29"/>
    <p:sldId id="301" r:id="rId30"/>
    <p:sldId id="289" r:id="rId31"/>
    <p:sldId id="290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5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 L4\Desktop\белая трость\482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9"/>
            <a:ext cx="9144000" cy="6867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653137"/>
            <a:ext cx="8064896" cy="16561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«Толерантность, Равноправие, Интеграция»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626424" cy="210844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alatino Linotype" pitchFamily="18" charset="0"/>
              </a:rPr>
              <a:t>День белой трости.</a:t>
            </a:r>
            <a:endParaRPr lang="ru-RU" sz="8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8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ам кажется, что все живут, как мы, Смотря на мир такими же глазами. Не дума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14"/>
            <a:ext cx="9144000" cy="683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286250" cy="439102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Первая слепая спортсменка в Олимпийских играх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099"/>
          <p:cNvGrpSpPr>
            <a:grpSpLocks/>
          </p:cNvGrpSpPr>
          <p:nvPr/>
        </p:nvGrpSpPr>
        <p:grpSpPr bwMode="auto">
          <a:xfrm>
            <a:off x="395536" y="692695"/>
            <a:ext cx="8424936" cy="5760641"/>
            <a:chOff x="0" y="0"/>
            <a:chExt cx="90445" cy="54637"/>
          </a:xfrm>
        </p:grpSpPr>
        <p:pic>
          <p:nvPicPr>
            <p:cNvPr id="61" name="Picture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318" y="0"/>
              <a:ext cx="26127" cy="26765"/>
            </a:xfrm>
            <a:prstGeom prst="rect">
              <a:avLst/>
            </a:prstGeom>
            <a:noFill/>
          </p:spPr>
        </p:pic>
        <p:pic>
          <p:nvPicPr>
            <p:cNvPr id="63" name="Picture 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00" y="27667"/>
              <a:ext cx="18163" cy="24548"/>
            </a:xfrm>
            <a:prstGeom prst="rect">
              <a:avLst/>
            </a:prstGeom>
            <a:noFill/>
          </p:spPr>
        </p:pic>
        <p:pic>
          <p:nvPicPr>
            <p:cNvPr id="65" name="Picture 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91" y="0"/>
              <a:ext cx="27527" cy="44862"/>
            </a:xfrm>
            <a:prstGeom prst="rect">
              <a:avLst/>
            </a:prstGeom>
            <a:noFill/>
          </p:spPr>
        </p:pic>
        <p:pic>
          <p:nvPicPr>
            <p:cNvPr id="67" name="Picture 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9551"/>
              <a:ext cx="36398" cy="35086"/>
            </a:xfrm>
            <a:prstGeom prst="rect">
              <a:avLst/>
            </a:prstGeom>
            <a:noFill/>
          </p:spPr>
        </p:pic>
        <p:pic>
          <p:nvPicPr>
            <p:cNvPr id="69" name="Picture 6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2" y="2282"/>
              <a:ext cx="24353" cy="136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64896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18864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Слепой </a:t>
            </a:r>
            <a:r>
              <a:rPr lang="ru-RU" b="1" dirty="0" err="1" smtClean="0"/>
              <a:t>сёрфингист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124"/>
          <p:cNvGrpSpPr>
            <a:grpSpLocks/>
          </p:cNvGrpSpPr>
          <p:nvPr/>
        </p:nvGrpSpPr>
        <p:grpSpPr bwMode="auto">
          <a:xfrm>
            <a:off x="323528" y="260649"/>
            <a:ext cx="8568952" cy="6408712"/>
            <a:chOff x="0" y="0"/>
            <a:chExt cx="91195" cy="56244"/>
          </a:xfrm>
        </p:grpSpPr>
        <p:pic>
          <p:nvPicPr>
            <p:cNvPr id="75" name="Picture 7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55" y="20335"/>
              <a:ext cx="53340" cy="35909"/>
            </a:xfrm>
            <a:prstGeom prst="rect">
              <a:avLst/>
            </a:prstGeom>
            <a:noFill/>
          </p:spPr>
        </p:pic>
        <p:pic>
          <p:nvPicPr>
            <p:cNvPr id="88" name="Picture 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0" y="88"/>
              <a:ext cx="47058" cy="29909"/>
            </a:xfrm>
            <a:prstGeom prst="rect">
              <a:avLst/>
            </a:prstGeom>
            <a:noFill/>
          </p:spPr>
        </p:pic>
        <p:pic>
          <p:nvPicPr>
            <p:cNvPr id="90" name="Picture 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5441"/>
              <a:ext cx="39663" cy="30776"/>
            </a:xfrm>
            <a:prstGeom prst="rect">
              <a:avLst/>
            </a:prstGeom>
            <a:noFill/>
          </p:spPr>
        </p:pic>
        <p:pic>
          <p:nvPicPr>
            <p:cNvPr id="92" name="Picture 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29" y="0"/>
              <a:ext cx="36578" cy="24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15506"/>
            <a:ext cx="7560840" cy="52818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188641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Слепой художник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140"/>
          <p:cNvGrpSpPr>
            <a:grpSpLocks/>
          </p:cNvGrpSpPr>
          <p:nvPr/>
        </p:nvGrpSpPr>
        <p:grpSpPr bwMode="auto">
          <a:xfrm>
            <a:off x="467595" y="404690"/>
            <a:ext cx="8099982" cy="6113747"/>
            <a:chOff x="-15774" y="-2160"/>
            <a:chExt cx="68247" cy="61138"/>
          </a:xfrm>
        </p:grpSpPr>
        <p:pic>
          <p:nvPicPr>
            <p:cNvPr id="126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774" y="-2160"/>
              <a:ext cx="38496" cy="31873"/>
            </a:xfrm>
            <a:prstGeom prst="rect">
              <a:avLst/>
            </a:prstGeom>
            <a:noFill/>
          </p:spPr>
        </p:pic>
        <p:pic>
          <p:nvPicPr>
            <p:cNvPr id="128" name="Picture 1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54" y="31684"/>
              <a:ext cx="38519" cy="272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188641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840760" cy="48245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Слепой водитель </a:t>
            </a:r>
            <a:r>
              <a:rPr lang="en-US" b="1" dirty="0" smtClean="0"/>
              <a:t>NASCAR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157"/>
          <p:cNvGrpSpPr>
            <a:grpSpLocks/>
          </p:cNvGrpSpPr>
          <p:nvPr/>
        </p:nvGrpSpPr>
        <p:grpSpPr bwMode="auto">
          <a:xfrm>
            <a:off x="130175" y="0"/>
            <a:ext cx="8618289" cy="6597352"/>
            <a:chOff x="0" y="0"/>
            <a:chExt cx="90144" cy="60445"/>
          </a:xfrm>
        </p:grpSpPr>
        <p:pic>
          <p:nvPicPr>
            <p:cNvPr id="138" name="Picture 1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373" cy="34987"/>
            </a:xfrm>
            <a:prstGeom prst="rect">
              <a:avLst/>
            </a:prstGeom>
            <a:noFill/>
          </p:spPr>
        </p:pic>
        <p:pic>
          <p:nvPicPr>
            <p:cNvPr id="140" name="Picture 1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67" y="30539"/>
              <a:ext cx="44977" cy="29906"/>
            </a:xfrm>
            <a:prstGeom prst="rect">
              <a:avLst/>
            </a:prstGeom>
            <a:noFill/>
          </p:spPr>
        </p:pic>
        <p:pic>
          <p:nvPicPr>
            <p:cNvPr id="142" name="Picture 1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8" y="34986"/>
              <a:ext cx="38917" cy="25203"/>
            </a:xfrm>
            <a:prstGeom prst="rect">
              <a:avLst/>
            </a:prstGeom>
            <a:noFill/>
          </p:spPr>
        </p:pic>
        <p:pic>
          <p:nvPicPr>
            <p:cNvPr id="144" name="Picture 1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3" y="2284"/>
              <a:ext cx="36725" cy="25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 L4\Desktop\белая трость\1319012234_300_img1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9040"/>
            <a:ext cx="5076056" cy="203353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Впервые эта дата отмечалась в Америке в 1964 году. А уже в 1969 году 15 октября было признано Международным днём белой трости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88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12768" cy="47525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Слепой шеф-повар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182"/>
          <p:cNvGrpSpPr>
            <a:grpSpLocks/>
          </p:cNvGrpSpPr>
          <p:nvPr/>
        </p:nvGrpSpPr>
        <p:grpSpPr bwMode="auto">
          <a:xfrm>
            <a:off x="360362" y="404665"/>
            <a:ext cx="8604125" cy="6181874"/>
            <a:chOff x="0" y="0"/>
            <a:chExt cx="84566" cy="56551"/>
          </a:xfrm>
        </p:grpSpPr>
        <p:pic>
          <p:nvPicPr>
            <p:cNvPr id="150" name="Picture 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" y="27494"/>
              <a:ext cx="38744" cy="29057"/>
            </a:xfrm>
            <a:prstGeom prst="rect">
              <a:avLst/>
            </a:prstGeom>
            <a:noFill/>
          </p:spPr>
        </p:pic>
        <p:pic>
          <p:nvPicPr>
            <p:cNvPr id="160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5073" cy="30963"/>
            </a:xfrm>
            <a:prstGeom prst="rect">
              <a:avLst/>
            </a:prstGeom>
            <a:noFill/>
          </p:spPr>
        </p:pic>
        <p:pic>
          <p:nvPicPr>
            <p:cNvPr id="162" name="Picture 1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34" y="27996"/>
              <a:ext cx="46732" cy="26286"/>
            </a:xfrm>
            <a:prstGeom prst="rect">
              <a:avLst/>
            </a:prstGeom>
            <a:noFill/>
          </p:spPr>
        </p:pic>
        <p:pic>
          <p:nvPicPr>
            <p:cNvPr id="164" name="Picture 16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51" y="0"/>
              <a:ext cx="20619" cy="274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67340" cy="50405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Слепой фотограф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129" name="Group 1213"/>
          <p:cNvGrpSpPr>
            <a:grpSpLocks/>
          </p:cNvGrpSpPr>
          <p:nvPr/>
        </p:nvGrpSpPr>
        <p:grpSpPr bwMode="auto">
          <a:xfrm>
            <a:off x="179511" y="332656"/>
            <a:ext cx="8568953" cy="5760640"/>
            <a:chOff x="0" y="0"/>
            <a:chExt cx="87619" cy="52158"/>
          </a:xfrm>
        </p:grpSpPr>
        <p:pic>
          <p:nvPicPr>
            <p:cNvPr id="178" name="Picture 17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853" y="9673"/>
              <a:ext cx="50766" cy="33844"/>
            </a:xfrm>
            <a:prstGeom prst="rect">
              <a:avLst/>
            </a:prstGeom>
            <a:noFill/>
          </p:spPr>
        </p:pic>
        <p:pic>
          <p:nvPicPr>
            <p:cNvPr id="180" name="Picture 1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75"/>
              <a:ext cx="37124" cy="20883"/>
            </a:xfrm>
            <a:prstGeom prst="rect">
              <a:avLst/>
            </a:prstGeom>
            <a:noFill/>
          </p:spPr>
        </p:pic>
        <p:pic>
          <p:nvPicPr>
            <p:cNvPr id="182" name="Picture 1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15" y="0"/>
              <a:ext cx="30424" cy="304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 Удивительных слеп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72808" cy="48965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Слепой архитектор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177"/>
          <p:cNvGrpSpPr>
            <a:grpSpLocks/>
          </p:cNvGrpSpPr>
          <p:nvPr/>
        </p:nvGrpSpPr>
        <p:grpSpPr bwMode="auto">
          <a:xfrm>
            <a:off x="251520" y="188640"/>
            <a:ext cx="8712968" cy="6408712"/>
            <a:chOff x="0" y="0"/>
            <a:chExt cx="86101" cy="54144"/>
          </a:xfrm>
        </p:grpSpPr>
        <p:pic>
          <p:nvPicPr>
            <p:cNvPr id="197" name="Picture 19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34" y="32403"/>
              <a:ext cx="43441" cy="19694"/>
            </a:xfrm>
            <a:prstGeom prst="rect">
              <a:avLst/>
            </a:prstGeom>
            <a:noFill/>
          </p:spPr>
        </p:pic>
        <p:pic>
          <p:nvPicPr>
            <p:cNvPr id="199" name="Picture 1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60" y="0"/>
              <a:ext cx="43741" cy="30651"/>
            </a:xfrm>
            <a:prstGeom prst="rect">
              <a:avLst/>
            </a:prstGeom>
            <a:noFill/>
          </p:spPr>
        </p:pic>
        <p:pic>
          <p:nvPicPr>
            <p:cNvPr id="201" name="Picture 2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0443" cy="26984"/>
            </a:xfrm>
            <a:prstGeom prst="rect">
              <a:avLst/>
            </a:prstGeom>
            <a:noFill/>
          </p:spPr>
        </p:pic>
        <p:pic>
          <p:nvPicPr>
            <p:cNvPr id="203" name="Picture 2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7312"/>
              <a:ext cx="40272" cy="268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 L4\Desktop\белая трость\172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09825" cy="3438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" pitchFamily="18" charset="0"/>
              </a:rPr>
              <a:t>Диана Гурская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7" name="Содержимое 6" descr="гурцка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988840"/>
            <a:ext cx="5334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8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65"/>
          <p:cNvGrpSpPr>
            <a:grpSpLocks/>
          </p:cNvGrpSpPr>
          <p:nvPr/>
        </p:nvGrpSpPr>
        <p:grpSpPr bwMode="auto">
          <a:xfrm>
            <a:off x="1" y="1"/>
            <a:ext cx="9144000" cy="6857999"/>
            <a:chOff x="0" y="0"/>
            <a:chExt cx="91440" cy="65472"/>
          </a:xfrm>
        </p:grpSpPr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86" y="240"/>
              <a:ext cx="37244" cy="24208"/>
            </a:xfrm>
            <a:prstGeom prst="rect">
              <a:avLst/>
            </a:prstGeom>
            <a:noFill/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263"/>
              <a:ext cx="29523" cy="35428"/>
            </a:xfrm>
            <a:prstGeom prst="rect">
              <a:avLst/>
            </a:prstGeom>
            <a:noFill/>
          </p:spPr>
        </p:pic>
        <p:pic>
          <p:nvPicPr>
            <p:cNvPr id="213" name="Picture 2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2951" cy="24404"/>
            </a:xfrm>
            <a:prstGeom prst="rect">
              <a:avLst/>
            </a:prstGeom>
            <a:noFill/>
          </p:spPr>
        </p:pic>
        <p:pic>
          <p:nvPicPr>
            <p:cNvPr id="215" name="Picture 2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" y="24801"/>
              <a:ext cx="28575" cy="38100"/>
            </a:xfrm>
            <a:prstGeom prst="rect">
              <a:avLst/>
            </a:prstGeom>
            <a:noFill/>
          </p:spPr>
        </p:pic>
        <p:pic>
          <p:nvPicPr>
            <p:cNvPr id="217" name="Picture 2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" y="14418"/>
              <a:ext cx="23813" cy="23812"/>
            </a:xfrm>
            <a:prstGeom prst="rect">
              <a:avLst/>
            </a:prstGeom>
            <a:noFill/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97" y="38230"/>
              <a:ext cx="36290" cy="27242"/>
            </a:xfrm>
            <a:prstGeom prst="rect">
              <a:avLst/>
            </a:prstGeom>
            <a:noFill/>
          </p:spPr>
        </p:pic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929" y="60722"/>
              <a:ext cx="28803" cy="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onstantia" pitchFamily="18" charset="0"/>
                </a:rPr>
                <a:t>Диана Гурская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22588" y="60722"/>
              <a:ext cx="969" cy="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onstantia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202"/>
          <p:cNvGrpSpPr>
            <a:grpSpLocks/>
          </p:cNvGrpSpPr>
          <p:nvPr/>
        </p:nvGrpSpPr>
        <p:grpSpPr bwMode="auto">
          <a:xfrm>
            <a:off x="323528" y="332656"/>
            <a:ext cx="8388101" cy="6188174"/>
            <a:chOff x="0" y="0"/>
            <a:chExt cx="91443" cy="63841"/>
          </a:xfrm>
        </p:grpSpPr>
        <p:pic>
          <p:nvPicPr>
            <p:cNvPr id="245" name="Picture 24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4021"/>
              <a:ext cx="45810" cy="28533"/>
            </a:xfrm>
            <a:prstGeom prst="rect">
              <a:avLst/>
            </a:prstGeom>
            <a:noFill/>
          </p:spPr>
        </p:pic>
        <p:pic>
          <p:nvPicPr>
            <p:cNvPr id="1272" name="Picture 12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79" y="17556"/>
              <a:ext cx="38344" cy="21885"/>
            </a:xfrm>
            <a:prstGeom prst="rect">
              <a:avLst/>
            </a:prstGeom>
            <a:noFill/>
          </p:spPr>
        </p:pic>
        <p:pic>
          <p:nvPicPr>
            <p:cNvPr id="249" name="Picture 2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8" y="15"/>
              <a:ext cx="33363" cy="33363"/>
            </a:xfrm>
            <a:prstGeom prst="rect">
              <a:avLst/>
            </a:prstGeom>
            <a:noFill/>
          </p:spPr>
        </p:pic>
        <p:sp>
          <p:nvSpPr>
            <p:cNvPr id="250" name="Rectangle 250"/>
            <p:cNvSpPr>
              <a:spLocks noChangeArrowheads="1"/>
            </p:cNvSpPr>
            <p:nvPr/>
          </p:nvSpPr>
          <p:spPr bwMode="auto">
            <a:xfrm>
              <a:off x="12009" y="30567"/>
              <a:ext cx="17415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5E4A9"/>
                  </a:solidFill>
                  <a:effectLst/>
                  <a:latin typeface="Constantia" pitchFamily="18" charset="0"/>
                </a:rPr>
                <a:t>Луи Брайль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" name="Rectangle 251"/>
            <p:cNvSpPr>
              <a:spLocks noChangeArrowheads="1"/>
            </p:cNvSpPr>
            <p:nvPr/>
          </p:nvSpPr>
          <p:spPr bwMode="auto">
            <a:xfrm>
              <a:off x="25088" y="30567"/>
              <a:ext cx="727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5E4A9"/>
                  </a:solidFill>
                  <a:effectLst/>
                  <a:latin typeface="Constantia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53" name="Picture 2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100" y="0"/>
              <a:ext cx="26138" cy="24316"/>
            </a:xfrm>
            <a:prstGeom prst="rect">
              <a:avLst/>
            </a:prstGeom>
            <a:noFill/>
          </p:spPr>
        </p:pic>
        <p:pic>
          <p:nvPicPr>
            <p:cNvPr id="255" name="Picture 2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24" y="24565"/>
              <a:ext cx="33127" cy="22066"/>
            </a:xfrm>
            <a:prstGeom prst="rect">
              <a:avLst/>
            </a:prstGeom>
            <a:noFill/>
          </p:spPr>
        </p:pic>
        <p:pic>
          <p:nvPicPr>
            <p:cNvPr id="257" name="Picture 2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99" y="39552"/>
              <a:ext cx="36406" cy="24289"/>
            </a:xfrm>
            <a:prstGeom prst="rect">
              <a:avLst/>
            </a:prstGeom>
            <a:noFill/>
          </p:spPr>
        </p:pic>
        <p:pic>
          <p:nvPicPr>
            <p:cNvPr id="259" name="Picture 2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38" y="839"/>
              <a:ext cx="29149" cy="16681"/>
            </a:xfrm>
            <a:prstGeom prst="rect">
              <a:avLst/>
            </a:prstGeom>
            <a:noFill/>
          </p:spPr>
        </p:pic>
        <p:sp>
          <p:nvSpPr>
            <p:cNvPr id="260" name="Rectangle 260"/>
            <p:cNvSpPr>
              <a:spLocks noChangeArrowheads="1"/>
            </p:cNvSpPr>
            <p:nvPr/>
          </p:nvSpPr>
          <p:spPr bwMode="auto">
            <a:xfrm>
              <a:off x="4874" y="60669"/>
              <a:ext cx="17345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tantia" pitchFamily="18" charset="0"/>
                </a:rPr>
                <a:t>Блайлевская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" name="Rectangle 261"/>
            <p:cNvSpPr>
              <a:spLocks noChangeArrowheads="1"/>
            </p:cNvSpPr>
            <p:nvPr/>
          </p:nvSpPr>
          <p:spPr bwMode="auto">
            <a:xfrm>
              <a:off x="17892" y="60669"/>
              <a:ext cx="763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tantia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" name="Rectangle 262"/>
            <p:cNvSpPr>
              <a:spLocks noChangeArrowheads="1"/>
            </p:cNvSpPr>
            <p:nvPr/>
          </p:nvSpPr>
          <p:spPr bwMode="auto">
            <a:xfrm>
              <a:off x="18441" y="60669"/>
              <a:ext cx="15627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tantia" pitchFamily="18" charset="0"/>
                </a:rPr>
                <a:t>клавиатура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" name="Rectangle 263"/>
            <p:cNvSpPr>
              <a:spLocks noChangeArrowheads="1"/>
            </p:cNvSpPr>
            <p:nvPr/>
          </p:nvSpPr>
          <p:spPr bwMode="auto">
            <a:xfrm>
              <a:off x="30191" y="60669"/>
              <a:ext cx="763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tantia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" name="Rectangle 264"/>
            <p:cNvSpPr>
              <a:spLocks noChangeArrowheads="1"/>
            </p:cNvSpPr>
            <p:nvPr/>
          </p:nvSpPr>
          <p:spPr bwMode="auto">
            <a:xfrm>
              <a:off x="63164" y="14705"/>
              <a:ext cx="16315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5E4A9"/>
                  </a:solidFill>
                  <a:effectLst/>
                  <a:latin typeface="Constantia" pitchFamily="18" charset="0"/>
                </a:rPr>
                <a:t>аудиокниги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" name="Rectangle 265"/>
            <p:cNvSpPr>
              <a:spLocks noChangeArrowheads="1"/>
            </p:cNvSpPr>
            <p:nvPr/>
          </p:nvSpPr>
          <p:spPr bwMode="auto">
            <a:xfrm>
              <a:off x="75432" y="14705"/>
              <a:ext cx="763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5E4A9"/>
                  </a:solidFill>
                  <a:effectLst/>
                  <a:latin typeface="Constantia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6321" name="Group 1220"/>
          <p:cNvGrpSpPr>
            <a:grpSpLocks/>
          </p:cNvGrpSpPr>
          <p:nvPr/>
        </p:nvGrpSpPr>
        <p:grpSpPr bwMode="auto">
          <a:xfrm>
            <a:off x="323528" y="1340768"/>
            <a:ext cx="8602663" cy="3981450"/>
            <a:chOff x="0" y="0"/>
            <a:chExt cx="86028" cy="39813"/>
          </a:xfrm>
        </p:grpSpPr>
        <p:pic>
          <p:nvPicPr>
            <p:cNvPr id="227" name="Picture 2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081"/>
              <a:ext cx="24074" cy="29732"/>
            </a:xfrm>
            <a:prstGeom prst="rect">
              <a:avLst/>
            </a:prstGeom>
            <a:noFill/>
          </p:spPr>
        </p:pic>
        <p:pic>
          <p:nvPicPr>
            <p:cNvPr id="233" name="Picture 2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25" y="0"/>
              <a:ext cx="24530" cy="29498"/>
            </a:xfrm>
            <a:prstGeom prst="rect">
              <a:avLst/>
            </a:prstGeom>
            <a:noFill/>
          </p:spPr>
        </p:pic>
        <p:pic>
          <p:nvPicPr>
            <p:cNvPr id="237" name="Picture 2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62" y="0"/>
              <a:ext cx="32366" cy="368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октября Международное сообщество обозначило на календарях немало знамена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96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Дорожный знак «Незрячий пешеход»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дорохный 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450" y="1554163"/>
            <a:ext cx="7127499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Жёлтый круг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две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048672" cy="454200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Памятник незрячему человеку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Содержимое 5" descr="памятник оч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08711" cy="48156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стория белой трости, как символа слепоты, берет начало в 1921 году. В брита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 1950-60 годы по всему миру началась широкая кампания по изучению и разъяс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2"/>
            <a:ext cx="9144000" cy="684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сероссийское общество слепых присоединилось к проведению Дня белой трости 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393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Традиционно к Дню белой трости во многих странах силами общественных органи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14"/>
            <a:ext cx="9144000" cy="683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е будем обходить вниманьем тех, Кто так порой нуждается в защите. Они часте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124"/>
            <a:ext cx="9144000" cy="674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Международный день белой трости – это попытка уравнять в правах инвалидов 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"/>
            <a:ext cx="9144000" cy="685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72</Words>
  <Application>Microsoft Office PowerPoint</Application>
  <PresentationFormat>Экран (4:3)</PresentationFormat>
  <Paragraphs>27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День белой трости.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Первая слепая спортсменка в Олимпийских играх</vt:lpstr>
      <vt:lpstr>Слайд 12</vt:lpstr>
      <vt:lpstr>Слепой сёрфингист</vt:lpstr>
      <vt:lpstr>Слайд 14</vt:lpstr>
      <vt:lpstr> Слепой художник</vt:lpstr>
      <vt:lpstr>Слайд 16</vt:lpstr>
      <vt:lpstr>Слайд 17</vt:lpstr>
      <vt:lpstr> Слепой водитель NASCAR</vt:lpstr>
      <vt:lpstr>Слайд 19</vt:lpstr>
      <vt:lpstr> Слепой шеф-повар</vt:lpstr>
      <vt:lpstr>Слайд 21</vt:lpstr>
      <vt:lpstr>Слепой фотограф</vt:lpstr>
      <vt:lpstr>Слайд 23</vt:lpstr>
      <vt:lpstr>Слепой архитектор </vt:lpstr>
      <vt:lpstr>Слайд 25</vt:lpstr>
      <vt:lpstr>Диана Гурская</vt:lpstr>
      <vt:lpstr>Слайд 27</vt:lpstr>
      <vt:lpstr>Слайд 28</vt:lpstr>
      <vt:lpstr>Слайд 29</vt:lpstr>
      <vt:lpstr>Дорожный знак «Незрячий пешеход»</vt:lpstr>
      <vt:lpstr>Жёлтый круг</vt:lpstr>
      <vt:lpstr>Памятник незрячему человеку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2017-11-10T02:31:23Z</dcterms:modified>
</cp:coreProperties>
</file>