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2" r:id="rId1"/>
  </p:sldMasterIdLst>
  <p:notesMasterIdLst>
    <p:notesMasterId r:id="rId6"/>
  </p:notesMasterIdLst>
  <p:handoutMasterIdLst>
    <p:handoutMasterId r:id="rId7"/>
  </p:handoutMasterIdLst>
  <p:sldIdLst>
    <p:sldId id="897" r:id="rId2"/>
    <p:sldId id="894" r:id="rId3"/>
    <p:sldId id="893" r:id="rId4"/>
    <p:sldId id="895" r:id="rId5"/>
  </p:sldIdLst>
  <p:sldSz cx="12192000" cy="6858000"/>
  <p:notesSz cx="6705600" cy="9842500"/>
  <p:custDataLst>
    <p:tags r:id="rId8"/>
  </p:custDataLst>
  <p:defaultTextStyle>
    <a:defPPr>
      <a:defRPr lang="ru-RU"/>
    </a:defPPr>
    <a:lvl1pPr marL="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=""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F5597"/>
    <a:srgbClr val="326A94"/>
    <a:srgbClr val="609CC9"/>
    <a:srgbClr val="333F50"/>
    <a:srgbClr val="5A80AD"/>
    <a:srgbClr val="2868A4"/>
    <a:srgbClr val="D14424"/>
    <a:srgbClr val="0070C0"/>
    <a:srgbClr val="449FD8"/>
    <a:srgbClr val="EAEFF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96370" autoAdjust="0"/>
  </p:normalViewPr>
  <p:slideViewPr>
    <p:cSldViewPr snapToGrid="0">
      <p:cViewPr>
        <p:scale>
          <a:sx n="96" d="100"/>
          <a:sy n="96" d="100"/>
        </p:scale>
        <p:origin x="-84" y="1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AE548275-EB7F-4ED2-B9BC-966B5A869E14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BE2C7F52-0192-4F22-8A2B-7940A35CC6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98931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FD4190EE-05A2-491A-A144-44200E2E09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30313"/>
            <a:ext cx="5905500" cy="3322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59" tIns="44985" rIns="89959" bIns="449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0561" y="4736707"/>
            <a:ext cx="5364480" cy="3875485"/>
          </a:xfrm>
          <a:prstGeom prst="rect">
            <a:avLst/>
          </a:prstGeom>
        </p:spPr>
        <p:txBody>
          <a:bodyPr vert="horz" lIns="89959" tIns="44985" rIns="89959" bIns="449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70500453-5DF1-402C-B500-3537D6D9B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796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449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4497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4497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4497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897DC5-47DA-4A73-9007-D774FA1B9A98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928DD-8DC0-4058-A478-8BB3B49ED7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9474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5D2F0-31CB-468C-834D-6DD682978062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81960-B5BF-4EBA-AF41-C051123EE8C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8562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CA46C2-3584-43E3-9EB1-18D5124B9EE1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888595-FC65-4B55-A5D3-6B7E125A520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5209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7779E-86DB-405F-8070-9E5A44C30023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DCFA1-5604-4F34-A622-4DFDAD74D36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9697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D7966-DE55-43BC-B5D9-91971877B675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A71D6-6CAE-474E-BCBB-19C71BE68A4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3612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85DA6-766A-49C0-8487-23AED9F35DED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B730D-4B35-493F-9541-B446ABF65FF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3137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784949-188F-48E3-BFEA-335A65B2F40A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D702DB-8C23-4C55-AE03-64C18F3ABB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2185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0DAFD-0189-42EC-8E57-0F9C4CEA932C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94A2C6-F4D0-4DBF-8FA2-44A59B14D1E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6369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8D45B-50CB-4363-9D73-A5074AD79555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6AC6D1-3817-4BE5-8F17-575268AC1E8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4213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C96D3C-3999-4EE9-832D-74986EC1F2B4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55840-128B-40B8-80EB-25AD9D1819E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8763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946EA4-D46B-47E1-8955-C19C81DB6E5A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E88366-3B73-4C2F-9E28-55510365427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3618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7BC35A-75EF-4895-B427-4B8DB8F92D3B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AE1D0D-1242-41A5-A28E-925CB2E9C36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726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 79">
            <a:extLst>
              <a:ext uri="{FF2B5EF4-FFF2-40B4-BE49-F238E27FC236}">
                <a16:creationId xmlns="" xmlns:a16="http://schemas.microsoft.com/office/drawing/2014/main" id="{1BCF4D21-1AEF-4DD6-99B7-6E09D26D975F}"/>
              </a:ext>
            </a:extLst>
          </p:cNvPr>
          <p:cNvSpPr/>
          <p:nvPr/>
        </p:nvSpPr>
        <p:spPr>
          <a:xfrm>
            <a:off x="-9987" y="102762"/>
            <a:ext cx="12192000" cy="478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21339" algn="ctr" defTabSz="305763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Franklin Gothic Demi" pitchFamily="34" charset="0"/>
              </a:rPr>
              <a:t>Балхаш</a:t>
            </a:r>
            <a:endParaRPr lang="ru-RU" sz="2400" b="1" dirty="0">
              <a:solidFill>
                <a:srgbClr val="002060"/>
              </a:solidFill>
              <a:latin typeface="Franklin Gothic Demi" pitchFamily="34" charset="0"/>
            </a:endParaRPr>
          </a:p>
        </p:txBody>
      </p:sp>
      <p:grpSp>
        <p:nvGrpSpPr>
          <p:cNvPr id="4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" name="TextBox 2"/>
          <p:cNvSpPr txBox="1"/>
          <p:nvPr/>
        </p:nvSpPr>
        <p:spPr>
          <a:xfrm>
            <a:off x="3913120" y="807980"/>
            <a:ext cx="4222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 "Общеобразовательная средняя школа №5 города Балхаш" ул. 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Желтоксан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977" y="2410691"/>
            <a:ext cx="4807547" cy="2790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64978" y="2398816"/>
            <a:ext cx="4868882" cy="2826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0" y="5327374"/>
            <a:ext cx="69375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Общеобразовательной </a:t>
            </a:r>
            <a:r>
              <a:rPr lang="ru-RU" sz="1200" dirty="0" smtClean="0">
                <a:solidFill>
                  <a:srgbClr val="FF0000"/>
                </a:solidFill>
              </a:rPr>
              <a:t>средний </a:t>
            </a:r>
            <a:r>
              <a:rPr lang="ru-RU" sz="1200" dirty="0" smtClean="0">
                <a:solidFill>
                  <a:srgbClr val="FF0000"/>
                </a:solidFill>
              </a:rPr>
              <a:t>школы №5 города Балхаша начало 2020 – 2021 учебного года</a:t>
            </a: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Адрес школы: город Балхаш, ул. </a:t>
            </a:r>
            <a:r>
              <a:rPr lang="ru-RU" sz="1200" dirty="0" err="1" smtClean="0">
                <a:solidFill>
                  <a:srgbClr val="FF0000"/>
                </a:solidFill>
              </a:rPr>
              <a:t>Желтоқсан, </a:t>
            </a:r>
            <a:r>
              <a:rPr lang="ru-RU" sz="1200" dirty="0" smtClean="0">
                <a:solidFill>
                  <a:srgbClr val="FF0000"/>
                </a:solidFill>
              </a:rPr>
              <a:t>17.</a:t>
            </a: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Год ввода в </a:t>
            </a:r>
            <a:r>
              <a:rPr lang="ru-RU" sz="1200" dirty="0" err="1" smtClean="0">
                <a:solidFill>
                  <a:srgbClr val="FF0000"/>
                </a:solidFill>
              </a:rPr>
              <a:t>эксплутацию</a:t>
            </a:r>
            <a:r>
              <a:rPr lang="ru-RU" sz="1200" dirty="0" smtClean="0">
                <a:solidFill>
                  <a:srgbClr val="FF0000"/>
                </a:solidFill>
              </a:rPr>
              <a:t>: 1964 г</a:t>
            </a:r>
            <a:r>
              <a:rPr lang="ru-RU" sz="1200" dirty="0" smtClean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Общая площадь всех помещений: 3372,4 </a:t>
            </a:r>
            <a:r>
              <a:rPr lang="ru-RU" sz="1200" dirty="0" err="1" smtClean="0">
                <a:solidFill>
                  <a:srgbClr val="FF0000"/>
                </a:solidFill>
              </a:rPr>
              <a:t>шаршы</a:t>
            </a:r>
            <a:r>
              <a:rPr lang="ru-RU" sz="1200" dirty="0" smtClean="0">
                <a:solidFill>
                  <a:srgbClr val="FF0000"/>
                </a:solidFill>
              </a:rPr>
              <a:t> метр</a:t>
            </a: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Рабочая площадь: 2832,4 </a:t>
            </a:r>
            <a:r>
              <a:rPr lang="ru-RU" sz="1200" dirty="0" err="1" smtClean="0">
                <a:solidFill>
                  <a:srgbClr val="FF0000"/>
                </a:solidFill>
              </a:rPr>
              <a:t>ш.м</a:t>
            </a:r>
            <a:endParaRPr lang="ru-RU" sz="1200" dirty="0" smtClean="0">
              <a:solidFill>
                <a:srgbClr val="FF0000"/>
              </a:solidFill>
            </a:endParaRPr>
          </a:p>
          <a:p>
            <a:r>
              <a:rPr lang="en-US" sz="1200" dirty="0" smtClean="0">
                <a:solidFill>
                  <a:srgbClr val="FF0000"/>
                </a:solidFill>
              </a:rPr>
              <a:t>TOO </a:t>
            </a:r>
            <a:r>
              <a:rPr lang="ru-RU" sz="1200" dirty="0" smtClean="0">
                <a:solidFill>
                  <a:srgbClr val="FF0000"/>
                </a:solidFill>
              </a:rPr>
              <a:t>«</a:t>
            </a:r>
            <a:r>
              <a:rPr lang="kk-KZ" sz="1200" dirty="0" smtClean="0">
                <a:solidFill>
                  <a:srgbClr val="FF0000"/>
                </a:solidFill>
              </a:rPr>
              <a:t>Комплект</a:t>
            </a:r>
            <a:r>
              <a:rPr lang="ru-RU" sz="1200" dirty="0" smtClean="0">
                <a:solidFill>
                  <a:srgbClr val="FF0000"/>
                </a:solidFill>
              </a:rPr>
              <a:t>»</a:t>
            </a:r>
            <a:r>
              <a:rPr lang="kk-KZ" sz="1200" dirty="0" smtClean="0">
                <a:solidFill>
                  <a:srgbClr val="FF0000"/>
                </a:solidFill>
              </a:rPr>
              <a:t> (согласно сетевому графику работ с 01 июня по 31 августа 2020 года </a:t>
            </a:r>
            <a:r>
              <a:rPr lang="ru-RU" sz="1200" dirty="0" smtClean="0">
                <a:solidFill>
                  <a:srgbClr val="FF0000"/>
                </a:solidFill>
              </a:rPr>
              <a:t>;</a:t>
            </a:r>
          </a:p>
          <a:p>
            <a:r>
              <a:rPr lang="kk-KZ" sz="1200" dirty="0" smtClean="0">
                <a:solidFill>
                  <a:srgbClr val="FF0000"/>
                </a:solidFill>
              </a:rPr>
              <a:t>           1.Текущий ремонт замена оконных проемов</a:t>
            </a:r>
          </a:p>
          <a:p>
            <a:pPr algn="just"/>
            <a:r>
              <a:rPr lang="kk-KZ" sz="1200" dirty="0" smtClean="0">
                <a:solidFill>
                  <a:srgbClr val="FF0000"/>
                </a:solidFill>
              </a:rPr>
              <a:t>            Общая площадь 850 м 2</a:t>
            </a:r>
            <a:endParaRPr lang="ru-RU" sz="1200" dirty="0" smtClean="0">
              <a:solidFill>
                <a:srgbClr val="FF0000"/>
              </a:solidFill>
            </a:endParaRPr>
          </a:p>
          <a:p>
            <a:pPr fontAlgn="base"/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542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 79">
            <a:extLst>
              <a:ext uri="{FF2B5EF4-FFF2-40B4-BE49-F238E27FC236}">
                <a16:creationId xmlns="" xmlns:a16="http://schemas.microsoft.com/office/drawing/2014/main" id="{1BCF4D21-1AEF-4DD6-99B7-6E09D26D975F}"/>
              </a:ext>
            </a:extLst>
          </p:cNvPr>
          <p:cNvSpPr/>
          <p:nvPr/>
        </p:nvSpPr>
        <p:spPr>
          <a:xfrm>
            <a:off x="-9987" y="102762"/>
            <a:ext cx="12192000" cy="478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21339" algn="ctr" defTabSz="305763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Franklin Gothic Demi" pitchFamily="34" charset="0"/>
              </a:rPr>
              <a:t>Балхаш</a:t>
            </a:r>
            <a:endParaRPr lang="ru-RU" sz="2400" b="1" dirty="0">
              <a:solidFill>
                <a:srgbClr val="002060"/>
              </a:solidFill>
              <a:latin typeface="Franklin Gothic Demi" pitchFamily="34" charset="0"/>
            </a:endParaRPr>
          </a:p>
        </p:txBody>
      </p:sp>
      <p:grpSp>
        <p:nvGrpSpPr>
          <p:cNvPr id="4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" name="TextBox 1"/>
          <p:cNvSpPr txBox="1"/>
          <p:nvPr/>
        </p:nvSpPr>
        <p:spPr>
          <a:xfrm>
            <a:off x="396539" y="5593278"/>
            <a:ext cx="9450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TOO </a:t>
            </a:r>
            <a:r>
              <a:rPr lang="ru-RU" sz="1200" dirty="0" smtClean="0">
                <a:solidFill>
                  <a:srgbClr val="FF0000"/>
                </a:solidFill>
              </a:rPr>
              <a:t>«</a:t>
            </a:r>
            <a:r>
              <a:rPr lang="kk-KZ" sz="1200" dirty="0" smtClean="0">
                <a:solidFill>
                  <a:srgbClr val="FF0000"/>
                </a:solidFill>
              </a:rPr>
              <a:t>Комплект</a:t>
            </a:r>
            <a:r>
              <a:rPr lang="ru-RU" sz="1200" dirty="0" smtClean="0">
                <a:solidFill>
                  <a:srgbClr val="FF0000"/>
                </a:solidFill>
              </a:rPr>
              <a:t>»</a:t>
            </a:r>
            <a:r>
              <a:rPr lang="kk-KZ" sz="1200" dirty="0" smtClean="0">
                <a:solidFill>
                  <a:srgbClr val="FF0000"/>
                </a:solidFill>
              </a:rPr>
              <a:t> (согласно сетевому графику работ с 01 июня по 31 августа 2020 </a:t>
            </a:r>
            <a:r>
              <a:rPr lang="kk-KZ" sz="1200" dirty="0" smtClean="0">
                <a:solidFill>
                  <a:srgbClr val="FF0000"/>
                </a:solidFill>
              </a:rPr>
              <a:t>года </a:t>
            </a:r>
            <a:r>
              <a:rPr lang="ru-RU" sz="1200" dirty="0" smtClean="0">
                <a:solidFill>
                  <a:srgbClr val="FF0000"/>
                </a:solidFill>
              </a:rPr>
              <a:t>;</a:t>
            </a:r>
          </a:p>
          <a:p>
            <a:r>
              <a:rPr lang="kk-KZ" sz="1200" dirty="0" smtClean="0">
                <a:solidFill>
                  <a:srgbClr val="FF0000"/>
                </a:solidFill>
              </a:rPr>
              <a:t>           1.Текущий ремонт замена оконных </a:t>
            </a:r>
            <a:r>
              <a:rPr lang="kk-KZ" sz="1200" dirty="0" smtClean="0">
                <a:solidFill>
                  <a:srgbClr val="FF0000"/>
                </a:solidFill>
              </a:rPr>
              <a:t>проемов</a:t>
            </a:r>
          </a:p>
          <a:p>
            <a:pPr algn="just"/>
            <a:r>
              <a:rPr lang="kk-KZ" sz="1200" dirty="0" smtClean="0">
                <a:solidFill>
                  <a:srgbClr val="FF0000"/>
                </a:solidFill>
              </a:rPr>
              <a:t> </a:t>
            </a:r>
            <a:r>
              <a:rPr lang="kk-KZ" sz="1200" dirty="0" smtClean="0">
                <a:solidFill>
                  <a:srgbClr val="FF0000"/>
                </a:solidFill>
              </a:rPr>
              <a:t>           Общая площадь 850 м 2</a:t>
            </a:r>
            <a:endParaRPr lang="ru-RU" sz="1200" dirty="0" smtClean="0">
              <a:solidFill>
                <a:srgbClr val="FF0000"/>
              </a:solidFill>
            </a:endParaRPr>
          </a:p>
          <a:p>
            <a:r>
              <a:rPr lang="kk-KZ" sz="1200" dirty="0" smtClean="0">
                <a:solidFill>
                  <a:srgbClr val="FF0000"/>
                </a:solidFill>
              </a:rPr>
              <a:t>            </a:t>
            </a:r>
            <a:r>
              <a:rPr lang="kk-KZ" sz="1200" dirty="0" smtClean="0">
                <a:solidFill>
                  <a:srgbClr val="FF0000"/>
                </a:solidFill>
              </a:rPr>
              <a:t>Демонтаж </a:t>
            </a:r>
            <a:r>
              <a:rPr lang="kk-KZ" sz="1200" dirty="0" smtClean="0">
                <a:solidFill>
                  <a:srgbClr val="FF0000"/>
                </a:solidFill>
              </a:rPr>
              <a:t>окон от общей площади-100</a:t>
            </a:r>
            <a:r>
              <a:rPr lang="en-US" sz="1200" dirty="0" smtClean="0">
                <a:solidFill>
                  <a:srgbClr val="FF0000"/>
                </a:solidFill>
              </a:rPr>
              <a:t>%</a:t>
            </a:r>
            <a:r>
              <a:rPr lang="ru-RU" sz="1200" dirty="0" smtClean="0">
                <a:solidFill>
                  <a:srgbClr val="FF0000"/>
                </a:solidFill>
              </a:rPr>
              <a:t>..</a:t>
            </a:r>
            <a:endParaRPr lang="en-US" sz="1200" dirty="0" smtClean="0">
              <a:solidFill>
                <a:srgbClr val="FF0000"/>
              </a:solidFill>
            </a:endParaRPr>
          </a:p>
          <a:p>
            <a:r>
              <a:rPr lang="en-US" sz="1200" dirty="0" smtClean="0">
                <a:solidFill>
                  <a:srgbClr val="FF0000"/>
                </a:solidFill>
              </a:rPr>
              <a:t>         </a:t>
            </a:r>
            <a:r>
              <a:rPr lang="ru-RU" sz="1200" dirty="0" smtClean="0">
                <a:solidFill>
                  <a:srgbClr val="FF0000"/>
                </a:solidFill>
              </a:rPr>
              <a:t> 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3120" y="807980"/>
            <a:ext cx="4222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 "Общеобразовательная средняя школа №5 города Балхаш" ул. 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Желтоксан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38307" y="1769423"/>
            <a:ext cx="5002946" cy="3336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641264" y="1793174"/>
            <a:ext cx="4849939" cy="3348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67542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 79">
            <a:extLst>
              <a:ext uri="{FF2B5EF4-FFF2-40B4-BE49-F238E27FC236}">
                <a16:creationId xmlns="" xmlns:a16="http://schemas.microsoft.com/office/drawing/2014/main" id="{1BCF4D21-1AEF-4DD6-99B7-6E09D26D975F}"/>
              </a:ext>
            </a:extLst>
          </p:cNvPr>
          <p:cNvSpPr/>
          <p:nvPr/>
        </p:nvSpPr>
        <p:spPr>
          <a:xfrm>
            <a:off x="-9987" y="102762"/>
            <a:ext cx="12192000" cy="478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21339" algn="ctr" defTabSz="305763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Franklin Gothic Demi" pitchFamily="34" charset="0"/>
              </a:rPr>
              <a:t>Балхаш</a:t>
            </a:r>
            <a:endParaRPr lang="ru-RU" sz="2400" b="1" dirty="0">
              <a:solidFill>
                <a:srgbClr val="002060"/>
              </a:solidFill>
              <a:latin typeface="Franklin Gothic Demi" pitchFamily="34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" name="TextBox 1"/>
          <p:cNvSpPr txBox="1"/>
          <p:nvPr/>
        </p:nvSpPr>
        <p:spPr>
          <a:xfrm>
            <a:off x="396539" y="5593278"/>
            <a:ext cx="9450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TOO </a:t>
            </a:r>
            <a:r>
              <a:rPr lang="ru-RU" sz="1200" dirty="0" smtClean="0">
                <a:solidFill>
                  <a:srgbClr val="FF0000"/>
                </a:solidFill>
              </a:rPr>
              <a:t>«</a:t>
            </a:r>
            <a:r>
              <a:rPr lang="kk-KZ" sz="1200" dirty="0" smtClean="0">
                <a:solidFill>
                  <a:srgbClr val="FF0000"/>
                </a:solidFill>
              </a:rPr>
              <a:t>Комплект</a:t>
            </a:r>
            <a:r>
              <a:rPr lang="ru-RU" sz="1200" dirty="0" smtClean="0">
                <a:solidFill>
                  <a:srgbClr val="FF0000"/>
                </a:solidFill>
              </a:rPr>
              <a:t>»</a:t>
            </a:r>
            <a:r>
              <a:rPr lang="kk-KZ" sz="1200" dirty="0" smtClean="0">
                <a:solidFill>
                  <a:srgbClr val="FF0000"/>
                </a:solidFill>
              </a:rPr>
              <a:t> (согласно сетевому графику работ с 01 июня по 31 августа 2020 </a:t>
            </a:r>
            <a:r>
              <a:rPr lang="kk-KZ" sz="1200" dirty="0" smtClean="0">
                <a:solidFill>
                  <a:srgbClr val="FF0000"/>
                </a:solidFill>
              </a:rPr>
              <a:t>года </a:t>
            </a:r>
            <a:r>
              <a:rPr lang="ru-RU" sz="1200" dirty="0" smtClean="0">
                <a:solidFill>
                  <a:srgbClr val="FF0000"/>
                </a:solidFill>
              </a:rPr>
              <a:t>;</a:t>
            </a:r>
          </a:p>
          <a:p>
            <a:r>
              <a:rPr lang="ru-RU" sz="1200" dirty="0" smtClean="0">
                <a:solidFill>
                  <a:srgbClr val="FF0000"/>
                </a:solidFill>
              </a:rPr>
              <a:t>               </a:t>
            </a:r>
            <a:r>
              <a:rPr lang="ru-RU" sz="1200" dirty="0" smtClean="0">
                <a:solidFill>
                  <a:srgbClr val="FF0000"/>
                </a:solidFill>
              </a:rPr>
              <a:t>1</a:t>
            </a:r>
            <a:r>
              <a:rPr lang="kk-KZ" sz="1200" dirty="0" smtClean="0">
                <a:solidFill>
                  <a:srgbClr val="FF0000"/>
                </a:solidFill>
              </a:rPr>
              <a:t>. </a:t>
            </a:r>
            <a:r>
              <a:rPr lang="kk-KZ" sz="1200" dirty="0" smtClean="0">
                <a:solidFill>
                  <a:srgbClr val="FF0000"/>
                </a:solidFill>
              </a:rPr>
              <a:t>Текущий </a:t>
            </a:r>
            <a:r>
              <a:rPr lang="ru-RU" sz="1200" dirty="0" smtClean="0">
                <a:solidFill>
                  <a:srgbClr val="FF0000"/>
                </a:solidFill>
              </a:rPr>
              <a:t>ремонт </a:t>
            </a:r>
            <a:r>
              <a:rPr lang="ru-RU" sz="1200" dirty="0" smtClean="0">
                <a:solidFill>
                  <a:srgbClr val="FF0000"/>
                </a:solidFill>
              </a:rPr>
              <a:t>отопления</a:t>
            </a:r>
          </a:p>
          <a:p>
            <a:r>
              <a:rPr lang="ru-RU" sz="1200" dirty="0" smtClean="0">
                <a:solidFill>
                  <a:srgbClr val="FF0000"/>
                </a:solidFill>
              </a:rPr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              Общая площадь  - 1973 м</a:t>
            </a:r>
            <a:endParaRPr lang="ru-RU" sz="1200" dirty="0" smtClean="0">
              <a:solidFill>
                <a:srgbClr val="FF0000"/>
              </a:solidFill>
            </a:endParaRPr>
          </a:p>
          <a:p>
            <a:r>
              <a:rPr lang="ru-RU" sz="1200" dirty="0" smtClean="0">
                <a:solidFill>
                  <a:srgbClr val="FF0000"/>
                </a:solidFill>
              </a:rPr>
              <a:t>               Демонтаж батарей от </a:t>
            </a:r>
            <a:r>
              <a:rPr lang="kk-KZ" sz="1200" dirty="0" smtClean="0">
                <a:solidFill>
                  <a:srgbClr val="FF0000"/>
                </a:solidFill>
              </a:rPr>
              <a:t>общей площади-100</a:t>
            </a:r>
            <a:r>
              <a:rPr lang="en-US" sz="1200" dirty="0" smtClean="0">
                <a:solidFill>
                  <a:srgbClr val="FF0000"/>
                </a:solidFill>
              </a:rPr>
              <a:t>%</a:t>
            </a:r>
            <a:r>
              <a:rPr lang="ru-RU" sz="1200" dirty="0" smtClean="0">
                <a:solidFill>
                  <a:srgbClr val="FF0000"/>
                </a:solidFill>
              </a:rPr>
              <a:t>. Сумма договора составила после проведенного конкурса 13 888,0 т.г.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3120" y="807980"/>
            <a:ext cx="4222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 "Общеобразовательная средняя школа №5 города Балхаш" ул. 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Желтоксан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0021" y="1757549"/>
            <a:ext cx="4762005" cy="3433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2057" y="1733798"/>
            <a:ext cx="4952010" cy="3503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67542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 79">
            <a:extLst>
              <a:ext uri="{FF2B5EF4-FFF2-40B4-BE49-F238E27FC236}">
                <a16:creationId xmlns="" xmlns:a16="http://schemas.microsoft.com/office/drawing/2014/main" id="{1BCF4D21-1AEF-4DD6-99B7-6E09D26D975F}"/>
              </a:ext>
            </a:extLst>
          </p:cNvPr>
          <p:cNvSpPr/>
          <p:nvPr/>
        </p:nvSpPr>
        <p:spPr>
          <a:xfrm>
            <a:off x="-9987" y="102762"/>
            <a:ext cx="12192000" cy="478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21339" algn="ctr" defTabSz="305763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Franklin Gothic Demi" pitchFamily="34" charset="0"/>
              </a:rPr>
              <a:t>Балхаш</a:t>
            </a:r>
            <a:endParaRPr lang="ru-RU" sz="2400" b="1" dirty="0">
              <a:solidFill>
                <a:srgbClr val="002060"/>
              </a:solidFill>
              <a:latin typeface="Franklin Gothic Demi" pitchFamily="34" charset="0"/>
            </a:endParaRPr>
          </a:p>
        </p:txBody>
      </p:sp>
      <p:grpSp>
        <p:nvGrpSpPr>
          <p:cNvPr id="4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" name="TextBox 1"/>
          <p:cNvSpPr txBox="1"/>
          <p:nvPr/>
        </p:nvSpPr>
        <p:spPr>
          <a:xfrm>
            <a:off x="396539" y="5747657"/>
            <a:ext cx="9450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2018гг. Ремонт  </a:t>
            </a:r>
            <a:r>
              <a:rPr lang="ru-RU" sz="1200" dirty="0" err="1" smtClean="0">
                <a:solidFill>
                  <a:srgbClr val="FF0000"/>
                </a:solidFill>
              </a:rPr>
              <a:t>трубопроводово</a:t>
            </a:r>
            <a:r>
              <a:rPr lang="ru-RU" sz="1200" dirty="0" smtClean="0">
                <a:solidFill>
                  <a:srgbClr val="FF0000"/>
                </a:solidFill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</a:rPr>
              <a:t>наружнего</a:t>
            </a:r>
            <a:r>
              <a:rPr lang="ru-RU" sz="1200" dirty="0" smtClean="0">
                <a:solidFill>
                  <a:srgbClr val="FF0000"/>
                </a:solidFill>
              </a:rPr>
              <a:t> теплоснабжения 0.294 км трубопровода</a:t>
            </a:r>
          </a:p>
          <a:p>
            <a:r>
              <a:rPr lang="ru-RU" sz="1200" dirty="0" smtClean="0">
                <a:solidFill>
                  <a:srgbClr val="FF0000"/>
                </a:solidFill>
              </a:rPr>
              <a:t>Грунт 348,260 м3</a:t>
            </a:r>
          </a:p>
          <a:p>
            <a:r>
              <a:rPr lang="ru-RU" sz="1200" dirty="0" smtClean="0">
                <a:solidFill>
                  <a:srgbClr val="FF0000"/>
                </a:solidFill>
              </a:rPr>
              <a:t>Поставщик ТОО </a:t>
            </a:r>
            <a:r>
              <a:rPr lang="ru-RU" sz="1200" dirty="0" err="1" smtClean="0">
                <a:solidFill>
                  <a:srgbClr val="FF0000"/>
                </a:solidFill>
              </a:rPr>
              <a:t>Алас</a:t>
            </a:r>
            <a:r>
              <a:rPr lang="ru-RU" sz="1200" dirty="0" smtClean="0">
                <a:solidFill>
                  <a:srgbClr val="FF0000"/>
                </a:solidFill>
              </a:rPr>
              <a:t> строй сервис</a:t>
            </a:r>
          </a:p>
          <a:p>
            <a:r>
              <a:rPr lang="ru-RU" sz="1200" dirty="0" smtClean="0">
                <a:solidFill>
                  <a:srgbClr val="FF0000"/>
                </a:solidFill>
              </a:rPr>
              <a:t>ТОО </a:t>
            </a:r>
            <a:r>
              <a:rPr lang="ru-RU" sz="1200" dirty="0" err="1" smtClean="0">
                <a:solidFill>
                  <a:srgbClr val="FF0000"/>
                </a:solidFill>
              </a:rPr>
              <a:t>Алмас</a:t>
            </a:r>
            <a:r>
              <a:rPr lang="ru-RU" sz="1200" dirty="0" smtClean="0">
                <a:solidFill>
                  <a:srgbClr val="FF0000"/>
                </a:solidFill>
              </a:rPr>
              <a:t> Строй сервис</a:t>
            </a:r>
          </a:p>
          <a:p>
            <a:r>
              <a:rPr lang="ru-RU" sz="1200" dirty="0" smtClean="0">
                <a:solidFill>
                  <a:srgbClr val="FF0000"/>
                </a:solidFill>
              </a:rPr>
              <a:t>Сумма договора 4777,0 т.г.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3120" y="807980"/>
            <a:ext cx="4222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 "Общеобразовательная средняя школа №5 города Балхаш" ул. </a:t>
            </a:r>
            <a:r>
              <a:rPr lang="ru-RU" sz="1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Желтоксан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901999" y="381961"/>
            <a:ext cx="2204913" cy="4180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48997" y="1721944"/>
            <a:ext cx="2721409" cy="338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88923" y="1721922"/>
            <a:ext cx="2695700" cy="3384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4400" y="3540806"/>
            <a:ext cx="4180113" cy="2088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67542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75951</TotalTime>
  <Words>212</Words>
  <Application>Microsoft Office PowerPoint</Application>
  <PresentationFormat>Произвольный</PresentationFormat>
  <Paragraphs>46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2_Тема Office</vt:lpstr>
      <vt:lpstr>Слайд 1</vt:lpstr>
      <vt:lpstr>Слайд 2</vt:lpstr>
      <vt:lpstr>Слайд 3</vt:lpstr>
      <vt:lpstr>Слайд 4</vt:lpstr>
    </vt:vector>
  </TitlesOfParts>
  <Company>csi.kz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CSI</dc:title>
  <dc:creator>Kz Kairat</dc:creator>
  <cp:keywords>csikz</cp:keywords>
  <cp:lastModifiedBy>Тогжан</cp:lastModifiedBy>
  <cp:revision>4252</cp:revision>
  <cp:lastPrinted>2020-09-16T12:30:43Z</cp:lastPrinted>
  <dcterms:created xsi:type="dcterms:W3CDTF">2016-03-31T15:05:35Z</dcterms:created>
  <dcterms:modified xsi:type="dcterms:W3CDTF">2020-09-17T06:17:06Z</dcterms:modified>
</cp:coreProperties>
</file>