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12" r:id="rId1"/>
  </p:sldMasterIdLst>
  <p:notesMasterIdLst>
    <p:notesMasterId r:id="rId6"/>
  </p:notesMasterIdLst>
  <p:handoutMasterIdLst>
    <p:handoutMasterId r:id="rId7"/>
  </p:handoutMasterIdLst>
  <p:sldIdLst>
    <p:sldId id="897" r:id="rId2"/>
    <p:sldId id="894" r:id="rId3"/>
    <p:sldId id="893" r:id="rId4"/>
    <p:sldId id="895" r:id="rId5"/>
  </p:sldIdLst>
  <p:sldSz cx="12192000" cy="6858000"/>
  <p:notesSz cx="6705600" cy="9842500"/>
  <p:custDataLst>
    <p:tags r:id="rId8"/>
  </p:custDataLst>
  <p:defaultTextStyle>
    <a:defPPr>
      <a:defRPr lang="ru-RU"/>
    </a:defPPr>
    <a:lvl1pPr marL="0" algn="l" defTabSz="372986" rtl="0" eaLnBrk="1" latinLnBrk="0" hangingPunct="1">
      <a:defRPr sz="735" kern="1200">
        <a:solidFill>
          <a:schemeClr val="tx1"/>
        </a:solidFill>
        <a:latin typeface="+mn-lt"/>
        <a:ea typeface="+mn-ea"/>
        <a:cs typeface="+mn-cs"/>
      </a:defRPr>
    </a:lvl1pPr>
    <a:lvl2pPr marL="186493" algn="l" defTabSz="372986" rtl="0" eaLnBrk="1" latinLnBrk="0" hangingPunct="1">
      <a:defRPr sz="735" kern="1200">
        <a:solidFill>
          <a:schemeClr val="tx1"/>
        </a:solidFill>
        <a:latin typeface="+mn-lt"/>
        <a:ea typeface="+mn-ea"/>
        <a:cs typeface="+mn-cs"/>
      </a:defRPr>
    </a:lvl2pPr>
    <a:lvl3pPr marL="372986" algn="l" defTabSz="372986" rtl="0" eaLnBrk="1" latinLnBrk="0" hangingPunct="1">
      <a:defRPr sz="735" kern="1200">
        <a:solidFill>
          <a:schemeClr val="tx1"/>
        </a:solidFill>
        <a:latin typeface="+mn-lt"/>
        <a:ea typeface="+mn-ea"/>
        <a:cs typeface="+mn-cs"/>
      </a:defRPr>
    </a:lvl3pPr>
    <a:lvl4pPr marL="559480" algn="l" defTabSz="372986" rtl="0" eaLnBrk="1" latinLnBrk="0" hangingPunct="1">
      <a:defRPr sz="735" kern="1200">
        <a:solidFill>
          <a:schemeClr val="tx1"/>
        </a:solidFill>
        <a:latin typeface="+mn-lt"/>
        <a:ea typeface="+mn-ea"/>
        <a:cs typeface="+mn-cs"/>
      </a:defRPr>
    </a:lvl4pPr>
    <a:lvl5pPr marL="745973" algn="l" defTabSz="372986" rtl="0" eaLnBrk="1" latinLnBrk="0" hangingPunct="1">
      <a:defRPr sz="735" kern="1200">
        <a:solidFill>
          <a:schemeClr val="tx1"/>
        </a:solidFill>
        <a:latin typeface="+mn-lt"/>
        <a:ea typeface="+mn-ea"/>
        <a:cs typeface="+mn-cs"/>
      </a:defRPr>
    </a:lvl5pPr>
    <a:lvl6pPr marL="932466" algn="l" defTabSz="372986" rtl="0" eaLnBrk="1" latinLnBrk="0" hangingPunct="1">
      <a:defRPr sz="735" kern="1200">
        <a:solidFill>
          <a:schemeClr val="tx1"/>
        </a:solidFill>
        <a:latin typeface="+mn-lt"/>
        <a:ea typeface="+mn-ea"/>
        <a:cs typeface="+mn-cs"/>
      </a:defRPr>
    </a:lvl6pPr>
    <a:lvl7pPr marL="1118960" algn="l" defTabSz="372986" rtl="0" eaLnBrk="1" latinLnBrk="0" hangingPunct="1">
      <a:defRPr sz="735" kern="1200">
        <a:solidFill>
          <a:schemeClr val="tx1"/>
        </a:solidFill>
        <a:latin typeface="+mn-lt"/>
        <a:ea typeface="+mn-ea"/>
        <a:cs typeface="+mn-cs"/>
      </a:defRPr>
    </a:lvl7pPr>
    <a:lvl8pPr marL="1305453" algn="l" defTabSz="372986" rtl="0" eaLnBrk="1" latinLnBrk="0" hangingPunct="1">
      <a:defRPr sz="735" kern="1200">
        <a:solidFill>
          <a:schemeClr val="tx1"/>
        </a:solidFill>
        <a:latin typeface="+mn-lt"/>
        <a:ea typeface="+mn-ea"/>
        <a:cs typeface="+mn-cs"/>
      </a:defRPr>
    </a:lvl8pPr>
    <a:lvl9pPr marL="1491947" algn="l" defTabSz="372986" rtl="0" eaLnBrk="1" latinLnBrk="0" hangingPunct="1">
      <a:defRPr sz="73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=""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2F5597"/>
    <a:srgbClr val="326A94"/>
    <a:srgbClr val="609CC9"/>
    <a:srgbClr val="333F50"/>
    <a:srgbClr val="5A80AD"/>
    <a:srgbClr val="2868A4"/>
    <a:srgbClr val="D14424"/>
    <a:srgbClr val="0070C0"/>
    <a:srgbClr val="449FD8"/>
    <a:srgbClr val="EAEFF7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E25E649-3F16-4E02-A733-19D2CDBF48F0}" styleName="Средний стиль 3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16" autoAdjust="0"/>
    <p:restoredTop sz="96370" autoAdjust="0"/>
  </p:normalViewPr>
  <p:slideViewPr>
    <p:cSldViewPr snapToGrid="0">
      <p:cViewPr>
        <p:scale>
          <a:sx n="96" d="100"/>
          <a:sy n="96" d="100"/>
        </p:scale>
        <p:origin x="-84" y="1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28" y="96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2" y="7"/>
            <a:ext cx="2905760" cy="493834"/>
          </a:xfrm>
          <a:prstGeom prst="rect">
            <a:avLst/>
          </a:prstGeom>
        </p:spPr>
        <p:txBody>
          <a:bodyPr vert="horz" lIns="89959" tIns="44985" rIns="89959" bIns="44985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798302" y="7"/>
            <a:ext cx="2905760" cy="493834"/>
          </a:xfrm>
          <a:prstGeom prst="rect">
            <a:avLst/>
          </a:prstGeom>
        </p:spPr>
        <p:txBody>
          <a:bodyPr vert="horz" lIns="89959" tIns="44985" rIns="89959" bIns="44985" rtlCol="0"/>
          <a:lstStyle>
            <a:lvl1pPr algn="r">
              <a:defRPr sz="1200"/>
            </a:lvl1pPr>
          </a:lstStyle>
          <a:p>
            <a:fld id="{AE548275-EB7F-4ED2-B9BC-966B5A869E14}" type="datetimeFigureOut">
              <a:rPr lang="ru-RU" smtClean="0"/>
              <a:pPr/>
              <a:t>17.09.2020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2" y="9348677"/>
            <a:ext cx="2905760" cy="493833"/>
          </a:xfrm>
          <a:prstGeom prst="rect">
            <a:avLst/>
          </a:prstGeom>
        </p:spPr>
        <p:txBody>
          <a:bodyPr vert="horz" lIns="89959" tIns="44985" rIns="89959" bIns="44985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3"/>
          </p:nvPr>
        </p:nvSpPr>
        <p:spPr>
          <a:xfrm>
            <a:off x="3798302" y="9348677"/>
            <a:ext cx="2905760" cy="493833"/>
          </a:xfrm>
          <a:prstGeom prst="rect">
            <a:avLst/>
          </a:prstGeom>
        </p:spPr>
        <p:txBody>
          <a:bodyPr vert="horz" lIns="89959" tIns="44985" rIns="89959" bIns="44985" rtlCol="0" anchor="b"/>
          <a:lstStyle>
            <a:lvl1pPr algn="r">
              <a:defRPr sz="1200"/>
            </a:lvl1pPr>
          </a:lstStyle>
          <a:p>
            <a:fld id="{BE2C7F52-0192-4F22-8A2B-7940A35CC6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8989313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2" y="7"/>
            <a:ext cx="2905760" cy="493834"/>
          </a:xfrm>
          <a:prstGeom prst="rect">
            <a:avLst/>
          </a:prstGeom>
        </p:spPr>
        <p:txBody>
          <a:bodyPr vert="horz" lIns="89959" tIns="44985" rIns="89959" bIns="44985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98302" y="7"/>
            <a:ext cx="2905760" cy="493834"/>
          </a:xfrm>
          <a:prstGeom prst="rect">
            <a:avLst/>
          </a:prstGeom>
        </p:spPr>
        <p:txBody>
          <a:bodyPr vert="horz" lIns="89959" tIns="44985" rIns="89959" bIns="44985" rtlCol="0"/>
          <a:lstStyle>
            <a:lvl1pPr algn="r">
              <a:defRPr sz="1200"/>
            </a:lvl1pPr>
          </a:lstStyle>
          <a:p>
            <a:fld id="{FD4190EE-05A2-491A-A144-44200E2E09D2}" type="datetimeFigureOut">
              <a:rPr lang="ru-RU" smtClean="0"/>
              <a:pPr/>
              <a:t>17.09.2020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0050" y="1230313"/>
            <a:ext cx="5905500" cy="33226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9959" tIns="44985" rIns="89959" bIns="44985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0561" y="4736707"/>
            <a:ext cx="5364480" cy="3875485"/>
          </a:xfrm>
          <a:prstGeom prst="rect">
            <a:avLst/>
          </a:prstGeom>
        </p:spPr>
        <p:txBody>
          <a:bodyPr vert="horz" lIns="89959" tIns="44985" rIns="89959" bIns="44985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2" y="9348677"/>
            <a:ext cx="2905760" cy="493833"/>
          </a:xfrm>
          <a:prstGeom prst="rect">
            <a:avLst/>
          </a:prstGeom>
        </p:spPr>
        <p:txBody>
          <a:bodyPr vert="horz" lIns="89959" tIns="44985" rIns="89959" bIns="44985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98302" y="9348677"/>
            <a:ext cx="2905760" cy="493833"/>
          </a:xfrm>
          <a:prstGeom prst="rect">
            <a:avLst/>
          </a:prstGeom>
        </p:spPr>
        <p:txBody>
          <a:bodyPr vert="horz" lIns="89959" tIns="44985" rIns="89959" bIns="44985" rtlCol="0" anchor="b"/>
          <a:lstStyle>
            <a:lvl1pPr algn="r">
              <a:defRPr sz="1200"/>
            </a:lvl1pPr>
          </a:lstStyle>
          <a:p>
            <a:fld id="{70500453-5DF1-402C-B500-3537D6D9B1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579658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372986" rtl="0" eaLnBrk="1" latinLnBrk="0" hangingPunct="1">
      <a:defRPr sz="489" kern="1200">
        <a:solidFill>
          <a:schemeClr val="tx1"/>
        </a:solidFill>
        <a:latin typeface="+mn-lt"/>
        <a:ea typeface="+mn-ea"/>
        <a:cs typeface="+mn-cs"/>
      </a:defRPr>
    </a:lvl1pPr>
    <a:lvl2pPr marL="186493" algn="l" defTabSz="372986" rtl="0" eaLnBrk="1" latinLnBrk="0" hangingPunct="1">
      <a:defRPr sz="489" kern="1200">
        <a:solidFill>
          <a:schemeClr val="tx1"/>
        </a:solidFill>
        <a:latin typeface="+mn-lt"/>
        <a:ea typeface="+mn-ea"/>
        <a:cs typeface="+mn-cs"/>
      </a:defRPr>
    </a:lvl2pPr>
    <a:lvl3pPr marL="372986" algn="l" defTabSz="372986" rtl="0" eaLnBrk="1" latinLnBrk="0" hangingPunct="1">
      <a:defRPr sz="489" kern="1200">
        <a:solidFill>
          <a:schemeClr val="tx1"/>
        </a:solidFill>
        <a:latin typeface="+mn-lt"/>
        <a:ea typeface="+mn-ea"/>
        <a:cs typeface="+mn-cs"/>
      </a:defRPr>
    </a:lvl3pPr>
    <a:lvl4pPr marL="559480" algn="l" defTabSz="372986" rtl="0" eaLnBrk="1" latinLnBrk="0" hangingPunct="1">
      <a:defRPr sz="489" kern="1200">
        <a:solidFill>
          <a:schemeClr val="tx1"/>
        </a:solidFill>
        <a:latin typeface="+mn-lt"/>
        <a:ea typeface="+mn-ea"/>
        <a:cs typeface="+mn-cs"/>
      </a:defRPr>
    </a:lvl4pPr>
    <a:lvl5pPr marL="745973" algn="l" defTabSz="372986" rtl="0" eaLnBrk="1" latinLnBrk="0" hangingPunct="1">
      <a:defRPr sz="489" kern="1200">
        <a:solidFill>
          <a:schemeClr val="tx1"/>
        </a:solidFill>
        <a:latin typeface="+mn-lt"/>
        <a:ea typeface="+mn-ea"/>
        <a:cs typeface="+mn-cs"/>
      </a:defRPr>
    </a:lvl5pPr>
    <a:lvl6pPr marL="932466" algn="l" defTabSz="372986" rtl="0" eaLnBrk="1" latinLnBrk="0" hangingPunct="1">
      <a:defRPr sz="489" kern="1200">
        <a:solidFill>
          <a:schemeClr val="tx1"/>
        </a:solidFill>
        <a:latin typeface="+mn-lt"/>
        <a:ea typeface="+mn-ea"/>
        <a:cs typeface="+mn-cs"/>
      </a:defRPr>
    </a:lvl6pPr>
    <a:lvl7pPr marL="1118960" algn="l" defTabSz="372986" rtl="0" eaLnBrk="1" latinLnBrk="0" hangingPunct="1">
      <a:defRPr sz="489" kern="1200">
        <a:solidFill>
          <a:schemeClr val="tx1"/>
        </a:solidFill>
        <a:latin typeface="+mn-lt"/>
        <a:ea typeface="+mn-ea"/>
        <a:cs typeface="+mn-cs"/>
      </a:defRPr>
    </a:lvl7pPr>
    <a:lvl8pPr marL="1305453" algn="l" defTabSz="372986" rtl="0" eaLnBrk="1" latinLnBrk="0" hangingPunct="1">
      <a:defRPr sz="489" kern="1200">
        <a:solidFill>
          <a:schemeClr val="tx1"/>
        </a:solidFill>
        <a:latin typeface="+mn-lt"/>
        <a:ea typeface="+mn-ea"/>
        <a:cs typeface="+mn-cs"/>
      </a:defRPr>
    </a:lvl8pPr>
    <a:lvl9pPr marL="1491947" algn="l" defTabSz="372986" rtl="0" eaLnBrk="1" latinLnBrk="0" hangingPunct="1">
      <a:defRPr sz="48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500453-5DF1-402C-B500-3537D6D9B1F5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344971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500453-5DF1-402C-B500-3537D6D9B1F5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344971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500453-5DF1-402C-B500-3537D6D9B1F5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344971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500453-5DF1-402C-B500-3537D6D9B1F5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344971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897DC5-47DA-4A73-9007-D774FA1B9A98}" type="datetime1">
              <a:rPr lang="ru-RU" smtClean="0"/>
              <a:pPr>
                <a:defRPr/>
              </a:pPr>
              <a:t>17.09.2020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6928DD-8DC0-4058-A478-8BB3B49ED75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694749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5A5D2F0-31CB-468C-834D-6DD682978062}" type="datetime1">
              <a:rPr lang="ru-RU" smtClean="0"/>
              <a:pPr>
                <a:defRPr/>
              </a:pPr>
              <a:t>17.09.2020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181960-B5BF-4EBA-AF41-C051123EE8C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185627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CA46C2-3584-43E3-9EB1-18D5124B9EE1}" type="datetime1">
              <a:rPr lang="ru-RU" smtClean="0"/>
              <a:pPr>
                <a:defRPr/>
              </a:pPr>
              <a:t>17.09.2020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888595-FC65-4B55-A5D3-6B7E125A520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852096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17779E-86DB-405F-8070-9E5A44C30023}" type="datetime1">
              <a:rPr lang="ru-RU" smtClean="0"/>
              <a:pPr>
                <a:defRPr/>
              </a:pPr>
              <a:t>17.09.2020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FDCFA1-5604-4F34-A622-4DFDAD74D36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596977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85D7966-DE55-43BC-B5D9-91971877B675}" type="datetime1">
              <a:rPr lang="ru-RU" smtClean="0"/>
              <a:pPr>
                <a:defRPr/>
              </a:pPr>
              <a:t>17.09.2020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0A71D6-6CAE-474E-BCBB-19C71BE68A42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836124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5F85DA6-766A-49C0-8487-23AED9F35DED}" type="datetime1">
              <a:rPr lang="ru-RU" smtClean="0"/>
              <a:pPr>
                <a:defRPr/>
              </a:pPr>
              <a:t>17.09.2020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2B730D-4B35-493F-9541-B446ABF65FF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31370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D784949-188F-48E3-BFEA-335A65B2F40A}" type="datetime1">
              <a:rPr lang="ru-RU" smtClean="0"/>
              <a:pPr>
                <a:defRPr/>
              </a:pPr>
              <a:t>17.09.2020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D702DB-8C23-4C55-AE03-64C18F3ABB3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421858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110DAFD-0189-42EC-8E57-0F9C4CEA932C}" type="datetime1">
              <a:rPr lang="ru-RU" smtClean="0"/>
              <a:pPr>
                <a:defRPr/>
              </a:pPr>
              <a:t>17.09.2020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94A2C6-F4D0-4DBF-8FA2-44A59B14D1E5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163691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318D45B-50CB-4363-9D73-A5074AD79555}" type="datetime1">
              <a:rPr lang="ru-RU" smtClean="0"/>
              <a:pPr>
                <a:defRPr/>
              </a:pPr>
              <a:t>17.09.2020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6AC6D1-3817-4BE5-8F17-575268AC1E8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942130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C96D3C-3999-4EE9-832D-74986EC1F2B4}" type="datetime1">
              <a:rPr lang="ru-RU" smtClean="0"/>
              <a:pPr>
                <a:defRPr/>
              </a:pPr>
              <a:t>17.09.2020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355840-128B-40B8-80EB-25AD9D1819E7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687638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2946EA4-D46B-47E1-8955-C19C81DB6E5A}" type="datetime1">
              <a:rPr lang="ru-RU" smtClean="0"/>
              <a:pPr>
                <a:defRPr/>
              </a:pPr>
              <a:t>17.09.2020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E88366-3B73-4C2F-9E28-55510365427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036188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D7BC35A-75EF-4895-B427-4B8DB8F92D3B}" type="datetime1">
              <a:rPr lang="ru-RU" smtClean="0"/>
              <a:pPr>
                <a:defRPr/>
              </a:pPr>
              <a:t>17.09.2020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CAE1D0D-1242-41A5-A28E-925CB2E9C36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72698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1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Прямоугольник 79">
            <a:extLst>
              <a:ext uri="{FF2B5EF4-FFF2-40B4-BE49-F238E27FC236}">
                <a16:creationId xmlns="" xmlns:a16="http://schemas.microsoft.com/office/drawing/2014/main" id="{1BCF4D21-1AEF-4DD6-99B7-6E09D26D975F}"/>
              </a:ext>
            </a:extLst>
          </p:cNvPr>
          <p:cNvSpPr/>
          <p:nvPr/>
        </p:nvSpPr>
        <p:spPr>
          <a:xfrm>
            <a:off x="-9987" y="102762"/>
            <a:ext cx="12192000" cy="4789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221339" algn="ctr" defTabSz="305763" rtl="0" eaLnBrk="1" fontAlgn="base" latinLnBrk="0" hangingPunct="1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Franklin Gothic Demi" pitchFamily="34" charset="0"/>
              </a:rPr>
              <a:t>Балхаш</a:t>
            </a:r>
            <a:endParaRPr lang="ru-RU" sz="2400" b="1" dirty="0">
              <a:solidFill>
                <a:srgbClr val="002060"/>
              </a:solidFill>
              <a:latin typeface="Franklin Gothic Demi" pitchFamily="34" charset="0"/>
            </a:endParaRPr>
          </a:p>
        </p:txBody>
      </p:sp>
      <p:grpSp>
        <p:nvGrpSpPr>
          <p:cNvPr id="4" name="Группа 12">
            <a:extLst>
              <a:ext uri="{FF2B5EF4-FFF2-40B4-BE49-F238E27FC236}">
                <a16:creationId xmlns="" xmlns:a16="http://schemas.microsoft.com/office/drawing/2014/main" id="{DB375434-C2C1-4B65-AC2E-DD016182C3FB}"/>
              </a:ext>
            </a:extLst>
          </p:cNvPr>
          <p:cNvGrpSpPr/>
          <p:nvPr/>
        </p:nvGrpSpPr>
        <p:grpSpPr>
          <a:xfrm>
            <a:off x="47328" y="0"/>
            <a:ext cx="11927954" cy="1038225"/>
            <a:chOff x="47328" y="0"/>
            <a:chExt cx="11927954" cy="1038225"/>
          </a:xfrm>
        </p:grpSpPr>
        <p:pic>
          <p:nvPicPr>
            <p:cNvPr id="14" name="Picture 27" descr="C:\Users\comp5\Desktop\Бренд Караганда_область.jpg">
              <a:extLst>
                <a:ext uri="{FF2B5EF4-FFF2-40B4-BE49-F238E27FC236}">
                  <a16:creationId xmlns="" xmlns:a16="http://schemas.microsoft.com/office/drawing/2014/main" id="{A90E9FCA-CBBE-4EEF-AB83-BE89FC4A1BD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=""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28" y="0"/>
              <a:ext cx="1123983" cy="1038225"/>
            </a:xfrm>
            <a:prstGeom prst="rect">
              <a:avLst/>
            </a:prstGeom>
            <a:noFill/>
          </p:spPr>
        </p:pic>
        <p:sp>
          <p:nvSpPr>
            <p:cNvPr id="15" name="object 26">
              <a:extLst>
                <a:ext uri="{FF2B5EF4-FFF2-40B4-BE49-F238E27FC236}">
                  <a16:creationId xmlns="" xmlns:a16="http://schemas.microsoft.com/office/drawing/2014/main" id="{9F76B619-CBCD-4C66-8A29-5F5E171E26E8}"/>
                </a:ext>
              </a:extLst>
            </p:cNvPr>
            <p:cNvSpPr/>
            <p:nvPr/>
          </p:nvSpPr>
          <p:spPr>
            <a:xfrm>
              <a:off x="1202004" y="652583"/>
              <a:ext cx="10485154" cy="92912"/>
            </a:xfrm>
            <a:custGeom>
              <a:avLst/>
              <a:gdLst/>
              <a:ahLst/>
              <a:cxnLst/>
              <a:rect l="l" t="t" r="r" b="b"/>
              <a:pathLst>
                <a:path w="9144000">
                  <a:moveTo>
                    <a:pt x="0" y="0"/>
                  </a:moveTo>
                  <a:lnTo>
                    <a:pt x="9144000" y="0"/>
                  </a:lnTo>
                </a:path>
              </a:pathLst>
            </a:custGeom>
            <a:ln w="53975" cmpd="dbl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 lang="ru-RU" sz="1333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object 26">
              <a:extLst>
                <a:ext uri="{FF2B5EF4-FFF2-40B4-BE49-F238E27FC236}">
                  <a16:creationId xmlns="" xmlns:a16="http://schemas.microsoft.com/office/drawing/2014/main" id="{BA69B3C5-FDEF-40C6-8A91-8FD86A256DF2}"/>
                </a:ext>
              </a:extLst>
            </p:cNvPr>
            <p:cNvSpPr/>
            <p:nvPr/>
          </p:nvSpPr>
          <p:spPr>
            <a:xfrm>
              <a:off x="1354403" y="752614"/>
              <a:ext cx="10620879" cy="59555"/>
            </a:xfrm>
            <a:custGeom>
              <a:avLst/>
              <a:gdLst/>
              <a:ahLst/>
              <a:cxnLst/>
              <a:rect l="l" t="t" r="r" b="b"/>
              <a:pathLst>
                <a:path w="9144000">
                  <a:moveTo>
                    <a:pt x="0" y="0"/>
                  </a:moveTo>
                  <a:lnTo>
                    <a:pt x="9144000" y="0"/>
                  </a:lnTo>
                </a:path>
              </a:pathLst>
            </a:custGeom>
            <a:ln w="31750" cmpd="dbl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 lang="ru-RU" sz="1333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B261FD9E-6BE4-4A34-9E5D-1A927315D4CB}"/>
              </a:ext>
            </a:extLst>
          </p:cNvPr>
          <p:cNvSpPr/>
          <p:nvPr/>
        </p:nvSpPr>
        <p:spPr>
          <a:xfrm>
            <a:off x="260286" y="1024946"/>
            <a:ext cx="545370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Franklin Gothic Demi" pitchFamily="34" charset="0"/>
              </a:rPr>
              <a:t>«ДО»</a:t>
            </a:r>
            <a:endParaRPr lang="x-none" sz="1600" dirty="0">
              <a:solidFill>
                <a:schemeClr val="accent6">
                  <a:lumMod val="50000"/>
                </a:schemeClr>
              </a:solidFill>
              <a:latin typeface="Franklin Gothic Demi" pitchFamily="34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53C3679D-A702-4BE8-B5B1-791E30D3F08B}"/>
              </a:ext>
            </a:extLst>
          </p:cNvPr>
          <p:cNvSpPr/>
          <p:nvPr/>
        </p:nvSpPr>
        <p:spPr>
          <a:xfrm>
            <a:off x="6762750" y="1055603"/>
            <a:ext cx="500016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Franklin Gothic Demi" pitchFamily="34" charset="0"/>
              </a:rPr>
              <a:t>«ПОСЛЕ»</a:t>
            </a:r>
            <a:endParaRPr lang="ru-RU" sz="1600" dirty="0">
              <a:solidFill>
                <a:schemeClr val="accent6">
                  <a:lumMod val="50000"/>
                </a:schemeClr>
              </a:solidFill>
              <a:latin typeface="Franklin Gothic Demi" pitchFamily="34" charset="0"/>
            </a:endParaRPr>
          </a:p>
        </p:txBody>
      </p:sp>
      <p:sp>
        <p:nvSpPr>
          <p:cNvPr id="20" name="Номер слайда 2">
            <a:extLst>
              <a:ext uri="{FF2B5EF4-FFF2-40B4-BE49-F238E27FC236}">
                <a16:creationId xmlns="" xmlns:a16="http://schemas.microsoft.com/office/drawing/2014/main" id="{BADB3FF3-53F4-4D9F-B04A-F1C265F26141}"/>
              </a:ext>
            </a:extLst>
          </p:cNvPr>
          <p:cNvSpPr txBox="1">
            <a:spLocks/>
          </p:cNvSpPr>
          <p:nvPr/>
        </p:nvSpPr>
        <p:spPr>
          <a:xfrm>
            <a:off x="11700974" y="6620719"/>
            <a:ext cx="461629" cy="192680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100047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0236" algn="l" defTabSz="100047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0472" algn="l" defTabSz="100047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00708" algn="l" defTabSz="100047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00945" algn="l" defTabSz="100047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01181" algn="l" defTabSz="100047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01417" algn="l" defTabSz="100047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01653" algn="l" defTabSz="100047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01889" algn="l" defTabSz="100047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30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F57F22-1F1D-41CC-9622-780638F1561E}" type="slidenum">
              <a:rPr kumimoji="0" lang="ru-RU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3057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7" name="Прямая соединительная линия 16">
            <a:extLst>
              <a:ext uri="{FF2B5EF4-FFF2-40B4-BE49-F238E27FC236}">
                <a16:creationId xmlns="" xmlns:a16="http://schemas.microsoft.com/office/drawing/2014/main" id="{6BC71418-FAFF-4798-AC5E-462B61CB617C}"/>
              </a:ext>
            </a:extLst>
          </p:cNvPr>
          <p:cNvCxnSpPr>
            <a:cxnSpLocks/>
          </p:cNvCxnSpPr>
          <p:nvPr/>
        </p:nvCxnSpPr>
        <p:spPr>
          <a:xfrm flipH="1" flipV="1">
            <a:off x="6024308" y="1158633"/>
            <a:ext cx="61705" cy="5462086"/>
          </a:xfrm>
          <a:prstGeom prst="line">
            <a:avLst/>
          </a:prstGeom>
          <a:noFill/>
          <a:ln w="38100" cap="flat" cmpd="sng" algn="ctr">
            <a:solidFill>
              <a:srgbClr val="C0504D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sp>
        <p:nvSpPr>
          <p:cNvPr id="3" name="TextBox 2"/>
          <p:cNvSpPr txBox="1"/>
          <p:nvPr/>
        </p:nvSpPr>
        <p:spPr>
          <a:xfrm>
            <a:off x="3913120" y="807980"/>
            <a:ext cx="4222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КГУ "Общеобразовательная средняя школа №5 города Балхаш" ул. </a:t>
            </a:r>
            <a:r>
              <a:rPr lang="ru-RU" sz="1400" b="1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Желтоксан</a:t>
            </a:r>
            <a:r>
              <a:rPr lang="ru-RU" sz="14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17</a:t>
            </a:r>
            <a:endParaRPr lang="ru-RU" sz="14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6977" y="2410691"/>
            <a:ext cx="4807547" cy="27907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64978" y="2398816"/>
            <a:ext cx="4868882" cy="28263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" name="Прямоугольник 20"/>
          <p:cNvSpPr/>
          <p:nvPr/>
        </p:nvSpPr>
        <p:spPr>
          <a:xfrm>
            <a:off x="0" y="5327374"/>
            <a:ext cx="693751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1200" dirty="0" smtClean="0">
                <a:solidFill>
                  <a:srgbClr val="FF0000"/>
                </a:solidFill>
              </a:rPr>
              <a:t>Общеобразовательной </a:t>
            </a:r>
            <a:r>
              <a:rPr lang="ru-RU" sz="1200" dirty="0" smtClean="0">
                <a:solidFill>
                  <a:srgbClr val="FF0000"/>
                </a:solidFill>
              </a:rPr>
              <a:t>средний </a:t>
            </a:r>
            <a:r>
              <a:rPr lang="ru-RU" sz="1200" dirty="0" smtClean="0">
                <a:solidFill>
                  <a:srgbClr val="FF0000"/>
                </a:solidFill>
              </a:rPr>
              <a:t>школы №5 города Балхаша начало 2020 – 2021 учебного года</a:t>
            </a:r>
          </a:p>
          <a:p>
            <a:pPr fontAlgn="base"/>
            <a:r>
              <a:rPr lang="ru-RU" sz="1200" dirty="0" smtClean="0">
                <a:solidFill>
                  <a:srgbClr val="FF0000"/>
                </a:solidFill>
              </a:rPr>
              <a:t>Адрес школы: город Балхаш, ул. </a:t>
            </a:r>
            <a:r>
              <a:rPr lang="ru-RU" sz="1200" dirty="0" err="1" smtClean="0">
                <a:solidFill>
                  <a:srgbClr val="FF0000"/>
                </a:solidFill>
              </a:rPr>
              <a:t>Желтоқсан, </a:t>
            </a:r>
            <a:r>
              <a:rPr lang="ru-RU" sz="1200" dirty="0" smtClean="0">
                <a:solidFill>
                  <a:srgbClr val="FF0000"/>
                </a:solidFill>
              </a:rPr>
              <a:t>17.</a:t>
            </a:r>
          </a:p>
          <a:p>
            <a:pPr fontAlgn="base"/>
            <a:r>
              <a:rPr lang="ru-RU" sz="1200" dirty="0" smtClean="0">
                <a:solidFill>
                  <a:srgbClr val="FF0000"/>
                </a:solidFill>
              </a:rPr>
              <a:t>Год ввода в </a:t>
            </a:r>
            <a:r>
              <a:rPr lang="ru-RU" sz="1200" dirty="0" err="1" smtClean="0">
                <a:solidFill>
                  <a:srgbClr val="FF0000"/>
                </a:solidFill>
              </a:rPr>
              <a:t>эксплутацию</a:t>
            </a:r>
            <a:r>
              <a:rPr lang="ru-RU" sz="1200" dirty="0" smtClean="0">
                <a:solidFill>
                  <a:srgbClr val="FF0000"/>
                </a:solidFill>
              </a:rPr>
              <a:t>: 1964 г</a:t>
            </a:r>
            <a:r>
              <a:rPr lang="ru-RU" sz="1200" dirty="0" smtClean="0">
                <a:solidFill>
                  <a:srgbClr val="FF0000"/>
                </a:solidFill>
              </a:rPr>
              <a:t>.</a:t>
            </a:r>
          </a:p>
          <a:p>
            <a:pPr fontAlgn="base"/>
            <a:r>
              <a:rPr lang="ru-RU" sz="1200" dirty="0" smtClean="0">
                <a:solidFill>
                  <a:srgbClr val="FF0000"/>
                </a:solidFill>
              </a:rPr>
              <a:t>Общая площадь всех помещений: 3372,4 </a:t>
            </a:r>
            <a:r>
              <a:rPr lang="ru-RU" sz="1200" dirty="0" err="1" smtClean="0">
                <a:solidFill>
                  <a:srgbClr val="FF0000"/>
                </a:solidFill>
              </a:rPr>
              <a:t>шаршы</a:t>
            </a:r>
            <a:r>
              <a:rPr lang="ru-RU" sz="1200" dirty="0" smtClean="0">
                <a:solidFill>
                  <a:srgbClr val="FF0000"/>
                </a:solidFill>
              </a:rPr>
              <a:t> метр</a:t>
            </a:r>
          </a:p>
          <a:p>
            <a:pPr fontAlgn="base"/>
            <a:r>
              <a:rPr lang="ru-RU" sz="1200" dirty="0" smtClean="0">
                <a:solidFill>
                  <a:srgbClr val="FF0000"/>
                </a:solidFill>
              </a:rPr>
              <a:t>Рабочая площадь: 2832,4 </a:t>
            </a:r>
            <a:r>
              <a:rPr lang="ru-RU" sz="1200" dirty="0" err="1" smtClean="0">
                <a:solidFill>
                  <a:srgbClr val="FF0000"/>
                </a:solidFill>
              </a:rPr>
              <a:t>ш.м</a:t>
            </a:r>
            <a:endParaRPr lang="ru-RU" sz="1200" dirty="0" smtClean="0">
              <a:solidFill>
                <a:srgbClr val="FF0000"/>
              </a:solidFill>
            </a:endParaRPr>
          </a:p>
          <a:p>
            <a:r>
              <a:rPr lang="en-US" sz="1200" dirty="0" smtClean="0">
                <a:solidFill>
                  <a:srgbClr val="FF0000"/>
                </a:solidFill>
              </a:rPr>
              <a:t>TOO </a:t>
            </a:r>
            <a:r>
              <a:rPr lang="ru-RU" sz="1200" dirty="0" smtClean="0">
                <a:solidFill>
                  <a:srgbClr val="FF0000"/>
                </a:solidFill>
              </a:rPr>
              <a:t>«</a:t>
            </a:r>
            <a:r>
              <a:rPr lang="kk-KZ" sz="1200" dirty="0" smtClean="0">
                <a:solidFill>
                  <a:srgbClr val="FF0000"/>
                </a:solidFill>
              </a:rPr>
              <a:t>Комплект</a:t>
            </a:r>
            <a:r>
              <a:rPr lang="ru-RU" sz="1200" dirty="0" smtClean="0">
                <a:solidFill>
                  <a:srgbClr val="FF0000"/>
                </a:solidFill>
              </a:rPr>
              <a:t>»</a:t>
            </a:r>
            <a:r>
              <a:rPr lang="kk-KZ" sz="1200" dirty="0" smtClean="0">
                <a:solidFill>
                  <a:srgbClr val="FF0000"/>
                </a:solidFill>
              </a:rPr>
              <a:t> (согласно сетевому графику работ с 01 июня по 31 августа 2020 года </a:t>
            </a:r>
            <a:r>
              <a:rPr lang="ru-RU" sz="1200" dirty="0" smtClean="0">
                <a:solidFill>
                  <a:srgbClr val="FF0000"/>
                </a:solidFill>
              </a:rPr>
              <a:t>;</a:t>
            </a:r>
          </a:p>
          <a:p>
            <a:r>
              <a:rPr lang="kk-KZ" sz="1200" dirty="0" smtClean="0">
                <a:solidFill>
                  <a:srgbClr val="FF0000"/>
                </a:solidFill>
              </a:rPr>
              <a:t>           1.Текущий ремонт замена оконных проемов</a:t>
            </a:r>
          </a:p>
          <a:p>
            <a:pPr algn="just"/>
            <a:r>
              <a:rPr lang="kk-KZ" sz="1200" dirty="0" smtClean="0">
                <a:solidFill>
                  <a:srgbClr val="FF0000"/>
                </a:solidFill>
              </a:rPr>
              <a:t>            Общая площадь 850 м 2</a:t>
            </a:r>
            <a:endParaRPr lang="ru-RU" sz="1200" dirty="0" smtClean="0">
              <a:solidFill>
                <a:srgbClr val="FF0000"/>
              </a:solidFill>
            </a:endParaRPr>
          </a:p>
          <a:p>
            <a:pPr fontAlgn="base"/>
            <a:endParaRPr lang="ru-RU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75425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Прямоугольник 79">
            <a:extLst>
              <a:ext uri="{FF2B5EF4-FFF2-40B4-BE49-F238E27FC236}">
                <a16:creationId xmlns="" xmlns:a16="http://schemas.microsoft.com/office/drawing/2014/main" id="{1BCF4D21-1AEF-4DD6-99B7-6E09D26D975F}"/>
              </a:ext>
            </a:extLst>
          </p:cNvPr>
          <p:cNvSpPr/>
          <p:nvPr/>
        </p:nvSpPr>
        <p:spPr>
          <a:xfrm>
            <a:off x="-9987" y="102762"/>
            <a:ext cx="12192000" cy="4789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221339" algn="ctr" defTabSz="305763" rtl="0" eaLnBrk="1" fontAlgn="base" latinLnBrk="0" hangingPunct="1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Franklin Gothic Demi" pitchFamily="34" charset="0"/>
              </a:rPr>
              <a:t>Балхаш</a:t>
            </a:r>
            <a:endParaRPr lang="ru-RU" sz="2400" b="1" dirty="0">
              <a:solidFill>
                <a:srgbClr val="002060"/>
              </a:solidFill>
              <a:latin typeface="Franklin Gothic Demi" pitchFamily="34" charset="0"/>
            </a:endParaRPr>
          </a:p>
        </p:txBody>
      </p:sp>
      <p:grpSp>
        <p:nvGrpSpPr>
          <p:cNvPr id="4" name="Группа 12">
            <a:extLst>
              <a:ext uri="{FF2B5EF4-FFF2-40B4-BE49-F238E27FC236}">
                <a16:creationId xmlns="" xmlns:a16="http://schemas.microsoft.com/office/drawing/2014/main" id="{DB375434-C2C1-4B65-AC2E-DD016182C3FB}"/>
              </a:ext>
            </a:extLst>
          </p:cNvPr>
          <p:cNvGrpSpPr/>
          <p:nvPr/>
        </p:nvGrpSpPr>
        <p:grpSpPr>
          <a:xfrm>
            <a:off x="47328" y="0"/>
            <a:ext cx="11927954" cy="1038225"/>
            <a:chOff x="47328" y="0"/>
            <a:chExt cx="11927954" cy="1038225"/>
          </a:xfrm>
        </p:grpSpPr>
        <p:pic>
          <p:nvPicPr>
            <p:cNvPr id="14" name="Picture 27" descr="C:\Users\comp5\Desktop\Бренд Караганда_область.jpg">
              <a:extLst>
                <a:ext uri="{FF2B5EF4-FFF2-40B4-BE49-F238E27FC236}">
                  <a16:creationId xmlns="" xmlns:a16="http://schemas.microsoft.com/office/drawing/2014/main" id="{A90E9FCA-CBBE-4EEF-AB83-BE89FC4A1BD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=""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28" y="0"/>
              <a:ext cx="1123983" cy="1038225"/>
            </a:xfrm>
            <a:prstGeom prst="rect">
              <a:avLst/>
            </a:prstGeom>
            <a:noFill/>
          </p:spPr>
        </p:pic>
        <p:sp>
          <p:nvSpPr>
            <p:cNvPr id="15" name="object 26">
              <a:extLst>
                <a:ext uri="{FF2B5EF4-FFF2-40B4-BE49-F238E27FC236}">
                  <a16:creationId xmlns="" xmlns:a16="http://schemas.microsoft.com/office/drawing/2014/main" id="{9F76B619-CBCD-4C66-8A29-5F5E171E26E8}"/>
                </a:ext>
              </a:extLst>
            </p:cNvPr>
            <p:cNvSpPr/>
            <p:nvPr/>
          </p:nvSpPr>
          <p:spPr>
            <a:xfrm>
              <a:off x="1202004" y="652583"/>
              <a:ext cx="10485154" cy="92912"/>
            </a:xfrm>
            <a:custGeom>
              <a:avLst/>
              <a:gdLst/>
              <a:ahLst/>
              <a:cxnLst/>
              <a:rect l="l" t="t" r="r" b="b"/>
              <a:pathLst>
                <a:path w="9144000">
                  <a:moveTo>
                    <a:pt x="0" y="0"/>
                  </a:moveTo>
                  <a:lnTo>
                    <a:pt x="9144000" y="0"/>
                  </a:lnTo>
                </a:path>
              </a:pathLst>
            </a:custGeom>
            <a:ln w="53975" cmpd="dbl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 lang="ru-RU" sz="1333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object 26">
              <a:extLst>
                <a:ext uri="{FF2B5EF4-FFF2-40B4-BE49-F238E27FC236}">
                  <a16:creationId xmlns="" xmlns:a16="http://schemas.microsoft.com/office/drawing/2014/main" id="{BA69B3C5-FDEF-40C6-8A91-8FD86A256DF2}"/>
                </a:ext>
              </a:extLst>
            </p:cNvPr>
            <p:cNvSpPr/>
            <p:nvPr/>
          </p:nvSpPr>
          <p:spPr>
            <a:xfrm>
              <a:off x="1354403" y="752614"/>
              <a:ext cx="10620879" cy="59555"/>
            </a:xfrm>
            <a:custGeom>
              <a:avLst/>
              <a:gdLst/>
              <a:ahLst/>
              <a:cxnLst/>
              <a:rect l="l" t="t" r="r" b="b"/>
              <a:pathLst>
                <a:path w="9144000">
                  <a:moveTo>
                    <a:pt x="0" y="0"/>
                  </a:moveTo>
                  <a:lnTo>
                    <a:pt x="9144000" y="0"/>
                  </a:lnTo>
                </a:path>
              </a:pathLst>
            </a:custGeom>
            <a:ln w="31750" cmpd="dbl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 lang="ru-RU" sz="1333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B261FD9E-6BE4-4A34-9E5D-1A927315D4CB}"/>
              </a:ext>
            </a:extLst>
          </p:cNvPr>
          <p:cNvSpPr/>
          <p:nvPr/>
        </p:nvSpPr>
        <p:spPr>
          <a:xfrm>
            <a:off x="260286" y="1024946"/>
            <a:ext cx="545370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Franklin Gothic Demi" pitchFamily="34" charset="0"/>
              </a:rPr>
              <a:t>«ДО»</a:t>
            </a:r>
            <a:endParaRPr lang="x-none" sz="1600" dirty="0">
              <a:solidFill>
                <a:schemeClr val="accent6">
                  <a:lumMod val="50000"/>
                </a:schemeClr>
              </a:solidFill>
              <a:latin typeface="Franklin Gothic Demi" pitchFamily="34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53C3679D-A702-4BE8-B5B1-791E30D3F08B}"/>
              </a:ext>
            </a:extLst>
          </p:cNvPr>
          <p:cNvSpPr/>
          <p:nvPr/>
        </p:nvSpPr>
        <p:spPr>
          <a:xfrm>
            <a:off x="6762750" y="1055603"/>
            <a:ext cx="500016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Franklin Gothic Demi" pitchFamily="34" charset="0"/>
              </a:rPr>
              <a:t>«ПОСЛЕ»</a:t>
            </a:r>
            <a:endParaRPr lang="ru-RU" sz="1600" dirty="0">
              <a:solidFill>
                <a:schemeClr val="accent6">
                  <a:lumMod val="50000"/>
                </a:schemeClr>
              </a:solidFill>
              <a:latin typeface="Franklin Gothic Demi" pitchFamily="34" charset="0"/>
            </a:endParaRPr>
          </a:p>
        </p:txBody>
      </p:sp>
      <p:sp>
        <p:nvSpPr>
          <p:cNvPr id="20" name="Номер слайда 2">
            <a:extLst>
              <a:ext uri="{FF2B5EF4-FFF2-40B4-BE49-F238E27FC236}">
                <a16:creationId xmlns="" xmlns:a16="http://schemas.microsoft.com/office/drawing/2014/main" id="{BADB3FF3-53F4-4D9F-B04A-F1C265F26141}"/>
              </a:ext>
            </a:extLst>
          </p:cNvPr>
          <p:cNvSpPr txBox="1">
            <a:spLocks/>
          </p:cNvSpPr>
          <p:nvPr/>
        </p:nvSpPr>
        <p:spPr>
          <a:xfrm>
            <a:off x="11700974" y="6620719"/>
            <a:ext cx="461629" cy="192680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100047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0236" algn="l" defTabSz="100047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0472" algn="l" defTabSz="100047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00708" algn="l" defTabSz="100047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00945" algn="l" defTabSz="100047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01181" algn="l" defTabSz="100047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01417" algn="l" defTabSz="100047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01653" algn="l" defTabSz="100047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01889" algn="l" defTabSz="100047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30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F57F22-1F1D-41CC-9622-780638F1561E}" type="slidenum">
              <a:rPr kumimoji="0" lang="ru-RU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3057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7" name="Прямая соединительная линия 16">
            <a:extLst>
              <a:ext uri="{FF2B5EF4-FFF2-40B4-BE49-F238E27FC236}">
                <a16:creationId xmlns="" xmlns:a16="http://schemas.microsoft.com/office/drawing/2014/main" id="{6BC71418-FAFF-4798-AC5E-462B61CB617C}"/>
              </a:ext>
            </a:extLst>
          </p:cNvPr>
          <p:cNvCxnSpPr>
            <a:cxnSpLocks/>
          </p:cNvCxnSpPr>
          <p:nvPr/>
        </p:nvCxnSpPr>
        <p:spPr>
          <a:xfrm flipH="1" flipV="1">
            <a:off x="6024308" y="1158633"/>
            <a:ext cx="61705" cy="5462086"/>
          </a:xfrm>
          <a:prstGeom prst="line">
            <a:avLst/>
          </a:prstGeom>
          <a:noFill/>
          <a:ln w="38100" cap="flat" cmpd="sng" algn="ctr">
            <a:solidFill>
              <a:srgbClr val="C0504D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sp>
        <p:nvSpPr>
          <p:cNvPr id="2" name="TextBox 1"/>
          <p:cNvSpPr txBox="1"/>
          <p:nvPr/>
        </p:nvSpPr>
        <p:spPr>
          <a:xfrm>
            <a:off x="396539" y="5593278"/>
            <a:ext cx="94501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TOO </a:t>
            </a:r>
            <a:r>
              <a:rPr lang="ru-RU" sz="1200" dirty="0" smtClean="0">
                <a:solidFill>
                  <a:srgbClr val="FF0000"/>
                </a:solidFill>
              </a:rPr>
              <a:t>«</a:t>
            </a:r>
            <a:r>
              <a:rPr lang="kk-KZ" sz="1200" dirty="0" smtClean="0">
                <a:solidFill>
                  <a:srgbClr val="FF0000"/>
                </a:solidFill>
              </a:rPr>
              <a:t>Комплект</a:t>
            </a:r>
            <a:r>
              <a:rPr lang="ru-RU" sz="1200" dirty="0" smtClean="0">
                <a:solidFill>
                  <a:srgbClr val="FF0000"/>
                </a:solidFill>
              </a:rPr>
              <a:t>»</a:t>
            </a:r>
            <a:r>
              <a:rPr lang="kk-KZ" sz="1200" dirty="0" smtClean="0">
                <a:solidFill>
                  <a:srgbClr val="FF0000"/>
                </a:solidFill>
              </a:rPr>
              <a:t> (согласно сетевому графику работ с 01 июня по 31 августа 2020 </a:t>
            </a:r>
            <a:r>
              <a:rPr lang="kk-KZ" sz="1200" dirty="0" smtClean="0">
                <a:solidFill>
                  <a:srgbClr val="FF0000"/>
                </a:solidFill>
              </a:rPr>
              <a:t>года </a:t>
            </a:r>
            <a:r>
              <a:rPr lang="ru-RU" sz="1200" dirty="0" smtClean="0">
                <a:solidFill>
                  <a:srgbClr val="FF0000"/>
                </a:solidFill>
              </a:rPr>
              <a:t>;</a:t>
            </a:r>
          </a:p>
          <a:p>
            <a:r>
              <a:rPr lang="kk-KZ" sz="1200" dirty="0" smtClean="0">
                <a:solidFill>
                  <a:srgbClr val="FF0000"/>
                </a:solidFill>
              </a:rPr>
              <a:t>           1.Текущий ремонт замена оконных </a:t>
            </a:r>
            <a:r>
              <a:rPr lang="kk-KZ" sz="1200" dirty="0" smtClean="0">
                <a:solidFill>
                  <a:srgbClr val="FF0000"/>
                </a:solidFill>
              </a:rPr>
              <a:t>проемов</a:t>
            </a:r>
          </a:p>
          <a:p>
            <a:pPr algn="just"/>
            <a:r>
              <a:rPr lang="kk-KZ" sz="1200" dirty="0" smtClean="0">
                <a:solidFill>
                  <a:srgbClr val="FF0000"/>
                </a:solidFill>
              </a:rPr>
              <a:t> </a:t>
            </a:r>
            <a:r>
              <a:rPr lang="kk-KZ" sz="1200" dirty="0" smtClean="0">
                <a:solidFill>
                  <a:srgbClr val="FF0000"/>
                </a:solidFill>
              </a:rPr>
              <a:t>           Общая площадь 850 м 2</a:t>
            </a:r>
            <a:endParaRPr lang="ru-RU" sz="1200" dirty="0" smtClean="0">
              <a:solidFill>
                <a:srgbClr val="FF0000"/>
              </a:solidFill>
            </a:endParaRPr>
          </a:p>
          <a:p>
            <a:r>
              <a:rPr lang="kk-KZ" sz="1200" dirty="0" smtClean="0">
                <a:solidFill>
                  <a:srgbClr val="FF0000"/>
                </a:solidFill>
              </a:rPr>
              <a:t>            </a:t>
            </a:r>
            <a:r>
              <a:rPr lang="kk-KZ" sz="1200" dirty="0" smtClean="0">
                <a:solidFill>
                  <a:srgbClr val="FF0000"/>
                </a:solidFill>
              </a:rPr>
              <a:t>Демонтаж </a:t>
            </a:r>
            <a:r>
              <a:rPr lang="kk-KZ" sz="1200" dirty="0" smtClean="0">
                <a:solidFill>
                  <a:srgbClr val="FF0000"/>
                </a:solidFill>
              </a:rPr>
              <a:t>окон от общей площади-100</a:t>
            </a:r>
            <a:r>
              <a:rPr lang="en-US" sz="1200" dirty="0" smtClean="0">
                <a:solidFill>
                  <a:srgbClr val="FF0000"/>
                </a:solidFill>
              </a:rPr>
              <a:t>%</a:t>
            </a:r>
            <a:r>
              <a:rPr lang="ru-RU" sz="1200" dirty="0" smtClean="0">
                <a:solidFill>
                  <a:srgbClr val="FF0000"/>
                </a:solidFill>
              </a:rPr>
              <a:t>..</a:t>
            </a:r>
            <a:endParaRPr lang="en-US" sz="1200" dirty="0" smtClean="0">
              <a:solidFill>
                <a:srgbClr val="FF0000"/>
              </a:solidFill>
            </a:endParaRPr>
          </a:p>
          <a:p>
            <a:r>
              <a:rPr lang="en-US" sz="1200" dirty="0" smtClean="0">
                <a:solidFill>
                  <a:srgbClr val="FF0000"/>
                </a:solidFill>
              </a:rPr>
              <a:t>         </a:t>
            </a:r>
            <a:r>
              <a:rPr lang="ru-RU" sz="1200" dirty="0" smtClean="0">
                <a:solidFill>
                  <a:srgbClr val="FF0000"/>
                </a:solidFill>
              </a:rPr>
              <a:t> </a:t>
            </a:r>
            <a:r>
              <a:rPr lang="en-US" sz="1200" dirty="0" smtClean="0">
                <a:solidFill>
                  <a:srgbClr val="FF0000"/>
                </a:solidFill>
              </a:rPr>
              <a:t> </a:t>
            </a:r>
            <a:endParaRPr lang="ru-RU" sz="12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13120" y="807980"/>
            <a:ext cx="4222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КГУ "Общеобразовательная средняя школа №5 города Балхаш" ул. </a:t>
            </a:r>
            <a:r>
              <a:rPr lang="ru-RU" sz="1400" b="1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Желтоксан</a:t>
            </a:r>
            <a:r>
              <a:rPr lang="ru-RU" sz="14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17</a:t>
            </a:r>
            <a:endParaRPr lang="ru-RU" sz="14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38307" y="1769423"/>
            <a:ext cx="5002946" cy="33369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lum bright="10000"/>
          </a:blip>
          <a:srcRect/>
          <a:stretch>
            <a:fillRect/>
          </a:stretch>
        </p:blipFill>
        <p:spPr bwMode="auto">
          <a:xfrm>
            <a:off x="641264" y="1793174"/>
            <a:ext cx="4849939" cy="33488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675425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Прямоугольник 79">
            <a:extLst>
              <a:ext uri="{FF2B5EF4-FFF2-40B4-BE49-F238E27FC236}">
                <a16:creationId xmlns="" xmlns:a16="http://schemas.microsoft.com/office/drawing/2014/main" id="{1BCF4D21-1AEF-4DD6-99B7-6E09D26D975F}"/>
              </a:ext>
            </a:extLst>
          </p:cNvPr>
          <p:cNvSpPr/>
          <p:nvPr/>
        </p:nvSpPr>
        <p:spPr>
          <a:xfrm>
            <a:off x="-9987" y="102762"/>
            <a:ext cx="12192000" cy="4789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221339" algn="ctr" defTabSz="305763" rtl="0" eaLnBrk="1" fontAlgn="base" latinLnBrk="0" hangingPunct="1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Franklin Gothic Demi" pitchFamily="34" charset="0"/>
              </a:rPr>
              <a:t>Балхаш</a:t>
            </a:r>
            <a:endParaRPr lang="ru-RU" sz="2400" b="1" dirty="0">
              <a:solidFill>
                <a:srgbClr val="002060"/>
              </a:solidFill>
              <a:latin typeface="Franklin Gothic Demi" pitchFamily="34" charset="0"/>
            </a:endParaRPr>
          </a:p>
        </p:txBody>
      </p:sp>
      <p:grpSp>
        <p:nvGrpSpPr>
          <p:cNvPr id="13" name="Группа 12">
            <a:extLst>
              <a:ext uri="{FF2B5EF4-FFF2-40B4-BE49-F238E27FC236}">
                <a16:creationId xmlns="" xmlns:a16="http://schemas.microsoft.com/office/drawing/2014/main" id="{DB375434-C2C1-4B65-AC2E-DD016182C3FB}"/>
              </a:ext>
            </a:extLst>
          </p:cNvPr>
          <p:cNvGrpSpPr/>
          <p:nvPr/>
        </p:nvGrpSpPr>
        <p:grpSpPr>
          <a:xfrm>
            <a:off x="47328" y="0"/>
            <a:ext cx="11927954" cy="1038225"/>
            <a:chOff x="47328" y="0"/>
            <a:chExt cx="11927954" cy="1038225"/>
          </a:xfrm>
        </p:grpSpPr>
        <p:pic>
          <p:nvPicPr>
            <p:cNvPr id="14" name="Picture 27" descr="C:\Users\comp5\Desktop\Бренд Караганда_область.jpg">
              <a:extLst>
                <a:ext uri="{FF2B5EF4-FFF2-40B4-BE49-F238E27FC236}">
                  <a16:creationId xmlns="" xmlns:a16="http://schemas.microsoft.com/office/drawing/2014/main" id="{A90E9FCA-CBBE-4EEF-AB83-BE89FC4A1BD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=""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28" y="0"/>
              <a:ext cx="1123983" cy="1038225"/>
            </a:xfrm>
            <a:prstGeom prst="rect">
              <a:avLst/>
            </a:prstGeom>
            <a:noFill/>
          </p:spPr>
        </p:pic>
        <p:sp>
          <p:nvSpPr>
            <p:cNvPr id="15" name="object 26">
              <a:extLst>
                <a:ext uri="{FF2B5EF4-FFF2-40B4-BE49-F238E27FC236}">
                  <a16:creationId xmlns="" xmlns:a16="http://schemas.microsoft.com/office/drawing/2014/main" id="{9F76B619-CBCD-4C66-8A29-5F5E171E26E8}"/>
                </a:ext>
              </a:extLst>
            </p:cNvPr>
            <p:cNvSpPr/>
            <p:nvPr/>
          </p:nvSpPr>
          <p:spPr>
            <a:xfrm>
              <a:off x="1202004" y="652583"/>
              <a:ext cx="10485154" cy="92912"/>
            </a:xfrm>
            <a:custGeom>
              <a:avLst/>
              <a:gdLst/>
              <a:ahLst/>
              <a:cxnLst/>
              <a:rect l="l" t="t" r="r" b="b"/>
              <a:pathLst>
                <a:path w="9144000">
                  <a:moveTo>
                    <a:pt x="0" y="0"/>
                  </a:moveTo>
                  <a:lnTo>
                    <a:pt x="9144000" y="0"/>
                  </a:lnTo>
                </a:path>
              </a:pathLst>
            </a:custGeom>
            <a:ln w="53975" cmpd="dbl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 lang="ru-RU" sz="1333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object 26">
              <a:extLst>
                <a:ext uri="{FF2B5EF4-FFF2-40B4-BE49-F238E27FC236}">
                  <a16:creationId xmlns="" xmlns:a16="http://schemas.microsoft.com/office/drawing/2014/main" id="{BA69B3C5-FDEF-40C6-8A91-8FD86A256DF2}"/>
                </a:ext>
              </a:extLst>
            </p:cNvPr>
            <p:cNvSpPr/>
            <p:nvPr/>
          </p:nvSpPr>
          <p:spPr>
            <a:xfrm>
              <a:off x="1354403" y="752614"/>
              <a:ext cx="10620879" cy="59555"/>
            </a:xfrm>
            <a:custGeom>
              <a:avLst/>
              <a:gdLst/>
              <a:ahLst/>
              <a:cxnLst/>
              <a:rect l="l" t="t" r="r" b="b"/>
              <a:pathLst>
                <a:path w="9144000">
                  <a:moveTo>
                    <a:pt x="0" y="0"/>
                  </a:moveTo>
                  <a:lnTo>
                    <a:pt x="9144000" y="0"/>
                  </a:lnTo>
                </a:path>
              </a:pathLst>
            </a:custGeom>
            <a:ln w="31750" cmpd="dbl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 lang="ru-RU" sz="1333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B261FD9E-6BE4-4A34-9E5D-1A927315D4CB}"/>
              </a:ext>
            </a:extLst>
          </p:cNvPr>
          <p:cNvSpPr/>
          <p:nvPr/>
        </p:nvSpPr>
        <p:spPr>
          <a:xfrm>
            <a:off x="260286" y="1024946"/>
            <a:ext cx="545370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Franklin Gothic Demi" pitchFamily="34" charset="0"/>
              </a:rPr>
              <a:t>«ДО»</a:t>
            </a:r>
            <a:endParaRPr lang="x-none" sz="1600" dirty="0">
              <a:solidFill>
                <a:schemeClr val="accent6">
                  <a:lumMod val="50000"/>
                </a:schemeClr>
              </a:solidFill>
              <a:latin typeface="Franklin Gothic Demi" pitchFamily="34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53C3679D-A702-4BE8-B5B1-791E30D3F08B}"/>
              </a:ext>
            </a:extLst>
          </p:cNvPr>
          <p:cNvSpPr/>
          <p:nvPr/>
        </p:nvSpPr>
        <p:spPr>
          <a:xfrm>
            <a:off x="6762750" y="1055603"/>
            <a:ext cx="500016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Franklin Gothic Demi" pitchFamily="34" charset="0"/>
              </a:rPr>
              <a:t>«ПОСЛЕ»</a:t>
            </a:r>
            <a:endParaRPr lang="ru-RU" sz="1600" dirty="0">
              <a:solidFill>
                <a:schemeClr val="accent6">
                  <a:lumMod val="50000"/>
                </a:schemeClr>
              </a:solidFill>
              <a:latin typeface="Franklin Gothic Demi" pitchFamily="34" charset="0"/>
            </a:endParaRPr>
          </a:p>
        </p:txBody>
      </p:sp>
      <p:sp>
        <p:nvSpPr>
          <p:cNvPr id="20" name="Номер слайда 2">
            <a:extLst>
              <a:ext uri="{FF2B5EF4-FFF2-40B4-BE49-F238E27FC236}">
                <a16:creationId xmlns="" xmlns:a16="http://schemas.microsoft.com/office/drawing/2014/main" id="{BADB3FF3-53F4-4D9F-B04A-F1C265F26141}"/>
              </a:ext>
            </a:extLst>
          </p:cNvPr>
          <p:cNvSpPr txBox="1">
            <a:spLocks/>
          </p:cNvSpPr>
          <p:nvPr/>
        </p:nvSpPr>
        <p:spPr>
          <a:xfrm>
            <a:off x="11700974" y="6620719"/>
            <a:ext cx="461629" cy="192680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100047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0236" algn="l" defTabSz="100047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0472" algn="l" defTabSz="100047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00708" algn="l" defTabSz="100047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00945" algn="l" defTabSz="100047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01181" algn="l" defTabSz="100047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01417" algn="l" defTabSz="100047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01653" algn="l" defTabSz="100047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01889" algn="l" defTabSz="100047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30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F57F22-1F1D-41CC-9622-780638F1561E}" type="slidenum">
              <a:rPr kumimoji="0" lang="ru-RU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3057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7" name="Прямая соединительная линия 16">
            <a:extLst>
              <a:ext uri="{FF2B5EF4-FFF2-40B4-BE49-F238E27FC236}">
                <a16:creationId xmlns="" xmlns:a16="http://schemas.microsoft.com/office/drawing/2014/main" id="{6BC71418-FAFF-4798-AC5E-462B61CB617C}"/>
              </a:ext>
            </a:extLst>
          </p:cNvPr>
          <p:cNvCxnSpPr>
            <a:cxnSpLocks/>
          </p:cNvCxnSpPr>
          <p:nvPr/>
        </p:nvCxnSpPr>
        <p:spPr>
          <a:xfrm flipH="1" flipV="1">
            <a:off x="6024308" y="1158633"/>
            <a:ext cx="61705" cy="5462086"/>
          </a:xfrm>
          <a:prstGeom prst="line">
            <a:avLst/>
          </a:prstGeom>
          <a:noFill/>
          <a:ln w="38100" cap="flat" cmpd="sng" algn="ctr">
            <a:solidFill>
              <a:srgbClr val="C0504D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sp>
        <p:nvSpPr>
          <p:cNvPr id="2" name="TextBox 1"/>
          <p:cNvSpPr txBox="1"/>
          <p:nvPr/>
        </p:nvSpPr>
        <p:spPr>
          <a:xfrm>
            <a:off x="396539" y="5593278"/>
            <a:ext cx="94501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TOO </a:t>
            </a:r>
            <a:r>
              <a:rPr lang="ru-RU" sz="1200" dirty="0" smtClean="0">
                <a:solidFill>
                  <a:srgbClr val="FF0000"/>
                </a:solidFill>
              </a:rPr>
              <a:t>«</a:t>
            </a:r>
            <a:r>
              <a:rPr lang="kk-KZ" sz="1200" dirty="0" smtClean="0">
                <a:solidFill>
                  <a:srgbClr val="FF0000"/>
                </a:solidFill>
              </a:rPr>
              <a:t>Комплект</a:t>
            </a:r>
            <a:r>
              <a:rPr lang="ru-RU" sz="1200" dirty="0" smtClean="0">
                <a:solidFill>
                  <a:srgbClr val="FF0000"/>
                </a:solidFill>
              </a:rPr>
              <a:t>»</a:t>
            </a:r>
            <a:r>
              <a:rPr lang="kk-KZ" sz="1200" dirty="0" smtClean="0">
                <a:solidFill>
                  <a:srgbClr val="FF0000"/>
                </a:solidFill>
              </a:rPr>
              <a:t> (согласно сетевому графику работ с 01 июня по 31 августа 2020 </a:t>
            </a:r>
            <a:r>
              <a:rPr lang="kk-KZ" sz="1200" dirty="0" smtClean="0">
                <a:solidFill>
                  <a:srgbClr val="FF0000"/>
                </a:solidFill>
              </a:rPr>
              <a:t>года </a:t>
            </a:r>
            <a:r>
              <a:rPr lang="ru-RU" sz="1200" dirty="0" smtClean="0">
                <a:solidFill>
                  <a:srgbClr val="FF0000"/>
                </a:solidFill>
              </a:rPr>
              <a:t>;</a:t>
            </a:r>
          </a:p>
          <a:p>
            <a:r>
              <a:rPr lang="ru-RU" sz="1200" dirty="0" smtClean="0">
                <a:solidFill>
                  <a:srgbClr val="FF0000"/>
                </a:solidFill>
              </a:rPr>
              <a:t>               </a:t>
            </a:r>
            <a:r>
              <a:rPr lang="ru-RU" sz="1200" dirty="0" smtClean="0">
                <a:solidFill>
                  <a:srgbClr val="FF0000"/>
                </a:solidFill>
              </a:rPr>
              <a:t>1</a:t>
            </a:r>
            <a:r>
              <a:rPr lang="kk-KZ" sz="1200" dirty="0" smtClean="0">
                <a:solidFill>
                  <a:srgbClr val="FF0000"/>
                </a:solidFill>
              </a:rPr>
              <a:t>. </a:t>
            </a:r>
            <a:r>
              <a:rPr lang="kk-KZ" sz="1200" dirty="0" smtClean="0">
                <a:solidFill>
                  <a:srgbClr val="FF0000"/>
                </a:solidFill>
              </a:rPr>
              <a:t>Текущий </a:t>
            </a:r>
            <a:r>
              <a:rPr lang="ru-RU" sz="1200" dirty="0" smtClean="0">
                <a:solidFill>
                  <a:srgbClr val="FF0000"/>
                </a:solidFill>
              </a:rPr>
              <a:t>ремонт </a:t>
            </a:r>
            <a:r>
              <a:rPr lang="ru-RU" sz="1200" dirty="0" smtClean="0">
                <a:solidFill>
                  <a:srgbClr val="FF0000"/>
                </a:solidFill>
              </a:rPr>
              <a:t>отопления</a:t>
            </a:r>
          </a:p>
          <a:p>
            <a:r>
              <a:rPr lang="ru-RU" sz="1200" dirty="0" smtClean="0">
                <a:solidFill>
                  <a:srgbClr val="FF0000"/>
                </a:solidFill>
              </a:rPr>
              <a:t> </a:t>
            </a:r>
            <a:r>
              <a:rPr lang="ru-RU" sz="1200" dirty="0" smtClean="0">
                <a:solidFill>
                  <a:srgbClr val="FF0000"/>
                </a:solidFill>
              </a:rPr>
              <a:t>              Общая площадь  - 1973 м</a:t>
            </a:r>
            <a:endParaRPr lang="ru-RU" sz="1200" dirty="0" smtClean="0">
              <a:solidFill>
                <a:srgbClr val="FF0000"/>
              </a:solidFill>
            </a:endParaRPr>
          </a:p>
          <a:p>
            <a:r>
              <a:rPr lang="ru-RU" sz="1200" dirty="0" smtClean="0">
                <a:solidFill>
                  <a:srgbClr val="FF0000"/>
                </a:solidFill>
              </a:rPr>
              <a:t>               Демонтаж батарей от </a:t>
            </a:r>
            <a:r>
              <a:rPr lang="kk-KZ" sz="1200" dirty="0" smtClean="0">
                <a:solidFill>
                  <a:srgbClr val="FF0000"/>
                </a:solidFill>
              </a:rPr>
              <a:t>общей площади-100</a:t>
            </a:r>
            <a:r>
              <a:rPr lang="en-US" sz="1200" dirty="0" smtClean="0">
                <a:solidFill>
                  <a:srgbClr val="FF0000"/>
                </a:solidFill>
              </a:rPr>
              <a:t>%</a:t>
            </a:r>
            <a:r>
              <a:rPr lang="ru-RU" sz="1200" dirty="0" smtClean="0">
                <a:solidFill>
                  <a:srgbClr val="FF0000"/>
                </a:solidFill>
              </a:rPr>
              <a:t>. Сумма договора составила после проведенного конкурса 13 888,0 т.г.</a:t>
            </a:r>
            <a:endParaRPr lang="ru-RU" sz="12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13120" y="807980"/>
            <a:ext cx="4222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КГУ "Общеобразовательная средняя школа №5 города Балхаш" ул. </a:t>
            </a:r>
            <a:r>
              <a:rPr lang="ru-RU" sz="1400" b="1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Желтоксан</a:t>
            </a:r>
            <a:r>
              <a:rPr lang="ru-RU" sz="14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17</a:t>
            </a:r>
            <a:endParaRPr lang="ru-RU" sz="14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0021" y="1757549"/>
            <a:ext cx="4762005" cy="34339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62057" y="1733798"/>
            <a:ext cx="4952010" cy="35032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675425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Прямоугольник 79">
            <a:extLst>
              <a:ext uri="{FF2B5EF4-FFF2-40B4-BE49-F238E27FC236}">
                <a16:creationId xmlns="" xmlns:a16="http://schemas.microsoft.com/office/drawing/2014/main" id="{1BCF4D21-1AEF-4DD6-99B7-6E09D26D975F}"/>
              </a:ext>
            </a:extLst>
          </p:cNvPr>
          <p:cNvSpPr/>
          <p:nvPr/>
        </p:nvSpPr>
        <p:spPr>
          <a:xfrm>
            <a:off x="-9987" y="102762"/>
            <a:ext cx="12192000" cy="4789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221339" algn="ctr" defTabSz="305763" rtl="0" eaLnBrk="1" fontAlgn="base" latinLnBrk="0" hangingPunct="1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Franklin Gothic Demi" pitchFamily="34" charset="0"/>
              </a:rPr>
              <a:t>Балхаш</a:t>
            </a:r>
            <a:endParaRPr lang="ru-RU" sz="2400" b="1" dirty="0">
              <a:solidFill>
                <a:srgbClr val="002060"/>
              </a:solidFill>
              <a:latin typeface="Franklin Gothic Demi" pitchFamily="34" charset="0"/>
            </a:endParaRPr>
          </a:p>
        </p:txBody>
      </p:sp>
      <p:grpSp>
        <p:nvGrpSpPr>
          <p:cNvPr id="4" name="Группа 12">
            <a:extLst>
              <a:ext uri="{FF2B5EF4-FFF2-40B4-BE49-F238E27FC236}">
                <a16:creationId xmlns="" xmlns:a16="http://schemas.microsoft.com/office/drawing/2014/main" id="{DB375434-C2C1-4B65-AC2E-DD016182C3FB}"/>
              </a:ext>
            </a:extLst>
          </p:cNvPr>
          <p:cNvGrpSpPr/>
          <p:nvPr/>
        </p:nvGrpSpPr>
        <p:grpSpPr>
          <a:xfrm>
            <a:off x="47328" y="0"/>
            <a:ext cx="11927954" cy="1038225"/>
            <a:chOff x="47328" y="0"/>
            <a:chExt cx="11927954" cy="1038225"/>
          </a:xfrm>
        </p:grpSpPr>
        <p:pic>
          <p:nvPicPr>
            <p:cNvPr id="14" name="Picture 27" descr="C:\Users\comp5\Desktop\Бренд Караганда_область.jpg">
              <a:extLst>
                <a:ext uri="{FF2B5EF4-FFF2-40B4-BE49-F238E27FC236}">
                  <a16:creationId xmlns="" xmlns:a16="http://schemas.microsoft.com/office/drawing/2014/main" id="{A90E9FCA-CBBE-4EEF-AB83-BE89FC4A1BD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=""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28" y="0"/>
              <a:ext cx="1123983" cy="1038225"/>
            </a:xfrm>
            <a:prstGeom prst="rect">
              <a:avLst/>
            </a:prstGeom>
            <a:noFill/>
          </p:spPr>
        </p:pic>
        <p:sp>
          <p:nvSpPr>
            <p:cNvPr id="15" name="object 26">
              <a:extLst>
                <a:ext uri="{FF2B5EF4-FFF2-40B4-BE49-F238E27FC236}">
                  <a16:creationId xmlns="" xmlns:a16="http://schemas.microsoft.com/office/drawing/2014/main" id="{9F76B619-CBCD-4C66-8A29-5F5E171E26E8}"/>
                </a:ext>
              </a:extLst>
            </p:cNvPr>
            <p:cNvSpPr/>
            <p:nvPr/>
          </p:nvSpPr>
          <p:spPr>
            <a:xfrm>
              <a:off x="1202004" y="652583"/>
              <a:ext cx="10485154" cy="92912"/>
            </a:xfrm>
            <a:custGeom>
              <a:avLst/>
              <a:gdLst/>
              <a:ahLst/>
              <a:cxnLst/>
              <a:rect l="l" t="t" r="r" b="b"/>
              <a:pathLst>
                <a:path w="9144000">
                  <a:moveTo>
                    <a:pt x="0" y="0"/>
                  </a:moveTo>
                  <a:lnTo>
                    <a:pt x="9144000" y="0"/>
                  </a:lnTo>
                </a:path>
              </a:pathLst>
            </a:custGeom>
            <a:ln w="53975" cmpd="dbl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 lang="ru-RU" sz="1333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object 26">
              <a:extLst>
                <a:ext uri="{FF2B5EF4-FFF2-40B4-BE49-F238E27FC236}">
                  <a16:creationId xmlns="" xmlns:a16="http://schemas.microsoft.com/office/drawing/2014/main" id="{BA69B3C5-FDEF-40C6-8A91-8FD86A256DF2}"/>
                </a:ext>
              </a:extLst>
            </p:cNvPr>
            <p:cNvSpPr/>
            <p:nvPr/>
          </p:nvSpPr>
          <p:spPr>
            <a:xfrm>
              <a:off x="1354403" y="752614"/>
              <a:ext cx="10620879" cy="59555"/>
            </a:xfrm>
            <a:custGeom>
              <a:avLst/>
              <a:gdLst/>
              <a:ahLst/>
              <a:cxnLst/>
              <a:rect l="l" t="t" r="r" b="b"/>
              <a:pathLst>
                <a:path w="9144000">
                  <a:moveTo>
                    <a:pt x="0" y="0"/>
                  </a:moveTo>
                  <a:lnTo>
                    <a:pt x="9144000" y="0"/>
                  </a:lnTo>
                </a:path>
              </a:pathLst>
            </a:custGeom>
            <a:ln w="31750" cmpd="dbl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 lang="ru-RU" sz="1333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B261FD9E-6BE4-4A34-9E5D-1A927315D4CB}"/>
              </a:ext>
            </a:extLst>
          </p:cNvPr>
          <p:cNvSpPr/>
          <p:nvPr/>
        </p:nvSpPr>
        <p:spPr>
          <a:xfrm>
            <a:off x="260286" y="1024946"/>
            <a:ext cx="545370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Franklin Gothic Demi" pitchFamily="34" charset="0"/>
              </a:rPr>
              <a:t>«ДО»</a:t>
            </a:r>
            <a:endParaRPr lang="x-none" sz="1600" dirty="0">
              <a:solidFill>
                <a:schemeClr val="accent6">
                  <a:lumMod val="50000"/>
                </a:schemeClr>
              </a:solidFill>
              <a:latin typeface="Franklin Gothic Demi" pitchFamily="34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53C3679D-A702-4BE8-B5B1-791E30D3F08B}"/>
              </a:ext>
            </a:extLst>
          </p:cNvPr>
          <p:cNvSpPr/>
          <p:nvPr/>
        </p:nvSpPr>
        <p:spPr>
          <a:xfrm>
            <a:off x="6762750" y="1055603"/>
            <a:ext cx="500016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Franklin Gothic Demi" pitchFamily="34" charset="0"/>
              </a:rPr>
              <a:t>«ПОСЛЕ»</a:t>
            </a:r>
            <a:endParaRPr lang="ru-RU" sz="1600" dirty="0">
              <a:solidFill>
                <a:schemeClr val="accent6">
                  <a:lumMod val="50000"/>
                </a:schemeClr>
              </a:solidFill>
              <a:latin typeface="Franklin Gothic Demi" pitchFamily="34" charset="0"/>
            </a:endParaRPr>
          </a:p>
        </p:txBody>
      </p:sp>
      <p:sp>
        <p:nvSpPr>
          <p:cNvPr id="20" name="Номер слайда 2">
            <a:extLst>
              <a:ext uri="{FF2B5EF4-FFF2-40B4-BE49-F238E27FC236}">
                <a16:creationId xmlns="" xmlns:a16="http://schemas.microsoft.com/office/drawing/2014/main" id="{BADB3FF3-53F4-4D9F-B04A-F1C265F26141}"/>
              </a:ext>
            </a:extLst>
          </p:cNvPr>
          <p:cNvSpPr txBox="1">
            <a:spLocks/>
          </p:cNvSpPr>
          <p:nvPr/>
        </p:nvSpPr>
        <p:spPr>
          <a:xfrm>
            <a:off x="11700974" y="6620719"/>
            <a:ext cx="461629" cy="192680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100047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0236" algn="l" defTabSz="100047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0472" algn="l" defTabSz="100047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00708" algn="l" defTabSz="100047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00945" algn="l" defTabSz="100047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01181" algn="l" defTabSz="100047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01417" algn="l" defTabSz="100047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01653" algn="l" defTabSz="100047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01889" algn="l" defTabSz="100047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30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F57F22-1F1D-41CC-9622-780638F1561E}" type="slidenum">
              <a:rPr kumimoji="0" lang="ru-RU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3057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7" name="Прямая соединительная линия 16">
            <a:extLst>
              <a:ext uri="{FF2B5EF4-FFF2-40B4-BE49-F238E27FC236}">
                <a16:creationId xmlns="" xmlns:a16="http://schemas.microsoft.com/office/drawing/2014/main" id="{6BC71418-FAFF-4798-AC5E-462B61CB617C}"/>
              </a:ext>
            </a:extLst>
          </p:cNvPr>
          <p:cNvCxnSpPr>
            <a:cxnSpLocks/>
          </p:cNvCxnSpPr>
          <p:nvPr/>
        </p:nvCxnSpPr>
        <p:spPr>
          <a:xfrm flipH="1" flipV="1">
            <a:off x="6024308" y="1158633"/>
            <a:ext cx="61705" cy="5462086"/>
          </a:xfrm>
          <a:prstGeom prst="line">
            <a:avLst/>
          </a:prstGeom>
          <a:noFill/>
          <a:ln w="38100" cap="flat" cmpd="sng" algn="ctr">
            <a:solidFill>
              <a:srgbClr val="C0504D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sp>
        <p:nvSpPr>
          <p:cNvPr id="2" name="TextBox 1"/>
          <p:cNvSpPr txBox="1"/>
          <p:nvPr/>
        </p:nvSpPr>
        <p:spPr>
          <a:xfrm>
            <a:off x="396539" y="5747657"/>
            <a:ext cx="94501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FF0000"/>
                </a:solidFill>
              </a:rPr>
              <a:t>2018гг. Ремонт  </a:t>
            </a:r>
            <a:r>
              <a:rPr lang="ru-RU" sz="1200" dirty="0" err="1" smtClean="0">
                <a:solidFill>
                  <a:srgbClr val="FF0000"/>
                </a:solidFill>
              </a:rPr>
              <a:t>трубопроводово</a:t>
            </a:r>
            <a:r>
              <a:rPr lang="ru-RU" sz="1200" dirty="0" smtClean="0">
                <a:solidFill>
                  <a:srgbClr val="FF0000"/>
                </a:solidFill>
              </a:rPr>
              <a:t> </a:t>
            </a:r>
            <a:r>
              <a:rPr lang="ru-RU" sz="1200" dirty="0" err="1" smtClean="0">
                <a:solidFill>
                  <a:srgbClr val="FF0000"/>
                </a:solidFill>
              </a:rPr>
              <a:t>наружнего</a:t>
            </a:r>
            <a:r>
              <a:rPr lang="ru-RU" sz="1200" dirty="0" smtClean="0">
                <a:solidFill>
                  <a:srgbClr val="FF0000"/>
                </a:solidFill>
              </a:rPr>
              <a:t> теплоснабжения 0.294 км трубопровода</a:t>
            </a:r>
          </a:p>
          <a:p>
            <a:r>
              <a:rPr lang="ru-RU" sz="1200" dirty="0" smtClean="0">
                <a:solidFill>
                  <a:srgbClr val="FF0000"/>
                </a:solidFill>
              </a:rPr>
              <a:t>Грунт 348,260 м3</a:t>
            </a:r>
          </a:p>
          <a:p>
            <a:r>
              <a:rPr lang="ru-RU" sz="1200" dirty="0" smtClean="0">
                <a:solidFill>
                  <a:srgbClr val="FF0000"/>
                </a:solidFill>
              </a:rPr>
              <a:t>Поставщик ТОО </a:t>
            </a:r>
            <a:r>
              <a:rPr lang="ru-RU" sz="1200" dirty="0" err="1" smtClean="0">
                <a:solidFill>
                  <a:srgbClr val="FF0000"/>
                </a:solidFill>
              </a:rPr>
              <a:t>Алас</a:t>
            </a:r>
            <a:r>
              <a:rPr lang="ru-RU" sz="1200" dirty="0" smtClean="0">
                <a:solidFill>
                  <a:srgbClr val="FF0000"/>
                </a:solidFill>
              </a:rPr>
              <a:t> строй сервис</a:t>
            </a:r>
          </a:p>
          <a:p>
            <a:r>
              <a:rPr lang="ru-RU" sz="1200" dirty="0" smtClean="0">
                <a:solidFill>
                  <a:srgbClr val="FF0000"/>
                </a:solidFill>
              </a:rPr>
              <a:t>ТОО </a:t>
            </a:r>
            <a:r>
              <a:rPr lang="ru-RU" sz="1200" dirty="0" err="1" smtClean="0">
                <a:solidFill>
                  <a:srgbClr val="FF0000"/>
                </a:solidFill>
              </a:rPr>
              <a:t>Алмас</a:t>
            </a:r>
            <a:r>
              <a:rPr lang="ru-RU" sz="1200" dirty="0" smtClean="0">
                <a:solidFill>
                  <a:srgbClr val="FF0000"/>
                </a:solidFill>
              </a:rPr>
              <a:t> Строй сервис</a:t>
            </a:r>
          </a:p>
          <a:p>
            <a:r>
              <a:rPr lang="ru-RU" sz="1200" dirty="0" smtClean="0">
                <a:solidFill>
                  <a:srgbClr val="FF0000"/>
                </a:solidFill>
              </a:rPr>
              <a:t>Сумма договора 4777,0 т.г.</a:t>
            </a:r>
            <a:endParaRPr lang="ru-RU" sz="12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13120" y="807980"/>
            <a:ext cx="4222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КГУ "Общеобразовательная средняя школа №5 города Балхаш" ул. </a:t>
            </a:r>
            <a:r>
              <a:rPr lang="ru-RU" sz="1400" b="1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Желтоксан</a:t>
            </a:r>
            <a:r>
              <a:rPr lang="ru-RU" sz="14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17</a:t>
            </a:r>
            <a:endParaRPr lang="ru-RU" sz="14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1901999" y="381961"/>
            <a:ext cx="2204913" cy="41801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048997" y="1721944"/>
            <a:ext cx="2721409" cy="33844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88923" y="1721922"/>
            <a:ext cx="2695700" cy="33844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14400" y="3540806"/>
            <a:ext cx="4180113" cy="20880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675425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heme/theme1.xml><?xml version="1.0" encoding="utf-8"?>
<a:theme xmlns:a="http://schemas.openxmlformats.org/drawingml/2006/main" name="2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75951</TotalTime>
  <Words>212</Words>
  <Application>Microsoft Office PowerPoint</Application>
  <PresentationFormat>Произвольный</PresentationFormat>
  <Paragraphs>46</Paragraphs>
  <Slides>4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2_Тема Office</vt:lpstr>
      <vt:lpstr>Слайд 1</vt:lpstr>
      <vt:lpstr>Слайд 2</vt:lpstr>
      <vt:lpstr>Слайд 3</vt:lpstr>
      <vt:lpstr>Слайд 4</vt:lpstr>
    </vt:vector>
  </TitlesOfParts>
  <Company>csi.kz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CSI</dc:title>
  <dc:creator>Kz Kairat</dc:creator>
  <cp:keywords>csikz</cp:keywords>
  <cp:lastModifiedBy>Тогжан</cp:lastModifiedBy>
  <cp:revision>4252</cp:revision>
  <cp:lastPrinted>2020-09-16T12:30:43Z</cp:lastPrinted>
  <dcterms:created xsi:type="dcterms:W3CDTF">2016-03-31T15:05:35Z</dcterms:created>
  <dcterms:modified xsi:type="dcterms:W3CDTF">2020-09-17T06:17:06Z</dcterms:modified>
</cp:coreProperties>
</file>