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5" r:id="rId3"/>
    <p:sldId id="279" r:id="rId4"/>
    <p:sldId id="265" r:id="rId5"/>
    <p:sldId id="280" r:id="rId6"/>
    <p:sldId id="281" r:id="rId7"/>
    <p:sldId id="290" r:id="rId8"/>
    <p:sldId id="288" r:id="rId9"/>
    <p:sldId id="285" r:id="rId10"/>
    <p:sldId id="28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653">
          <p15:clr>
            <a:srgbClr val="A4A3A4"/>
          </p15:clr>
        </p15:guide>
        <p15:guide id="3" pos="5556">
          <p15:clr>
            <a:srgbClr val="A4A3A4"/>
          </p15:clr>
        </p15:guide>
        <p15:guide id="4" pos="204">
          <p15:clr>
            <a:srgbClr val="A4A3A4"/>
          </p15:clr>
        </p15:guide>
        <p15:guide id="5" pos="2880">
          <p15:clr>
            <a:srgbClr val="A4A3A4"/>
          </p15:clr>
        </p15:guide>
        <p15:guide id="6" pos="3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7E61A"/>
    <a:srgbClr val="D97EF6"/>
    <a:srgbClr val="5B0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653"/>
        <p:guide pos="5556"/>
        <p:guide pos="204"/>
        <p:guide pos="2880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07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27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217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10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9151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3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6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14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5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8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0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2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0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63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36000">
              <a:schemeClr val="accent2">
                <a:lumMod val="45000"/>
                <a:lumOff val="5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B040-CB1D-447C-9C6C-D60DA87651A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91F8585-F1DA-4EEB-BF11-328D320C1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5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NGENER\Desktop\&#1059;&#1088;&#1086;&#1082;&#1080;%2020.07%20&#1043;&#1050;\&#1060;&#1080;&#1079;&#1080;&#1082;&#1072;\1%20&#1089;&#1083;&#1072;&#1081;&#1076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10%20&#1089;&#1083;&#1072;&#1081;&#1076;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2%20&#1089;&#1083;&#1072;&#1081;&#1076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3%20&#1089;&#1083;&#1072;&#1081;&#1076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4%20&#1089;&#1083;&#1072;&#1081;&#1076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5%20&#1089;&#1083;&#1072;&#1081;&#1076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6%20&#1089;&#1083;&#1072;&#1081;&#1076;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7%20&#1089;&#1083;&#1072;&#1081;&#1076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INGENER\Desktop\&#1059;&#1088;&#1086;&#1082;&#1080;%2020.07%20&#1043;&#1050;\&#1060;&#1080;&#1079;&#1080;&#1082;&#1072;\8%20&#1089;&#1083;&#1072;&#1081;&#1076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&#1080;%2020.07%20&#1043;&#1050;\&#1060;&#1080;&#1079;&#1080;&#1082;&#1072;\9%20&#1089;&#1083;&#1072;&#1081;&#1076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11510"/>
            <a:ext cx="6622504" cy="11025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Ядерные силы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1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638543"/>
      </p:ext>
    </p:extLst>
  </p:cSld>
  <p:clrMapOvr>
    <a:masterClrMapping/>
  </p:clrMapOvr>
  <p:transition advTm="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dirty="0" smtClean="0"/>
              <a:t>Рефлексия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/>
              <a:t>- </a:t>
            </a:r>
            <a:r>
              <a:rPr lang="ru-RU" sz="3200" i="1" dirty="0"/>
              <a:t>что я узнал</a:t>
            </a:r>
            <a:endParaRPr lang="ru-RU" sz="3200" dirty="0"/>
          </a:p>
          <a:p>
            <a:r>
              <a:rPr lang="ru-RU" sz="3200" i="1" dirty="0"/>
              <a:t>-что я не понял</a:t>
            </a:r>
            <a:endParaRPr lang="ru-RU" sz="3200" dirty="0"/>
          </a:p>
          <a:p>
            <a:r>
              <a:rPr lang="ru-RU" sz="3200" i="1" dirty="0"/>
              <a:t>-над чем надо работать</a:t>
            </a:r>
            <a:endParaRPr lang="ru-RU" sz="32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1563"/>
            <a:ext cx="914076" cy="890127"/>
          </a:xfrm>
          <a:prstGeom prst="rect">
            <a:avLst/>
          </a:prstGeom>
        </p:spPr>
      </p:pic>
      <p:pic>
        <p:nvPicPr>
          <p:cNvPr id="5" name="10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288102"/>
      </p:ext>
    </p:extLst>
  </p:cSld>
  <p:clrMapOvr>
    <a:masterClrMapping/>
  </p:clrMapOvr>
  <p:transition advTm="24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11675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Цели обучения, которые достигаются на данном уроке (ссылка на учебную программу)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296819" cy="2833217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en-GB" sz="3600" dirty="0" smtClean="0"/>
              <a:t>9.6.1.8 </a:t>
            </a:r>
            <a:r>
              <a:rPr lang="en-GB" sz="3600" dirty="0"/>
              <a:t>- </a:t>
            </a:r>
            <a:r>
              <a:rPr lang="en-GB" sz="3600" dirty="0" err="1"/>
              <a:t>описывать</a:t>
            </a:r>
            <a:r>
              <a:rPr lang="en-GB" sz="3600" dirty="0"/>
              <a:t> </a:t>
            </a:r>
            <a:r>
              <a:rPr lang="en-GB" sz="3600" dirty="0" err="1"/>
              <a:t>свойства</a:t>
            </a:r>
            <a:r>
              <a:rPr lang="en-GB" sz="3600" dirty="0"/>
              <a:t> </a:t>
            </a:r>
            <a:r>
              <a:rPr lang="en-GB" sz="3600" dirty="0" err="1"/>
              <a:t>ядерных</a:t>
            </a:r>
            <a:r>
              <a:rPr lang="en-GB" sz="3600" dirty="0"/>
              <a:t> </a:t>
            </a:r>
            <a:r>
              <a:rPr lang="en-GB" sz="3600" dirty="0" err="1"/>
              <a:t>сил</a:t>
            </a:r>
            <a:r>
              <a:rPr lang="en-GB" sz="3600" dirty="0"/>
              <a:t>;</a:t>
            </a:r>
            <a:r>
              <a:rPr lang="kk-KZ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2310"/>
            <a:ext cx="923578" cy="899380"/>
          </a:xfrm>
          <a:prstGeom prst="rect">
            <a:avLst/>
          </a:prstGeom>
        </p:spPr>
      </p:pic>
      <p:pic>
        <p:nvPicPr>
          <p:cNvPr id="5" name="2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596754"/>
      </p:ext>
    </p:extLst>
  </p:cSld>
  <p:clrMapOvr>
    <a:masterClrMapping/>
  </p:clrMapOvr>
  <p:transition advTm="6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775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r="50155"/>
          <a:stretch/>
        </p:blipFill>
        <p:spPr>
          <a:xfrm>
            <a:off x="827584" y="205979"/>
            <a:ext cx="7272808" cy="4814043"/>
          </a:xfrm>
          <a:prstGeom prst="rect">
            <a:avLst/>
          </a:prstGeom>
        </p:spPr>
      </p:pic>
      <p:pic>
        <p:nvPicPr>
          <p:cNvPr id="5" name="3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158714"/>
      </p:ext>
    </p:extLst>
  </p:cSld>
  <p:clrMapOvr>
    <a:masterClrMapping/>
  </p:clrMapOvr>
  <p:transition advTm="31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164"/>
            <a:ext cx="9144000" cy="5328592"/>
          </a:xfrm>
          <a:prstGeom prst="rect">
            <a:avLst/>
          </a:prstGeom>
        </p:spPr>
      </p:pic>
      <p:pic>
        <p:nvPicPr>
          <p:cNvPr id="3" name="4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4838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09274"/>
      </p:ext>
    </p:extLst>
  </p:cSld>
  <p:clrMapOvr>
    <a:masterClrMapping/>
  </p:clrMapOvr>
  <p:transition advTm="2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35000">
              <a:schemeClr val="accent2">
                <a:lumMod val="45000"/>
                <a:lumOff val="55000"/>
              </a:schemeClr>
            </a:gs>
            <a:gs pos="66000">
              <a:schemeClr val="accent2">
                <a:lumMod val="45000"/>
                <a:lumOff val="55000"/>
              </a:schemeClr>
            </a:gs>
            <a:gs pos="96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Физикалық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712968" cy="3394472"/>
          </a:xfrm>
        </p:spPr>
        <p:txBody>
          <a:bodyPr>
            <a:normAutofit/>
          </a:bodyPr>
          <a:lstStyle/>
          <a:p>
            <a:r>
              <a:rPr lang="ru-RU" sz="1600" dirty="0"/>
              <a:t>Дополнить следующее предложение:</a:t>
            </a:r>
          </a:p>
          <a:p>
            <a:r>
              <a:rPr lang="ru-RU" sz="1600" dirty="0"/>
              <a:t>Количество _________________ в ядре определяет химический элемент, так как количество­­</a:t>
            </a:r>
            <a:r>
              <a:rPr lang="kk-KZ" sz="1600" dirty="0"/>
              <a:t>..................</a:t>
            </a:r>
            <a:r>
              <a:rPr lang="ru-RU" sz="1600" dirty="0"/>
              <a:t> может варьироваться. Различные элементы с ……………………………ядер называются изотопами элемента. Изотопы одного элемента имеют одинаковые свойства, но некоторые свойства  могут отличаться, поскольку их плотность незначительно отличается друг от друга. __________________ состоит из двух типов нуклонов. К ним относятся: электрический заряд ______________ нейтрон  и ______   заряженный протон. Число нуклонов в ядре называется _________________, а число протонов - _______________. Количество _________________ в ядре отличается от атома.</a:t>
            </a:r>
          </a:p>
          <a:p>
            <a:r>
              <a:rPr lang="ru-RU" sz="16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122524"/>
            <a:ext cx="1008112" cy="981699"/>
          </a:xfrm>
          <a:prstGeom prst="rect">
            <a:avLst/>
          </a:prstGeom>
        </p:spPr>
      </p:pic>
      <p:pic>
        <p:nvPicPr>
          <p:cNvPr id="5" name="5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245747"/>
      </p:ext>
    </p:extLst>
  </p:cSld>
  <p:clrMapOvr>
    <a:masterClrMapping/>
  </p:clrMapOvr>
  <p:transition advTm="17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«Мозговой штурм»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24811" cy="2833217"/>
          </a:xfrm>
        </p:spPr>
        <p:txBody>
          <a:bodyPr>
            <a:noAutofit/>
          </a:bodyPr>
          <a:lstStyle/>
          <a:p>
            <a:r>
              <a:rPr lang="ru-RU" sz="2000" dirty="0"/>
              <a:t>. </a:t>
            </a:r>
            <a:r>
              <a:rPr lang="ru-RU" sz="2000" b="1" dirty="0"/>
              <a:t>Вы знаете, что одноименный заряды отталкиваются.</a:t>
            </a:r>
            <a:endParaRPr lang="ru-RU" sz="2000" dirty="0"/>
          </a:p>
          <a:p>
            <a:r>
              <a:rPr lang="ru-RU" sz="2000" b="1" dirty="0"/>
              <a:t>Протоны атомного ядра заряжены положительно, поэтому они должны </a:t>
            </a:r>
            <a:r>
              <a:rPr lang="ru-RU" sz="2000" b="1" dirty="0" smtClean="0"/>
              <a:t>отталкиваться </a:t>
            </a:r>
            <a:r>
              <a:rPr lang="ru-RU" sz="2000" b="1" dirty="0"/>
              <a:t>друг от друга. Почему ядро ​​не распадается?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5486"/>
            <a:ext cx="987789" cy="961908"/>
          </a:xfrm>
          <a:prstGeom prst="rect">
            <a:avLst/>
          </a:prstGeom>
        </p:spPr>
      </p:pic>
      <p:pic>
        <p:nvPicPr>
          <p:cNvPr id="5" name="6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271054"/>
      </p:ext>
    </p:extLst>
  </p:cSld>
  <p:clrMapOvr>
    <a:masterClrMapping/>
  </p:clrMapOvr>
  <p:transition advTm="19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555526"/>
            <a:ext cx="7056784" cy="3888432"/>
          </a:xfrm>
        </p:spPr>
      </p:pic>
      <p:pic>
        <p:nvPicPr>
          <p:cNvPr id="4" name="7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351863"/>
      </p:ext>
    </p:extLst>
  </p:cSld>
  <p:clrMapOvr>
    <a:masterClrMapping/>
  </p:clrMapOvr>
  <p:transition advTm="18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1432" y="0"/>
            <a:ext cx="52525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02372" y="267494"/>
            <a:ext cx="419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Ядерные силы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силы, удерживающие нуклоны в ядре.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372" y="1154237"/>
            <a:ext cx="419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Ядерные силы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самые мощные силы в природе.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72" y="2067694"/>
            <a:ext cx="4234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Ядерные силы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действуют только в пределах атомных ядер.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2372" y="2954437"/>
            <a:ext cx="4234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Ядерные силы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являются центральными.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2372" y="3880062"/>
            <a:ext cx="4234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Ядерным силам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свойственна зарядовая независимость.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1561" y="1851670"/>
            <a:ext cx="2520280" cy="2395036"/>
            <a:chOff x="860986" y="2067694"/>
            <a:chExt cx="2271600" cy="2272318"/>
          </a:xfrm>
        </p:grpSpPr>
        <p:sp>
          <p:nvSpPr>
            <p:cNvPr id="14" name="Овал 13"/>
            <p:cNvSpPr/>
            <p:nvPr/>
          </p:nvSpPr>
          <p:spPr>
            <a:xfrm>
              <a:off x="860986" y="2067694"/>
              <a:ext cx="2271600" cy="2272318"/>
            </a:xfrm>
            <a:prstGeom prst="ellipse">
              <a:avLst/>
            </a:prstGeom>
            <a:gradFill flip="none" rotWithShape="1">
              <a:gsLst>
                <a:gs pos="76000">
                  <a:srgbClr val="D7E61A"/>
                </a:gs>
                <a:gs pos="0">
                  <a:srgbClr val="D97EF6"/>
                </a:gs>
                <a:gs pos="100000">
                  <a:srgbClr val="5B06A2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2047725" y="2981985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 bwMode="auto">
            <a:xfrm>
              <a:off x="1513267" y="2204802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 bwMode="auto">
            <a:xfrm>
              <a:off x="1137559" y="2317139"/>
              <a:ext cx="720000" cy="72000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 bwMode="auto">
            <a:xfrm>
              <a:off x="1547663" y="2782531"/>
              <a:ext cx="720000" cy="72000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 bwMode="auto">
            <a:xfrm rot="15907305">
              <a:off x="975854" y="3100805"/>
              <a:ext cx="720000" cy="72000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1690538" y="3513862"/>
              <a:ext cx="720000" cy="72000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2050371" y="2255239"/>
              <a:ext cx="720000" cy="72000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1636786" y="2397378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1344840" y="3364716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1052895" y="2811951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2316107" y="2922461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7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2058779" y="2616759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985763" y="3238792"/>
              <a:ext cx="720000" cy="720000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1547664" y="275499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7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71600" y="2954437"/>
            <a:ext cx="2592288" cy="830997"/>
          </a:xfrm>
          <a:prstGeom prst="rect">
            <a:avLst/>
          </a:prstGeom>
          <a:gradFill>
            <a:gsLst>
              <a:gs pos="25000">
                <a:srgbClr val="5B06A2">
                  <a:alpha val="80000"/>
                </a:srgbClr>
              </a:gs>
              <a:gs pos="50000">
                <a:srgbClr val="FF7A00">
                  <a:alpha val="80000"/>
                </a:srgbClr>
              </a:gs>
              <a:gs pos="85000">
                <a:srgbClr val="D7E61A">
                  <a:alpha val="80000"/>
                </a:srgbClr>
              </a:gs>
            </a:gsLst>
            <a:lin ang="5400000" scaled="0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Сильное взаимодействие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8 слай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676456" y="473199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11834534"/>
      </p:ext>
    </p:extLst>
  </p:cSld>
  <p:clrMapOvr>
    <a:masterClrMapping/>
  </p:clrMapOvr>
  <p:transition advTm="54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036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9" grpId="0" animBg="1"/>
      <p:bldP spid="29" grpId="1" animBg="1"/>
      <p:bldP spid="2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07288" cy="857250"/>
          </a:xfrm>
        </p:spPr>
        <p:txBody>
          <a:bodyPr>
            <a:noAutofit/>
          </a:bodyPr>
          <a:lstStyle/>
          <a:p>
            <a:pPr algn="ctr"/>
            <a:r>
              <a:rPr lang="kk-KZ" sz="1800" dirty="0" smtClean="0"/>
              <a:t>      </a:t>
            </a:r>
            <a:r>
              <a:rPr lang="ru-RU" sz="1800" dirty="0"/>
              <a:t>Если утверждение </a:t>
            </a:r>
            <a:r>
              <a:rPr lang="ru-RU" sz="1800" dirty="0" smtClean="0"/>
              <a:t>правильное</a:t>
            </a:r>
            <a:r>
              <a:rPr lang="ru-RU" sz="1800" dirty="0"/>
              <a:t>, вставьте слово «+»</a:t>
            </a:r>
            <a:br>
              <a:rPr lang="ru-RU" sz="1800" dirty="0"/>
            </a:br>
            <a:r>
              <a:rPr lang="ru-RU" sz="1800" dirty="0"/>
              <a:t> Если утверждение </a:t>
            </a:r>
            <a:r>
              <a:rPr lang="ru-RU" sz="1800" dirty="0" smtClean="0"/>
              <a:t>ложное</a:t>
            </a:r>
            <a:r>
              <a:rPr lang="ru-RU" sz="1800" dirty="0"/>
              <a:t>, вставьте «-».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4242" y="58321"/>
            <a:ext cx="993834" cy="96779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6"/>
          <a:stretch/>
        </p:blipFill>
        <p:spPr bwMode="auto">
          <a:xfrm>
            <a:off x="899592" y="1203598"/>
            <a:ext cx="7512447" cy="3433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9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47319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628200"/>
      </p:ext>
    </p:extLst>
  </p:cSld>
  <p:clrMapOvr>
    <a:masterClrMapping/>
  </p:clrMapOvr>
  <p:transition advTm="24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|1.7|1.2|3.1|1.4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739</TotalTime>
  <Words>214</Words>
  <Application>Microsoft Office PowerPoint</Application>
  <PresentationFormat>Экран (16:9)</PresentationFormat>
  <Paragraphs>22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Ядерные силы</vt:lpstr>
      <vt:lpstr>Цели обучения, которые достигаются на данном уроке (ссылка на учебную программу)</vt:lpstr>
      <vt:lpstr>Слайд 3</vt:lpstr>
      <vt:lpstr>Слайд 4</vt:lpstr>
      <vt:lpstr>Физикалық диктант</vt:lpstr>
      <vt:lpstr>«Мозговой штурм»</vt:lpstr>
      <vt:lpstr>Слайд 7</vt:lpstr>
      <vt:lpstr>Слайд 8</vt:lpstr>
      <vt:lpstr>      Если утверждение правильное, вставьте слово «+»  Если утверждение ложное, вставьте «-».</vt:lpstr>
      <vt:lpstr>Рефлексия</vt:lpstr>
    </vt:vector>
  </TitlesOfParts>
  <Company>CompEdu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атомного ядра. Ядерные силы</dc:title>
  <dc:creator>User</dc:creator>
  <cp:lastModifiedBy>INGENER</cp:lastModifiedBy>
  <cp:revision>84</cp:revision>
  <dcterms:created xsi:type="dcterms:W3CDTF">2014-10-20T08:07:22Z</dcterms:created>
  <dcterms:modified xsi:type="dcterms:W3CDTF">2020-07-20T06:25:08Z</dcterms:modified>
</cp:coreProperties>
</file>