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75" r:id="rId3"/>
    <p:sldId id="279" r:id="rId4"/>
    <p:sldId id="265" r:id="rId5"/>
    <p:sldId id="280" r:id="rId6"/>
    <p:sldId id="281" r:id="rId7"/>
    <p:sldId id="290" r:id="rId8"/>
    <p:sldId id="288" r:id="rId9"/>
    <p:sldId id="285" r:id="rId10"/>
    <p:sldId id="286" r:id="rId1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653">
          <p15:clr>
            <a:srgbClr val="A4A3A4"/>
          </p15:clr>
        </p15:guide>
        <p15:guide id="3" pos="5556">
          <p15:clr>
            <a:srgbClr val="A4A3A4"/>
          </p15:clr>
        </p15:guide>
        <p15:guide id="4" pos="204">
          <p15:clr>
            <a:srgbClr val="A4A3A4"/>
          </p15:clr>
        </p15:guide>
        <p15:guide id="5" pos="2880">
          <p15:clr>
            <a:srgbClr val="A4A3A4"/>
          </p15:clr>
        </p15:guide>
        <p15:guide id="6" pos="31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D7E61A"/>
    <a:srgbClr val="D97EF6"/>
    <a:srgbClr val="5B06A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7" d="100"/>
          <a:sy n="147" d="100"/>
        </p:scale>
        <p:origin x="-582" y="-96"/>
      </p:cViewPr>
      <p:guideLst>
        <p:guide orient="horz" pos="1620"/>
        <p:guide pos="2653"/>
        <p:guide pos="5556"/>
        <p:guide pos="204"/>
        <p:guide pos="2880"/>
        <p:guide pos="310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10" y="1885950"/>
            <a:ext cx="6686549" cy="1697086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10" y="3583035"/>
            <a:ext cx="6686549" cy="844712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040-CB1D-447C-9C6C-D60DA87651A9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3242858"/>
            <a:ext cx="1308489" cy="583942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397155"/>
            <a:ext cx="584825" cy="273844"/>
          </a:xfrm>
        </p:spPr>
        <p:txBody>
          <a:bodyPr/>
          <a:lstStyle/>
          <a:p>
            <a:fld id="{891F8585-F1DA-4EEB-BF11-328D320C1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9071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57200"/>
            <a:ext cx="6686549" cy="233778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3265535"/>
            <a:ext cx="6686549" cy="1166898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040-CB1D-447C-9C6C-D60DA87651A9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238363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2433105"/>
            <a:ext cx="584825" cy="273844"/>
          </a:xfrm>
        </p:spPr>
        <p:txBody>
          <a:bodyPr/>
          <a:lstStyle/>
          <a:p>
            <a:fld id="{891F8585-F1DA-4EEB-BF11-328D320C1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7273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62" y="457200"/>
            <a:ext cx="6295445" cy="21717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59" y="2628900"/>
            <a:ext cx="5652416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3265535"/>
            <a:ext cx="6686549" cy="1166898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040-CB1D-447C-9C6C-D60DA87651A9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238363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2433105"/>
            <a:ext cx="584825" cy="273844"/>
          </a:xfrm>
        </p:spPr>
        <p:txBody>
          <a:bodyPr/>
          <a:lstStyle/>
          <a:p>
            <a:fld id="{891F8585-F1DA-4EEB-BF11-328D320C10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50739" y="48600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178980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572176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1828800"/>
            <a:ext cx="6686550" cy="2043634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3886200"/>
            <a:ext cx="6686550" cy="54721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040-CB1D-447C-9C6C-D60DA87651A9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683794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3737316"/>
            <a:ext cx="584825" cy="273844"/>
          </a:xfrm>
        </p:spPr>
        <p:txBody>
          <a:bodyPr/>
          <a:lstStyle/>
          <a:p>
            <a:fld id="{891F8585-F1DA-4EEB-BF11-328D320C1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91070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62" y="457200"/>
            <a:ext cx="6295445" cy="21717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3257550"/>
            <a:ext cx="6686550" cy="62865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3886200"/>
            <a:ext cx="6686550" cy="54721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040-CB1D-447C-9C6C-D60DA87651A9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683794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3737316"/>
            <a:ext cx="584825" cy="273844"/>
          </a:xfrm>
        </p:spPr>
        <p:txBody>
          <a:bodyPr/>
          <a:lstStyle/>
          <a:p>
            <a:fld id="{891F8585-F1DA-4EEB-BF11-328D320C10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0739" y="48600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178980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8915111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70555"/>
            <a:ext cx="6686549" cy="2160015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3257550"/>
            <a:ext cx="6686550" cy="62865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3886200"/>
            <a:ext cx="6686550" cy="54721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040-CB1D-447C-9C6C-D60DA87651A9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683794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3737316"/>
            <a:ext cx="584825" cy="273844"/>
          </a:xfrm>
        </p:spPr>
        <p:txBody>
          <a:bodyPr/>
          <a:lstStyle/>
          <a:p>
            <a:fld id="{891F8585-F1DA-4EEB-BF11-328D320C1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633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040-CB1D-447C-9C6C-D60DA87651A9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F8585-F1DA-4EEB-BF11-328D320C1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9767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09" y="470554"/>
            <a:ext cx="1655701" cy="3962863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470554"/>
            <a:ext cx="4857750" cy="39628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040-CB1D-447C-9C6C-D60DA87651A9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F8585-F1DA-4EEB-BF11-328D320C1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8145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4" y="468082"/>
            <a:ext cx="6683765" cy="9606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600200"/>
            <a:ext cx="6686550" cy="283321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040-CB1D-447C-9C6C-D60DA87651A9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F8585-F1DA-4EEB-BF11-328D320C1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351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1544063"/>
            <a:ext cx="6686549" cy="11016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2647597"/>
            <a:ext cx="6686549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040-CB1D-447C-9C6C-D60DA87651A9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238363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2433105"/>
            <a:ext cx="584825" cy="273844"/>
          </a:xfrm>
        </p:spPr>
        <p:txBody>
          <a:bodyPr/>
          <a:lstStyle/>
          <a:p>
            <a:fld id="{891F8585-F1DA-4EEB-BF11-328D320C1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1807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1600200"/>
            <a:ext cx="3235398" cy="28332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1594666"/>
            <a:ext cx="3235398" cy="28332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040-CB1D-447C-9C6C-D60DA87651A9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590837"/>
            <a:ext cx="584825" cy="273844"/>
          </a:xfrm>
        </p:spPr>
        <p:txBody>
          <a:bodyPr/>
          <a:lstStyle/>
          <a:p>
            <a:fld id="{891F8585-F1DA-4EEB-BF11-328D320C1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2034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0" y="1479527"/>
            <a:ext cx="299454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1911725"/>
            <a:ext cx="3257170" cy="251554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72" y="1477106"/>
            <a:ext cx="2999251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1909304"/>
            <a:ext cx="3254006" cy="251554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040-CB1D-447C-9C6C-D60DA87651A9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590837"/>
            <a:ext cx="584825" cy="273844"/>
          </a:xfrm>
        </p:spPr>
        <p:txBody>
          <a:bodyPr/>
          <a:lstStyle/>
          <a:p>
            <a:fld id="{891F8585-F1DA-4EEB-BF11-328D320C1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3229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040-CB1D-447C-9C6C-D60DA87651A9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F8585-F1DA-4EEB-BF11-328D320C1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2068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040-CB1D-447C-9C6C-D60DA87651A9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F8585-F1DA-4EEB-BF11-328D320C1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7631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334566"/>
            <a:ext cx="2628899" cy="732234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334567"/>
            <a:ext cx="3886200" cy="4061222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1198960"/>
            <a:ext cx="2628899" cy="319682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040-CB1D-447C-9C6C-D60DA87651A9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F8585-F1DA-4EEB-BF11-328D320C1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6369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3600450"/>
            <a:ext cx="668655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476224"/>
            <a:ext cx="6686550" cy="2891228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4025504"/>
            <a:ext cx="6686550" cy="37028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BB040-CB1D-447C-9C6C-D60DA87651A9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683794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3737316"/>
            <a:ext cx="584825" cy="273844"/>
          </a:xfrm>
        </p:spPr>
        <p:txBody>
          <a:bodyPr/>
          <a:lstStyle/>
          <a:p>
            <a:fld id="{891F8585-F1DA-4EEB-BF11-328D320C1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169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36000">
              <a:schemeClr val="accent2">
                <a:lumMod val="45000"/>
                <a:lumOff val="5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171450"/>
            <a:ext cx="2138637" cy="4978971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118"/>
            <a:ext cx="1767506" cy="5139822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694" y="468082"/>
            <a:ext cx="6683765" cy="9606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1600200"/>
            <a:ext cx="6686550" cy="2914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BB040-CB1D-447C-9C6C-D60DA87651A9}" type="datetimeFigureOut">
              <a:rPr lang="ru-RU" smtClean="0"/>
              <a:pPr/>
              <a:t>20.07.2020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0" y="590837"/>
            <a:ext cx="58482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fld id="{891F8585-F1DA-4EEB-BF11-328D320C10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4540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INGENER\Desktop\&#1059;&#1088;&#1086;&#1082;&#1080;%2020.07%20&#1043;&#1050;\&#1060;&#1080;&#1079;&#1080;&#1082;&#1072;\1%20&#1089;&#1083;&#1072;&#1081;&#1076;.mp3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&#1080;%2020.07%20&#1043;&#1050;\&#1060;&#1080;&#1079;&#1080;&#1082;&#1072;\10%20&#1089;&#1083;&#1072;&#1081;&#1076;.mp3" TargetMode="Externa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&#1080;%2020.07%20&#1043;&#1050;\&#1060;&#1080;&#1079;&#1080;&#1082;&#1072;\2%20&#1089;&#1083;&#1072;&#1081;&#1076;.mp3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&#1080;%2020.07%20&#1043;&#1050;\&#1060;&#1080;&#1079;&#1080;&#1082;&#1072;\3%20&#1089;&#1083;&#1072;&#1081;&#1076;.mp3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&#1080;%2020.07%20&#1043;&#1050;\&#1060;&#1080;&#1079;&#1080;&#1082;&#1072;\4%20&#1089;&#1083;&#1072;&#1081;&#1076;.mp3" TargetMode="Externa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&#1080;%2020.07%20&#1043;&#1050;\&#1060;&#1080;&#1079;&#1080;&#1082;&#1072;\5%20&#1089;&#1083;&#1072;&#1081;&#1076;.mp3" TargetMode="Externa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&#1080;%2020.07%20&#1043;&#1050;\&#1060;&#1080;&#1079;&#1080;&#1082;&#1072;\6%20&#1089;&#1083;&#1072;&#1081;&#1076;.mp3" TargetMode="Externa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&#1080;%2020.07%20&#1043;&#1050;\&#1060;&#1080;&#1079;&#1080;&#1082;&#1072;\7%20&#1089;&#1083;&#1072;&#1081;&#1076;.mp3" TargetMode="Externa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INGENER\Desktop\&#1059;&#1088;&#1086;&#1082;&#1080;%2020.07%20&#1043;&#1050;\&#1060;&#1080;&#1079;&#1080;&#1082;&#1072;\8%20&#1089;&#1083;&#1072;&#1081;&#1076;.mp3" TargetMode="External"/><Relationship Id="rId1" Type="http://schemas.openxmlformats.org/officeDocument/2006/relationships/tags" Target="../tags/tag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INGENER\Desktop\&#1059;&#1088;&#1086;&#1082;&#1080;%2020.07%20&#1043;&#1050;\&#1060;&#1080;&#1079;&#1080;&#1082;&#1072;\9%20&#1089;&#1083;&#1072;&#1081;&#1076;.mp3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411510"/>
            <a:ext cx="6622504" cy="1102519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Ядерные силы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1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604448" y="473199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4638543"/>
      </p:ext>
    </p:extLst>
  </p:cSld>
  <p:clrMapOvr>
    <a:masterClrMapping/>
  </p:clrMapOvr>
  <p:transition advTm="82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000" dirty="0" smtClean="0"/>
              <a:t>Рефлексия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i="1" dirty="0" smtClean="0"/>
              <a:t>- </a:t>
            </a:r>
            <a:r>
              <a:rPr lang="ru-RU" sz="3200" i="1" dirty="0"/>
              <a:t>что я узнал</a:t>
            </a:r>
            <a:endParaRPr lang="ru-RU" sz="3200" dirty="0"/>
          </a:p>
          <a:p>
            <a:r>
              <a:rPr lang="ru-RU" sz="3200" i="1" dirty="0"/>
              <a:t>-что я не понял</a:t>
            </a:r>
            <a:endParaRPr lang="ru-RU" sz="3200" dirty="0"/>
          </a:p>
          <a:p>
            <a:r>
              <a:rPr lang="ru-RU" sz="3200" i="1" dirty="0"/>
              <a:t>-над чем надо работать</a:t>
            </a:r>
            <a:endParaRPr lang="ru-RU" sz="3200" dirty="0"/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241563"/>
            <a:ext cx="914076" cy="890127"/>
          </a:xfrm>
          <a:prstGeom prst="rect">
            <a:avLst/>
          </a:prstGeom>
        </p:spPr>
      </p:pic>
      <p:pic>
        <p:nvPicPr>
          <p:cNvPr id="5" name="10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76456" y="473199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4288102"/>
      </p:ext>
    </p:extLst>
  </p:cSld>
  <p:clrMapOvr>
    <a:masterClrMapping/>
  </p:clrMapOvr>
  <p:transition advTm="249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4694" y="468082"/>
            <a:ext cx="6683765" cy="116756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Цели обучения, которые достигаются на данном уроке (ссылка на учебную программу)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600200"/>
            <a:ext cx="7296819" cy="2833217"/>
          </a:xfrm>
        </p:spPr>
        <p:txBody>
          <a:bodyPr>
            <a:normAutofit/>
          </a:bodyPr>
          <a:lstStyle/>
          <a:p>
            <a:endParaRPr lang="ru-RU" sz="3600" dirty="0" smtClean="0"/>
          </a:p>
          <a:p>
            <a:r>
              <a:rPr lang="en-GB" sz="3600" dirty="0" smtClean="0"/>
              <a:t>9.6.1.8 </a:t>
            </a:r>
            <a:r>
              <a:rPr lang="en-GB" sz="3600" dirty="0"/>
              <a:t>- </a:t>
            </a:r>
            <a:r>
              <a:rPr lang="en-GB" sz="3600" dirty="0" err="1"/>
              <a:t>описывать</a:t>
            </a:r>
            <a:r>
              <a:rPr lang="en-GB" sz="3600" dirty="0"/>
              <a:t> </a:t>
            </a:r>
            <a:r>
              <a:rPr lang="en-GB" sz="3600" dirty="0" err="1"/>
              <a:t>свойства</a:t>
            </a:r>
            <a:r>
              <a:rPr lang="en-GB" sz="3600" dirty="0"/>
              <a:t> </a:t>
            </a:r>
            <a:r>
              <a:rPr lang="en-GB" sz="3600" dirty="0" err="1"/>
              <a:t>ядерных</a:t>
            </a:r>
            <a:r>
              <a:rPr lang="en-GB" sz="3600" dirty="0"/>
              <a:t> </a:t>
            </a:r>
            <a:r>
              <a:rPr lang="en-GB" sz="3600" dirty="0" err="1"/>
              <a:t>сил</a:t>
            </a:r>
            <a:r>
              <a:rPr lang="en-GB" sz="3600" dirty="0"/>
              <a:t>;</a:t>
            </a:r>
            <a:r>
              <a:rPr lang="kk-KZ" sz="1800" dirty="0" smtClean="0"/>
              <a:t>.</a:t>
            </a: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232310"/>
            <a:ext cx="923578" cy="899380"/>
          </a:xfrm>
          <a:prstGeom prst="rect">
            <a:avLst/>
          </a:prstGeom>
        </p:spPr>
      </p:pic>
      <p:pic>
        <p:nvPicPr>
          <p:cNvPr id="5" name="2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76456" y="473199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3596754"/>
      </p:ext>
    </p:extLst>
  </p:cSld>
  <p:clrMapOvr>
    <a:masterClrMapping/>
  </p:clrMapOvr>
  <p:transition advTm="60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27753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3" cstate="print"/>
          <a:srcRect r="50155"/>
          <a:stretch/>
        </p:blipFill>
        <p:spPr>
          <a:xfrm>
            <a:off x="827584" y="205979"/>
            <a:ext cx="7272808" cy="4814043"/>
          </a:xfrm>
          <a:prstGeom prst="rect">
            <a:avLst/>
          </a:prstGeom>
        </p:spPr>
      </p:pic>
      <p:pic>
        <p:nvPicPr>
          <p:cNvPr id="5" name="3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748464" y="473199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1158714"/>
      </p:ext>
    </p:extLst>
  </p:cSld>
  <p:clrMapOvr>
    <a:masterClrMapping/>
  </p:clrMapOvr>
  <p:transition advTm="316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33164"/>
            <a:ext cx="9144000" cy="5328592"/>
          </a:xfrm>
          <a:prstGeom prst="rect">
            <a:avLst/>
          </a:prstGeom>
        </p:spPr>
      </p:pic>
      <p:pic>
        <p:nvPicPr>
          <p:cNvPr id="3" name="4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748464" y="48387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64709274"/>
      </p:ext>
    </p:extLst>
  </p:cSld>
  <p:clrMapOvr>
    <a:masterClrMapping/>
  </p:clrMapOvr>
  <p:transition advTm="200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35000">
              <a:schemeClr val="accent2">
                <a:lumMod val="45000"/>
                <a:lumOff val="55000"/>
              </a:schemeClr>
            </a:gs>
            <a:gs pos="66000">
              <a:schemeClr val="accent2">
                <a:lumMod val="45000"/>
                <a:lumOff val="55000"/>
              </a:schemeClr>
            </a:gs>
            <a:gs pos="96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Физикалық диктант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00151"/>
            <a:ext cx="8712968" cy="3394472"/>
          </a:xfrm>
        </p:spPr>
        <p:txBody>
          <a:bodyPr>
            <a:normAutofit/>
          </a:bodyPr>
          <a:lstStyle/>
          <a:p>
            <a:r>
              <a:rPr lang="ru-RU" sz="1600" dirty="0"/>
              <a:t>Дополнить следующее предложение:</a:t>
            </a:r>
          </a:p>
          <a:p>
            <a:r>
              <a:rPr lang="ru-RU" sz="1600" dirty="0"/>
              <a:t>Количество _________________ в ядре определяет химический элемент, так как количество­­</a:t>
            </a:r>
            <a:r>
              <a:rPr lang="kk-KZ" sz="1600" dirty="0"/>
              <a:t>..................</a:t>
            </a:r>
            <a:r>
              <a:rPr lang="ru-RU" sz="1600" dirty="0"/>
              <a:t> может варьироваться. Различные элементы с ……………………………ядер называются изотопами элемента. Изотопы одного элемента имеют одинаковые свойства, но некоторые свойства  могут отличаться, поскольку их плотность незначительно отличается друг от друга. __________________ состоит из двух типов нуклонов. К ним относятся: электрический заряд ______________ нейтрон  и ______   заряженный протон. Число нуклонов в ядре называется _________________, а число протонов - _______________. Количество _________________ в ядре отличается от атома.</a:t>
            </a:r>
          </a:p>
          <a:p>
            <a:r>
              <a:rPr lang="ru-RU" sz="1600" dirty="0"/>
              <a:t> 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3" y="122524"/>
            <a:ext cx="1008112" cy="981699"/>
          </a:xfrm>
          <a:prstGeom prst="rect">
            <a:avLst/>
          </a:prstGeom>
        </p:spPr>
      </p:pic>
      <p:pic>
        <p:nvPicPr>
          <p:cNvPr id="5" name="5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748464" y="473199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3245747"/>
      </p:ext>
    </p:extLst>
  </p:cSld>
  <p:clrMapOvr>
    <a:masterClrMapping/>
  </p:clrMapOvr>
  <p:transition advTm="176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«Мозговой штурм»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600200"/>
            <a:ext cx="7224811" cy="2833217"/>
          </a:xfrm>
        </p:spPr>
        <p:txBody>
          <a:bodyPr>
            <a:noAutofit/>
          </a:bodyPr>
          <a:lstStyle/>
          <a:p>
            <a:r>
              <a:rPr lang="ru-RU" sz="2000" dirty="0"/>
              <a:t>. </a:t>
            </a:r>
            <a:r>
              <a:rPr lang="ru-RU" sz="2000" b="1" dirty="0"/>
              <a:t>Вы знаете, что одноименный заряды отталкиваются.</a:t>
            </a:r>
            <a:endParaRPr lang="ru-RU" sz="2000" dirty="0"/>
          </a:p>
          <a:p>
            <a:r>
              <a:rPr lang="ru-RU" sz="2000" b="1" dirty="0"/>
              <a:t>Протоны атомного ядра заряжены положительно, поэтому они должны </a:t>
            </a:r>
            <a:r>
              <a:rPr lang="ru-RU" sz="2000" b="1" dirty="0" smtClean="0"/>
              <a:t>отталкиваться </a:t>
            </a:r>
            <a:r>
              <a:rPr lang="ru-RU" sz="2000" b="1" dirty="0"/>
              <a:t>друг от друга. Почему ядро ​​не распадается?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95486"/>
            <a:ext cx="987789" cy="961908"/>
          </a:xfrm>
          <a:prstGeom prst="rect">
            <a:avLst/>
          </a:prstGeom>
        </p:spPr>
      </p:pic>
      <p:pic>
        <p:nvPicPr>
          <p:cNvPr id="5" name="6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748464" y="473199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5271054"/>
      </p:ext>
    </p:extLst>
  </p:cSld>
  <p:clrMapOvr>
    <a:masterClrMapping/>
  </p:clrMapOvr>
  <p:transition advTm="192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555526"/>
            <a:ext cx="7056784" cy="3888432"/>
          </a:xfrm>
        </p:spPr>
      </p:pic>
      <p:pic>
        <p:nvPicPr>
          <p:cNvPr id="4" name="7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748464" y="473199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8351863"/>
      </p:ext>
    </p:extLst>
  </p:cSld>
  <p:clrMapOvr>
    <a:masterClrMapping/>
  </p:clrMapOvr>
  <p:transition advTm="189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91432" y="0"/>
            <a:ext cx="5252568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802372" y="267494"/>
            <a:ext cx="41990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Ядерные силы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силы, удерживающие нуклоны в ядре.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02372" y="1154237"/>
            <a:ext cx="41990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Ядерные силы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самые мощные силы в природе.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02372" y="2067694"/>
            <a:ext cx="42341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Ядерные силы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действуют только в пределах атомных ядер.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2372" y="2954437"/>
            <a:ext cx="42341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Ядерные силы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не являются центральными.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02372" y="3880062"/>
            <a:ext cx="42341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Ядерным силам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свойственна зарядовая независимость.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11561" y="1851670"/>
            <a:ext cx="2520280" cy="2395036"/>
            <a:chOff x="860986" y="2067694"/>
            <a:chExt cx="2271600" cy="2272318"/>
          </a:xfrm>
        </p:grpSpPr>
        <p:sp>
          <p:nvSpPr>
            <p:cNvPr id="14" name="Овал 13"/>
            <p:cNvSpPr/>
            <p:nvPr/>
          </p:nvSpPr>
          <p:spPr>
            <a:xfrm>
              <a:off x="860986" y="2067694"/>
              <a:ext cx="2271600" cy="2272318"/>
            </a:xfrm>
            <a:prstGeom prst="ellipse">
              <a:avLst/>
            </a:prstGeom>
            <a:gradFill flip="none" rotWithShape="1">
              <a:gsLst>
                <a:gs pos="76000">
                  <a:srgbClr val="D7E61A"/>
                </a:gs>
                <a:gs pos="0">
                  <a:srgbClr val="D97EF6"/>
                </a:gs>
                <a:gs pos="100000">
                  <a:srgbClr val="5B06A2"/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/>
            <p:nvPr/>
          </p:nvSpPr>
          <p:spPr bwMode="auto">
            <a:xfrm>
              <a:off x="2047725" y="2981985"/>
              <a:ext cx="720000" cy="720000"/>
            </a:xfrm>
            <a:prstGeom prst="ellipse">
              <a:avLst/>
            </a:prstGeom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 scaled="0"/>
            </a:gradFill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" name="Овал 15"/>
            <p:cNvSpPr/>
            <p:nvPr/>
          </p:nvSpPr>
          <p:spPr bwMode="auto">
            <a:xfrm>
              <a:off x="1513267" y="2204802"/>
              <a:ext cx="720000" cy="720000"/>
            </a:xfrm>
            <a:prstGeom prst="ellipse">
              <a:avLst/>
            </a:prstGeom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 scaled="0"/>
            </a:gradFill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" name="Овал 16"/>
            <p:cNvSpPr/>
            <p:nvPr/>
          </p:nvSpPr>
          <p:spPr bwMode="auto">
            <a:xfrm>
              <a:off x="1137559" y="2317139"/>
              <a:ext cx="720000" cy="720000"/>
            </a:xfrm>
            <a:prstGeom prst="ellipse">
              <a:avLst/>
            </a:prstGeom>
            <a:gradFill>
              <a:gsLst>
                <a:gs pos="0">
                  <a:srgbClr val="FFC0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</a:gradFill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" name="Овал 17"/>
            <p:cNvSpPr/>
            <p:nvPr/>
          </p:nvSpPr>
          <p:spPr bwMode="auto">
            <a:xfrm>
              <a:off x="1547663" y="2782531"/>
              <a:ext cx="720000" cy="720000"/>
            </a:xfrm>
            <a:prstGeom prst="ellipse">
              <a:avLst/>
            </a:prstGeom>
            <a:gradFill>
              <a:gsLst>
                <a:gs pos="0">
                  <a:srgbClr val="FFC0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</a:gradFill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9" name="Овал 18"/>
            <p:cNvSpPr/>
            <p:nvPr/>
          </p:nvSpPr>
          <p:spPr bwMode="auto">
            <a:xfrm rot="15907305">
              <a:off x="975854" y="3100805"/>
              <a:ext cx="720000" cy="720000"/>
            </a:xfrm>
            <a:prstGeom prst="ellipse">
              <a:avLst/>
            </a:prstGeom>
            <a:gradFill>
              <a:gsLst>
                <a:gs pos="0">
                  <a:srgbClr val="FFC0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</a:gradFill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0" name="Овал 19"/>
            <p:cNvSpPr/>
            <p:nvPr/>
          </p:nvSpPr>
          <p:spPr bwMode="auto">
            <a:xfrm>
              <a:off x="1690538" y="3513862"/>
              <a:ext cx="720000" cy="720000"/>
            </a:xfrm>
            <a:prstGeom prst="ellipse">
              <a:avLst/>
            </a:prstGeom>
            <a:gradFill>
              <a:gsLst>
                <a:gs pos="0">
                  <a:srgbClr val="FFC0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</a:gradFill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1" name="Овал 20"/>
            <p:cNvSpPr/>
            <p:nvPr/>
          </p:nvSpPr>
          <p:spPr bwMode="auto">
            <a:xfrm>
              <a:off x="2050371" y="2255239"/>
              <a:ext cx="720000" cy="720000"/>
            </a:xfrm>
            <a:prstGeom prst="ellipse">
              <a:avLst/>
            </a:prstGeom>
            <a:gradFill>
              <a:gsLst>
                <a:gs pos="0">
                  <a:srgbClr val="FFC0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</a:gradFill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" name="Овал 21"/>
            <p:cNvSpPr/>
            <p:nvPr/>
          </p:nvSpPr>
          <p:spPr bwMode="auto">
            <a:xfrm>
              <a:off x="1636786" y="2397378"/>
              <a:ext cx="720000" cy="720000"/>
            </a:xfrm>
            <a:prstGeom prst="ellipse">
              <a:avLst/>
            </a:prstGeom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 scaled="0"/>
            </a:gradFill>
            <a:scene3d>
              <a:camera prst="orthographicFront" fov="0">
                <a:rot lat="0" lon="0" rev="0"/>
              </a:camera>
              <a:lightRig rig="contrasting" dir="t">
                <a:rot lat="0" lon="0" rev="1500000"/>
              </a:lightRig>
            </a:scene3d>
            <a:sp3d extrusionH="127000" prstMaterial="powder">
              <a:bevelT w="50800" h="6350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3" name="Овал 22"/>
            <p:cNvSpPr/>
            <p:nvPr/>
          </p:nvSpPr>
          <p:spPr bwMode="auto">
            <a:xfrm>
              <a:off x="1344840" y="3364716"/>
              <a:ext cx="720000" cy="720000"/>
            </a:xfrm>
            <a:prstGeom prst="ellipse">
              <a:avLst/>
            </a:prstGeom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 scaled="0"/>
            </a:gradFill>
            <a:scene3d>
              <a:camera prst="orthographicFront" fov="0">
                <a:rot lat="0" lon="0" rev="0"/>
              </a:camera>
              <a:lightRig rig="contrasting" dir="t">
                <a:rot lat="0" lon="0" rev="1500000"/>
              </a:lightRig>
            </a:scene3d>
            <a:sp3d extrusionH="127000" prstMaterial="powder">
              <a:bevelT w="50800" h="6350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Овал 23"/>
            <p:cNvSpPr/>
            <p:nvPr/>
          </p:nvSpPr>
          <p:spPr bwMode="auto">
            <a:xfrm>
              <a:off x="1052895" y="2811951"/>
              <a:ext cx="720000" cy="720000"/>
            </a:xfrm>
            <a:prstGeom prst="ellipse">
              <a:avLst/>
            </a:prstGeom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 scaled="0"/>
            </a:gradFill>
            <a:scene3d>
              <a:camera prst="orthographicFront" fov="0">
                <a:rot lat="0" lon="0" rev="0"/>
              </a:camera>
              <a:lightRig rig="contrasting" dir="t">
                <a:rot lat="0" lon="0" rev="1500000"/>
              </a:lightRig>
            </a:scene3d>
            <a:sp3d extrusionH="127000" prstMaterial="powder">
              <a:bevelT w="50800" h="6350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5" name="Овал 24"/>
            <p:cNvSpPr/>
            <p:nvPr/>
          </p:nvSpPr>
          <p:spPr bwMode="auto">
            <a:xfrm>
              <a:off x="2316107" y="2922461"/>
              <a:ext cx="720000" cy="720000"/>
            </a:xfrm>
            <a:prstGeom prst="ellipse">
              <a:avLst/>
            </a:prstGeom>
            <a:gradFill flip="none" rotWithShape="1">
              <a:gsLst>
                <a:gs pos="0">
                  <a:srgbClr val="FFF200"/>
                </a:gs>
                <a:gs pos="47000">
                  <a:srgbClr val="FF7A00"/>
                </a:gs>
                <a:gs pos="100000">
                  <a:srgbClr val="FF0300"/>
                </a:gs>
                <a:gs pos="100000">
                  <a:srgbClr val="4D0808"/>
                </a:gs>
              </a:gsLst>
              <a:lin ang="5400000" scaled="0"/>
              <a:tileRect/>
            </a:gradFill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6" name="Овал 25"/>
            <p:cNvSpPr/>
            <p:nvPr/>
          </p:nvSpPr>
          <p:spPr bwMode="auto">
            <a:xfrm>
              <a:off x="2058779" y="2616759"/>
              <a:ext cx="720000" cy="720000"/>
            </a:xfrm>
            <a:prstGeom prst="ellipse">
              <a:avLst/>
            </a:prstGeom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 scaled="0"/>
            </a:gradFill>
            <a:scene3d>
              <a:camera prst="orthographicFront" fov="0">
                <a:rot lat="0" lon="0" rev="0"/>
              </a:camera>
              <a:lightRig rig="contrasting" dir="t">
                <a:rot lat="0" lon="0" rev="1500000"/>
              </a:lightRig>
            </a:scene3d>
            <a:sp3d extrusionH="127000" prstMaterial="powder">
              <a:bevelT w="50800" h="6350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 bwMode="auto">
            <a:xfrm>
              <a:off x="1985763" y="3238792"/>
              <a:ext cx="720000" cy="720000"/>
            </a:xfrm>
            <a:prstGeom prst="ellipse">
              <a:avLst/>
            </a:prstGeom>
            <a:gradFill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5400000" scaled="0"/>
            </a:gradFill>
            <a:scene3d>
              <a:camera prst="orthographicFront" fov="0">
                <a:rot lat="0" lon="0" rev="0"/>
              </a:camera>
              <a:lightRig rig="contrasting" dir="t">
                <a:rot lat="0" lon="0" rev="1500000"/>
              </a:lightRig>
            </a:scene3d>
            <a:sp3d extrusionH="127000" prstMaterial="powder">
              <a:bevelT w="50800" h="6350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8" name="Овал 27"/>
            <p:cNvSpPr/>
            <p:nvPr/>
          </p:nvSpPr>
          <p:spPr bwMode="auto">
            <a:xfrm>
              <a:off x="1547664" y="2754990"/>
              <a:ext cx="720000" cy="720000"/>
            </a:xfrm>
            <a:prstGeom prst="ellipse">
              <a:avLst/>
            </a:prstGeom>
            <a:gradFill flip="none" rotWithShape="1">
              <a:gsLst>
                <a:gs pos="0">
                  <a:srgbClr val="FFF200"/>
                </a:gs>
                <a:gs pos="47000">
                  <a:srgbClr val="FF7A00"/>
                </a:gs>
                <a:gs pos="100000">
                  <a:srgbClr val="FF0300"/>
                </a:gs>
                <a:gs pos="100000">
                  <a:srgbClr val="4D0808"/>
                </a:gs>
              </a:gsLst>
              <a:lin ang="5400000" scaled="0"/>
              <a:tileRect/>
            </a:gradFill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971600" y="2954437"/>
            <a:ext cx="2592288" cy="830997"/>
          </a:xfrm>
          <a:prstGeom prst="rect">
            <a:avLst/>
          </a:prstGeom>
          <a:gradFill>
            <a:gsLst>
              <a:gs pos="25000">
                <a:srgbClr val="5B06A2">
                  <a:alpha val="80000"/>
                </a:srgbClr>
              </a:gs>
              <a:gs pos="50000">
                <a:srgbClr val="FF7A00">
                  <a:alpha val="80000"/>
                </a:srgbClr>
              </a:gs>
              <a:gs pos="85000">
                <a:srgbClr val="D7E61A">
                  <a:alpha val="80000"/>
                </a:srgbClr>
              </a:gs>
            </a:gsLst>
            <a:lin ang="5400000" scaled="0"/>
          </a:gra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Сильное взаимодействие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8 слайд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 cstate="print"/>
          <a:stretch>
            <a:fillRect/>
          </a:stretch>
        </p:blipFill>
        <p:spPr>
          <a:xfrm>
            <a:off x="8676456" y="4731990"/>
            <a:ext cx="304800" cy="304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511834534"/>
      </p:ext>
    </p:extLst>
  </p:cSld>
  <p:clrMapOvr>
    <a:masterClrMapping/>
  </p:clrMapOvr>
  <p:transition advTm="544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4" presetClass="path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29" dur="2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036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29" grpId="0" animBg="1"/>
      <p:bldP spid="29" grpId="1" animBg="1"/>
      <p:bldP spid="29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507288" cy="857250"/>
          </a:xfrm>
        </p:spPr>
        <p:txBody>
          <a:bodyPr>
            <a:noAutofit/>
          </a:bodyPr>
          <a:lstStyle/>
          <a:p>
            <a:pPr algn="ctr"/>
            <a:r>
              <a:rPr lang="kk-KZ" sz="1800" dirty="0" smtClean="0"/>
              <a:t>      </a:t>
            </a:r>
            <a:r>
              <a:rPr lang="ru-RU" sz="1800" dirty="0"/>
              <a:t>Если утверждение </a:t>
            </a:r>
            <a:r>
              <a:rPr lang="ru-RU" sz="1800" dirty="0" smtClean="0"/>
              <a:t>правильное</a:t>
            </a:r>
            <a:r>
              <a:rPr lang="ru-RU" sz="1800" dirty="0"/>
              <a:t>, вставьте слово «+»</a:t>
            </a:r>
            <a:br>
              <a:rPr lang="ru-RU" sz="1800" dirty="0"/>
            </a:br>
            <a:r>
              <a:rPr lang="ru-RU" sz="1800" dirty="0"/>
              <a:t> Если утверждение </a:t>
            </a:r>
            <a:r>
              <a:rPr lang="ru-RU" sz="1800" dirty="0" smtClean="0"/>
              <a:t>ложное</a:t>
            </a:r>
            <a:r>
              <a:rPr lang="ru-RU" sz="1800" dirty="0"/>
              <a:t>, вставьте «-».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94242" y="58321"/>
            <a:ext cx="993834" cy="967795"/>
          </a:xfrm>
          <a:prstGeom prst="rect">
            <a:avLst/>
          </a:prstGeom>
        </p:spPr>
      </p:pic>
      <p:pic>
        <p:nvPicPr>
          <p:cNvPr id="6" name="Объект 5"/>
          <p:cNvPicPr>
            <a:picLocks noGrp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336"/>
          <a:stretch/>
        </p:blipFill>
        <p:spPr bwMode="auto">
          <a:xfrm>
            <a:off x="899592" y="1203598"/>
            <a:ext cx="7512447" cy="34337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" name="9 слайд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676456" y="473199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4628200"/>
      </p:ext>
    </p:extLst>
  </p:cSld>
  <p:clrMapOvr>
    <a:masterClrMapping/>
  </p:clrMapOvr>
  <p:transition advTm="246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2|1.7|1.2|3.1|1.4"/>
</p:tagLst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739</TotalTime>
  <Words>214</Words>
  <Application>Microsoft Office PowerPoint</Application>
  <PresentationFormat>Экран (16:9)</PresentationFormat>
  <Paragraphs>22</Paragraphs>
  <Slides>10</Slides>
  <Notes>0</Notes>
  <HiddenSlides>0</HiddenSlides>
  <MMClips>10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Легкий дым</vt:lpstr>
      <vt:lpstr>Ядерные силы</vt:lpstr>
      <vt:lpstr>Цели обучения, которые достигаются на данном уроке (ссылка на учебную программу)</vt:lpstr>
      <vt:lpstr>Слайд 3</vt:lpstr>
      <vt:lpstr>Слайд 4</vt:lpstr>
      <vt:lpstr>Физикалық диктант</vt:lpstr>
      <vt:lpstr>«Мозговой штурм»</vt:lpstr>
      <vt:lpstr>Слайд 7</vt:lpstr>
      <vt:lpstr>Слайд 8</vt:lpstr>
      <vt:lpstr>      Если утверждение правильное, вставьте слово «+»  Если утверждение ложное, вставьте «-».</vt:lpstr>
      <vt:lpstr>Рефлексия</vt:lpstr>
    </vt:vector>
  </TitlesOfParts>
  <Company>CompEdu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Строение атомного ядра. Ядерные силы</dc:title>
  <dc:creator>User</dc:creator>
  <cp:lastModifiedBy>INGENER</cp:lastModifiedBy>
  <cp:revision>84</cp:revision>
  <dcterms:created xsi:type="dcterms:W3CDTF">2014-10-20T08:07:22Z</dcterms:created>
  <dcterms:modified xsi:type="dcterms:W3CDTF">2020-07-20T06:25:08Z</dcterms:modified>
</cp:coreProperties>
</file>