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64" r:id="rId6"/>
    <p:sldId id="259" r:id="rId7"/>
    <p:sldId id="265" r:id="rId8"/>
    <p:sldId id="260" r:id="rId9"/>
    <p:sldId id="266" r:id="rId10"/>
    <p:sldId id="261" r:id="rId11"/>
    <p:sldId id="267" r:id="rId12"/>
    <p:sldId id="262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5F1E-9993-4183-9FA3-9CAD47A7924F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776B-F36F-4505-BA2D-760B6D7DB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49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14:prism isContent="1" isInverted="1"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5F1E-9993-4183-9FA3-9CAD47A7924F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776B-F36F-4505-BA2D-760B6D7DB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93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14:prism isContent="1" isInverted="1"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5F1E-9993-4183-9FA3-9CAD47A7924F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776B-F36F-4505-BA2D-760B6D7DB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60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14:prism isContent="1" isInverted="1"/>
      </p:transition>
    </mc:Choice>
    <mc:Fallback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5F1E-9993-4183-9FA3-9CAD47A7924F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776B-F36F-4505-BA2D-760B6D7DB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78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14:prism isContent="1" isInverted="1"/>
      </p:transition>
    </mc:Choice>
    <mc:Fallback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5F1E-9993-4183-9FA3-9CAD47A7924F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776B-F36F-4505-BA2D-760B6D7DB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41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14:prism isContent="1" isInverted="1"/>
      </p:transition>
    </mc:Choice>
    <mc:Fallback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5F1E-9993-4183-9FA3-9CAD47A7924F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776B-F36F-4505-BA2D-760B6D7DB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4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14:prism isContent="1" isInverted="1"/>
      </p:transition>
    </mc:Choice>
    <mc:Fallback>
      <p:transition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5F1E-9993-4183-9FA3-9CAD47A7924F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776B-F36F-4505-BA2D-760B6D7DB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27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14:prism isContent="1" isInverted="1"/>
      </p:transition>
    </mc:Choice>
    <mc:Fallback>
      <p:transition spd="slow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5F1E-9993-4183-9FA3-9CAD47A7924F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776B-F36F-4505-BA2D-760B6D7DB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14:prism isContent="1" isInverted="1"/>
      </p:transition>
    </mc:Choice>
    <mc:Fallback>
      <p:transition spd="slow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5F1E-9993-4183-9FA3-9CAD47A7924F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776B-F36F-4505-BA2D-760B6D7DB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91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14:prism isContent="1" isInverted="1"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5F1E-9993-4183-9FA3-9CAD47A7924F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FB65776B-F36F-4505-BA2D-760B6D7DB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47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14:prism isContent="1" isInverted="1"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5F1E-9993-4183-9FA3-9CAD47A7924F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776B-F36F-4505-BA2D-760B6D7DB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27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14:prism isContent="1" isInverted="1"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5F1E-9993-4183-9FA3-9CAD47A7924F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776B-F36F-4505-BA2D-760B6D7DB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31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14:prism isContent="1" isInverted="1"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5F1E-9993-4183-9FA3-9CAD47A7924F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776B-F36F-4505-BA2D-760B6D7DB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91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14:prism isContent="1" isInverted="1"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5F1E-9993-4183-9FA3-9CAD47A7924F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776B-F36F-4505-BA2D-760B6D7DB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37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14:prism isContent="1" isInverted="1"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5F1E-9993-4183-9FA3-9CAD47A7924F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776B-F36F-4505-BA2D-760B6D7DB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6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14:prism isContent="1" isInverted="1"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5F1E-9993-4183-9FA3-9CAD47A7924F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776B-F36F-4505-BA2D-760B6D7DB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50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14:prism isContent="1" isInverted="1"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5F1E-9993-4183-9FA3-9CAD47A7924F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776B-F36F-4505-BA2D-760B6D7DB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29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14:prism isContent="1" isInverted="1"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165F1E-9993-4183-9FA3-9CAD47A7924F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B65776B-F36F-4505-BA2D-760B6D7DB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0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4="http://schemas.microsoft.com/office/powerpoint/2010/main" Requires="p14">
      <p:transition spd="slow" p14:dur="1600" advClick="0">
        <p14:prism isContent="1" isInverted="1"/>
      </p:transition>
    </mc:Choice>
    <mc:Fallback>
      <p:transition spd="slow" advClick="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kodeksy-kz.com/ka/ob_administrativnyh_pravonarusheniyah/50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79680" y="3048003"/>
            <a:ext cx="9312273" cy="23367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Памятка </a:t>
            </a:r>
            <a:r>
              <a:rPr lang="ru-RU" b="1" dirty="0"/>
              <a:t>по поведению детей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 </a:t>
            </a:r>
            <a:r>
              <a:rPr lang="ru-RU" b="1" dirty="0"/>
              <a:t>выходные дни и каникулярное время</a:t>
            </a:r>
            <a:endParaRPr lang="en-US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47" y="3047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09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14:prism isContent="1" isInverted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211015"/>
            <a:ext cx="10332552" cy="6646985"/>
          </a:xfrm>
        </p:spPr>
        <p:txBody>
          <a:bodyPr>
            <a:normAutofit fontScale="70000" lnSpcReduction="20000"/>
          </a:bodyPr>
          <a:lstStyle/>
          <a:p>
            <a:pPr algn="ctr"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РК Об административных правонарушениях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441. Нарушение запрета потребления табачных изделий и электронных сигарет в отдельных общественных местах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Потребление табачных изделий в отдельных общественных местах, в которых законодательством Республики Казахстан установлен запрет на потребление табачных изделий, за исключением случая, предусмотренного частью 1-2 настоящей статьи,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штраф на физических лиц в размере трех месячных расчетных показателей.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1-2. Потребление табачных изделий и (или) электронных сигарет на борту воздушного судна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влечет штраф на физических лиц в размере пятидесяти месячных расчетных показателей.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Действие, предусмотренное частью первой настоящей статьи, совершенное повторно в течение года после наложения административного взыскания, – влечет штраф на физических лиц в размере шести месячных расчетных показателей.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Нарушение работодателем законодательства Республики Казахстан, предусматривающего выделение специальных мест для потребления табачных изделий, а также непринятие мер к лицам, потребляющим табачные изделия в не определенных для этого специальных местах,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влекут штраф на должностных лиц, субъектов малого предпринимательства или некоммерческие организации в размере десяти, на субъектов среднего предпринимательства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 размере двадцати пяти, на субъектов крупного предпринимательства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 размере сорока месячных расчетных показателей.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Сноска. Статья 441 с изменениями, внесенными законами РК от 06.04.2015 № 299-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(вводится в действие по истечении десяти календарных дней после дня его первого официального опубликования); от 10.05.2017 № 64-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(вводится в действие по истечении десяти календарных дней после дня его первого официального опубликования); от 28.12.2017 № 127-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(вводится в действие по истечении десяти календарных дней после дня его первого официального опубликования); от 19.04.2019 № 249-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(вводится в действие по истечении десяти календарных дней после дня его первого официального опубликования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18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14:prism isContent="1" isInverted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292" y="826476"/>
            <a:ext cx="10128738" cy="569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69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14:prism isContent="1" isInverted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281354"/>
            <a:ext cx="10018713" cy="6418383"/>
          </a:xfrm>
        </p:spPr>
        <p:txBody>
          <a:bodyPr>
            <a:normAutofit fontScale="85000" lnSpcReduction="10000"/>
          </a:bodyPr>
          <a:lstStyle/>
          <a:p>
            <a:pPr algn="ctr"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РК Об административных правонарушениях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442. Нахождение в ночное время несовершеннолетних в развлекательных заведениях или вне жилища без сопровождения законных представителей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Нахождение несовершеннолетних в развлекательных заведениях в ночное время без сопровождения законных представителей с 22 до 6 часов утра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влечет штраф на законных представителей в размере трех месячных расчетных показателей.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Нахождение несовершеннолетних без сопровождения законных представителей вне жилища с 23 до 6 часов утра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предупреждение на законных представителей.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Действия, предусмотренные частями первой и второй настоящей статьи, совершенные повторно в течение года после наложения административного взыскания,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влекут штраф на законных представителей в размере семи месячных расчетных показателей.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Сноска. Статья 442 с изменениями, внесенными законами РК от 29.12.2014 № 272-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(вводится в действие 01.01.2015); от 28.12.2017 № 127-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(вводится в действие по истечении десяти календарных дней после дня его первого официального опубликования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969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14:prism isContent="1" isInverted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258961"/>
            <a:ext cx="10302874" cy="646509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4841748"/>
            <a:ext cx="4464050" cy="188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86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14:prism isContent="1" isInverted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s://cf.ppt-online.org/files1/slide/b/BK2JomeEuz9dDALGt5HSQnyPIfcVCxRZbagpwNFv0M/slide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4" t="56112" b="-1"/>
          <a:stretch/>
        </p:blipFill>
        <p:spPr bwMode="auto">
          <a:xfrm>
            <a:off x="1484310" y="3619501"/>
            <a:ext cx="10383840" cy="300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cf.ppt-online.org/files1/slide/b/BK2JomeEuz9dDALGt5HSQnyPIfcVCxRZbagpwNFv0M/slide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0" b="40000"/>
          <a:stretch/>
        </p:blipFill>
        <p:spPr bwMode="auto">
          <a:xfrm>
            <a:off x="1503360" y="1"/>
            <a:ext cx="10383840" cy="41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829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14:prism isContent="1" isInverted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23092"/>
            <a:ext cx="10455644" cy="6734908"/>
          </a:xfrm>
        </p:spPr>
        <p:txBody>
          <a:bodyPr>
            <a:normAutofit fontScale="70000" lnSpcReduction="20000"/>
          </a:bodyPr>
          <a:lstStyle/>
          <a:p>
            <a:pPr algn="ctr"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Уголовный Кодекс РК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107. Умышленное причинение средней тяжести вреда здоровью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Умышленное причинение средней тяжести вреда здоровью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-наказывается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штрафом в размере до одной тысячи месячных расчетных показателей либо исправительными работами в том же размере, либо привлечением к общественным работам на срок до шестисот часов, либо ограничением свободы на срок до двух лет, либо лишением свободы на тот же срок.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же деяние, совершенное: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двух или более лиц;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лица или его близких в связи с осуществлением данным лицом служебной деятельности или выполнением профессионального или общественного долга;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особой жестокостью, а равно в отношении лица, заведомо для виновного находящегося в беспомощном состоянии;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группой лиц по предварительному сговору, преступной группой;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хулиганских побуждений;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мотиву социальной, национальной, расовой, религиозной ненависти или вражды;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неоднократно;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заведомо несовершеннолетнего,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наказывается штрафом в размере до двух тысяч месячных расчетных показателей либо исправительными работами в том же размере, либо привлечением к общественным работам на срок до восьмисот часов, либо ограничением свободы на срок до трех лет, либо лишением свободы на тот же срок.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Сноска. Статья 107 с изменениями, внесенными Законом РК от 12.07.2018 № 180-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(вводится в действие по истечении десяти календарных дней после дня его первого официального опубликования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579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14:prism isContent="1" isInverted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0" name="Picture 6" descr="http://proufu.ru/upload/resize_cache/iblock/40f/728_410_2/40f1e6c13bc89ce7d23d6d0f13eba247.jpg?158044857446194?1580448574461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471" y="2276473"/>
            <a:ext cx="5868703" cy="389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ds04.infourok.ru/uploads/ex/131a/00034769-60a53a9d/img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" t="6320" r="39618" b="38401"/>
          <a:stretch/>
        </p:blipFill>
        <p:spPr bwMode="auto">
          <a:xfrm>
            <a:off x="1484310" y="300036"/>
            <a:ext cx="5029200" cy="379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684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14:prism isContent="1" isInverted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263769"/>
            <a:ext cx="10438059" cy="6594230"/>
          </a:xfrm>
        </p:spPr>
        <p:txBody>
          <a:bodyPr>
            <a:normAutofit fontScale="77500" lnSpcReduction="20000"/>
          </a:bodyPr>
          <a:lstStyle/>
          <a:p>
            <a:pPr algn="ctr"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РК Об административных правонарушениях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127. Неисполнение обязанностей по воспитанию и (или) образованию, защите прав и интересов несовершеннолетнего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Неисполнение родителями или другими законными представителями обязанностей по воспитанию и (или) образованию, защите прав и (или) интересов несовершеннолетних детей, а также по уходу за ними и содержанию 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штраф в размере десяти месячных расчетных показателей.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Деяние, предусмотренное частью первой настоящей статьи, совершенное повторно в течение года после наложения административного взыскания,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штраф в размере пятнадцати месячных расчетных показателей либо административный арест на срок до пяти суток.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Деяние, предусмотренное частью первой настоящей статьи, совершенное родителем или иным лицом, на которое возложены эти обязанности, а равно педагогом или другим работником организации образования, здравоохранения или иной организации, на которого возложены обязанности по воспитанию и (или) образованию, повлекшее употребление несовершеннолетним алкогольных напитков, наркотических средств, психотропных веществ, их аналогов либо занятие бродяжничеством или попрошайничеством, либо совершение им умышленного деяния, содержащего признаки уголовного либо административного правонарушения,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штраф в размере двадцати месячных расчетных показателей либо административный арест на срок до десяти суток.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Сноска. Статья 127 в редакции Закона РК от 27.12.2019 № 294-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(вводится в действие по истечении десяти календарных дней после дня его первого официального опубликования).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63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14:prism isContent="1" isInverted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88"/>
          <a:stretch/>
        </p:blipFill>
        <p:spPr>
          <a:xfrm>
            <a:off x="8564894" y="3962399"/>
            <a:ext cx="3581948" cy="274320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3055" r="-1458" b="20000"/>
          <a:stretch/>
        </p:blipFill>
        <p:spPr>
          <a:xfrm>
            <a:off x="1733550" y="38100"/>
            <a:ext cx="9144000" cy="3752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t="10556" r="4150" b="38333"/>
          <a:stretch/>
        </p:blipFill>
        <p:spPr>
          <a:xfrm>
            <a:off x="1733550" y="3962399"/>
            <a:ext cx="6858000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843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14:prism isContent="1" isInverted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2050" y="0"/>
            <a:ext cx="10877550" cy="6858000"/>
          </a:xfrm>
        </p:spPr>
        <p:txBody>
          <a:bodyPr>
            <a:noAutofit/>
          </a:bodyPr>
          <a:lstStyle/>
          <a:p>
            <a:pPr algn="ctr" fontAlgn="base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РК Об административных правонарушениях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434. Мелкое хулиганство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Мелкое хулиганство, то есть нецензурная брань в общественных местах, оскорбительное приставание к физическим лицам, осквернение жилых помещений и другие подобные действия, выражающие неуважение к окружающим, нарушающие общественный порядок и спокойствие физических лиц,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штраф в размере пяти месячных расчетных показателей либо административный арест на срок до десяти суток.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fontAlgn="base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Действия, предусмотренные частью первой настоящей статьи, совершенные повторно в течение года после наложения административного взыскания, –влекут административный арест на срок до пятнадцати суток.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fontAlgn="base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Действия, предусмотренные частью второй настоящей статьи, совершенные лицами, к которым административный арест в соответствии с частью второй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статьи 50 настоящего Кодекса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применяется,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влекут штраф в размере двадцати месячных расчетных показателей.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Сноска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Статья 434 с изменениями, внесенными законами РК от 28.12.2017 № 127-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(вводится в действие по истечении десяти календарных дней после дня его первого официального опубликования); от 30.12.2019 № 300-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(вводится в действие по истечении десяти календарных дней после дня его первого официального опубликования).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щелканье семечек в общественном месте можно попасть под административный арест. Полицейские включились в борьбу за чистоту города.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Кинул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шелуху на тротуар — оплати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5000 тенге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614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14:prism isContent="1" isInverted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377" y="889000"/>
            <a:ext cx="6760369" cy="570230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746" y="3670103"/>
            <a:ext cx="3422453" cy="2921198"/>
          </a:xfrm>
          <a:prstGeom prst="rect">
            <a:avLst/>
          </a:prstGeom>
        </p:spPr>
      </p:pic>
      <p:pic>
        <p:nvPicPr>
          <p:cNvPr id="2050" name="Picture 2" descr="https://ds04.infourok.ru/uploads/ex/0135/00078ecc-6ff4f4d4/img1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9" t="32986" r="53576" b="26736"/>
          <a:stretch/>
        </p:blipFill>
        <p:spPr bwMode="auto">
          <a:xfrm>
            <a:off x="8464746" y="898426"/>
            <a:ext cx="360045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456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14:prism isContent="1" isInverted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75846"/>
            <a:ext cx="10279798" cy="6506307"/>
          </a:xfrm>
        </p:spPr>
        <p:txBody>
          <a:bodyPr>
            <a:normAutofit fontScale="85000" lnSpcReduction="10000"/>
          </a:bodyPr>
          <a:lstStyle/>
          <a:p>
            <a:pPr algn="ctr"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РК Об административных правонарушениях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440. Распитие алкогольных напитков или появление в общественных местах в состоянии опьянения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Распитие алкогольных напитков на улицах и в других общественных местах, кроме организаций торговли и общественного питания, в которых продажа алкогольных напитков на разлив разрешена местным исполнительным органом, или появление в общественных местах в состоянии опьянения, оскорбляющем человеческое достоинство и общественную нравственность,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влечет штраф в размере пяти месячных расчетных показателей.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в общественных местах в состоянии опьянения лиц, не достигших восемнадцати лет, а равно распитие ими алкогольных напитков 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влекут штраф на родителей или лиц, их заменяющих, в размере пяти месячных расчетных показателей.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Действия, предусмотренные частями первой и второй настоящей статьи, совершенные повторно в течение года после наложения административного взыскания,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влекут штраф в размере десяти месячных расчетных показателей либо административный арест на срок до пяти суток.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Сноска. Статья 440 в редакции Закона РК от 30.12.2019 № 300-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(вводится в действие по истечении десяти календарных дней после дня его первого официального опубликования).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472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14:prism isContent="1" isInverted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0" y="721277"/>
            <a:ext cx="10191875" cy="5757766"/>
          </a:xfrm>
        </p:spPr>
      </p:pic>
    </p:spTree>
    <p:extLst>
      <p:ext uri="{BB962C8B-B14F-4D97-AF65-F5344CB8AC3E}">
        <p14:creationId xmlns:p14="http://schemas.microsoft.com/office/powerpoint/2010/main" val="770580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Click="0">
        <p14:prism isContent="1" isInverted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438</TotalTime>
  <Words>1354</Words>
  <Application>Microsoft Office PowerPoint</Application>
  <PresentationFormat>Широкоэкранный</PresentationFormat>
  <Paragraphs>53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Corbel</vt:lpstr>
      <vt:lpstr>Times New Roman</vt:lpstr>
      <vt:lpstr>Параллакс</vt:lpstr>
      <vt:lpstr>Памятка по поведению детей  в выходные дни и каникулярное время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14</cp:revision>
  <dcterms:created xsi:type="dcterms:W3CDTF">2020-05-08T11:03:14Z</dcterms:created>
  <dcterms:modified xsi:type="dcterms:W3CDTF">2020-05-09T07:49:12Z</dcterms:modified>
</cp:coreProperties>
</file>