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65" r:id="rId6"/>
    <p:sldId id="259" r:id="rId7"/>
    <p:sldId id="261" r:id="rId8"/>
    <p:sldId id="263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196752"/>
            <a:ext cx="7992888" cy="1296144"/>
          </a:xfrm>
        </p:spPr>
        <p:txBody>
          <a:bodyPr>
            <a:noAutofit/>
          </a:bodyPr>
          <a:lstStyle/>
          <a:p>
            <a:pPr algn="ctr"/>
            <a:r>
              <a:rPr lang="kk-KZ" sz="8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Жетіқарақшы</a:t>
            </a:r>
            <a:r>
              <a:rPr lang="kk-KZ" sz="8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8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476673"/>
            <a:ext cx="7930883" cy="1080119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Сабақтың тақырыбы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71600" y="3356992"/>
            <a:ext cx="7200800" cy="30963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25069" y="3566336"/>
            <a:ext cx="69127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kk-KZ" sz="2000" i="1" dirty="0">
                <a:latin typeface="Times New Roman" pitchFamily="18" charset="0"/>
                <a:cs typeface="Times New Roman" pitchFamily="18" charset="0"/>
              </a:rPr>
              <a:t>4.​1.​1.​1* анық айтылған сөзді тыңдап, қысқаша жазба (тірек сөздер) жасау және нақтылау мақсатында сұрақтар құру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i="1" dirty="0">
                <a:latin typeface="Times New Roman" pitchFamily="18" charset="0"/>
                <a:cs typeface="Times New Roman" pitchFamily="18" charset="0"/>
              </a:rPr>
              <a:t>4.​1.​2.​1 бейтаныс сөздер мен сөз тіркестері бар мәтіннің мағынасын мәнмәтінге қатысты анықтап түсіну </a:t>
            </a:r>
          </a:p>
        </p:txBody>
      </p:sp>
      <p:pic>
        <p:nvPicPr>
          <p:cNvPr id="2050" name="Picture 2" descr="C:\Users\асер\Desktop\v4-728px-Tell-Time-Without-a-Clock-Step-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36912"/>
            <a:ext cx="7200801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164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9" y="1628800"/>
            <a:ext cx="7622232" cy="2664296"/>
          </a:xfrm>
        </p:spPr>
        <p:txBody>
          <a:bodyPr/>
          <a:lstStyle/>
          <a:p>
            <a:pPr algn="l"/>
            <a:r>
              <a:rPr lang="kk-KZ" sz="3200" i="1" dirty="0">
                <a:latin typeface="Times New Roman" pitchFamily="18" charset="0"/>
                <a:cs typeface="Times New Roman" pitchFamily="18" charset="0"/>
              </a:rPr>
              <a:t>жұлдыз </a:t>
            </a:r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–  </a:t>
            </a:r>
            <a:r>
              <a:rPr lang="kk-KZ" sz="3200" b="0" i="1" dirty="0" smtClean="0">
                <a:latin typeface="Times New Roman" pitchFamily="18" charset="0"/>
                <a:cs typeface="Times New Roman" pitchFamily="18" charset="0"/>
              </a:rPr>
              <a:t>звезда</a:t>
            </a:r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kk-KZ" sz="3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жетіқарақшы </a:t>
            </a:r>
            <a:r>
              <a:rPr lang="kk-KZ" sz="32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b="0" i="1" dirty="0">
                <a:effectLst/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3200" b="0" i="1" dirty="0" smtClean="0">
                <a:effectLst/>
                <a:latin typeface="Times New Roman" pitchFamily="18" charset="0"/>
                <a:cs typeface="Times New Roman" pitchFamily="18" charset="0"/>
              </a:rPr>
              <a:t>ольшая </a:t>
            </a:r>
            <a:r>
              <a:rPr lang="ru-RU" sz="3200" b="0" i="1" dirty="0">
                <a:effectLst/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200" b="0" i="1" dirty="0" smtClean="0">
                <a:effectLst/>
                <a:latin typeface="Times New Roman" pitchFamily="18" charset="0"/>
                <a:cs typeface="Times New Roman" pitchFamily="18" charset="0"/>
              </a:rPr>
              <a:t>едведица</a:t>
            </a:r>
            <a:r>
              <a:rPr lang="kk-KZ" sz="32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200" i="1" dirty="0">
                <a:latin typeface="Times New Roman" pitchFamily="18" charset="0"/>
                <a:cs typeface="Times New Roman" pitchFamily="18" charset="0"/>
              </a:rPr>
            </a:br>
            <a:r>
              <a:rPr lang="kk-KZ" sz="3200" i="1" dirty="0">
                <a:latin typeface="Times New Roman" pitchFamily="18" charset="0"/>
                <a:cs typeface="Times New Roman" pitchFamily="18" charset="0"/>
              </a:rPr>
              <a:t>үркер – </a:t>
            </a:r>
            <a:r>
              <a:rPr lang="kk-KZ" sz="3200" b="0" i="1" dirty="0" smtClean="0">
                <a:latin typeface="Times New Roman" pitchFamily="18" charset="0"/>
                <a:cs typeface="Times New Roman" pitchFamily="18" charset="0"/>
              </a:rPr>
              <a:t>плеяды</a:t>
            </a:r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kk-KZ" sz="3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ертегі – </a:t>
            </a:r>
            <a:r>
              <a:rPr lang="kk-KZ" sz="3200" b="0" i="1" dirty="0" smtClean="0">
                <a:latin typeface="Times New Roman" pitchFamily="18" charset="0"/>
                <a:cs typeface="Times New Roman" pitchFamily="18" charset="0"/>
              </a:rPr>
              <a:t>сказка</a:t>
            </a:r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kk-KZ" sz="3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аңыз – </a:t>
            </a:r>
            <a:r>
              <a:rPr lang="kk-KZ" sz="3200" b="0" i="1" dirty="0" smtClean="0">
                <a:latin typeface="Times New Roman" pitchFamily="18" charset="0"/>
                <a:cs typeface="Times New Roman" pitchFamily="18" charset="0"/>
              </a:rPr>
              <a:t>легенда</a:t>
            </a:r>
            <a:r>
              <a:rPr lang="kk-KZ" sz="3600" b="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b="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>
                <a:latin typeface="Times New Roman" pitchFamily="18" charset="0"/>
                <a:cs typeface="Times New Roman" pitchFamily="18" charset="0"/>
              </a:rPr>
            </a:b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7920880" cy="825272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7600" b="1" dirty="0" smtClean="0">
                <a:latin typeface="Times New Roman" pitchFamily="18" charset="0"/>
                <a:cs typeface="Times New Roman" pitchFamily="18" charset="0"/>
              </a:rPr>
              <a:t>Жаңа </a:t>
            </a:r>
            <a:r>
              <a:rPr lang="kk-KZ" sz="7600" b="1" dirty="0">
                <a:latin typeface="Times New Roman" pitchFamily="18" charset="0"/>
                <a:cs typeface="Times New Roman" pitchFamily="18" charset="0"/>
              </a:rPr>
              <a:t>сөздермен танысайық:</a:t>
            </a:r>
            <a:r>
              <a:rPr lang="kk-KZ" sz="7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7600" dirty="0">
                <a:latin typeface="Times New Roman" pitchFamily="18" charset="0"/>
                <a:cs typeface="Times New Roman" pitchFamily="18" charset="0"/>
              </a:rPr>
            </a:br>
            <a:endParaRPr lang="ru-RU" sz="7600" dirty="0"/>
          </a:p>
        </p:txBody>
      </p:sp>
      <p:pic>
        <p:nvPicPr>
          <p:cNvPr id="5123" name="Picture 3" descr="C:\Users\асер\Desktop\71fc5814937f8dc833385da140d65bc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501008"/>
            <a:ext cx="4824536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52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640960" cy="5649808"/>
          </a:xfrm>
        </p:spPr>
        <p:txBody>
          <a:bodyPr>
            <a:no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1-тапсырма. Мәтіңді оқыңыз</a:t>
            </a:r>
          </a:p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Баяғы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заманда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Үркер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аспан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патшасының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қызы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болыпты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Қыздың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есімі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Үлпілдек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Үлпілдектің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нұры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айналаға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жарқырап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Үлпілдекті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хан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нөкерлері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күзетіп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жүреді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 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​      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Бірде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Жетіқарақшы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Үлпілдекті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көріп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ұнатып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Үлпілдекті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ұрламақшы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аңдиды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күні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жолы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бола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кетті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күні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Үлпілдектің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қасында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нөкерлері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болмай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Жетіқарақшы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сәтті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пайдаланып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ұрлап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әкетеді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Үркер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сезіп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нөкерлерімен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Жетіқарақшыны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қуады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Үркер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Жетіқарақшыға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жете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бергенде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атып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Жетіқарақшы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жоғалып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кетіпті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жағдай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қайталаныпты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Шындығында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Жетіқарақшы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Темірқазықты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айналып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Үркер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екеуі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бір-біріне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жақындай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бергенде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атып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кетеді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Үлпілдекті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қарақшыдан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құтқару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Үркер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нөкерлерімен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Жетіқарақшыны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әлі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қуып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»,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сөз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осыдан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сияқты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794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124744"/>
            <a:ext cx="8640960" cy="5256584"/>
          </a:xfrm>
        </p:spPr>
        <p:txBody>
          <a:bodyPr>
            <a:noAutofit/>
          </a:bodyPr>
          <a:lstStyle/>
          <a:p>
            <a:pPr marL="45720" indent="0">
              <a:buNone/>
            </a:pP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kk-KZ" sz="2000" b="1" dirty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71600" y="751344"/>
            <a:ext cx="763284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Когда-то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давно была дочь небесного царя "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Уркер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". Девушку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звали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Үлпілдек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Пушистик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).Ее лицо озаряло свет.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Үлпілдек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охраняли стражники отца. Однажды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Жетыракшы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увидел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Үлпілдек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влюбился в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нее.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пытался украсть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ее.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Однажды ему повезло. В тот день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Үлпілдек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была одна без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слуг. Вор воспользовался ситуацией и украл ее.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Уркер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почувствовал это и преследовал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Жетіқарақшы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своими людьми. Когда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Уркер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догонял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Жетіқарақшы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,наступал  рассвет. На рассвете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Жетіқарақшы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исчезал.Это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происходило каждую ночь.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62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731520"/>
            <a:ext cx="8640960" cy="5649808"/>
          </a:xfrm>
        </p:spPr>
        <p:txBody>
          <a:bodyPr>
            <a:noAutofit/>
          </a:bodyPr>
          <a:lstStyle/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Дополнительный материал</a:t>
            </a:r>
          </a:p>
          <a:p>
            <a:r>
              <a:rPr lang="ru-RU" sz="1600" dirty="0" err="1"/>
              <a:t>Уркер</a:t>
            </a:r>
            <a:r>
              <a:rPr lang="ru-RU" sz="1600" dirty="0"/>
              <a:t> созвездие Плеяды</a:t>
            </a:r>
            <a:br>
              <a:rPr lang="ru-RU" sz="1600" dirty="0"/>
            </a:br>
            <a:r>
              <a:rPr lang="ru-RU" sz="1600" dirty="0" err="1"/>
              <a:t>Уркер</a:t>
            </a:r>
            <a:r>
              <a:rPr lang="ru-RU" sz="1600" dirty="0"/>
              <a:t> в переводе с казахского означает пугливая. Это скопление звезд, которое появляется на востоке и движется на запад. Летом созвездие пропадает с небосклона. Тогда говорят: </a:t>
            </a:r>
            <a:r>
              <a:rPr lang="ru-RU" sz="1600" dirty="0" err="1"/>
              <a:t>Уркер</a:t>
            </a:r>
            <a:r>
              <a:rPr lang="ru-RU" sz="1600" dirty="0"/>
              <a:t> в течение сорока знойных дней зарывается в землю. В древности по созвездию кочевники определяли время и начало сезонных работ.</a:t>
            </a:r>
            <a:br>
              <a:rPr lang="ru-RU" sz="1600" dirty="0"/>
            </a:br>
            <a:r>
              <a:rPr lang="ru-RU" sz="1600" dirty="0"/>
              <a:t>По легенде, в очень давние времена на земле не было зимы. Днем скотина паслась на свежем воздухе, а ночью собирались в лощинах и оврагах. Животным было вольготно и людям меньше забот. И вдруг все переменилось.</a:t>
            </a:r>
            <a:br>
              <a:rPr lang="ru-RU" sz="1600" dirty="0"/>
            </a:br>
            <a:r>
              <a:rPr lang="ru-RU" sz="1600" dirty="0"/>
              <a:t>Маленькие звездочки, составляющие созвездие </a:t>
            </a:r>
            <a:r>
              <a:rPr lang="ru-RU" sz="1600" dirty="0" err="1"/>
              <a:t>Уркер</a:t>
            </a:r>
            <a:r>
              <a:rPr lang="ru-RU" sz="1600" dirty="0"/>
              <a:t>, спали на земле. Было их двенадцать. Животные решили их убить. Кто-то сказал им, что если они это сделают, зима никогда не настанет. И вот животные собрались, чтобы затоптать все звездочки. Сначала лошадь наступила на четыре звездочки, а верблюд наступил на другие две шесть звездочек достались корове. Она наступила на них, но поскольку у нее раздвоенное копыто, звездочки </a:t>
            </a:r>
            <a:r>
              <a:rPr lang="ru-RU" sz="1600" dirty="0" err="1"/>
              <a:t>Уркер</a:t>
            </a:r>
            <a:r>
              <a:rPr lang="ru-RU" sz="1600" dirty="0"/>
              <a:t> выскользнули и улетели на небо. С тех пор на земле шесть холодных месяцев и столько же теплых. Животные обиделись на корову, стали обвинять ее в том, что она упустила свои звездочки. И тогда корова ответила: Лучше жить на трескучем морозе, чем изнывать от жары!</a:t>
            </a:r>
            <a:br>
              <a:rPr lang="ru-RU" sz="1600" dirty="0"/>
            </a:br>
            <a:r>
              <a:rPr lang="ru-RU" sz="1600" dirty="0"/>
              <a:t>Вероятно, поэтому корова не очень-то боится зимних холодов.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09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501008"/>
            <a:ext cx="9073007" cy="3528392"/>
          </a:xfrm>
        </p:spPr>
        <p:txBody>
          <a:bodyPr/>
          <a:lstStyle/>
          <a:p>
            <a:pPr algn="ctr"/>
            <a:r>
              <a:rPr lang="ru-RU" i="1" dirty="0">
                <a:effectLst/>
                <a:latin typeface="Times New Roman" pitchFamily="18" charset="0"/>
                <a:cs typeface="Times New Roman" pitchFamily="18" charset="0"/>
              </a:rPr>
              <a:t>Грамматика</a:t>
            </a:r>
            <a:br>
              <a:rPr lang="ru-RU" i="1" dirty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2625472"/>
          </a:xfrm>
        </p:spPr>
        <p:txBody>
          <a:bodyPr/>
          <a:lstStyle/>
          <a:p>
            <a:pPr marL="45720" indent="0">
              <a:buNone/>
            </a:pP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2-тапсырма.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Жеке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Сұрақтарға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бер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Оқыған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мәтін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жанры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Неліктен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Ертегі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сказка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Аңыз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легенда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Әңгіме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рассказ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Өлең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стихотворение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kk-KZ" dirty="0" smtClean="0"/>
          </a:p>
          <a:p>
            <a:endParaRPr lang="ru-RU" dirty="0"/>
          </a:p>
        </p:txBody>
      </p:sp>
      <p:pic>
        <p:nvPicPr>
          <p:cNvPr id="1026" name="Picture 2" descr="C:\Users\асер\Desktop\51fe6504-169a-442e-9a73-b74e0143db85_x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221088"/>
            <a:ext cx="8064896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135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Письменно. 3-тапсырма</a:t>
            </a:r>
            <a:r>
              <a:rPr lang="kk-KZ" sz="2000" b="1" i="1" dirty="0">
                <a:latin typeface="Times New Roman" pitchFamily="18" charset="0"/>
                <a:cs typeface="Times New Roman" pitchFamily="18" charset="0"/>
              </a:rPr>
              <a:t>. Дұрыс не бұрыс екенің анықтаңыз. 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316507"/>
              </p:ext>
            </p:extLst>
          </p:nvPr>
        </p:nvGraphicFramePr>
        <p:xfrm>
          <a:off x="683568" y="1397000"/>
          <a:ext cx="7920880" cy="4948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3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7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982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Мәтін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Дұрыс( правильно)/ </a:t>
                      </a:r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бұрыс </a:t>
                      </a:r>
                      <a:r>
                        <a:rPr lang="kk-KZ" dirty="0" smtClean="0">
                          <a:latin typeface="Times New Roman" pitchFamily="18" charset="0"/>
                          <a:cs typeface="Times New Roman" pitchFamily="18" charset="0"/>
                        </a:rPr>
                        <a:t>( не правильно)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36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Үркер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»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деген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аспан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патшасының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ұлы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болыпты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36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Үлпілдекті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хан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нөкерлері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күзетіп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жүреді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36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Қыздың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есімі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Үлпілдек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екен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38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Жетіқарақшы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осы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сәтті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пайдаланып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, оны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ұрлап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әкетпейді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36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Бұл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жағдай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әр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күн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сайын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қайталаныпты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31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44824"/>
            <a:ext cx="6512511" cy="2736304"/>
          </a:xfrm>
        </p:spPr>
        <p:txBody>
          <a:bodyPr/>
          <a:lstStyle/>
          <a:p>
            <a:pPr marL="0" indent="0" algn="l">
              <a:buNone/>
            </a:pPr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Септеу (просклонять по падежам): </a:t>
            </a:r>
            <a:br>
              <a:rPr lang="kk-KZ" sz="3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    Жетіқарақшы 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37240"/>
          </a:xfrm>
        </p:spPr>
        <p:txBody>
          <a:bodyPr>
            <a:noAutofit/>
          </a:bodyPr>
          <a:lstStyle/>
          <a:p>
            <a:pPr algn="ctr"/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Письменно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06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асер\Desktop\img11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568952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762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199</TotalTime>
  <Words>274</Words>
  <Application>Microsoft Office PowerPoint</Application>
  <PresentationFormat>Экран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Georgia</vt:lpstr>
      <vt:lpstr>Times New Roman</vt:lpstr>
      <vt:lpstr>Trebuchet MS</vt:lpstr>
      <vt:lpstr>Воздушный поток</vt:lpstr>
      <vt:lpstr>Сабақтың тақырыбы </vt:lpstr>
      <vt:lpstr>жұлдыз –  звезда  жетіқарақшы – большая медведица үркер – плеяды  ертегі – сказка  аңыз – легенда  </vt:lpstr>
      <vt:lpstr>Презентация PowerPoint</vt:lpstr>
      <vt:lpstr>Презентация PowerPoint</vt:lpstr>
      <vt:lpstr>Презентация PowerPoint</vt:lpstr>
      <vt:lpstr>Грамматика </vt:lpstr>
      <vt:lpstr>Презентация PowerPoint</vt:lpstr>
      <vt:lpstr>Септеу (просклонять по падежам):      Жетіқарақшы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 </dc:title>
  <dc:creator>асер</dc:creator>
  <cp:lastModifiedBy>Пользователь</cp:lastModifiedBy>
  <cp:revision>15</cp:revision>
  <dcterms:created xsi:type="dcterms:W3CDTF">2020-03-29T05:46:33Z</dcterms:created>
  <dcterms:modified xsi:type="dcterms:W3CDTF">2020-04-21T14:02:04Z</dcterms:modified>
</cp:coreProperties>
</file>