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1" r:id="rId11"/>
    <p:sldId id="273" r:id="rId12"/>
    <p:sldId id="265" r:id="rId13"/>
    <p:sldId id="266" r:id="rId14"/>
    <p:sldId id="267" r:id="rId15"/>
    <p:sldId id="268" r:id="rId16"/>
    <p:sldId id="269" r:id="rId17"/>
    <p:sldId id="270" r:id="rId18"/>
    <p:sldId id="272" r:id="rId19"/>
    <p:sldId id="276" r:id="rId20"/>
    <p:sldId id="274" r:id="rId21"/>
    <p:sldId id="27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22" autoAdjust="0"/>
    <p:restoredTop sz="94660"/>
  </p:normalViewPr>
  <p:slideViewPr>
    <p:cSldViewPr>
      <p:cViewPr varScale="1">
        <p:scale>
          <a:sx n="66" d="100"/>
          <a:sy n="66" d="100"/>
        </p:scale>
        <p:origin x="-28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860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11FBFB-D2D5-482C-86CE-5AC85D0A078F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849DF1-1B3A-4195-B761-617A53F2B2E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37E0E-ECA5-4A30-984C-B2B75B81AA71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0281263-9DF9-43FE-B057-1C7A317D3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37E0E-ECA5-4A30-984C-B2B75B81AA71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81263-9DF9-43FE-B057-1C7A317D3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37E0E-ECA5-4A30-984C-B2B75B81AA71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81263-9DF9-43FE-B057-1C7A317D3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37E0E-ECA5-4A30-984C-B2B75B81AA71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0281263-9DF9-43FE-B057-1C7A317D3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37E0E-ECA5-4A30-984C-B2B75B81AA71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81263-9DF9-43FE-B057-1C7A317D37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37E0E-ECA5-4A30-984C-B2B75B81AA71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81263-9DF9-43FE-B057-1C7A317D3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37E0E-ECA5-4A30-984C-B2B75B81AA71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0281263-9DF9-43FE-B057-1C7A317D37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37E0E-ECA5-4A30-984C-B2B75B81AA71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81263-9DF9-43FE-B057-1C7A317D3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37E0E-ECA5-4A30-984C-B2B75B81AA71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81263-9DF9-43FE-B057-1C7A317D3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37E0E-ECA5-4A30-984C-B2B75B81AA71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81263-9DF9-43FE-B057-1C7A317D3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37E0E-ECA5-4A30-984C-B2B75B81AA71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81263-9DF9-43FE-B057-1C7A317D37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2737E0E-ECA5-4A30-984C-B2B75B81AA71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0281263-9DF9-43FE-B057-1C7A317D37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User\&#1056;&#1072;&#1073;&#1086;&#1095;&#1080;&#1081;%20&#1089;&#1090;&#1086;&#1083;\&#1074;%20&#1075;&#1086;&#1089;&#1090;&#1103;&#1093;%20&#1091;%20&#1089;&#1082;&#1072;&#1079;&#1082;&#1080;%20&#1085;&#1072;%20&#1082;&#1072;&#1085;&#1080;&#1082;&#1091;&#1083;&#1072;&#1093;\&#1087;&#1077;&#1089;&#1085;&#1103;%20&#1095;&#1077;&#1073;&#1091;&#1088;&#1072;&#1096;&#1082;&#1080;.mp3" TargetMode="Externa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User\&#1056;&#1072;&#1073;&#1086;&#1095;&#1080;&#1081;%20&#1089;&#1090;&#1086;&#1083;\&#1074;%20&#1075;&#1086;&#1089;&#1090;&#1103;&#1093;%20&#1091;%20&#1089;&#1082;&#1072;&#1079;&#1082;&#1080;%20&#1085;&#1072;%20&#1082;&#1072;&#1085;&#1080;&#1082;&#1091;&#1083;&#1072;&#1093;\&#1087;&#1077;&#1088;&#1074;&#1072;&#1103;%20&#1087;&#1077;&#1089;&#1085;&#1103;%20&#1082;&#1086;&#1079;&#1099;.mp3" TargetMode="Externa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://mdou128-kem.ucoz.ru/teremok.png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slavna.ucoz.ru/photo/5-0-317-3" TargetMode="External"/><Relationship Id="rId13" Type="http://schemas.openxmlformats.org/officeDocument/2006/relationships/hyperlink" Target="http://www.mamba.ru/diary/post.phtml?user_id=86174365&amp;hit=8&amp;post_id=645" TargetMode="External"/><Relationship Id="rId18" Type="http://schemas.openxmlformats.org/officeDocument/2006/relationships/hyperlink" Target="http://www.proshkolu.ru/user/gridina/file/731254/" TargetMode="External"/><Relationship Id="rId3" Type="http://schemas.openxmlformats.org/officeDocument/2006/relationships/hyperlink" Target="http://www.toy-world.ru/toy410885.html" TargetMode="External"/><Relationship Id="rId7" Type="http://schemas.openxmlformats.org/officeDocument/2006/relationships/hyperlink" Target="http://1love.at.ua/index/sestrica_aljonushka_i_bratec_ivanushka/0-209" TargetMode="External"/><Relationship Id="rId12" Type="http://schemas.openxmlformats.org/officeDocument/2006/relationships/hyperlink" Target="http://blogs.mail.ru/mail/galka.66/favorites" TargetMode="External"/><Relationship Id="rId17" Type="http://schemas.openxmlformats.org/officeDocument/2006/relationships/hyperlink" Target="http://zavadskayalv.ucoz.ru/blog" TargetMode="External"/><Relationship Id="rId2" Type="http://schemas.openxmlformats.org/officeDocument/2006/relationships/hyperlink" Target="http://mdou128-kem.ucoz.ru/index/starshaja_gruppa_quot_skazka_quot/0-30" TargetMode="External"/><Relationship Id="rId16" Type="http://schemas.openxmlformats.org/officeDocument/2006/relationships/hyperlink" Target="http://wap.mobilmusic.ru/fileanim.html?id=746606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malahitovaya.ru/forum/showthread.php?s=79755fc0da13ccf83da27eb7bd26cdcd&amp;t=79&amp;page=97" TargetMode="External"/><Relationship Id="rId11" Type="http://schemas.openxmlformats.org/officeDocument/2006/relationships/hyperlink" Target="http://kaliningrad-city24.ru/people/hero/&#1041;&#1072;&#1088;&#1084;&#1072;&#1083;&#1077;&#1081;.html" TargetMode="External"/><Relationship Id="rId5" Type="http://schemas.openxmlformats.org/officeDocument/2006/relationships/hyperlink" Target="http://igroprom.ua/?p=product&amp;id=2087" TargetMode="External"/><Relationship Id="rId15" Type="http://schemas.openxmlformats.org/officeDocument/2006/relationships/hyperlink" Target="http://preobrazenie.ucoz.ru/forum/30-2323-14" TargetMode="External"/><Relationship Id="rId10" Type="http://schemas.openxmlformats.org/officeDocument/2006/relationships/hyperlink" Target="http://www.cio.arcticsu.ru/projects/pr1069/" TargetMode="External"/><Relationship Id="rId19" Type="http://schemas.openxmlformats.org/officeDocument/2006/relationships/hyperlink" Target="http://a1-soft.ru/2009/08/20/" TargetMode="External"/><Relationship Id="rId4" Type="http://schemas.openxmlformats.org/officeDocument/2006/relationships/hyperlink" Target="http://master-svinovod.com/category/vsyakaya-vsyachina" TargetMode="External"/><Relationship Id="rId9" Type="http://schemas.openxmlformats.org/officeDocument/2006/relationships/hyperlink" Target="http://www.mobilmusic.ru/file.php?id=636897" TargetMode="External"/><Relationship Id="rId14" Type="http://schemas.openxmlformats.org/officeDocument/2006/relationships/hyperlink" Target="http://lisyonok.ucoz.ru/animashki/disney/disney8.gif%5b/img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User\&#1056;&#1072;&#1073;&#1086;&#1095;&#1080;&#1081;%20&#1089;&#1090;&#1086;&#1083;\&#1074;%20&#1075;&#1086;&#1089;&#1090;&#1103;&#1093;%20&#1091;%20&#1089;&#1082;&#1072;&#1079;&#1082;&#1080;%20&#1085;&#1072;%20&#1082;&#1072;&#1085;&#1080;&#1082;&#1091;&#1083;&#1072;&#1093;\&#1073;&#1072;&#1088;&#1084;&#1072;&#1083;&#1077;&#1081;.mp3" TargetMode="Externa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User\&#1056;&#1072;&#1073;&#1086;&#1095;&#1080;&#1081;%20&#1089;&#1090;&#1086;&#1083;\&#1074;%20&#1075;&#1086;&#1089;&#1090;&#1103;&#1093;%20&#1091;%20&#1089;&#1082;&#1072;&#1079;&#1082;&#1080;%20&#1085;&#1072;%20&#1082;&#1072;&#1085;&#1080;&#1082;&#1091;&#1083;&#1072;&#1093;\176_bu-ra-ti-no.mp3" TargetMode="Externa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User\&#1056;&#1072;&#1073;&#1086;&#1095;&#1080;&#1081;%20&#1089;&#1090;&#1086;&#1083;\&#1074;%20&#1075;&#1086;&#1089;&#1090;&#1103;&#1093;%20&#1091;%20&#1089;&#1082;&#1072;&#1079;&#1082;&#1080;%20&#1085;&#1072;%20&#1082;&#1072;&#1085;&#1080;&#1082;&#1091;&#1083;&#1072;&#1093;\05_&#1055;&#1077;&#1089;&#1077;&#1085;&#1082;&#1072;%20&#1042;&#1080;&#1085;&#1085;&#1080;-&#1055;&#1091;&#1093;&#1072;.wav.mp3" TargetMode="Externa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TEMP.HOME-1C30122C20.004\&#1056;&#1072;&#1073;&#1086;&#1095;&#1080;&#1081;%20&#1089;&#1090;&#1086;&#1083;\&#1074;%20&#1075;&#1086;&#1089;&#1090;&#1103;&#1093;%20&#1091;%20&#1089;&#1082;&#1072;&#1079;&#1082;&#1080;\&#1089;&#1085;&#1077;&#1075;&#1091;&#1088;&#1086;&#1095;&#1082;&#1072;.mp3" TargetMode="Externa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001-001-Avtor-SHevtsova-S_A_-uchitel-nachalnykh-klassov-MOU-SOSH-49-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57356" y="857232"/>
            <a:ext cx="5643602" cy="4154984"/>
          </a:xfrm>
          <a:prstGeom prst="rect">
            <a:avLst/>
          </a:prstGeom>
          <a:noFill/>
        </p:spPr>
        <p:txBody>
          <a:bodyPr wrap="square" rtlCol="0">
            <a:prstTxWarp prst="textStop">
              <a:avLst/>
            </a:prstTxWarp>
            <a:spAutoFit/>
          </a:bodyPr>
          <a:lstStyle/>
          <a:p>
            <a:pPr algn="ctr"/>
            <a:r>
              <a:rPr lang="ru-RU" sz="8800" b="1" i="1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 за прелесть эти</a:t>
            </a:r>
            <a:endParaRPr lang="ru-RU" sz="8800" b="1" i="1" dirty="0" smtClean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8800" b="1" i="1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сказки</a:t>
            </a:r>
            <a:endParaRPr lang="ru-RU" sz="8800" b="1" i="1" dirty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142852"/>
            <a:ext cx="6357982" cy="6500858"/>
          </a:xfrm>
          <a:prstGeom prst="rect">
            <a:avLst/>
          </a:prstGeom>
          <a:noFill/>
        </p:spPr>
        <p:txBody>
          <a:bodyPr wrap="square" rtlCol="0">
            <a:prstTxWarp prst="textStop">
              <a:avLst>
                <a:gd name="adj" fmla="val 18143"/>
              </a:avLst>
            </a:prstTxWarp>
            <a:sp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</a:rPr>
              <a:t>Он не лев, не слон, не птица,</a:t>
            </a:r>
          </a:p>
          <a:p>
            <a:r>
              <a:rPr lang="ru-RU" sz="3600" b="1" i="1" dirty="0" smtClean="0">
                <a:solidFill>
                  <a:srgbClr val="C00000"/>
                </a:solidFill>
              </a:rPr>
              <a:t>Не тигрёнок, не синица,</a:t>
            </a:r>
          </a:p>
          <a:p>
            <a:r>
              <a:rPr lang="ru-RU" sz="3600" b="1" i="1" dirty="0" smtClean="0">
                <a:solidFill>
                  <a:srgbClr val="C00000"/>
                </a:solidFill>
              </a:rPr>
              <a:t>Не котёнок, не щенок,</a:t>
            </a:r>
          </a:p>
          <a:p>
            <a:r>
              <a:rPr lang="ru-RU" sz="3600" b="1" i="1" dirty="0" smtClean="0">
                <a:solidFill>
                  <a:srgbClr val="C00000"/>
                </a:solidFill>
              </a:rPr>
              <a:t>Не волчонок, не сурок.</a:t>
            </a:r>
          </a:p>
          <a:p>
            <a:r>
              <a:rPr lang="ru-RU" sz="3600" b="1" i="1" dirty="0" smtClean="0">
                <a:solidFill>
                  <a:srgbClr val="C00000"/>
                </a:solidFill>
              </a:rPr>
              <a:t>Но заснята для кино</a:t>
            </a:r>
          </a:p>
          <a:p>
            <a:r>
              <a:rPr lang="ru-RU" sz="3600" b="1" i="1" dirty="0" smtClean="0">
                <a:solidFill>
                  <a:srgbClr val="C00000"/>
                </a:solidFill>
              </a:rPr>
              <a:t>И известна всем давно</a:t>
            </a:r>
          </a:p>
          <a:p>
            <a:r>
              <a:rPr lang="ru-RU" sz="3600" b="1" i="1" dirty="0" smtClean="0">
                <a:solidFill>
                  <a:srgbClr val="C00000"/>
                </a:solidFill>
              </a:rPr>
              <a:t>Эта милая мордашка, </a:t>
            </a:r>
          </a:p>
          <a:p>
            <a:r>
              <a:rPr lang="ru-RU" sz="3600" b="1" i="1" dirty="0" smtClean="0">
                <a:solidFill>
                  <a:srgbClr val="C00000"/>
                </a:solidFill>
              </a:rPr>
              <a:t>А зовётся …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чебурашка 2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9190" y="1571612"/>
            <a:ext cx="4429156" cy="52863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rnd">
            <a:solidFill>
              <a:schemeClr val="accent1">
                <a:lumMod val="75000"/>
              </a:schemeClr>
            </a:solidFill>
            <a:prstDash val="solid"/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" name="песня чебурашки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643966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365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142852"/>
            <a:ext cx="4786346" cy="6143668"/>
          </a:xfrm>
          <a:prstGeom prst="rect">
            <a:avLst/>
          </a:prstGeom>
          <a:noFill/>
        </p:spPr>
        <p:txBody>
          <a:bodyPr wrap="square" rtlCol="0">
            <a:prstTxWarp prst="textDeflateTop">
              <a:avLst>
                <a:gd name="adj" fmla="val 10814"/>
              </a:avLst>
            </a:prstTxWarp>
            <a:spAutoFit/>
          </a:bodyPr>
          <a:lstStyle/>
          <a:p>
            <a:r>
              <a:rPr lang="ru-RU" sz="4400" b="1" i="1" dirty="0" smtClean="0">
                <a:solidFill>
                  <a:srgbClr val="C00000"/>
                </a:solidFill>
                <a:latin typeface="Monotype Corsiva" pitchFamily="66" charset="0"/>
              </a:rPr>
              <a:t>Летает, а не птица</a:t>
            </a:r>
            <a:br>
              <a:rPr lang="ru-RU" sz="4400" b="1" i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4400" b="1" i="1" dirty="0" smtClean="0">
                <a:solidFill>
                  <a:srgbClr val="C00000"/>
                </a:solidFill>
                <a:latin typeface="Monotype Corsiva" pitchFamily="66" charset="0"/>
              </a:rPr>
              <a:t>Мужчина хоть куда.</a:t>
            </a:r>
          </a:p>
          <a:p>
            <a:r>
              <a:rPr lang="ru-RU" sz="4400" b="1" i="1" dirty="0" smtClean="0">
                <a:solidFill>
                  <a:srgbClr val="C00000"/>
                </a:solidFill>
                <a:latin typeface="Monotype Corsiva" pitchFamily="66" charset="0"/>
              </a:rPr>
              <a:t>И сладким поделиться</a:t>
            </a:r>
          </a:p>
          <a:p>
            <a:r>
              <a:rPr lang="ru-RU" sz="4400" b="1" i="1" dirty="0" smtClean="0">
                <a:solidFill>
                  <a:srgbClr val="C00000"/>
                </a:solidFill>
                <a:latin typeface="Monotype Corsiva" pitchFamily="66" charset="0"/>
              </a:rPr>
              <a:t>Должны вы с ним всегда.</a:t>
            </a:r>
            <a:endParaRPr lang="ru-RU" sz="4400" b="1" i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3" name="Рисунок 2" descr="карлсон 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0136">
            <a:off x="4429124" y="500042"/>
            <a:ext cx="4714876" cy="5786478"/>
          </a:xfrm>
          <a:prstGeom prst="round2DiagRect">
            <a:avLst>
              <a:gd name="adj1" fmla="val 16667"/>
              <a:gd name="adj2" fmla="val 0"/>
            </a:avLst>
          </a:prstGeom>
          <a:ln w="6350" cap="sq">
            <a:solidFill>
              <a:schemeClr val="bg2">
                <a:lumMod val="9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6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429652" y="6215082"/>
            <a:ext cx="714348" cy="6429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перфолента 3"/>
          <p:cNvSpPr/>
          <p:nvPr/>
        </p:nvSpPr>
        <p:spPr>
          <a:xfrm>
            <a:off x="0" y="0"/>
            <a:ext cx="9144000" cy="235743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FadeRight">
              <a:avLst>
                <a:gd name="adj" fmla="val 14848"/>
              </a:avLst>
            </a:prstTxWarp>
          </a:bodyPr>
          <a:lstStyle/>
          <a:p>
            <a:pPr algn="ctr"/>
            <a:r>
              <a:rPr lang="ru-RU" sz="4800" b="1" i="1" dirty="0" smtClean="0">
                <a:solidFill>
                  <a:schemeClr val="accent5">
                    <a:lumMod val="50000"/>
                  </a:schemeClr>
                </a:solidFill>
              </a:rPr>
              <a:t>Отворили дверь козлята</a:t>
            </a:r>
          </a:p>
          <a:p>
            <a:pPr algn="ctr"/>
            <a:r>
              <a:rPr lang="ru-RU" sz="4800" b="1" i="1" dirty="0" smtClean="0">
                <a:solidFill>
                  <a:schemeClr val="accent5">
                    <a:lumMod val="50000"/>
                  </a:schemeClr>
                </a:solidFill>
              </a:rPr>
              <a:t> И … пропали все куда –то!</a:t>
            </a:r>
            <a:endParaRPr lang="ru-RU" sz="4800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Рисунок 4" descr="волк и семеро козлят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417809">
            <a:off x="141130" y="2067938"/>
            <a:ext cx="5930969" cy="4786322"/>
          </a:xfrm>
          <a:prstGeom prst="roundRect">
            <a:avLst>
              <a:gd name="adj" fmla="val 16667"/>
            </a:avLst>
          </a:prstGeom>
          <a:ln w="19050">
            <a:solidFill>
              <a:schemeClr val="accent1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 rot="230525">
            <a:off x="6357950" y="2428868"/>
            <a:ext cx="2571768" cy="3785652"/>
          </a:xfrm>
          <a:prstGeom prst="rect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000" b="1" i="1" dirty="0" smtClean="0">
                <a:solidFill>
                  <a:srgbClr val="C00000"/>
                </a:solidFill>
                <a:latin typeface="Monotype Corsiva" pitchFamily="66" charset="0"/>
              </a:rPr>
              <a:t>Волк </a:t>
            </a:r>
          </a:p>
          <a:p>
            <a:pPr algn="ctr"/>
            <a:r>
              <a:rPr lang="ru-RU" sz="6000" b="1" i="1" dirty="0" smtClean="0">
                <a:solidFill>
                  <a:srgbClr val="C00000"/>
                </a:solidFill>
                <a:latin typeface="Monotype Corsiva" pitchFamily="66" charset="0"/>
              </a:rPr>
              <a:t>и </a:t>
            </a:r>
          </a:p>
          <a:p>
            <a:pPr algn="ctr"/>
            <a:r>
              <a:rPr lang="ru-RU" sz="6000" b="1" i="1" dirty="0" smtClean="0">
                <a:solidFill>
                  <a:srgbClr val="C00000"/>
                </a:solidFill>
                <a:latin typeface="Monotype Corsiva" pitchFamily="66" charset="0"/>
              </a:rPr>
              <a:t>семеро </a:t>
            </a:r>
          </a:p>
          <a:p>
            <a:pPr algn="ctr"/>
            <a:r>
              <a:rPr lang="ru-RU" sz="6000" b="1" i="1" dirty="0" smtClean="0">
                <a:solidFill>
                  <a:srgbClr val="C00000"/>
                </a:solidFill>
                <a:latin typeface="Monotype Corsiva" pitchFamily="66" charset="0"/>
              </a:rPr>
              <a:t>козлят</a:t>
            </a:r>
            <a:endParaRPr lang="ru-RU" sz="6000" b="1" i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7" name="первая песня козы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643966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844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абличка 1"/>
          <p:cNvSpPr/>
          <p:nvPr/>
        </p:nvSpPr>
        <p:spPr>
          <a:xfrm>
            <a:off x="142844" y="0"/>
            <a:ext cx="8858312" cy="1928802"/>
          </a:xfrm>
          <a:prstGeom prst="plaqu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Inflate">
              <a:avLst>
                <a:gd name="adj" fmla="val 20000"/>
              </a:avLst>
            </a:prstTxWarp>
          </a:bodyPr>
          <a:lstStyle/>
          <a:p>
            <a:pPr algn="ctr"/>
            <a:r>
              <a:rPr lang="ru-RU" sz="3600" b="1" i="1" dirty="0" smtClean="0">
                <a:solidFill>
                  <a:schemeClr val="accent5">
                    <a:lumMod val="50000"/>
                  </a:schemeClr>
                </a:solidFill>
              </a:rPr>
              <a:t>Вымолвил словечко –покатилась печка.</a:t>
            </a:r>
          </a:p>
          <a:p>
            <a:pPr algn="ctr"/>
            <a:r>
              <a:rPr lang="ru-RU" sz="3600" b="1" i="1" dirty="0" smtClean="0">
                <a:solidFill>
                  <a:schemeClr val="accent5">
                    <a:lumMod val="50000"/>
                  </a:schemeClr>
                </a:solidFill>
              </a:rPr>
              <a:t>Прямо из деревни к царю да царевне.</a:t>
            </a:r>
          </a:p>
          <a:p>
            <a:pPr algn="ctr"/>
            <a:r>
              <a:rPr lang="ru-RU" sz="3600" b="1" i="1" dirty="0" smtClean="0">
                <a:solidFill>
                  <a:schemeClr val="accent5">
                    <a:lumMod val="50000"/>
                  </a:schemeClr>
                </a:solidFill>
              </a:rPr>
              <a:t>И за что, не знаю, повезло лентяю</a:t>
            </a:r>
            <a:r>
              <a:rPr lang="ru-RU" sz="3600" b="1" i="1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pPr algn="ctr"/>
            <a:endParaRPr lang="ru-RU" sz="32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3" name="Рисунок 2" descr="емел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393923">
            <a:off x="4553581" y="1683439"/>
            <a:ext cx="4321967" cy="494369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C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bliqueTopRigh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 rot="21082445">
            <a:off x="285720" y="2357430"/>
            <a:ext cx="3714776" cy="313932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600" b="1" i="1" dirty="0" smtClean="0">
                <a:solidFill>
                  <a:srgbClr val="C00000"/>
                </a:solidFill>
                <a:latin typeface="Monotype Corsiva" pitchFamily="66" charset="0"/>
              </a:rPr>
              <a:t>По щучьему</a:t>
            </a:r>
          </a:p>
          <a:p>
            <a:pPr algn="ctr"/>
            <a:r>
              <a:rPr lang="ru-RU" sz="6600" b="1" i="1" dirty="0">
                <a:solidFill>
                  <a:srgbClr val="C00000"/>
                </a:solidFill>
                <a:latin typeface="Monotype Corsiva" pitchFamily="66" charset="0"/>
              </a:rPr>
              <a:t>в</a:t>
            </a:r>
            <a:r>
              <a:rPr lang="ru-RU" sz="6600" b="1" i="1" dirty="0" smtClean="0">
                <a:solidFill>
                  <a:srgbClr val="C00000"/>
                </a:solidFill>
                <a:latin typeface="Monotype Corsiva" pitchFamily="66" charset="0"/>
              </a:rPr>
              <a:t>еленью…</a:t>
            </a:r>
            <a:endParaRPr lang="ru-RU" sz="6600" b="1" i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0" y="0"/>
            <a:ext cx="9144000" cy="2143116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Wave4">
              <a:avLst>
                <a:gd name="adj1" fmla="val 4932"/>
                <a:gd name="adj2" fmla="val 1779"/>
              </a:avLst>
            </a:prstTxWarp>
          </a:bodyPr>
          <a:lstStyle/>
          <a:p>
            <a:pPr algn="ctr"/>
            <a:r>
              <a:rPr lang="ru-RU" sz="5400" b="1" i="1" dirty="0" smtClean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Колотил да колотил по тарелке носом- </a:t>
            </a:r>
          </a:p>
          <a:p>
            <a:pPr algn="ctr"/>
            <a:r>
              <a:rPr lang="ru-RU" sz="5400" b="1" i="1" dirty="0" smtClean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Ничего не проглотил</a:t>
            </a:r>
          </a:p>
          <a:p>
            <a:pPr algn="ctr"/>
            <a:r>
              <a:rPr lang="ru-RU" sz="5400" b="1" i="1" dirty="0" smtClean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И остался с носом…</a:t>
            </a:r>
            <a:endParaRPr lang="ru-RU" sz="5400" b="1" i="1" dirty="0">
              <a:solidFill>
                <a:schemeClr val="accent5">
                  <a:lumMod val="5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3" name="Рисунок 2" descr="лиса и журавль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273668">
            <a:off x="214282" y="2357430"/>
            <a:ext cx="5500726" cy="4214842"/>
          </a:xfrm>
          <a:prstGeom prst="rect">
            <a:avLst/>
          </a:prstGeom>
          <a:solidFill>
            <a:srgbClr val="FFFFFF">
              <a:shade val="85000"/>
            </a:srgbClr>
          </a:solidFill>
          <a:ln w="9525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 rot="387614">
            <a:off x="6004002" y="2904676"/>
            <a:ext cx="2857520" cy="28623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000" b="1" i="1" dirty="0" smtClean="0">
                <a:solidFill>
                  <a:srgbClr val="C00000"/>
                </a:solidFill>
                <a:latin typeface="Monotype Corsiva" pitchFamily="66" charset="0"/>
              </a:rPr>
              <a:t>Лиса</a:t>
            </a:r>
          </a:p>
          <a:p>
            <a:pPr algn="ctr"/>
            <a:r>
              <a:rPr lang="ru-RU" sz="6000" b="1" i="1" dirty="0">
                <a:solidFill>
                  <a:srgbClr val="C00000"/>
                </a:solidFill>
                <a:latin typeface="Monotype Corsiva" pitchFamily="66" charset="0"/>
              </a:rPr>
              <a:t>и</a:t>
            </a:r>
            <a:endParaRPr lang="ru-RU" sz="6000" b="1" i="1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pPr algn="ctr"/>
            <a:r>
              <a:rPr lang="ru-RU" sz="6000" b="1" i="1" dirty="0" smtClean="0">
                <a:solidFill>
                  <a:srgbClr val="C00000"/>
                </a:solidFill>
                <a:latin typeface="Monotype Corsiva" pitchFamily="66" charset="0"/>
              </a:rPr>
              <a:t>журавль</a:t>
            </a:r>
            <a:endParaRPr lang="ru-RU" sz="6000" b="1" i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Блок-схема: дисплей 2"/>
          <p:cNvSpPr/>
          <p:nvPr/>
        </p:nvSpPr>
        <p:spPr>
          <a:xfrm>
            <a:off x="0" y="0"/>
            <a:ext cx="9144000" cy="2428868"/>
          </a:xfrm>
          <a:prstGeom prst="flowChartDisp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Stop">
              <a:avLst/>
            </a:prstTxWarp>
          </a:bodyPr>
          <a:lstStyle/>
          <a:p>
            <a:pPr algn="ctr"/>
            <a:r>
              <a:rPr lang="ru-RU" sz="4000" b="1" i="1" dirty="0" smtClean="0">
                <a:solidFill>
                  <a:schemeClr val="accent5">
                    <a:lumMod val="50000"/>
                  </a:schemeClr>
                </a:solidFill>
                <a:latin typeface="Arno Pro Light Display" pitchFamily="18" charset="0"/>
              </a:rPr>
              <a:t>Нет ни речки, ни пруда.</a:t>
            </a:r>
          </a:p>
          <a:p>
            <a:pPr algn="ctr"/>
            <a:r>
              <a:rPr lang="ru-RU" sz="4000" b="1" i="1" dirty="0" smtClean="0">
                <a:solidFill>
                  <a:schemeClr val="accent5">
                    <a:lumMod val="50000"/>
                  </a:schemeClr>
                </a:solidFill>
                <a:latin typeface="Arno Pro Light Display" pitchFamily="18" charset="0"/>
              </a:rPr>
              <a:t>Где воды напиться?</a:t>
            </a:r>
          </a:p>
          <a:p>
            <a:pPr algn="ctr"/>
            <a:r>
              <a:rPr lang="ru-RU" sz="4000" b="1" i="1" dirty="0" smtClean="0">
                <a:solidFill>
                  <a:schemeClr val="accent5">
                    <a:lumMod val="50000"/>
                  </a:schemeClr>
                </a:solidFill>
                <a:latin typeface="Arno Pro Light Display" pitchFamily="18" charset="0"/>
              </a:rPr>
              <a:t>Очень вкусная вода</a:t>
            </a:r>
          </a:p>
          <a:p>
            <a:pPr algn="ctr"/>
            <a:r>
              <a:rPr lang="ru-RU" sz="4000" b="1" i="1" dirty="0" smtClean="0">
                <a:solidFill>
                  <a:schemeClr val="accent5">
                    <a:lumMod val="50000"/>
                  </a:schemeClr>
                </a:solidFill>
                <a:latin typeface="Arno Pro Light Display" pitchFamily="18" charset="0"/>
              </a:rPr>
              <a:t>В ямке от копытца!</a:t>
            </a:r>
            <a:endParaRPr lang="ru-RU" sz="4000" b="1" i="1" dirty="0">
              <a:solidFill>
                <a:schemeClr val="accent5">
                  <a:lumMod val="50000"/>
                </a:schemeClr>
              </a:solidFill>
              <a:latin typeface="Arno Pro Light Display" pitchFamily="18" charset="0"/>
            </a:endParaRPr>
          </a:p>
        </p:txBody>
      </p:sp>
      <p:pic>
        <p:nvPicPr>
          <p:cNvPr id="4" name="Рисунок 3" descr="сестрица 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431630">
            <a:off x="109961" y="2351244"/>
            <a:ext cx="5857884" cy="4509163"/>
          </a:xfrm>
          <a:prstGeom prst="ellipse">
            <a:avLst/>
          </a:prstGeom>
          <a:ln w="9525" cap="rnd">
            <a:solidFill>
              <a:schemeClr val="bg2">
                <a:lumMod val="5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/>
          <p:cNvSpPr txBox="1"/>
          <p:nvPr/>
        </p:nvSpPr>
        <p:spPr>
          <a:xfrm rot="302328">
            <a:off x="6215074" y="2928934"/>
            <a:ext cx="2571768" cy="317009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C00000"/>
                </a:solidFill>
              </a:rPr>
              <a:t>Сестрица</a:t>
            </a:r>
          </a:p>
          <a:p>
            <a:pPr algn="ctr"/>
            <a:r>
              <a:rPr lang="ru-RU" sz="4000" b="1" i="1" dirty="0" err="1" smtClean="0">
                <a:solidFill>
                  <a:srgbClr val="C00000"/>
                </a:solidFill>
              </a:rPr>
              <a:t>Алёнушка</a:t>
            </a:r>
            <a:endParaRPr lang="ru-RU" sz="4000" b="1" i="1" dirty="0" smtClean="0">
              <a:solidFill>
                <a:srgbClr val="C00000"/>
              </a:solidFill>
            </a:endParaRPr>
          </a:p>
          <a:p>
            <a:pPr algn="ctr"/>
            <a:r>
              <a:rPr lang="ru-RU" sz="4000" b="1" i="1" dirty="0">
                <a:solidFill>
                  <a:srgbClr val="C00000"/>
                </a:solidFill>
              </a:rPr>
              <a:t>и</a:t>
            </a:r>
            <a:endParaRPr lang="ru-RU" sz="4000" b="1" i="1" dirty="0" smtClean="0">
              <a:solidFill>
                <a:srgbClr val="C00000"/>
              </a:solidFill>
            </a:endParaRPr>
          </a:p>
          <a:p>
            <a:pPr algn="ctr"/>
            <a:r>
              <a:rPr lang="ru-RU" sz="4000" b="1" i="1" dirty="0">
                <a:solidFill>
                  <a:srgbClr val="C00000"/>
                </a:solidFill>
              </a:rPr>
              <a:t>б</a:t>
            </a:r>
            <a:r>
              <a:rPr lang="ru-RU" sz="4000" b="1" i="1" dirty="0" smtClean="0">
                <a:solidFill>
                  <a:srgbClr val="C00000"/>
                </a:solidFill>
              </a:rPr>
              <a:t>ратец </a:t>
            </a:r>
          </a:p>
          <a:p>
            <a:pPr algn="ctr"/>
            <a:r>
              <a:rPr lang="ru-RU" sz="4000" b="1" i="1" dirty="0" smtClean="0">
                <a:solidFill>
                  <a:srgbClr val="C00000"/>
                </a:solidFill>
              </a:rPr>
              <a:t>Иванушка</a:t>
            </a:r>
            <a:endParaRPr lang="ru-RU" sz="40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Круглая лента лицом вверх 5"/>
          <p:cNvSpPr/>
          <p:nvPr/>
        </p:nvSpPr>
        <p:spPr>
          <a:xfrm>
            <a:off x="0" y="0"/>
            <a:ext cx="9144000" cy="2786058"/>
          </a:xfrm>
          <a:prstGeom prst="ellipseRibbon2">
            <a:avLst>
              <a:gd name="adj1" fmla="val 19479"/>
              <a:gd name="adj2" fmla="val 62903"/>
              <a:gd name="adj3" fmla="val 41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Мышка дом себе нашла,</a:t>
            </a:r>
          </a:p>
          <a:p>
            <a:pPr algn="ctr"/>
            <a:r>
              <a:rPr lang="ru-RU" sz="3200" b="1" i="1" dirty="0" smtClean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Мышка добрая была:</a:t>
            </a:r>
          </a:p>
          <a:p>
            <a:pPr algn="ctr"/>
            <a:r>
              <a:rPr lang="ru-RU" sz="3200" b="1" i="1" dirty="0" smtClean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В доме том в конце концов</a:t>
            </a:r>
          </a:p>
          <a:p>
            <a:pPr algn="ctr"/>
            <a:r>
              <a:rPr lang="ru-RU" sz="3200" b="1" i="1" dirty="0" smtClean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Стало множество жильцов.</a:t>
            </a:r>
            <a:endParaRPr lang="ru-RU" sz="3200" b="1" i="1" dirty="0">
              <a:solidFill>
                <a:schemeClr val="accent5">
                  <a:lumMod val="5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5122" name="Picture 2" descr="Картинка 7 из 112098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2071678"/>
            <a:ext cx="5715040" cy="4595818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chemeClr val="bg2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носка-облако 1"/>
          <p:cNvSpPr/>
          <p:nvPr/>
        </p:nvSpPr>
        <p:spPr>
          <a:xfrm>
            <a:off x="0" y="0"/>
            <a:ext cx="9144000" cy="2714620"/>
          </a:xfrm>
          <a:prstGeom prst="cloudCallout">
            <a:avLst>
              <a:gd name="adj1" fmla="val 43360"/>
              <a:gd name="adj2" fmla="val 467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</a:rPr>
              <a:t>Кто работать не хотел, </a:t>
            </a:r>
          </a:p>
          <a:p>
            <a:pPr algn="ctr"/>
            <a:r>
              <a:rPr lang="ru-RU" sz="2800" b="1" i="1" dirty="0">
                <a:solidFill>
                  <a:schemeClr val="accent5">
                    <a:lumMod val="50000"/>
                  </a:schemeClr>
                </a:solidFill>
              </a:rPr>
              <a:t>А</a:t>
            </a:r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</a:rPr>
              <a:t> играл и песни пел?</a:t>
            </a:r>
          </a:p>
          <a:p>
            <a:pPr algn="ctr"/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</a:rPr>
              <a:t>К братцу третьему потом </a:t>
            </a:r>
          </a:p>
          <a:p>
            <a:pPr algn="ctr"/>
            <a:r>
              <a:rPr lang="ru-RU" sz="2800" b="1" i="1" dirty="0">
                <a:solidFill>
                  <a:schemeClr val="accent5">
                    <a:lumMod val="50000"/>
                  </a:schemeClr>
                </a:solidFill>
              </a:rPr>
              <a:t>П</a:t>
            </a:r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</a:rPr>
              <a:t>рибежали в новый дом.</a:t>
            </a:r>
          </a:p>
          <a:p>
            <a:pPr algn="ctr"/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</a:rPr>
              <a:t>От волка хитрого спаслись,</a:t>
            </a:r>
          </a:p>
          <a:p>
            <a:pPr algn="ctr"/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</a:rPr>
              <a:t>Но долго хвостики тряслись.</a:t>
            </a:r>
            <a:endParaRPr lang="ru-RU" sz="2800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Рисунок 3" descr="3 поросён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571744"/>
            <a:ext cx="5286380" cy="4286256"/>
          </a:xfrm>
          <a:prstGeom prst="rect">
            <a:avLst/>
          </a:prstGeom>
          <a:ln w="28575">
            <a:solidFill>
              <a:schemeClr val="bg2">
                <a:lumMod val="50000"/>
              </a:schemeClr>
            </a:solidFill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TextBox 4"/>
          <p:cNvSpPr txBox="1"/>
          <p:nvPr/>
        </p:nvSpPr>
        <p:spPr>
          <a:xfrm rot="539506">
            <a:off x="5194543" y="2983333"/>
            <a:ext cx="3571900" cy="3231029"/>
          </a:xfrm>
          <a:prstGeom prst="rect">
            <a:avLst/>
          </a:prstGeom>
          <a:scene3d>
            <a:camera prst="isometricOffAxis2Left"/>
            <a:lightRig rig="threePt" dir="t"/>
          </a:scene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prstTxWarp prst="textCanDown">
              <a:avLst>
                <a:gd name="adj" fmla="val 24935"/>
              </a:avLst>
            </a:prstTxWarp>
            <a:spAutoFit/>
          </a:bodyPr>
          <a:lstStyle/>
          <a:p>
            <a:pPr algn="ctr"/>
            <a:r>
              <a:rPr lang="ru-RU" sz="6000" b="1" i="1" dirty="0" smtClean="0">
                <a:solidFill>
                  <a:srgbClr val="C00000"/>
                </a:solidFill>
                <a:latin typeface="Arno Pro" pitchFamily="18" charset="0"/>
              </a:rPr>
              <a:t>Три</a:t>
            </a:r>
          </a:p>
          <a:p>
            <a:pPr algn="ctr"/>
            <a:r>
              <a:rPr lang="ru-RU" sz="6000" b="1" i="1" dirty="0" smtClean="0">
                <a:solidFill>
                  <a:srgbClr val="C00000"/>
                </a:solidFill>
                <a:latin typeface="Arno Pro" pitchFamily="18" charset="0"/>
              </a:rPr>
              <a:t> поросёнка </a:t>
            </a:r>
            <a:endParaRPr lang="ru-RU" sz="6000" b="1" i="1" dirty="0">
              <a:solidFill>
                <a:srgbClr val="C00000"/>
              </a:solidFill>
              <a:latin typeface="Arno Pro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ертикальный свиток 3"/>
          <p:cNvSpPr/>
          <p:nvPr/>
        </p:nvSpPr>
        <p:spPr>
          <a:xfrm>
            <a:off x="0" y="0"/>
            <a:ext cx="9144000" cy="2428868"/>
          </a:xfrm>
          <a:prstGeom prst="verticalScroll">
            <a:avLst>
              <a:gd name="adj" fmla="val 1832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Wave4">
              <a:avLst>
                <a:gd name="adj1" fmla="val 6250"/>
                <a:gd name="adj2" fmla="val 893"/>
              </a:avLst>
            </a:prstTxWarp>
          </a:bodyPr>
          <a:lstStyle/>
          <a:p>
            <a:pPr algn="ctr"/>
            <a:r>
              <a:rPr lang="ru-RU" sz="3600" b="1" i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А дорога – далека,</a:t>
            </a:r>
          </a:p>
          <a:p>
            <a:pPr algn="ctr"/>
            <a:r>
              <a:rPr lang="ru-RU" sz="3600" b="1" i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А корзинка – нелегка,</a:t>
            </a:r>
          </a:p>
          <a:p>
            <a:pPr algn="ctr"/>
            <a:r>
              <a:rPr lang="ru-RU" sz="3600" b="1" i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Сесть бы на пенёк,</a:t>
            </a:r>
          </a:p>
          <a:p>
            <a:pPr algn="ctr"/>
            <a:r>
              <a:rPr lang="ru-RU" sz="3600" b="1" i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Съесть бы пирожок…</a:t>
            </a:r>
            <a:endParaRPr lang="ru-RU" sz="3600" b="1" i="1" dirty="0">
              <a:solidFill>
                <a:schemeClr val="accent5">
                  <a:lumMod val="50000"/>
                </a:schemeClr>
              </a:solidFill>
              <a:latin typeface="Arial Narrow" pitchFamily="34" charset="0"/>
            </a:endParaRPr>
          </a:p>
        </p:txBody>
      </p:sp>
      <p:pic>
        <p:nvPicPr>
          <p:cNvPr id="5" name="Рисунок 4" descr="маша и медведь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428868"/>
            <a:ext cx="4286280" cy="4214842"/>
          </a:xfrm>
          <a:prstGeom prst="round2DiagRect">
            <a:avLst>
              <a:gd name="adj1" fmla="val 16667"/>
              <a:gd name="adj2" fmla="val 0"/>
            </a:avLst>
          </a:prstGeom>
          <a:ln w="9525" cap="sq">
            <a:solidFill>
              <a:schemeClr val="bg2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isometricOffAxis1Right"/>
            <a:lightRig rig="threePt" dir="t"/>
          </a:scene3d>
        </p:spPr>
      </p:pic>
      <p:sp>
        <p:nvSpPr>
          <p:cNvPr id="6" name="TextBox 5"/>
          <p:cNvSpPr txBox="1"/>
          <p:nvPr/>
        </p:nvSpPr>
        <p:spPr>
          <a:xfrm rot="404998">
            <a:off x="4834410" y="2919132"/>
            <a:ext cx="3881572" cy="3500462"/>
          </a:xfrm>
          <a:prstGeom prst="rect">
            <a:avLst/>
          </a:prstGeom>
          <a:ln w="28575">
            <a:solidFill>
              <a:schemeClr val="bg2">
                <a:lumMod val="50000"/>
              </a:schemeClr>
            </a:solidFill>
          </a:ln>
          <a:scene3d>
            <a:camera prst="isometricOffAxis2Left"/>
            <a:lightRig rig="threePt" dir="t"/>
          </a:scene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prstTxWarp prst="textInflateBottom">
              <a:avLst/>
            </a:prstTxWarp>
            <a:spAutoFit/>
          </a:bodyPr>
          <a:lstStyle/>
          <a:p>
            <a:pPr algn="ctr"/>
            <a:r>
              <a:rPr lang="ru-RU" sz="6600" b="1" i="1" dirty="0" smtClean="0">
                <a:solidFill>
                  <a:srgbClr val="C00000"/>
                </a:solidFill>
                <a:latin typeface="Monotype Corsiva" pitchFamily="66" charset="0"/>
              </a:rPr>
              <a:t>Маша</a:t>
            </a:r>
          </a:p>
          <a:p>
            <a:pPr algn="ctr"/>
            <a:r>
              <a:rPr lang="ru-RU" sz="6600" b="1" i="1" dirty="0">
                <a:solidFill>
                  <a:srgbClr val="C00000"/>
                </a:solidFill>
                <a:latin typeface="Monotype Corsiva" pitchFamily="66" charset="0"/>
              </a:rPr>
              <a:t>и</a:t>
            </a:r>
            <a:endParaRPr lang="ru-RU" sz="6600" b="1" i="1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pPr algn="ctr"/>
            <a:r>
              <a:rPr lang="ru-RU" sz="6600" b="1" i="1" dirty="0" smtClean="0">
                <a:solidFill>
                  <a:srgbClr val="C00000"/>
                </a:solidFill>
                <a:latin typeface="Monotype Corsiva" pitchFamily="66" charset="0"/>
              </a:rPr>
              <a:t>медведь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0" y="-285776"/>
            <a:ext cx="9144000" cy="2786082"/>
          </a:xfrm>
          <a:prstGeom prst="horizontalScroll">
            <a:avLst>
              <a:gd name="adj" fmla="val 138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solidFill>
                  <a:schemeClr val="accent5">
                    <a:lumMod val="50000"/>
                  </a:schemeClr>
                </a:solidFill>
              </a:rPr>
              <a:t>А огонь всё выше, выше,</a:t>
            </a:r>
          </a:p>
          <a:p>
            <a:pPr algn="ctr"/>
            <a:r>
              <a:rPr lang="ru-RU" sz="3200" b="1" i="1" dirty="0" smtClean="0">
                <a:solidFill>
                  <a:schemeClr val="accent5">
                    <a:lumMod val="50000"/>
                  </a:schemeClr>
                </a:solidFill>
              </a:rPr>
              <a:t>Вылезает из – под крыши,</a:t>
            </a:r>
          </a:p>
          <a:p>
            <a:pPr algn="ctr"/>
            <a:r>
              <a:rPr lang="ru-RU" sz="3200" b="1" i="1" dirty="0" smtClean="0">
                <a:solidFill>
                  <a:schemeClr val="accent5">
                    <a:lumMod val="50000"/>
                  </a:schemeClr>
                </a:solidFill>
              </a:rPr>
              <a:t>Озирается кругом, </a:t>
            </a:r>
          </a:p>
          <a:p>
            <a:pPr algn="ctr"/>
            <a:r>
              <a:rPr lang="ru-RU" sz="3200" b="1" i="1" dirty="0" smtClean="0">
                <a:solidFill>
                  <a:schemeClr val="accent5">
                    <a:lumMod val="50000"/>
                  </a:schemeClr>
                </a:solidFill>
              </a:rPr>
              <a:t>Машет красным рукавом.</a:t>
            </a:r>
            <a:endParaRPr lang="ru-RU" sz="3200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" name="Рисунок 2" descr="кошкин дом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2214554"/>
            <a:ext cx="4786346" cy="4429156"/>
          </a:xfrm>
          <a:prstGeom prst="snip2DiagRect">
            <a:avLst>
              <a:gd name="adj1" fmla="val 19979"/>
              <a:gd name="adj2" fmla="val 16667"/>
            </a:avLst>
          </a:prstGeom>
          <a:solidFill>
            <a:srgbClr val="FFFFFF">
              <a:shade val="85000"/>
            </a:srgbClr>
          </a:solidFill>
          <a:ln w="19050" cap="sq">
            <a:solidFill>
              <a:schemeClr val="bg2">
                <a:lumMod val="5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 rot="265635">
            <a:off x="5479750" y="2550799"/>
            <a:ext cx="3286148" cy="3286148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prstTxWarp prst="textInflateBottom">
              <a:avLst>
                <a:gd name="adj" fmla="val 60000"/>
              </a:avLst>
            </a:prstTxWarp>
            <a:spAutoFit/>
          </a:bodyPr>
          <a:lstStyle/>
          <a:p>
            <a:pPr algn="ctr"/>
            <a:r>
              <a:rPr lang="ru-RU" sz="6600" b="1" i="1" dirty="0" smtClean="0">
                <a:solidFill>
                  <a:srgbClr val="C00000"/>
                </a:solidFill>
                <a:latin typeface="Arno Pro" pitchFamily="18" charset="0"/>
              </a:rPr>
              <a:t>Кошкин</a:t>
            </a:r>
          </a:p>
          <a:p>
            <a:pPr algn="ctr"/>
            <a:r>
              <a:rPr lang="ru-RU" sz="6600" b="1" i="1" dirty="0" smtClean="0">
                <a:solidFill>
                  <a:srgbClr val="C00000"/>
                </a:solidFill>
                <a:latin typeface="Arno Pro" pitchFamily="18" charset="0"/>
              </a:rPr>
              <a:t>дом</a:t>
            </a:r>
            <a:endParaRPr lang="ru-RU" sz="6600" b="1" i="1" dirty="0">
              <a:solidFill>
                <a:srgbClr val="C00000"/>
              </a:solidFill>
              <a:latin typeface="Arno Pro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1 фон (26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000232" y="2000240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7" name="TextBox 16">
            <a:hlinkClick r:id="rId3" action="ppaction://hlinksldjump"/>
          </p:cNvPr>
          <p:cNvSpPr txBox="1"/>
          <p:nvPr/>
        </p:nvSpPr>
        <p:spPr>
          <a:xfrm>
            <a:off x="1357290" y="1142984"/>
            <a:ext cx="6357982" cy="192882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prstTxWarp prst="textTriangle">
              <a:avLst>
                <a:gd name="adj" fmla="val 58928"/>
              </a:avLst>
            </a:prstTxWarp>
            <a:spAutoFit/>
          </a:bodyPr>
          <a:lstStyle/>
          <a:p>
            <a:pPr algn="ctr"/>
            <a:r>
              <a:rPr lang="ru-RU" sz="7200" b="1" i="1" dirty="0" smtClean="0">
                <a:solidFill>
                  <a:srgbClr val="C00000"/>
                </a:solidFill>
                <a:latin typeface="Monotype Corsiva" pitchFamily="66" charset="0"/>
              </a:rPr>
              <a:t>персонажи сказок</a:t>
            </a:r>
            <a:endParaRPr lang="ru-RU" sz="7200" b="1" i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86050" y="2571744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9" name="TextBox 18">
            <a:hlinkClick r:id="rId4" action="ppaction://hlinksldjump"/>
          </p:cNvPr>
          <p:cNvSpPr txBox="1"/>
          <p:nvPr/>
        </p:nvSpPr>
        <p:spPr>
          <a:xfrm>
            <a:off x="1357290" y="3500438"/>
            <a:ext cx="6286544" cy="19288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prstTxWarp prst="textTriangleInverted">
              <a:avLst>
                <a:gd name="adj" fmla="val 59106"/>
              </a:avLst>
            </a:prstTxWarp>
            <a:spAutoFit/>
          </a:bodyPr>
          <a:lstStyle/>
          <a:p>
            <a:pPr algn="ctr"/>
            <a:r>
              <a:rPr lang="ru-RU" sz="8000" b="1" i="1" dirty="0" smtClean="0">
                <a:solidFill>
                  <a:srgbClr val="C00000"/>
                </a:solidFill>
                <a:latin typeface="Monotype Corsiva" pitchFamily="66" charset="0"/>
              </a:rPr>
              <a:t>угадай сказку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zakladki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4282" y="4000504"/>
            <a:ext cx="8715436" cy="2428892"/>
          </a:xfrm>
          <a:prstGeom prst="rect">
            <a:avLst/>
          </a:prstGeom>
          <a:noFill/>
        </p:spPr>
        <p:txBody>
          <a:bodyPr wrap="square" rtlCol="0">
            <a:prstTxWarp prst="textWave4">
              <a:avLst>
                <a:gd name="adj1" fmla="val 6250"/>
                <a:gd name="adj2" fmla="val -2707"/>
              </a:avLst>
            </a:prstTxWarp>
            <a:spAutoFit/>
          </a:bodyPr>
          <a:lstStyle/>
          <a:p>
            <a:pPr algn="ctr"/>
            <a:r>
              <a:rPr lang="ru-RU" sz="13800" b="1" i="1" dirty="0" smtClean="0">
                <a:solidFill>
                  <a:srgbClr val="C00000"/>
                </a:solidFill>
                <a:latin typeface="Arno Pro Light Display" pitchFamily="18" charset="0"/>
              </a:rPr>
              <a:t>Молодцы!</a:t>
            </a:r>
            <a:endParaRPr lang="ru-RU" sz="13800" b="1" i="1" dirty="0">
              <a:solidFill>
                <a:srgbClr val="C00000"/>
              </a:solidFill>
              <a:latin typeface="Arno Pro Light Display" pitchFamily="18" charset="0"/>
            </a:endParaRPr>
          </a:p>
        </p:txBody>
      </p:sp>
      <p:pic>
        <p:nvPicPr>
          <p:cNvPr id="4" name="Рисунок 3" descr="6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429652" y="6215082"/>
            <a:ext cx="714348" cy="6429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00166" y="6215082"/>
            <a:ext cx="57864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Презентация опубликована на сайте – </a:t>
            </a:r>
            <a:r>
              <a:rPr lang="en-US" b="1" i="1" dirty="0" smtClean="0">
                <a:solidFill>
                  <a:schemeClr val="accent5">
                    <a:lumMod val="50000"/>
                  </a:schemeClr>
                </a:solidFill>
              </a:rPr>
              <a:t>viki.rdf.ru</a:t>
            </a:r>
            <a:endParaRPr lang="ru-RU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20" y="285729"/>
            <a:ext cx="8572560" cy="7201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Литература:</a:t>
            </a:r>
          </a:p>
          <a:p>
            <a:pPr marL="342900" indent="-34290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Волина В.В. Учимся играя. – М.: Новая школа, 1994.</a:t>
            </a:r>
          </a:p>
          <a:p>
            <a:pPr marL="342900" indent="-34290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Максимова  Т. Н. Интеллектуальный марафон: 1-4 классы. – М.: ВАКО, 2009.</a:t>
            </a:r>
          </a:p>
          <a:p>
            <a:pPr marL="342900" indent="-342900"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Интернет-сайты: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u="sng" dirty="0" smtClean="0">
                <a:hlinkClick r:id="rId2"/>
              </a:rPr>
              <a:t>http://mdou128-kem.ucoz.ru/index/starshaja_gruppa_quot_skazka_quot/0-30</a:t>
            </a:r>
            <a:endParaRPr lang="ru-RU" sz="1400" u="sng" dirty="0" smtClean="0"/>
          </a:p>
          <a:p>
            <a:r>
              <a:rPr lang="ru-RU" sz="1400" dirty="0" smtClean="0"/>
              <a:t> </a:t>
            </a:r>
            <a:r>
              <a:rPr lang="ru-RU" sz="1400" u="sng" dirty="0" err="1" smtClean="0">
                <a:hlinkClick r:id="rId3"/>
              </a:rPr>
              <a:t>www.toy-world.ru</a:t>
            </a:r>
            <a:r>
              <a:rPr lang="ru-RU" sz="1400" dirty="0" smtClean="0"/>
              <a:t> </a:t>
            </a:r>
          </a:p>
          <a:p>
            <a:r>
              <a:rPr lang="ru-RU" sz="1400" u="sng" dirty="0" err="1" smtClean="0">
                <a:hlinkClick r:id="rId4"/>
              </a:rPr>
              <a:t>master-svinovod.com</a:t>
            </a:r>
            <a:endParaRPr lang="ru-RU" sz="1400" u="sng" dirty="0" smtClean="0"/>
          </a:p>
          <a:p>
            <a:r>
              <a:rPr lang="ru-RU" sz="1400" dirty="0" smtClean="0"/>
              <a:t> </a:t>
            </a:r>
            <a:r>
              <a:rPr lang="ru-RU" sz="1400" u="sng" dirty="0" err="1" smtClean="0">
                <a:hlinkClick r:id="rId5"/>
              </a:rPr>
              <a:t>igroprom.ua</a:t>
            </a:r>
            <a:r>
              <a:rPr lang="ru-RU" sz="1400" dirty="0" smtClean="0"/>
              <a:t> </a:t>
            </a:r>
          </a:p>
          <a:p>
            <a:r>
              <a:rPr lang="ru-RU" sz="1400" u="sng" dirty="0" err="1" smtClean="0">
                <a:hlinkClick r:id="rId6"/>
              </a:rPr>
              <a:t>malahitovaya.ru</a:t>
            </a:r>
            <a:r>
              <a:rPr lang="ru-RU" sz="1400" dirty="0" smtClean="0"/>
              <a:t> </a:t>
            </a:r>
          </a:p>
          <a:p>
            <a:r>
              <a:rPr lang="ru-RU" sz="1400" u="sng" dirty="0" smtClean="0">
                <a:hlinkClick r:id="rId7"/>
              </a:rPr>
              <a:t>1love.at.ua</a:t>
            </a:r>
            <a:r>
              <a:rPr lang="ru-RU" sz="1400" dirty="0" smtClean="0"/>
              <a:t> </a:t>
            </a:r>
          </a:p>
          <a:p>
            <a:r>
              <a:rPr lang="ru-RU" sz="1400" u="sng" dirty="0" err="1" smtClean="0">
                <a:hlinkClick r:id="rId8"/>
              </a:rPr>
              <a:t>slavna.ucoz.ru</a:t>
            </a:r>
            <a:endParaRPr lang="ru-RU" sz="1400" u="sng" dirty="0" smtClean="0"/>
          </a:p>
          <a:p>
            <a:pPr lvl="0"/>
            <a:r>
              <a:rPr lang="ru-RU" sz="1400" u="sng" dirty="0" smtClean="0">
                <a:hlinkClick r:id="rId9"/>
              </a:rPr>
              <a:t>http://www.mobilmusic.ru/file.php?id=636897</a:t>
            </a:r>
            <a:endParaRPr lang="ru-RU" sz="1400" u="sng" dirty="0" smtClean="0"/>
          </a:p>
          <a:p>
            <a:pPr lvl="0"/>
            <a:r>
              <a:rPr lang="ru-RU" sz="1400" u="sng" dirty="0" smtClean="0"/>
              <a:t> </a:t>
            </a:r>
            <a:r>
              <a:rPr lang="ru-RU" sz="1400" u="sng" dirty="0" err="1" smtClean="0">
                <a:hlinkClick r:id="rId10"/>
              </a:rPr>
              <a:t>www.cio.arcticsu.ru</a:t>
            </a:r>
            <a:r>
              <a:rPr lang="ru-RU" sz="1400" dirty="0" smtClean="0"/>
              <a:t> </a:t>
            </a:r>
          </a:p>
          <a:p>
            <a:pPr lvl="0"/>
            <a:r>
              <a:rPr lang="ru-RU" sz="1400" u="sng" dirty="0" smtClean="0">
                <a:hlinkClick r:id="rId11"/>
              </a:rPr>
              <a:t>http://kaliningrad-city24.ru/people/hero/Бармалей.html</a:t>
            </a:r>
            <a:r>
              <a:rPr lang="ru-RU" sz="1400" dirty="0" smtClean="0"/>
              <a:t> </a:t>
            </a:r>
          </a:p>
          <a:p>
            <a:pPr lvl="0"/>
            <a:r>
              <a:rPr lang="ru-RU" sz="1400" u="sng" dirty="0" err="1" smtClean="0">
                <a:hlinkClick r:id="rId12"/>
              </a:rPr>
              <a:t>blogs.mail.ru</a:t>
            </a:r>
            <a:r>
              <a:rPr lang="ru-RU" sz="1400" dirty="0" smtClean="0"/>
              <a:t> </a:t>
            </a:r>
          </a:p>
          <a:p>
            <a:pPr lvl="0"/>
            <a:r>
              <a:rPr lang="ru-RU" sz="1400" dirty="0" smtClean="0"/>
              <a:t> </a:t>
            </a:r>
            <a:r>
              <a:rPr lang="ru-RU" sz="1400" u="sng" dirty="0" smtClean="0">
                <a:hlinkClick r:id="rId13"/>
              </a:rPr>
              <a:t>http://www.mamba.ru/diary/post.phtml?hit=8&amp;post_id=645</a:t>
            </a:r>
            <a:endParaRPr lang="ru-RU" sz="1400" dirty="0" smtClean="0"/>
          </a:p>
          <a:p>
            <a:r>
              <a:rPr lang="ru-RU" sz="1400" dirty="0" smtClean="0">
                <a:hlinkClick r:id="rId14"/>
              </a:rPr>
              <a:t>http://lisyonok.ucoz.ru/animashki/disney/disney8.gif[/img</a:t>
            </a:r>
            <a:r>
              <a:rPr lang="ru-RU" sz="1400" dirty="0" smtClean="0"/>
              <a:t>]</a:t>
            </a:r>
          </a:p>
          <a:p>
            <a:r>
              <a:rPr lang="ru-RU" sz="1400" u="sng" dirty="0" smtClean="0"/>
              <a:t> </a:t>
            </a:r>
            <a:r>
              <a:rPr lang="ru-RU" sz="1400" u="sng" dirty="0" smtClean="0">
                <a:hlinkClick r:id="rId15"/>
              </a:rPr>
              <a:t>http://preobrazenie.ucoz.ru/forum/30-2323-14</a:t>
            </a:r>
            <a:endParaRPr lang="ru-RU" sz="1400" u="sng" dirty="0" smtClean="0"/>
          </a:p>
          <a:p>
            <a:pPr lvl="0"/>
            <a:r>
              <a:rPr lang="ru-RU" sz="1400" dirty="0" smtClean="0"/>
              <a:t> </a:t>
            </a:r>
            <a:r>
              <a:rPr lang="ru-RU" sz="1400" u="sng" dirty="0" err="1" smtClean="0">
                <a:hlinkClick r:id="rId16"/>
              </a:rPr>
              <a:t>wap.mobilmusic.ru</a:t>
            </a:r>
            <a:r>
              <a:rPr lang="ru-RU" sz="1400" dirty="0" smtClean="0"/>
              <a:t> </a:t>
            </a:r>
          </a:p>
          <a:p>
            <a:pPr lvl="0"/>
            <a:r>
              <a:rPr lang="ru-RU" sz="1400" u="sng" dirty="0" smtClean="0">
                <a:hlinkClick r:id="rId17"/>
              </a:rPr>
              <a:t> </a:t>
            </a:r>
            <a:r>
              <a:rPr lang="ru-RU" sz="1400" u="sng" dirty="0" err="1" smtClean="0">
                <a:hlinkClick r:id="rId17"/>
              </a:rPr>
              <a:t>zavadskayalv.ucoz.ru</a:t>
            </a:r>
            <a:r>
              <a:rPr lang="ru-RU" sz="1400" dirty="0" smtClean="0"/>
              <a:t> </a:t>
            </a:r>
          </a:p>
          <a:p>
            <a:pPr lvl="0"/>
            <a:r>
              <a:rPr lang="ru-RU" sz="1400" u="sng" dirty="0" smtClean="0">
                <a:hlinkClick r:id="rId18"/>
              </a:rPr>
              <a:t> http://www.proshkolu.ru/user/gridina/file/731254/</a:t>
            </a:r>
            <a:r>
              <a:rPr lang="ru-RU" sz="1400" dirty="0" smtClean="0"/>
              <a:t> </a:t>
            </a:r>
          </a:p>
          <a:p>
            <a:r>
              <a:rPr lang="ru-RU" sz="1400" u="sng" dirty="0" smtClean="0">
                <a:hlinkClick r:id="rId19"/>
              </a:rPr>
              <a:t> http://a1-soft.ru/2009/08/20/</a:t>
            </a:r>
            <a:r>
              <a:rPr lang="ru-RU" sz="1400" dirty="0" smtClean="0"/>
              <a:t> </a:t>
            </a:r>
          </a:p>
          <a:p>
            <a:endParaRPr lang="ru-RU" dirty="0" smtClean="0"/>
          </a:p>
          <a:p>
            <a:pPr lvl="0"/>
            <a:endParaRPr lang="ru-RU" u="sng" dirty="0" smtClean="0"/>
          </a:p>
          <a:p>
            <a:pPr lvl="0"/>
            <a:r>
              <a:rPr lang="ru-RU" dirty="0" smtClean="0"/>
              <a:t> </a:t>
            </a:r>
          </a:p>
          <a:p>
            <a:pPr lvl="0"/>
            <a:endParaRPr lang="ru-RU" dirty="0" smtClean="0"/>
          </a:p>
          <a:p>
            <a:pPr lvl="0"/>
            <a:r>
              <a:rPr lang="ru-RU" dirty="0" smtClean="0"/>
              <a:t> </a:t>
            </a:r>
          </a:p>
          <a:p>
            <a:endParaRPr lang="ru-RU" u="sng" dirty="0" smtClean="0"/>
          </a:p>
          <a:p>
            <a:endParaRPr lang="ru-RU" u="sng" dirty="0" smtClean="0"/>
          </a:p>
          <a:p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14290"/>
            <a:ext cx="7000924" cy="6286544"/>
          </a:xfrm>
          <a:prstGeom prst="rect">
            <a:avLst/>
          </a:prstGeom>
          <a:noFill/>
        </p:spPr>
        <p:txBody>
          <a:bodyPr wrap="square" rtlCol="0">
            <a:prstTxWarp prst="textInflate">
              <a:avLst>
                <a:gd name="adj" fmla="val 20000"/>
              </a:avLst>
            </a:prstTxWarp>
            <a:spAutoFit/>
          </a:bodyPr>
          <a:lstStyle/>
          <a:p>
            <a:r>
              <a:rPr lang="ru-RU" sz="4800" b="1" i="1" dirty="0" smtClean="0">
                <a:solidFill>
                  <a:srgbClr val="C00000"/>
                </a:solidFill>
              </a:rPr>
              <a:t>Перед волком он дрожал,</a:t>
            </a:r>
          </a:p>
          <a:p>
            <a:r>
              <a:rPr lang="ru-RU" sz="4800" b="1" i="1" dirty="0" smtClean="0">
                <a:solidFill>
                  <a:srgbClr val="C00000"/>
                </a:solidFill>
              </a:rPr>
              <a:t>От медведя убежал, </a:t>
            </a:r>
          </a:p>
          <a:p>
            <a:r>
              <a:rPr lang="ru-RU" sz="4800" b="1" i="1" dirty="0" smtClean="0">
                <a:solidFill>
                  <a:srgbClr val="C00000"/>
                </a:solidFill>
              </a:rPr>
              <a:t>А лисице на зубок</a:t>
            </a:r>
          </a:p>
          <a:p>
            <a:r>
              <a:rPr lang="ru-RU" sz="4800" b="1" i="1" dirty="0" smtClean="0">
                <a:solidFill>
                  <a:srgbClr val="C00000"/>
                </a:solidFill>
              </a:rPr>
              <a:t>Всё ж попался …</a:t>
            </a:r>
          </a:p>
          <a:p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колобок 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95850" y="2286000"/>
            <a:ext cx="424815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14290"/>
            <a:ext cx="5429288" cy="6500858"/>
          </a:xfrm>
          <a:prstGeom prst="rect">
            <a:avLst/>
          </a:prstGeom>
          <a:noFill/>
        </p:spPr>
        <p:txBody>
          <a:bodyPr wrap="square" rtlCol="0">
            <a:prstTxWarp prst="textDeflate">
              <a:avLst>
                <a:gd name="adj" fmla="val 10492"/>
              </a:avLst>
            </a:prstTxWarp>
            <a:spAutoFit/>
          </a:bodyPr>
          <a:lstStyle/>
          <a:p>
            <a:r>
              <a:rPr lang="ru-RU" sz="7200" b="1" i="1" dirty="0" smtClean="0">
                <a:solidFill>
                  <a:srgbClr val="C00000"/>
                </a:solidFill>
              </a:rPr>
              <a:t>Враг людей</a:t>
            </a:r>
          </a:p>
          <a:p>
            <a:r>
              <a:rPr lang="ru-RU" sz="7200" b="1" i="1" dirty="0" smtClean="0">
                <a:solidFill>
                  <a:srgbClr val="C00000"/>
                </a:solidFill>
              </a:rPr>
              <a:t>И враг зверей</a:t>
            </a:r>
          </a:p>
          <a:p>
            <a:r>
              <a:rPr lang="ru-RU" sz="7200" b="1" i="1" dirty="0" smtClean="0">
                <a:solidFill>
                  <a:srgbClr val="C00000"/>
                </a:solidFill>
              </a:rPr>
              <a:t>Злой разбойник …</a:t>
            </a:r>
            <a:endParaRPr lang="ru-RU" sz="7200" b="1" i="1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бармалей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21948">
            <a:off x="5133466" y="996245"/>
            <a:ext cx="3734920" cy="5146646"/>
          </a:xfrm>
          <a:prstGeom prst="roundRect">
            <a:avLst>
              <a:gd name="adj" fmla="val 16667"/>
            </a:avLst>
          </a:prstGeom>
          <a:ln>
            <a:solidFill>
              <a:srgbClr val="FFC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бармалей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643966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1831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43306" y="0"/>
            <a:ext cx="5286412" cy="618630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1Right"/>
              <a:lightRig rig="threePt" dir="t"/>
            </a:scene3d>
          </a:bodyPr>
          <a:lstStyle/>
          <a:p>
            <a:r>
              <a:rPr lang="ru-RU" sz="4400" b="1" i="1" dirty="0" smtClean="0">
                <a:solidFill>
                  <a:srgbClr val="C0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>Всех на свете он добрей, </a:t>
            </a:r>
          </a:p>
          <a:p>
            <a:r>
              <a:rPr lang="ru-RU" sz="4400" b="1" i="1" dirty="0" smtClean="0">
                <a:solidFill>
                  <a:srgbClr val="C0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>Лечит он больных зверей.</a:t>
            </a:r>
          </a:p>
          <a:p>
            <a:r>
              <a:rPr lang="ru-RU" sz="4400" b="1" i="1" dirty="0" smtClean="0">
                <a:solidFill>
                  <a:srgbClr val="C0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>А однажды бегемота </a:t>
            </a:r>
          </a:p>
          <a:p>
            <a:r>
              <a:rPr lang="ru-RU" sz="4400" b="1" i="1" dirty="0" smtClean="0">
                <a:solidFill>
                  <a:srgbClr val="C0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>Вынимал он из болота.</a:t>
            </a:r>
          </a:p>
          <a:p>
            <a:r>
              <a:rPr lang="ru-RU" sz="4400" b="1" i="1" dirty="0" smtClean="0">
                <a:solidFill>
                  <a:srgbClr val="C0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>Добротою знаменит,</a:t>
            </a:r>
          </a:p>
          <a:p>
            <a:r>
              <a:rPr lang="ru-RU" sz="4400" b="1" i="1" dirty="0" smtClean="0">
                <a:solidFill>
                  <a:srgbClr val="C000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>Это доктор …</a:t>
            </a:r>
            <a:endParaRPr lang="ru-RU" sz="4400" b="1" i="1" dirty="0">
              <a:solidFill>
                <a:srgbClr val="C00000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3" name="Рисунок 2" descr="айболи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00042"/>
            <a:ext cx="3786182" cy="5929354"/>
          </a:xfrm>
          <a:prstGeom prst="ellipse">
            <a:avLst/>
          </a:prstGeom>
          <a:ln w="38100">
            <a:solidFill>
              <a:schemeClr val="tx1"/>
            </a:solidFill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43372" y="214290"/>
            <a:ext cx="4786346" cy="6429420"/>
          </a:xfrm>
          <a:prstGeom prst="rect">
            <a:avLst/>
          </a:prstGeom>
          <a:noFill/>
        </p:spPr>
        <p:txBody>
          <a:bodyPr wrap="square" rtlCol="0">
            <a:prstTxWarp prst="textInflateBottom">
              <a:avLst>
                <a:gd name="adj" fmla="val 86939"/>
              </a:avLst>
            </a:prstTxWarp>
            <a:sp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Monotype Corsiva" pitchFamily="66" charset="0"/>
              </a:rPr>
              <a:t>У отца был мальчик странный, </a:t>
            </a:r>
          </a:p>
          <a:p>
            <a:r>
              <a:rPr lang="ru-RU" sz="3600" b="1" i="1" dirty="0" smtClean="0">
                <a:solidFill>
                  <a:srgbClr val="C00000"/>
                </a:solidFill>
                <a:latin typeface="Monotype Corsiva" pitchFamily="66" charset="0"/>
              </a:rPr>
              <a:t>Необычный – деревянный,</a:t>
            </a:r>
          </a:p>
          <a:p>
            <a:r>
              <a:rPr lang="ru-RU" sz="3600" b="1" i="1" dirty="0" smtClean="0">
                <a:solidFill>
                  <a:srgbClr val="C00000"/>
                </a:solidFill>
                <a:latin typeface="Monotype Corsiva" pitchFamily="66" charset="0"/>
              </a:rPr>
              <a:t>Но любил папаша сына.</a:t>
            </a:r>
          </a:p>
          <a:p>
            <a:r>
              <a:rPr lang="ru-RU" sz="3600" b="1" i="1" dirty="0" smtClean="0">
                <a:solidFill>
                  <a:srgbClr val="C00000"/>
                </a:solidFill>
                <a:latin typeface="Monotype Corsiva" pitchFamily="66" charset="0"/>
              </a:rPr>
              <a:t>Что за странный </a:t>
            </a:r>
          </a:p>
          <a:p>
            <a:r>
              <a:rPr lang="ru-RU" sz="3600" b="1" i="1" dirty="0" smtClean="0">
                <a:solidFill>
                  <a:srgbClr val="C00000"/>
                </a:solidFill>
                <a:latin typeface="Monotype Corsiva" pitchFamily="66" charset="0"/>
              </a:rPr>
              <a:t>Человечек деревянный,</a:t>
            </a:r>
          </a:p>
          <a:p>
            <a:r>
              <a:rPr lang="ru-RU" sz="3600" b="1" i="1" dirty="0" smtClean="0">
                <a:solidFill>
                  <a:srgbClr val="C00000"/>
                </a:solidFill>
                <a:latin typeface="Monotype Corsiva" pitchFamily="66" charset="0"/>
              </a:rPr>
              <a:t>На земле и под водой </a:t>
            </a:r>
          </a:p>
          <a:p>
            <a:r>
              <a:rPr lang="ru-RU" sz="3600" b="1" i="1" dirty="0" smtClean="0">
                <a:solidFill>
                  <a:srgbClr val="C00000"/>
                </a:solidFill>
                <a:latin typeface="Monotype Corsiva" pitchFamily="66" charset="0"/>
              </a:rPr>
              <a:t>Ищет ключик золотой.</a:t>
            </a:r>
          </a:p>
          <a:p>
            <a:r>
              <a:rPr lang="ru-RU" sz="3600" b="1" i="1" dirty="0" smtClean="0">
                <a:solidFill>
                  <a:srgbClr val="C00000"/>
                </a:solidFill>
                <a:latin typeface="Monotype Corsiva" pitchFamily="66" charset="0"/>
              </a:rPr>
              <a:t>Всюду нос суёт он длинный,</a:t>
            </a:r>
          </a:p>
          <a:p>
            <a:r>
              <a:rPr lang="ru-RU" sz="3600" b="1" i="1" dirty="0" smtClean="0">
                <a:solidFill>
                  <a:srgbClr val="C00000"/>
                </a:solidFill>
                <a:latin typeface="Monotype Corsiva" pitchFamily="66" charset="0"/>
              </a:rPr>
              <a:t>Кто же это?...</a:t>
            </a:r>
            <a:endParaRPr lang="ru-RU" sz="3600" b="1" i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3" name="Рисунок 2" descr="буратино 2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285728"/>
            <a:ext cx="3786214" cy="62151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176_bu-ra-ti-no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643966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01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142852"/>
            <a:ext cx="5715040" cy="6286544"/>
          </a:xfrm>
          <a:prstGeom prst="rect">
            <a:avLst/>
          </a:prstGeom>
          <a:noFill/>
        </p:spPr>
        <p:txBody>
          <a:bodyPr wrap="square" rtlCol="0">
            <a:prstTxWarp prst="textFadeRight">
              <a:avLst>
                <a:gd name="adj" fmla="val 26961"/>
              </a:avLst>
            </a:prstTxWarp>
            <a:spAutoFit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Его хозяин – мальчик Робин,</a:t>
            </a:r>
          </a:p>
          <a:p>
            <a:r>
              <a:rPr lang="ru-RU" sz="4000" b="1" i="1" dirty="0" smtClean="0">
                <a:solidFill>
                  <a:srgbClr val="C000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Его приятель – Пятачок.</a:t>
            </a:r>
          </a:p>
          <a:p>
            <a:r>
              <a:rPr lang="ru-RU" sz="4000" b="1" i="1" dirty="0" smtClean="0">
                <a:solidFill>
                  <a:srgbClr val="C000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Он раз был облаку подобен;</a:t>
            </a:r>
          </a:p>
          <a:p>
            <a:r>
              <a:rPr lang="ru-RU" sz="4000" b="1" i="1" dirty="0" smtClean="0">
                <a:solidFill>
                  <a:srgbClr val="C000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Он прост, но он не </a:t>
            </a:r>
            <a:r>
              <a:rPr lang="ru-RU" sz="4000" b="1" i="1" dirty="0" err="1" smtClean="0">
                <a:solidFill>
                  <a:srgbClr val="C000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дурачок</a:t>
            </a:r>
            <a:r>
              <a:rPr lang="ru-RU" sz="4000" b="1" i="1" dirty="0" smtClean="0">
                <a:solidFill>
                  <a:srgbClr val="C000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.</a:t>
            </a:r>
            <a:endParaRPr lang="ru-RU" sz="4000" b="1" i="1" dirty="0">
              <a:solidFill>
                <a:srgbClr val="C00000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</a:endParaRPr>
          </a:p>
        </p:txBody>
      </p:sp>
      <p:pic>
        <p:nvPicPr>
          <p:cNvPr id="4" name="Рисунок 3" descr="Винни-Пух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72132" y="857232"/>
            <a:ext cx="3286148" cy="5143536"/>
          </a:xfrm>
          <a:prstGeom prst="rect">
            <a:avLst/>
          </a:prstGeom>
        </p:spPr>
      </p:pic>
      <p:pic>
        <p:nvPicPr>
          <p:cNvPr id="6" name="05_Песенка Винни-Пуха.wav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572528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6232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142852"/>
            <a:ext cx="5286412" cy="6429420"/>
          </a:xfrm>
          <a:prstGeom prst="rect">
            <a:avLst/>
          </a:prstGeom>
          <a:noFill/>
        </p:spPr>
        <p:txBody>
          <a:bodyPr wrap="square" rtlCol="0">
            <a:prstTxWarp prst="textWave4">
              <a:avLst>
                <a:gd name="adj1" fmla="val 2417"/>
                <a:gd name="adj2" fmla="val -558"/>
              </a:avLst>
            </a:prstTxWarp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Красна</a:t>
            </a:r>
            <a:r>
              <a:rPr lang="ru-RU" sz="2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девица грустна,</a:t>
            </a:r>
          </a:p>
          <a:p>
            <a:r>
              <a:rPr lang="ru-RU" sz="2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Ей не нравится весна,</a:t>
            </a:r>
          </a:p>
          <a:p>
            <a:r>
              <a:rPr lang="ru-RU" sz="2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Ей на солнце тяжко!</a:t>
            </a:r>
          </a:p>
          <a:p>
            <a:r>
              <a:rPr lang="ru-RU" sz="2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Слёзы льёт бедняжка!</a:t>
            </a:r>
            <a:endParaRPr lang="ru-RU" sz="28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 descr="http://img-fotki.yandex.ru/get/4511/bougonira.104/0_4b1e1_67c889c5_XL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571480"/>
            <a:ext cx="4071934" cy="5929354"/>
          </a:xfrm>
          <a:prstGeom prst="ellipse">
            <a:avLst/>
          </a:prstGeom>
          <a:ln>
            <a:solidFill>
              <a:srgbClr val="0070C0"/>
            </a:solidFill>
          </a:ln>
          <a:effectLst>
            <a:softEdge rad="112500"/>
          </a:effectLst>
        </p:spPr>
      </p:pic>
      <p:pic>
        <p:nvPicPr>
          <p:cNvPr id="5" name="снегуроч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880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214290"/>
            <a:ext cx="8429684" cy="2554545"/>
          </a:xfrm>
          <a:prstGeom prst="rect">
            <a:avLst/>
          </a:prstGeom>
          <a:noFill/>
        </p:spPr>
        <p:txBody>
          <a:bodyPr wrap="square" rtlCol="0">
            <a:prstTxWarp prst="textCascadeUp">
              <a:avLst>
                <a:gd name="adj" fmla="val 68692"/>
              </a:avLst>
            </a:prstTxWarp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C00000"/>
                </a:solidFill>
                <a:latin typeface="Monotype Corsiva" pitchFamily="66" charset="0"/>
              </a:rPr>
              <a:t>Скорей бы приблизился вечер</a:t>
            </a:r>
          </a:p>
          <a:p>
            <a:pPr algn="ctr"/>
            <a:r>
              <a:rPr lang="ru-RU" sz="4000" b="1" i="1" dirty="0" smtClean="0">
                <a:solidFill>
                  <a:srgbClr val="C00000"/>
                </a:solidFill>
                <a:latin typeface="Monotype Corsiva" pitchFamily="66" charset="0"/>
              </a:rPr>
              <a:t>И час долгожданный настал,</a:t>
            </a:r>
          </a:p>
          <a:p>
            <a:pPr algn="ctr"/>
            <a:r>
              <a:rPr lang="ru-RU" sz="4000" b="1" i="1" dirty="0" smtClean="0">
                <a:solidFill>
                  <a:srgbClr val="C00000"/>
                </a:solidFill>
                <a:latin typeface="Monotype Corsiva" pitchFamily="66" charset="0"/>
              </a:rPr>
              <a:t>Чтоб мне в золочёной карете</a:t>
            </a:r>
          </a:p>
          <a:p>
            <a:pPr algn="ctr"/>
            <a:r>
              <a:rPr lang="ru-RU" sz="4000" b="1" i="1" dirty="0" smtClean="0">
                <a:solidFill>
                  <a:srgbClr val="C00000"/>
                </a:solidFill>
                <a:latin typeface="Monotype Corsiva" pitchFamily="66" charset="0"/>
              </a:rPr>
              <a:t>Поехать на сказочный бал.</a:t>
            </a:r>
            <a:endParaRPr lang="ru-RU" sz="4000" b="1" i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3" name="Рисунок 2" descr="золушка 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57422" y="2285992"/>
            <a:ext cx="4090993" cy="45720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423</TotalTime>
  <Words>489</Words>
  <Application>Microsoft Office PowerPoint</Application>
  <PresentationFormat>Экран (4:3)</PresentationFormat>
  <Paragraphs>130</Paragraphs>
  <Slides>21</Slides>
  <Notes>0</Notes>
  <HiddenSlides>0</HiddenSlides>
  <MMClips>6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49</cp:revision>
  <dcterms:created xsi:type="dcterms:W3CDTF">2012-01-02T11:39:25Z</dcterms:created>
  <dcterms:modified xsi:type="dcterms:W3CDTF">2016-11-01T04:05:34Z</dcterms:modified>
</cp:coreProperties>
</file>