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3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6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66" d="100"/>
          <a:sy n="66" d="100"/>
        </p:scale>
        <p:origin x="-2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1FBFB-D2D5-482C-86CE-5AC85D0A078F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49DF1-1B3A-4195-B761-617A53F2B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7E0E-ECA5-4A30-984C-B2B75B81AA71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281263-9DF9-43FE-B057-1C7A317D3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7E0E-ECA5-4A30-984C-B2B75B81AA71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1263-9DF9-43FE-B057-1C7A317D3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7E0E-ECA5-4A30-984C-B2B75B81AA71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1263-9DF9-43FE-B057-1C7A317D3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7E0E-ECA5-4A30-984C-B2B75B81AA71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281263-9DF9-43FE-B057-1C7A317D3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7E0E-ECA5-4A30-984C-B2B75B81AA71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1263-9DF9-43FE-B057-1C7A317D37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7E0E-ECA5-4A30-984C-B2B75B81AA71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1263-9DF9-43FE-B057-1C7A317D3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7E0E-ECA5-4A30-984C-B2B75B81AA71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0281263-9DF9-43FE-B057-1C7A317D37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7E0E-ECA5-4A30-984C-B2B75B81AA71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1263-9DF9-43FE-B057-1C7A317D3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7E0E-ECA5-4A30-984C-B2B75B81AA71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1263-9DF9-43FE-B057-1C7A317D3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7E0E-ECA5-4A30-984C-B2B75B81AA71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1263-9DF9-43FE-B057-1C7A317D3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7E0E-ECA5-4A30-984C-B2B75B81AA71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1263-9DF9-43FE-B057-1C7A317D37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737E0E-ECA5-4A30-984C-B2B75B81AA71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0281263-9DF9-43FE-B057-1C7A317D37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4;%20&#1075;&#1086;&#1089;&#1090;&#1103;&#1093;%20&#1091;%20&#1089;&#1082;&#1072;&#1079;&#1082;&#1080;%20&#1085;&#1072;%20&#1082;&#1072;&#1085;&#1080;&#1082;&#1091;&#1083;&#1072;&#1093;\&#1087;&#1077;&#1089;&#1085;&#1103;%20&#1095;&#1077;&#1073;&#1091;&#1088;&#1072;&#1096;&#1082;&#1080;.mp3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4;%20&#1075;&#1086;&#1089;&#1090;&#1103;&#1093;%20&#1091;%20&#1089;&#1082;&#1072;&#1079;&#1082;&#1080;%20&#1085;&#1072;%20&#1082;&#1072;&#1085;&#1080;&#1082;&#1091;&#1083;&#1072;&#1093;\&#1087;&#1077;&#1088;&#1074;&#1072;&#1103;%20&#1087;&#1077;&#1089;&#1085;&#1103;%20&#1082;&#1086;&#1079;&#1099;.mp3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mdou128-kem.ucoz.ru/teremok.pn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slavna.ucoz.ru/photo/5-0-317-3" TargetMode="External"/><Relationship Id="rId13" Type="http://schemas.openxmlformats.org/officeDocument/2006/relationships/hyperlink" Target="http://www.mamba.ru/diary/post.phtml?user_id=86174365&amp;hit=8&amp;post_id=645" TargetMode="External"/><Relationship Id="rId18" Type="http://schemas.openxmlformats.org/officeDocument/2006/relationships/hyperlink" Target="http://www.proshkolu.ru/user/gridina/file/731254/" TargetMode="External"/><Relationship Id="rId3" Type="http://schemas.openxmlformats.org/officeDocument/2006/relationships/hyperlink" Target="http://www.toy-world.ru/toy410885.html" TargetMode="External"/><Relationship Id="rId7" Type="http://schemas.openxmlformats.org/officeDocument/2006/relationships/hyperlink" Target="http://1love.at.ua/index/sestrica_aljonushka_i_bratec_ivanushka/0-209" TargetMode="External"/><Relationship Id="rId12" Type="http://schemas.openxmlformats.org/officeDocument/2006/relationships/hyperlink" Target="http://blogs.mail.ru/mail/galka.66/favorites" TargetMode="External"/><Relationship Id="rId17" Type="http://schemas.openxmlformats.org/officeDocument/2006/relationships/hyperlink" Target="http://zavadskayalv.ucoz.ru/blog" TargetMode="External"/><Relationship Id="rId2" Type="http://schemas.openxmlformats.org/officeDocument/2006/relationships/hyperlink" Target="http://mdou128-kem.ucoz.ru/index/starshaja_gruppa_quot_skazka_quot/0-30" TargetMode="External"/><Relationship Id="rId16" Type="http://schemas.openxmlformats.org/officeDocument/2006/relationships/hyperlink" Target="http://wap.mobilmusic.ru/fileanim.html?id=74660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alahitovaya.ru/forum/showthread.php?s=79755fc0da13ccf83da27eb7bd26cdcd&amp;t=79&amp;page=97" TargetMode="External"/><Relationship Id="rId11" Type="http://schemas.openxmlformats.org/officeDocument/2006/relationships/hyperlink" Target="http://kaliningrad-city24.ru/people/hero/&#1041;&#1072;&#1088;&#1084;&#1072;&#1083;&#1077;&#1081;.html" TargetMode="External"/><Relationship Id="rId5" Type="http://schemas.openxmlformats.org/officeDocument/2006/relationships/hyperlink" Target="http://igroprom.ua/?p=product&amp;id=2087" TargetMode="External"/><Relationship Id="rId15" Type="http://schemas.openxmlformats.org/officeDocument/2006/relationships/hyperlink" Target="http://preobrazenie.ucoz.ru/forum/30-2323-14" TargetMode="External"/><Relationship Id="rId10" Type="http://schemas.openxmlformats.org/officeDocument/2006/relationships/hyperlink" Target="http://www.cio.arcticsu.ru/projects/pr1069/" TargetMode="External"/><Relationship Id="rId19" Type="http://schemas.openxmlformats.org/officeDocument/2006/relationships/hyperlink" Target="http://a1-soft.ru/2009/08/20/" TargetMode="External"/><Relationship Id="rId4" Type="http://schemas.openxmlformats.org/officeDocument/2006/relationships/hyperlink" Target="http://master-svinovod.com/category/vsyakaya-vsyachina" TargetMode="External"/><Relationship Id="rId9" Type="http://schemas.openxmlformats.org/officeDocument/2006/relationships/hyperlink" Target="http://www.mobilmusic.ru/file.php?id=636897" TargetMode="External"/><Relationship Id="rId14" Type="http://schemas.openxmlformats.org/officeDocument/2006/relationships/hyperlink" Target="http://lisyonok.ucoz.ru/animashki/disney/disney8.gif%5b/im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4;%20&#1075;&#1086;&#1089;&#1090;&#1103;&#1093;%20&#1091;%20&#1089;&#1082;&#1072;&#1079;&#1082;&#1080;%20&#1085;&#1072;%20&#1082;&#1072;&#1085;&#1080;&#1082;&#1091;&#1083;&#1072;&#1093;\&#1073;&#1072;&#1088;&#1084;&#1072;&#1083;&#1077;&#1081;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4;%20&#1075;&#1086;&#1089;&#1090;&#1103;&#1093;%20&#1091;%20&#1089;&#1082;&#1072;&#1079;&#1082;&#1080;%20&#1085;&#1072;%20&#1082;&#1072;&#1085;&#1080;&#1082;&#1091;&#1083;&#1072;&#1093;\176_bu-ra-ti-no.mp3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4;%20&#1075;&#1086;&#1089;&#1090;&#1103;&#1093;%20&#1091;%20&#1089;&#1082;&#1072;&#1079;&#1082;&#1080;%20&#1085;&#1072;%20&#1082;&#1072;&#1085;&#1080;&#1082;&#1091;&#1083;&#1072;&#1093;\05_&#1055;&#1077;&#1089;&#1077;&#1085;&#1082;&#1072;%20&#1042;&#1080;&#1085;&#1085;&#1080;-&#1055;&#1091;&#1093;&#1072;.wav.mp3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TEMP.HOME-1C30122C20.004\&#1056;&#1072;&#1073;&#1086;&#1095;&#1080;&#1081;%20&#1089;&#1090;&#1086;&#1083;\&#1074;%20&#1075;&#1086;&#1089;&#1090;&#1103;&#1093;%20&#1091;%20&#1089;&#1082;&#1072;&#1079;&#1082;&#1080;\&#1089;&#1085;&#1077;&#1075;&#1091;&#1088;&#1086;&#1095;&#1082;&#1072;.mp3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1-001-Avtor-SHevtsova-S_A_-uchitel-nachalnykh-klassov-MOU-SOSH-49-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857232"/>
            <a:ext cx="5643602" cy="4154984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sz="88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за прелесть эти</a:t>
            </a:r>
            <a:endParaRPr lang="ru-RU" sz="8800" b="1" i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8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сказки</a:t>
            </a:r>
            <a:endParaRPr lang="ru-RU" sz="88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6357982" cy="6500858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18143"/>
              </a:avLst>
            </a:prstTxWarp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Он не лев, не слон, не птица,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Не тигрёнок, не синица,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Не котёнок, не щенок,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Не волчонок, не сурок.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Но заснята для кино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И известна всем давно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Эта милая мордашка, 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А зовётся …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чебурашка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571612"/>
            <a:ext cx="4429156" cy="5286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песня чебураш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365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4786346" cy="6143668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>
                <a:gd name="adj" fmla="val 10814"/>
              </a:avLst>
            </a:prstTxWarp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Monotype Corsiva" pitchFamily="66" charset="0"/>
              </a:rPr>
              <a:t>Летает, а не птица</a:t>
            </a:r>
            <a:br>
              <a:rPr lang="ru-RU" sz="44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400" b="1" i="1" dirty="0" smtClean="0">
                <a:solidFill>
                  <a:srgbClr val="C00000"/>
                </a:solidFill>
                <a:latin typeface="Monotype Corsiva" pitchFamily="66" charset="0"/>
              </a:rPr>
              <a:t>Мужчина хоть куда.</a:t>
            </a:r>
          </a:p>
          <a:p>
            <a:r>
              <a:rPr lang="ru-RU" sz="4400" b="1" i="1" dirty="0" smtClean="0">
                <a:solidFill>
                  <a:srgbClr val="C00000"/>
                </a:solidFill>
                <a:latin typeface="Monotype Corsiva" pitchFamily="66" charset="0"/>
              </a:rPr>
              <a:t>И сладким поделиться</a:t>
            </a:r>
          </a:p>
          <a:p>
            <a:r>
              <a:rPr lang="ru-RU" sz="4400" b="1" i="1" dirty="0" smtClean="0">
                <a:solidFill>
                  <a:srgbClr val="C00000"/>
                </a:solidFill>
                <a:latin typeface="Monotype Corsiva" pitchFamily="66" charset="0"/>
              </a:rPr>
              <a:t>Должны вы с ним всегда.</a:t>
            </a:r>
            <a:endParaRPr lang="ru-RU" sz="44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карлсон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136">
            <a:off x="4429124" y="500042"/>
            <a:ext cx="4714876" cy="5786478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9652" y="6215082"/>
            <a:ext cx="714348" cy="642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0" y="0"/>
            <a:ext cx="9144000" cy="235743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Right">
              <a:avLst>
                <a:gd name="adj" fmla="val 14848"/>
              </a:avLst>
            </a:prstTxWarp>
          </a:bodyPr>
          <a:lstStyle/>
          <a:p>
            <a:pPr algn="ctr"/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</a:rPr>
              <a:t>Отворили дверь козлята</a:t>
            </a:r>
          </a:p>
          <a:p>
            <a:pPr algn="ctr"/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</a:rPr>
              <a:t> И … пропали все куда –то!</a:t>
            </a:r>
            <a:endParaRPr lang="ru-RU" sz="4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 descr="волк и семеро козля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17809">
            <a:off x="141130" y="2067938"/>
            <a:ext cx="5930969" cy="4786322"/>
          </a:xfrm>
          <a:prstGeom prst="roundRect">
            <a:avLst>
              <a:gd name="adj" fmla="val 16667"/>
            </a:avLst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 rot="230525">
            <a:off x="6357950" y="2428868"/>
            <a:ext cx="2571768" cy="3785652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  <a:latin typeface="Monotype Corsiva" pitchFamily="66" charset="0"/>
              </a:rPr>
              <a:t>Волк </a:t>
            </a:r>
          </a:p>
          <a:p>
            <a:pPr algn="ctr"/>
            <a:r>
              <a:rPr lang="ru-RU" sz="6000" b="1" i="1" dirty="0" smtClean="0">
                <a:solidFill>
                  <a:srgbClr val="C00000"/>
                </a:solidFill>
                <a:latin typeface="Monotype Corsiva" pitchFamily="66" charset="0"/>
              </a:rPr>
              <a:t>и </a:t>
            </a:r>
          </a:p>
          <a:p>
            <a:pPr algn="ctr"/>
            <a:r>
              <a:rPr lang="ru-RU" sz="6000" b="1" i="1" dirty="0" smtClean="0">
                <a:solidFill>
                  <a:srgbClr val="C00000"/>
                </a:solidFill>
                <a:latin typeface="Monotype Corsiva" pitchFamily="66" charset="0"/>
              </a:rPr>
              <a:t>семеро </a:t>
            </a:r>
          </a:p>
          <a:p>
            <a:pPr algn="ctr"/>
            <a:r>
              <a:rPr lang="ru-RU" sz="6000" b="1" i="1" dirty="0" smtClean="0">
                <a:solidFill>
                  <a:srgbClr val="C00000"/>
                </a:solidFill>
                <a:latin typeface="Monotype Corsiva" pitchFamily="66" charset="0"/>
              </a:rPr>
              <a:t>козлят</a:t>
            </a:r>
            <a:endParaRPr lang="ru-RU" sz="60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" name="первая песня коз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44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бличка 1"/>
          <p:cNvSpPr/>
          <p:nvPr/>
        </p:nvSpPr>
        <p:spPr>
          <a:xfrm>
            <a:off x="142844" y="0"/>
            <a:ext cx="8858312" cy="192880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>
                <a:gd name="adj" fmla="val 20000"/>
              </a:avLst>
            </a:prstTxWarp>
          </a:bodyPr>
          <a:lstStyle/>
          <a:p>
            <a:pPr algn="ctr"/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Вымолвил словечко –покатилась печка.</a:t>
            </a:r>
          </a:p>
          <a:p>
            <a:pPr algn="ctr"/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Прямо из деревни к царю да царевне.</a:t>
            </a:r>
          </a:p>
          <a:p>
            <a:pPr algn="ctr"/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И за что, не знаю, повезло лентяю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ctr"/>
            <a:endParaRPr lang="ru-RU" sz="32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 descr="емел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93923">
            <a:off x="4553581" y="1683439"/>
            <a:ext cx="4321967" cy="49436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bliqueTop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 rot="21082445">
            <a:off x="285720" y="2357430"/>
            <a:ext cx="3714776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Monotype Corsiva" pitchFamily="66" charset="0"/>
              </a:rPr>
              <a:t>По щучьему</a:t>
            </a:r>
          </a:p>
          <a:p>
            <a:pPr algn="ctr"/>
            <a:r>
              <a:rPr lang="ru-RU" sz="6600" b="1" i="1" dirty="0">
                <a:solidFill>
                  <a:srgbClr val="C00000"/>
                </a:solidFill>
                <a:latin typeface="Monotype Corsiva" pitchFamily="66" charset="0"/>
              </a:rPr>
              <a:t>в</a:t>
            </a:r>
            <a:r>
              <a:rPr lang="ru-RU" sz="6600" b="1" i="1" dirty="0" smtClean="0">
                <a:solidFill>
                  <a:srgbClr val="C00000"/>
                </a:solidFill>
                <a:latin typeface="Monotype Corsiva" pitchFamily="66" charset="0"/>
              </a:rPr>
              <a:t>еленью…</a:t>
            </a:r>
            <a:endParaRPr lang="ru-RU" sz="66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0" y="0"/>
            <a:ext cx="9144000" cy="214311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4932"/>
                <a:gd name="adj2" fmla="val 1779"/>
              </a:avLst>
            </a:prstTxWarp>
          </a:bodyPr>
          <a:lstStyle/>
          <a:p>
            <a:pPr algn="ctr"/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Колотил да колотил по тарелке носом- </a:t>
            </a:r>
          </a:p>
          <a:p>
            <a:pPr algn="ctr"/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Ничего не проглотил</a:t>
            </a:r>
          </a:p>
          <a:p>
            <a:pPr algn="ctr"/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И остался с носом…</a:t>
            </a:r>
            <a:endParaRPr lang="ru-RU" sz="5400" b="1" i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лиса и журав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73668">
            <a:off x="214282" y="2357430"/>
            <a:ext cx="5500726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 rot="387614">
            <a:off x="6004002" y="2904676"/>
            <a:ext cx="285752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  <a:latin typeface="Monotype Corsiva" pitchFamily="66" charset="0"/>
              </a:rPr>
              <a:t>Лиса</a:t>
            </a:r>
          </a:p>
          <a:p>
            <a:pPr algn="ctr"/>
            <a:r>
              <a:rPr lang="ru-RU" sz="6000" b="1" i="1" dirty="0">
                <a:solidFill>
                  <a:srgbClr val="C00000"/>
                </a:solidFill>
                <a:latin typeface="Monotype Corsiva" pitchFamily="66" charset="0"/>
              </a:rPr>
              <a:t>и</a:t>
            </a:r>
            <a:endParaRPr lang="ru-RU" sz="6000" b="1" i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6000" b="1" i="1" dirty="0" smtClean="0">
                <a:solidFill>
                  <a:srgbClr val="C00000"/>
                </a:solidFill>
                <a:latin typeface="Monotype Corsiva" pitchFamily="66" charset="0"/>
              </a:rPr>
              <a:t>журавль</a:t>
            </a:r>
            <a:endParaRPr lang="ru-RU" sz="60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дисплей 2"/>
          <p:cNvSpPr/>
          <p:nvPr/>
        </p:nvSpPr>
        <p:spPr>
          <a:xfrm>
            <a:off x="0" y="0"/>
            <a:ext cx="9144000" cy="2428868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Arno Pro Light Display" pitchFamily="18" charset="0"/>
              </a:rPr>
              <a:t>Нет ни речки, ни пруда.</a:t>
            </a:r>
          </a:p>
          <a:p>
            <a:pPr algn="ctr"/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Arno Pro Light Display" pitchFamily="18" charset="0"/>
              </a:rPr>
              <a:t>Где воды напиться?</a:t>
            </a:r>
          </a:p>
          <a:p>
            <a:pPr algn="ctr"/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Arno Pro Light Display" pitchFamily="18" charset="0"/>
              </a:rPr>
              <a:t>Очень вкусная вода</a:t>
            </a:r>
          </a:p>
          <a:p>
            <a:pPr algn="ctr"/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Arno Pro Light Display" pitchFamily="18" charset="0"/>
              </a:rPr>
              <a:t>В ямке от копытца!</a:t>
            </a:r>
            <a:endParaRPr lang="ru-RU" sz="4000" b="1" i="1" dirty="0">
              <a:solidFill>
                <a:schemeClr val="accent5">
                  <a:lumMod val="50000"/>
                </a:schemeClr>
              </a:solidFill>
              <a:latin typeface="Arno Pro Light Display" pitchFamily="18" charset="0"/>
            </a:endParaRPr>
          </a:p>
        </p:txBody>
      </p:sp>
      <p:pic>
        <p:nvPicPr>
          <p:cNvPr id="4" name="Рисунок 3" descr="сестрица 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31630">
            <a:off x="109961" y="2351244"/>
            <a:ext cx="5857884" cy="4509163"/>
          </a:xfrm>
          <a:prstGeom prst="ellipse">
            <a:avLst/>
          </a:prstGeom>
          <a:ln w="9525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 rot="302328">
            <a:off x="6215074" y="2928934"/>
            <a:ext cx="2571768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Сестрица</a:t>
            </a:r>
          </a:p>
          <a:p>
            <a:pPr algn="ctr"/>
            <a:r>
              <a:rPr lang="ru-RU" sz="4000" b="1" i="1" dirty="0" err="1" smtClean="0">
                <a:solidFill>
                  <a:srgbClr val="C00000"/>
                </a:solidFill>
              </a:rPr>
              <a:t>Алёнушка</a:t>
            </a:r>
            <a:endParaRPr lang="ru-RU" sz="40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i="1" dirty="0">
                <a:solidFill>
                  <a:srgbClr val="C00000"/>
                </a:solidFill>
              </a:rPr>
              <a:t>и</a:t>
            </a:r>
            <a:endParaRPr lang="ru-RU" sz="40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i="1" dirty="0">
                <a:solidFill>
                  <a:srgbClr val="C00000"/>
                </a:solidFill>
              </a:rPr>
              <a:t>б</a:t>
            </a:r>
            <a:r>
              <a:rPr lang="ru-RU" sz="4000" b="1" i="1" dirty="0" smtClean="0">
                <a:solidFill>
                  <a:srgbClr val="C00000"/>
                </a:solidFill>
              </a:rPr>
              <a:t>ратец 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Иванушка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руглая лента лицом вверх 5"/>
          <p:cNvSpPr/>
          <p:nvPr/>
        </p:nvSpPr>
        <p:spPr>
          <a:xfrm>
            <a:off x="0" y="0"/>
            <a:ext cx="9144000" cy="2786058"/>
          </a:xfrm>
          <a:prstGeom prst="ellipseRibbon2">
            <a:avLst>
              <a:gd name="adj1" fmla="val 19479"/>
              <a:gd name="adj2" fmla="val 62903"/>
              <a:gd name="adj3" fmla="val 4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Мышка дом себе нашла,</a:t>
            </a:r>
          </a:p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Мышка добрая была:</a:t>
            </a:r>
          </a:p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В доме том в конце концов</a:t>
            </a:r>
          </a:p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Стало множество жильцов.</a:t>
            </a:r>
            <a:endParaRPr lang="ru-RU" sz="3200" b="1" i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122" name="Picture 2" descr="Картинка 7 из 1120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071678"/>
            <a:ext cx="5715040" cy="459581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0" y="0"/>
            <a:ext cx="9144000" cy="2714620"/>
          </a:xfrm>
          <a:prstGeom prst="cloudCallout">
            <a:avLst>
              <a:gd name="adj1" fmla="val 43360"/>
              <a:gd name="adj2" fmla="val 467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Кто работать не хотел, </a:t>
            </a:r>
          </a:p>
          <a:p>
            <a:pPr algn="ctr"/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А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 играл и песни пел?</a:t>
            </a:r>
          </a:p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К братцу третьему потом </a:t>
            </a:r>
          </a:p>
          <a:p>
            <a:pPr algn="ctr"/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рибежали в новый дом.</a:t>
            </a:r>
          </a:p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От волка хитрого спаслись,</a:t>
            </a:r>
          </a:p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Но долго хвостики тряслись.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3 поросё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71744"/>
            <a:ext cx="5286380" cy="4286256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 rot="539506">
            <a:off x="5194543" y="2983333"/>
            <a:ext cx="3571900" cy="3231029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CanDown">
              <a:avLst>
                <a:gd name="adj" fmla="val 24935"/>
              </a:avLst>
            </a:prstTxWarp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  <a:latin typeface="Arno Pro" pitchFamily="18" charset="0"/>
              </a:rPr>
              <a:t>Три</a:t>
            </a:r>
          </a:p>
          <a:p>
            <a:pPr algn="ctr"/>
            <a:r>
              <a:rPr lang="ru-RU" sz="6000" b="1" i="1" dirty="0" smtClean="0">
                <a:solidFill>
                  <a:srgbClr val="C00000"/>
                </a:solidFill>
                <a:latin typeface="Arno Pro" pitchFamily="18" charset="0"/>
              </a:rPr>
              <a:t> поросёнка </a:t>
            </a:r>
            <a:endParaRPr lang="ru-RU" sz="6000" b="1" i="1" dirty="0">
              <a:solidFill>
                <a:srgbClr val="C00000"/>
              </a:solidFill>
              <a:latin typeface="Arno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0" y="0"/>
            <a:ext cx="9144000" cy="2428868"/>
          </a:xfrm>
          <a:prstGeom prst="verticalScroll">
            <a:avLst>
              <a:gd name="adj" fmla="val 183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893"/>
              </a:avLst>
            </a:prstTxWarp>
          </a:bodyPr>
          <a:lstStyle/>
          <a:p>
            <a:pPr algn="ctr"/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А дорога – далека,</a:t>
            </a:r>
          </a:p>
          <a:p>
            <a:pPr algn="ctr"/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А корзинка – нелегка,</a:t>
            </a:r>
          </a:p>
          <a:p>
            <a:pPr algn="ctr"/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Сесть бы на пенёк,</a:t>
            </a:r>
          </a:p>
          <a:p>
            <a:pPr algn="ctr"/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Съесть бы пирожок…</a:t>
            </a:r>
            <a:endParaRPr lang="ru-RU" sz="3600" b="1" i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" name="Рисунок 4" descr="маша и медвед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428868"/>
            <a:ext cx="4286280" cy="4214842"/>
          </a:xfrm>
          <a:prstGeom prst="round2DiagRect">
            <a:avLst>
              <a:gd name="adj1" fmla="val 16667"/>
              <a:gd name="adj2" fmla="val 0"/>
            </a:avLst>
          </a:prstGeom>
          <a:ln w="952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 rot="404998">
            <a:off x="4834410" y="2919132"/>
            <a:ext cx="3881572" cy="3500462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Monotype Corsiva" pitchFamily="66" charset="0"/>
              </a:rPr>
              <a:t>Маша</a:t>
            </a:r>
          </a:p>
          <a:p>
            <a:pPr algn="ctr"/>
            <a:r>
              <a:rPr lang="ru-RU" sz="6600" b="1" i="1" dirty="0">
                <a:solidFill>
                  <a:srgbClr val="C00000"/>
                </a:solidFill>
                <a:latin typeface="Monotype Corsiva" pitchFamily="66" charset="0"/>
              </a:rPr>
              <a:t>и</a:t>
            </a:r>
            <a:endParaRPr lang="ru-RU" sz="6600" b="1" i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Monotype Corsiva" pitchFamily="66" charset="0"/>
              </a:rPr>
              <a:t>медведь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0" y="-285776"/>
            <a:ext cx="9144000" cy="2786082"/>
          </a:xfrm>
          <a:prstGeom prst="horizontalScroll">
            <a:avLst>
              <a:gd name="adj" fmla="val 13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А огонь всё выше, выше,</a:t>
            </a:r>
          </a:p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Вылезает из – под крыши,</a:t>
            </a:r>
          </a:p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Озирается кругом, </a:t>
            </a:r>
          </a:p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Машет красным рукавом.</a:t>
            </a:r>
            <a:endParaRPr lang="ru-RU" sz="32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 descr="кошкин д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214554"/>
            <a:ext cx="4786346" cy="4429156"/>
          </a:xfrm>
          <a:prstGeom prst="snip2DiagRect">
            <a:avLst>
              <a:gd name="adj1" fmla="val 19979"/>
              <a:gd name="adj2" fmla="val 16667"/>
            </a:avLst>
          </a:prstGeom>
          <a:solidFill>
            <a:srgbClr val="FFFFFF">
              <a:shade val="85000"/>
            </a:srgbClr>
          </a:solidFill>
          <a:ln w="1905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 rot="265635">
            <a:off x="5479750" y="2550799"/>
            <a:ext cx="3286148" cy="328614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InflateBottom">
              <a:avLst>
                <a:gd name="adj" fmla="val 60000"/>
              </a:avLst>
            </a:prstTxWarp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Arno Pro" pitchFamily="18" charset="0"/>
              </a:rPr>
              <a:t>Кошкин</a:t>
            </a:r>
          </a:p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Arno Pro" pitchFamily="18" charset="0"/>
              </a:rPr>
              <a:t>дом</a:t>
            </a:r>
            <a:endParaRPr lang="ru-RU" sz="6600" b="1" i="1" dirty="0">
              <a:solidFill>
                <a:srgbClr val="C00000"/>
              </a:solidFill>
              <a:latin typeface="Arno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 фон (2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00232" y="200024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>
            <a:hlinkClick r:id="rId3" action="ppaction://hlinksldjump"/>
          </p:cNvPr>
          <p:cNvSpPr txBox="1"/>
          <p:nvPr/>
        </p:nvSpPr>
        <p:spPr>
          <a:xfrm>
            <a:off x="1357290" y="1142984"/>
            <a:ext cx="6357982" cy="19288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Triangle">
              <a:avLst>
                <a:gd name="adj" fmla="val 58928"/>
              </a:avLst>
            </a:prstTxWarp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C00000"/>
                </a:solidFill>
                <a:latin typeface="Monotype Corsiva" pitchFamily="66" charset="0"/>
              </a:rPr>
              <a:t>персонажи сказок</a:t>
            </a:r>
            <a:endParaRPr lang="ru-RU" sz="72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86050" y="257174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>
            <a:hlinkClick r:id="rId4" action="ppaction://hlinksldjump"/>
          </p:cNvPr>
          <p:cNvSpPr txBox="1"/>
          <p:nvPr/>
        </p:nvSpPr>
        <p:spPr>
          <a:xfrm>
            <a:off x="1357290" y="3500438"/>
            <a:ext cx="6286544" cy="1928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TriangleInverted">
              <a:avLst>
                <a:gd name="adj" fmla="val 59106"/>
              </a:avLst>
            </a:prstTxWarp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C00000"/>
                </a:solidFill>
                <a:latin typeface="Monotype Corsiva" pitchFamily="66" charset="0"/>
              </a:rPr>
              <a:t>угадай сказку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zakladki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4000504"/>
            <a:ext cx="8715436" cy="2428892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6250"/>
                <a:gd name="adj2" fmla="val -2707"/>
              </a:avLst>
            </a:prstTxWarp>
            <a:spAutoFit/>
          </a:bodyPr>
          <a:lstStyle/>
          <a:p>
            <a:pPr algn="ctr"/>
            <a:r>
              <a:rPr lang="ru-RU" sz="13800" b="1" i="1" dirty="0" smtClean="0">
                <a:solidFill>
                  <a:srgbClr val="C00000"/>
                </a:solidFill>
                <a:latin typeface="Arno Pro Light Display" pitchFamily="18" charset="0"/>
              </a:rPr>
              <a:t>Молодцы!</a:t>
            </a:r>
            <a:endParaRPr lang="ru-RU" sz="13800" b="1" i="1" dirty="0">
              <a:solidFill>
                <a:srgbClr val="C00000"/>
              </a:solidFill>
              <a:latin typeface="Arno Pro Light Display" pitchFamily="18" charset="0"/>
            </a:endParaRPr>
          </a:p>
        </p:txBody>
      </p:sp>
      <p:pic>
        <p:nvPicPr>
          <p:cNvPr id="4" name="Рисунок 3" descr="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9652" y="6215082"/>
            <a:ext cx="714348" cy="642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6215082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Презентация опубликована на сайте – 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viki.rdf.ru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85729"/>
            <a:ext cx="857256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Литература:</a:t>
            </a:r>
          </a:p>
          <a:p>
            <a:pPr marL="342900" indent="-3429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Волина В.В. Учимся играя. – М.: Новая школа, 1994.</a:t>
            </a:r>
          </a:p>
          <a:p>
            <a:pPr marL="342900" indent="-3429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Максимова  Т. Н. Интеллектуальный марафон: 1-4 классы. – М.: ВАКО, 2009.</a:t>
            </a:r>
          </a:p>
          <a:p>
            <a:pPr marL="342900" indent="-34290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Интернет-сайты: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 smtClean="0">
                <a:hlinkClick r:id="rId2"/>
              </a:rPr>
              <a:t>http://mdou128-kem.ucoz.ru/index/starshaja_gruppa_quot_skazka_quot/0-30</a:t>
            </a:r>
            <a:endParaRPr lang="ru-RU" sz="1400" u="sng" dirty="0" smtClean="0"/>
          </a:p>
          <a:p>
            <a:r>
              <a:rPr lang="ru-RU" sz="1400" dirty="0" smtClean="0"/>
              <a:t> </a:t>
            </a:r>
            <a:r>
              <a:rPr lang="ru-RU" sz="1400" u="sng" dirty="0" err="1" smtClean="0">
                <a:hlinkClick r:id="rId3"/>
              </a:rPr>
              <a:t>www.toy-world.ru</a:t>
            </a:r>
            <a:r>
              <a:rPr lang="ru-RU" sz="1400" dirty="0" smtClean="0"/>
              <a:t> </a:t>
            </a:r>
          </a:p>
          <a:p>
            <a:r>
              <a:rPr lang="ru-RU" sz="1400" u="sng" dirty="0" err="1" smtClean="0">
                <a:hlinkClick r:id="rId4"/>
              </a:rPr>
              <a:t>master-svinovod.com</a:t>
            </a:r>
            <a:endParaRPr lang="ru-RU" sz="1400" u="sng" dirty="0" smtClean="0"/>
          </a:p>
          <a:p>
            <a:r>
              <a:rPr lang="ru-RU" sz="1400" dirty="0" smtClean="0"/>
              <a:t> </a:t>
            </a:r>
            <a:r>
              <a:rPr lang="ru-RU" sz="1400" u="sng" dirty="0" err="1" smtClean="0">
                <a:hlinkClick r:id="rId5"/>
              </a:rPr>
              <a:t>igroprom.ua</a:t>
            </a:r>
            <a:r>
              <a:rPr lang="ru-RU" sz="1400" dirty="0" smtClean="0"/>
              <a:t> </a:t>
            </a:r>
          </a:p>
          <a:p>
            <a:r>
              <a:rPr lang="ru-RU" sz="1400" u="sng" dirty="0" err="1" smtClean="0">
                <a:hlinkClick r:id="rId6"/>
              </a:rPr>
              <a:t>malahitovaya.ru</a:t>
            </a:r>
            <a:r>
              <a:rPr lang="ru-RU" sz="1400" dirty="0" smtClean="0"/>
              <a:t> </a:t>
            </a:r>
          </a:p>
          <a:p>
            <a:r>
              <a:rPr lang="ru-RU" sz="1400" u="sng" dirty="0" smtClean="0">
                <a:hlinkClick r:id="rId7"/>
              </a:rPr>
              <a:t>1love.at.ua</a:t>
            </a:r>
            <a:r>
              <a:rPr lang="ru-RU" sz="1400" dirty="0" smtClean="0"/>
              <a:t> </a:t>
            </a:r>
          </a:p>
          <a:p>
            <a:r>
              <a:rPr lang="ru-RU" sz="1400" u="sng" dirty="0" err="1" smtClean="0">
                <a:hlinkClick r:id="rId8"/>
              </a:rPr>
              <a:t>slavna.ucoz.ru</a:t>
            </a:r>
            <a:endParaRPr lang="ru-RU" sz="1400" u="sng" dirty="0" smtClean="0"/>
          </a:p>
          <a:p>
            <a:pPr lvl="0"/>
            <a:r>
              <a:rPr lang="ru-RU" sz="1400" u="sng" dirty="0" smtClean="0">
                <a:hlinkClick r:id="rId9"/>
              </a:rPr>
              <a:t>http://www.mobilmusic.ru/file.php?id=636897</a:t>
            </a:r>
            <a:endParaRPr lang="ru-RU" sz="1400" u="sng" dirty="0" smtClean="0"/>
          </a:p>
          <a:p>
            <a:pPr lvl="0"/>
            <a:r>
              <a:rPr lang="ru-RU" sz="1400" u="sng" dirty="0" smtClean="0"/>
              <a:t> </a:t>
            </a:r>
            <a:r>
              <a:rPr lang="ru-RU" sz="1400" u="sng" dirty="0" err="1" smtClean="0">
                <a:hlinkClick r:id="rId10"/>
              </a:rPr>
              <a:t>www.cio.arcticsu.ru</a:t>
            </a:r>
            <a:r>
              <a:rPr lang="ru-RU" sz="1400" dirty="0" smtClean="0"/>
              <a:t> </a:t>
            </a:r>
          </a:p>
          <a:p>
            <a:pPr lvl="0"/>
            <a:r>
              <a:rPr lang="ru-RU" sz="1400" u="sng" dirty="0" smtClean="0">
                <a:hlinkClick r:id="rId11"/>
              </a:rPr>
              <a:t>http://kaliningrad-city24.ru/people/hero/Бармалей.html</a:t>
            </a:r>
            <a:r>
              <a:rPr lang="ru-RU" sz="1400" dirty="0" smtClean="0"/>
              <a:t> </a:t>
            </a:r>
          </a:p>
          <a:p>
            <a:pPr lvl="0"/>
            <a:r>
              <a:rPr lang="ru-RU" sz="1400" u="sng" dirty="0" err="1" smtClean="0">
                <a:hlinkClick r:id="rId12"/>
              </a:rPr>
              <a:t>blogs.mail.ru</a:t>
            </a:r>
            <a:r>
              <a:rPr lang="ru-RU" sz="1400" dirty="0" smtClean="0"/>
              <a:t> </a:t>
            </a:r>
          </a:p>
          <a:p>
            <a:pPr lvl="0"/>
            <a:r>
              <a:rPr lang="ru-RU" sz="1400" dirty="0" smtClean="0"/>
              <a:t> </a:t>
            </a:r>
            <a:r>
              <a:rPr lang="ru-RU" sz="1400" u="sng" dirty="0" smtClean="0">
                <a:hlinkClick r:id="rId13"/>
              </a:rPr>
              <a:t>http://www.mamba.ru/diary/post.phtml?hit=8&amp;post_id=645</a:t>
            </a:r>
            <a:endParaRPr lang="ru-RU" sz="1400" dirty="0" smtClean="0"/>
          </a:p>
          <a:p>
            <a:r>
              <a:rPr lang="ru-RU" sz="1400" dirty="0" smtClean="0">
                <a:hlinkClick r:id="rId14"/>
              </a:rPr>
              <a:t>http://lisyonok.ucoz.ru/animashki/disney/disney8.gif[/img</a:t>
            </a:r>
            <a:r>
              <a:rPr lang="ru-RU" sz="1400" dirty="0" smtClean="0"/>
              <a:t>]</a:t>
            </a:r>
          </a:p>
          <a:p>
            <a:r>
              <a:rPr lang="ru-RU" sz="1400" u="sng" dirty="0" smtClean="0"/>
              <a:t> </a:t>
            </a:r>
            <a:r>
              <a:rPr lang="ru-RU" sz="1400" u="sng" dirty="0" smtClean="0">
                <a:hlinkClick r:id="rId15"/>
              </a:rPr>
              <a:t>http://preobrazenie.ucoz.ru/forum/30-2323-14</a:t>
            </a:r>
            <a:endParaRPr lang="ru-RU" sz="1400" u="sng" dirty="0" smtClean="0"/>
          </a:p>
          <a:p>
            <a:pPr lvl="0"/>
            <a:r>
              <a:rPr lang="ru-RU" sz="1400" dirty="0" smtClean="0"/>
              <a:t> </a:t>
            </a:r>
            <a:r>
              <a:rPr lang="ru-RU" sz="1400" u="sng" dirty="0" err="1" smtClean="0">
                <a:hlinkClick r:id="rId16"/>
              </a:rPr>
              <a:t>wap.mobilmusic.ru</a:t>
            </a:r>
            <a:r>
              <a:rPr lang="ru-RU" sz="1400" dirty="0" smtClean="0"/>
              <a:t> </a:t>
            </a:r>
          </a:p>
          <a:p>
            <a:pPr lvl="0"/>
            <a:r>
              <a:rPr lang="ru-RU" sz="1400" u="sng" dirty="0" smtClean="0">
                <a:hlinkClick r:id="rId17"/>
              </a:rPr>
              <a:t> </a:t>
            </a:r>
            <a:r>
              <a:rPr lang="ru-RU" sz="1400" u="sng" dirty="0" err="1" smtClean="0">
                <a:hlinkClick r:id="rId17"/>
              </a:rPr>
              <a:t>zavadskayalv.ucoz.ru</a:t>
            </a:r>
            <a:r>
              <a:rPr lang="ru-RU" sz="1400" dirty="0" smtClean="0"/>
              <a:t> </a:t>
            </a:r>
          </a:p>
          <a:p>
            <a:pPr lvl="0"/>
            <a:r>
              <a:rPr lang="ru-RU" sz="1400" u="sng" dirty="0" smtClean="0">
                <a:hlinkClick r:id="rId18"/>
              </a:rPr>
              <a:t> http://www.proshkolu.ru/user/gridina/file/731254/</a:t>
            </a:r>
            <a:r>
              <a:rPr lang="ru-RU" sz="1400" dirty="0" smtClean="0"/>
              <a:t> </a:t>
            </a:r>
          </a:p>
          <a:p>
            <a:r>
              <a:rPr lang="ru-RU" sz="1400" u="sng" dirty="0" smtClean="0">
                <a:hlinkClick r:id="rId19"/>
              </a:rPr>
              <a:t> http://a1-soft.ru/2009/08/20/</a:t>
            </a:r>
            <a:r>
              <a:rPr lang="ru-RU" sz="1400" dirty="0" smtClean="0"/>
              <a:t> </a:t>
            </a:r>
          </a:p>
          <a:p>
            <a:endParaRPr lang="ru-RU" dirty="0" smtClean="0"/>
          </a:p>
          <a:p>
            <a:pPr lvl="0"/>
            <a:endParaRPr lang="ru-RU" u="sng" dirty="0" smtClean="0"/>
          </a:p>
          <a:p>
            <a:pPr lvl="0"/>
            <a:r>
              <a:rPr lang="ru-RU" dirty="0" smtClean="0"/>
              <a:t>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 </a:t>
            </a:r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7000924" cy="6286544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Перед волком он дрожал,</a:t>
            </a:r>
          </a:p>
          <a:p>
            <a:r>
              <a:rPr lang="ru-RU" sz="4800" b="1" i="1" dirty="0" smtClean="0">
                <a:solidFill>
                  <a:srgbClr val="C00000"/>
                </a:solidFill>
              </a:rPr>
              <a:t>От медведя убежал, </a:t>
            </a:r>
          </a:p>
          <a:p>
            <a:r>
              <a:rPr lang="ru-RU" sz="4800" b="1" i="1" dirty="0" smtClean="0">
                <a:solidFill>
                  <a:srgbClr val="C00000"/>
                </a:solidFill>
              </a:rPr>
              <a:t>А лисице на зубок</a:t>
            </a:r>
          </a:p>
          <a:p>
            <a:r>
              <a:rPr lang="ru-RU" sz="4800" b="1" i="1" dirty="0" smtClean="0">
                <a:solidFill>
                  <a:srgbClr val="C00000"/>
                </a:solidFill>
              </a:rPr>
              <a:t>Всё ж попался …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колобок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5850" y="2286000"/>
            <a:ext cx="42481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5429288" cy="650085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0492"/>
              </a:avLst>
            </a:prstTxWarp>
            <a:spAutoFit/>
          </a:bodyPr>
          <a:lstStyle/>
          <a:p>
            <a:r>
              <a:rPr lang="ru-RU" sz="7200" b="1" i="1" dirty="0" smtClean="0">
                <a:solidFill>
                  <a:srgbClr val="C00000"/>
                </a:solidFill>
              </a:rPr>
              <a:t>Враг людей</a:t>
            </a:r>
          </a:p>
          <a:p>
            <a:r>
              <a:rPr lang="ru-RU" sz="7200" b="1" i="1" dirty="0" smtClean="0">
                <a:solidFill>
                  <a:srgbClr val="C00000"/>
                </a:solidFill>
              </a:rPr>
              <a:t>И враг зверей</a:t>
            </a:r>
          </a:p>
          <a:p>
            <a:r>
              <a:rPr lang="ru-RU" sz="7200" b="1" i="1" dirty="0" smtClean="0">
                <a:solidFill>
                  <a:srgbClr val="C00000"/>
                </a:solidFill>
              </a:rPr>
              <a:t>Злой разбойник …</a:t>
            </a:r>
            <a:endParaRPr lang="ru-RU" sz="72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бармале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21948">
            <a:off x="5133466" y="996245"/>
            <a:ext cx="3734920" cy="5146646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бармал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83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0"/>
            <a:ext cx="5286412" cy="61863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Всех на свете он добрей, </a:t>
            </a:r>
          </a:p>
          <a:p>
            <a:r>
              <a:rPr lang="ru-RU" sz="4400" b="1" i="1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Лечит он больных зверей.</a:t>
            </a:r>
          </a:p>
          <a:p>
            <a:r>
              <a:rPr lang="ru-RU" sz="4400" b="1" i="1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А однажды бегемота </a:t>
            </a:r>
          </a:p>
          <a:p>
            <a:r>
              <a:rPr lang="ru-RU" sz="4400" b="1" i="1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Вынимал он из болота.</a:t>
            </a:r>
          </a:p>
          <a:p>
            <a:r>
              <a:rPr lang="ru-RU" sz="4400" b="1" i="1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Добротою знаменит,</a:t>
            </a:r>
          </a:p>
          <a:p>
            <a:r>
              <a:rPr lang="ru-RU" sz="4400" b="1" i="1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Это доктор …</a:t>
            </a:r>
            <a:endParaRPr lang="ru-RU" sz="4400" b="1" i="1" dirty="0"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 descr="айболи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3786182" cy="5929354"/>
          </a:xfrm>
          <a:prstGeom prst="ellipse">
            <a:avLst/>
          </a:prstGeom>
          <a:ln w="38100">
            <a:solidFill>
              <a:schemeClr val="tx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372" y="214290"/>
            <a:ext cx="4786346" cy="6429420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>
                <a:gd name="adj" fmla="val 86939"/>
              </a:avLst>
            </a:prstTxWarp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У отца был мальчик странный, 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Необычный – деревянный,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Но любил папаша сына.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Что за странный 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Человечек деревянный,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На земле и под водой 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Ищет ключик золотой.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Всюду нос суёт он длинный,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Кто же это?...</a:t>
            </a:r>
            <a:endParaRPr lang="ru-RU" sz="36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буратино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3786214" cy="6215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176_bu-ra-ti-n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1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5715040" cy="6286544"/>
          </a:xfrm>
          <a:prstGeom prst="rect">
            <a:avLst/>
          </a:prstGeom>
          <a:noFill/>
        </p:spPr>
        <p:txBody>
          <a:bodyPr wrap="square" rtlCol="0">
            <a:prstTxWarp prst="textFadeRight">
              <a:avLst>
                <a:gd name="adj" fmla="val 26961"/>
              </a:avLst>
            </a:prstTxWarp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Его хозяин – мальчик Робин,</a:t>
            </a:r>
          </a:p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Его приятель – Пятачок.</a:t>
            </a:r>
          </a:p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Он раз был облаку подобен;</a:t>
            </a:r>
          </a:p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Он прост, но он не </a:t>
            </a:r>
            <a:r>
              <a:rPr lang="ru-RU" sz="4000" b="1" i="1" dirty="0" err="1" smtClean="0"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дурачок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.</a:t>
            </a:r>
            <a:endParaRPr lang="ru-RU" sz="4000" b="1" i="1" dirty="0">
              <a:solidFill>
                <a:srgbClr val="C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Рисунок 3" descr="Винни-Пух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857232"/>
            <a:ext cx="3286148" cy="5143536"/>
          </a:xfrm>
          <a:prstGeom prst="rect">
            <a:avLst/>
          </a:prstGeom>
        </p:spPr>
      </p:pic>
      <p:pic>
        <p:nvPicPr>
          <p:cNvPr id="6" name="05_Песенка Винни-Пуха.wa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5286412" cy="6429420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2417"/>
                <a:gd name="adj2" fmla="val -558"/>
              </a:avLst>
            </a:prstTxWarp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Красна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девица грустна,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Ей не нравится весна,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Ей на солнце тяжко!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Слёзы льёт бедняжка!</a:t>
            </a:r>
            <a:endParaRPr lang="ru-RU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://img-fotki.yandex.ru/get/4511/bougonira.104/0_4b1e1_67c889c5_X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71480"/>
            <a:ext cx="4071934" cy="5929354"/>
          </a:xfrm>
          <a:prstGeom prst="ellipse">
            <a:avLst/>
          </a:prstGeom>
          <a:ln>
            <a:solidFill>
              <a:srgbClr val="0070C0"/>
            </a:solidFill>
          </a:ln>
          <a:effectLst>
            <a:softEdge rad="112500"/>
          </a:effectLst>
        </p:spPr>
      </p:pic>
      <p:pic>
        <p:nvPicPr>
          <p:cNvPr id="5" name="снегуроч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80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429684" cy="2554545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>
                <a:gd name="adj" fmla="val 68692"/>
              </a:avLst>
            </a:prstTxWarp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Monotype Corsiva" pitchFamily="66" charset="0"/>
              </a:rPr>
              <a:t>Скорей бы приблизился вечер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Monotype Corsiva" pitchFamily="66" charset="0"/>
              </a:rPr>
              <a:t>И час долгожданный настал,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Monotype Corsiva" pitchFamily="66" charset="0"/>
              </a:rPr>
              <a:t>Чтоб мне в золочёной карете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Monotype Corsiva" pitchFamily="66" charset="0"/>
              </a:rPr>
              <a:t>Поехать на сказочный бал.</a:t>
            </a:r>
            <a:endParaRPr lang="ru-RU" sz="40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золушка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285992"/>
            <a:ext cx="4090993" cy="4572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423</TotalTime>
  <Words>489</Words>
  <Application>Microsoft Office PowerPoint</Application>
  <PresentationFormat>Экран (4:3)</PresentationFormat>
  <Paragraphs>130</Paragraphs>
  <Slides>21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49</cp:revision>
  <dcterms:created xsi:type="dcterms:W3CDTF">2012-01-02T11:39:25Z</dcterms:created>
  <dcterms:modified xsi:type="dcterms:W3CDTF">2016-11-01T04:05:34Z</dcterms:modified>
</cp:coreProperties>
</file>