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3" r:id="rId2"/>
    <p:sldId id="259" r:id="rId3"/>
    <p:sldId id="257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7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271" r:id="rId44"/>
    <p:sldId id="305" r:id="rId45"/>
    <p:sldId id="272" r:id="rId46"/>
    <p:sldId id="304" r:id="rId47"/>
    <p:sldId id="306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D08C8"/>
    <a:srgbClr val="99FF99"/>
    <a:srgbClr val="FFCCCC"/>
    <a:srgbClr val="FF5050"/>
    <a:srgbClr val="96DEF4"/>
    <a:srgbClr val="33CC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4" autoAdjust="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825E1A-FAB9-4290-8228-A8491089E3F5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89C89F-9D9F-4277-B77F-53E7872B4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89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FC3C5-8EC4-49FE-829B-2A9A9D5670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B7156-4A1C-4E6C-BFDE-6C6ACB3308DC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2820-57B9-4C21-924B-09BA3E8A1A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26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7334-7272-432D-B43A-1E06CB37A830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3137-4C37-4763-85A3-3B226018A76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3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27E3-A56D-4D7A-8387-82354055DDBE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53FF-93F6-4BBE-9DB9-846129CAAF5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73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8655-C911-45D9-8333-906216741360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C75D-37F0-4DE8-92DC-3C68A080F11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38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F2DC-7C4D-4903-86A6-E221254D46AA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F64F-CB0D-4DE8-8972-8ED6215883C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2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FF43A-F751-48A2-B8D7-C1B636A408DE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19FC9-A943-4707-9000-E04A08DB50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11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9EE7-EEAE-4CD4-8F71-DFD67454427C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D9AE-EBE7-4EF1-886B-FA1E14DF229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148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BF03-A050-4E31-BBDD-E16BFF5C13FD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3378-DA6A-4BB9-A53B-B08505522D3E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77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D55A-2DAF-47BC-8CCB-331A89527F89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B3E0-DDC5-48F0-900B-BFD43F8307A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8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F1CA8-23AD-46C5-BD0C-78B84526EC1C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D96C5-B189-442B-93D4-C67BBC5061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45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1511-2C98-4934-928F-4730F359A2A9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7AB8-88C0-423A-89ED-5D4B06254BB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38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5000">
              <a:srgbClr val="FF6633"/>
            </a:gs>
            <a:gs pos="61000">
              <a:srgbClr val="FFFF00">
                <a:lumMod val="62000"/>
                <a:alpha val="12000"/>
              </a:srgbClr>
            </a:gs>
            <a:gs pos="81000">
              <a:srgbClr val="01A78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23202-6B29-492A-B998-339654B2E024}" type="datetimeFigureOut">
              <a:rPr/>
              <a:pPr>
                <a:defRPr/>
              </a:pPr>
              <a:t>25.05.2012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FEC0C7-8C4E-4C32-912A-AA6B2B17D36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&#1080;&#1075;&#1088;&#1072;%20&#1082;&#1083;&#1091;&#1073;&#1086;&#1095;&#1077;&#1082;/02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0.jpeg"/><Relationship Id="rId4" Type="http://schemas.openxmlformats.org/officeDocument/2006/relationships/slide" Target="slide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22.jpeg"/><Relationship Id="rId4" Type="http://schemas.openxmlformats.org/officeDocument/2006/relationships/slide" Target="slide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6.jpeg"/><Relationship Id="rId4" Type="http://schemas.openxmlformats.org/officeDocument/2006/relationships/slide" Target="slide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27.jpeg"/><Relationship Id="rId4" Type="http://schemas.openxmlformats.org/officeDocument/2006/relationships/slide" Target="slide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8.jpeg"/><Relationship Id="rId4" Type="http://schemas.openxmlformats.org/officeDocument/2006/relationships/slide" Target="slide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9.jpeg"/><Relationship Id="rId4" Type="http://schemas.openxmlformats.org/officeDocument/2006/relationships/slide" Target="slide4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slide" Target="slide9.xml"/><Relationship Id="rId26" Type="http://schemas.openxmlformats.org/officeDocument/2006/relationships/slide" Target="slide17.xml"/><Relationship Id="rId39" Type="http://schemas.openxmlformats.org/officeDocument/2006/relationships/slide" Target="slide30.xml"/><Relationship Id="rId3" Type="http://schemas.openxmlformats.org/officeDocument/2006/relationships/image" Target="../media/image5.png"/><Relationship Id="rId21" Type="http://schemas.openxmlformats.org/officeDocument/2006/relationships/slide" Target="slide12.xml"/><Relationship Id="rId34" Type="http://schemas.openxmlformats.org/officeDocument/2006/relationships/slide" Target="slide25.xml"/><Relationship Id="rId42" Type="http://schemas.openxmlformats.org/officeDocument/2006/relationships/slide" Target="slide33.xml"/><Relationship Id="rId47" Type="http://schemas.openxmlformats.org/officeDocument/2006/relationships/slide" Target="slide38.xml"/><Relationship Id="rId7" Type="http://schemas.openxmlformats.org/officeDocument/2006/relationships/image" Target="../media/image9.png"/><Relationship Id="rId12" Type="http://schemas.openxmlformats.org/officeDocument/2006/relationships/hyperlink" Target="&#1080;&#1075;&#1088;&#1072;%20&#1082;&#1083;&#1091;&#1073;&#1086;&#1095;&#1077;&#1082;/02.png" TargetMode="External"/><Relationship Id="rId17" Type="http://schemas.openxmlformats.org/officeDocument/2006/relationships/slide" Target="slide8.xml"/><Relationship Id="rId25" Type="http://schemas.openxmlformats.org/officeDocument/2006/relationships/slide" Target="slide16.xml"/><Relationship Id="rId33" Type="http://schemas.openxmlformats.org/officeDocument/2006/relationships/slide" Target="slide24.xml"/><Relationship Id="rId38" Type="http://schemas.openxmlformats.org/officeDocument/2006/relationships/slide" Target="slide29.xml"/><Relationship Id="rId46" Type="http://schemas.openxmlformats.org/officeDocument/2006/relationships/slide" Target="slide37.xml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11.xml"/><Relationship Id="rId29" Type="http://schemas.openxmlformats.org/officeDocument/2006/relationships/slide" Target="slide20.xml"/><Relationship Id="rId41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15.xml"/><Relationship Id="rId32" Type="http://schemas.openxmlformats.org/officeDocument/2006/relationships/slide" Target="slide23.xml"/><Relationship Id="rId37" Type="http://schemas.openxmlformats.org/officeDocument/2006/relationships/slide" Target="slide28.xml"/><Relationship Id="rId40" Type="http://schemas.openxmlformats.org/officeDocument/2006/relationships/slide" Target="slide31.xml"/><Relationship Id="rId45" Type="http://schemas.openxmlformats.org/officeDocument/2006/relationships/slide" Target="slide36.xml"/><Relationship Id="rId5" Type="http://schemas.openxmlformats.org/officeDocument/2006/relationships/image" Target="../media/image7.png"/><Relationship Id="rId15" Type="http://schemas.openxmlformats.org/officeDocument/2006/relationships/slide" Target="slide6.xml"/><Relationship Id="rId23" Type="http://schemas.openxmlformats.org/officeDocument/2006/relationships/slide" Target="slide14.xml"/><Relationship Id="rId28" Type="http://schemas.openxmlformats.org/officeDocument/2006/relationships/slide" Target="slide19.xml"/><Relationship Id="rId36" Type="http://schemas.openxmlformats.org/officeDocument/2006/relationships/slide" Target="slide27.xml"/><Relationship Id="rId10" Type="http://schemas.openxmlformats.org/officeDocument/2006/relationships/image" Target="../media/image12.png"/><Relationship Id="rId19" Type="http://schemas.openxmlformats.org/officeDocument/2006/relationships/slide" Target="slide10.xml"/><Relationship Id="rId31" Type="http://schemas.openxmlformats.org/officeDocument/2006/relationships/slide" Target="slide22.xml"/><Relationship Id="rId44" Type="http://schemas.openxmlformats.org/officeDocument/2006/relationships/slide" Target="slide35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slide" Target="slide5.xml"/><Relationship Id="rId22" Type="http://schemas.openxmlformats.org/officeDocument/2006/relationships/slide" Target="slide13.xml"/><Relationship Id="rId27" Type="http://schemas.openxmlformats.org/officeDocument/2006/relationships/slide" Target="slide18.xml"/><Relationship Id="rId30" Type="http://schemas.openxmlformats.org/officeDocument/2006/relationships/slide" Target="slide21.xml"/><Relationship Id="rId35" Type="http://schemas.openxmlformats.org/officeDocument/2006/relationships/slide" Target="slide26.xml"/><Relationship Id="rId43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31.jpeg"/><Relationship Id="rId4" Type="http://schemas.openxmlformats.org/officeDocument/2006/relationships/slide" Target="slide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32.jpeg"/><Relationship Id="rId4" Type="http://schemas.openxmlformats.org/officeDocument/2006/relationships/slide" Target="slide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3.jpeg"/><Relationship Id="rId4" Type="http://schemas.openxmlformats.org/officeDocument/2006/relationships/slide" Target="slide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5.jpeg"/><Relationship Id="rId4" Type="http://schemas.openxmlformats.org/officeDocument/2006/relationships/slide" Target="slide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6.jpeg"/><Relationship Id="rId4" Type="http://schemas.openxmlformats.org/officeDocument/2006/relationships/slide" Target="slide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37.jpeg"/><Relationship Id="rId4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9.jpeg"/><Relationship Id="rId4" Type="http://schemas.openxmlformats.org/officeDocument/2006/relationships/slide" Target="slide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82;&#1083;&#1091;&#1073;&#1086;&#1095;&#1077;&#1082;/02.pn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40.jpeg"/><Relationship Id="rId4" Type="http://schemas.openxmlformats.org/officeDocument/2006/relationships/slide" Target="slide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7" Type="http://schemas.openxmlformats.org/officeDocument/2006/relationships/slide" Target="slide31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43.png"/><Relationship Id="rId4" Type="http://schemas.openxmlformats.org/officeDocument/2006/relationships/slide" Target="slide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44.jpeg"/><Relationship Id="rId4" Type="http://schemas.openxmlformats.org/officeDocument/2006/relationships/slide" Target="slide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slide" Target="slide34.xml"/><Relationship Id="rId4" Type="http://schemas.openxmlformats.org/officeDocument/2006/relationships/slide" Target="slid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slide" Target="slide34.xml"/><Relationship Id="rId4" Type="http://schemas.openxmlformats.org/officeDocument/2006/relationships/slide" Target="slide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slide" Target="slide34.xml"/><Relationship Id="rId4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5;&#1088;&#1072;%20&#1082;&#1083;&#1091;&#1073;&#1086;&#1095;&#1077;&#1082;/02.pn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4.jpeg"/><Relationship Id="rId4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80;&#1075;&#1088;&#1072;%20&#1082;&#1083;&#1091;&#1073;&#1086;&#1095;&#1077;&#1082;/02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54.jpeg"/><Relationship Id="rId5" Type="http://schemas.openxmlformats.org/officeDocument/2006/relationships/slide" Target="slide2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albiblio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4" Type="http://schemas.openxmlformats.org/officeDocument/2006/relationships/slide" Target="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6.jpeg"/><Relationship Id="rId4" Type="http://schemas.openxmlformats.org/officeDocument/2006/relationships/slide" Target="slide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slide" Target="slide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8.jpeg"/><Relationship Id="rId4" Type="http://schemas.openxmlformats.org/officeDocument/2006/relationships/slide" Target="slide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304800"/>
            <a:ext cx="19748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8888" y="0"/>
            <a:ext cx="7885112" cy="2420938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Ы.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Алтынсарин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атындағы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облыстық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/>
            </a:r>
            <a:b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балалар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 мен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жасөспiрiмдер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кiтапханасы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/>
            </a:r>
            <a:b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r>
              <a:rPr sz="1800" b="1" i="1" kern="0" dirty="0" err="1" smtClean="0">
                <a:solidFill>
                  <a:srgbClr val="0D08C8"/>
                </a:solidFill>
                <a:cs typeface="Calibri" pitchFamily="34" charset="0"/>
              </a:rPr>
              <a:t>Ақпаратты</a:t>
            </a:r>
            <a:r>
              <a:rPr sz="1800" b="1" i="1" kern="0" dirty="0" smtClean="0">
                <a:solidFill>
                  <a:srgbClr val="0D08C8"/>
                </a:solidFill>
                <a:cs typeface="Calibri" pitchFamily="34" charset="0"/>
              </a:rPr>
              <a:t> - </a:t>
            </a:r>
            <a:r>
              <a:rPr sz="1800" b="1" i="1" kern="0" dirty="0" err="1" smtClean="0">
                <a:solidFill>
                  <a:srgbClr val="0D08C8"/>
                </a:solidFill>
                <a:cs typeface="Calibri" pitchFamily="34" charset="0"/>
              </a:rPr>
              <a:t>библиографиялық</a:t>
            </a:r>
            <a:r>
              <a:rPr sz="1800" b="1" i="1" kern="0" dirty="0" smtClean="0">
                <a:solidFill>
                  <a:srgbClr val="0D08C8"/>
                </a:solidFill>
                <a:cs typeface="Calibri" pitchFamily="34" charset="0"/>
              </a:rPr>
              <a:t> </a:t>
            </a:r>
            <a:r>
              <a:rPr sz="1800" b="1" i="1" kern="0" dirty="0" err="1" smtClean="0">
                <a:solidFill>
                  <a:srgbClr val="0D08C8"/>
                </a:solidFill>
                <a:cs typeface="Calibri" pitchFamily="34" charset="0"/>
              </a:rPr>
              <a:t>бөлiм</a:t>
            </a:r>
            <a:r>
              <a:rPr sz="1800" b="1" i="1" kern="0" dirty="0" smtClean="0">
                <a:solidFill>
                  <a:srgbClr val="0D08C8"/>
                </a:solidFill>
                <a:cs typeface="Calibri" pitchFamily="34" charset="0"/>
              </a:rPr>
              <a:t/>
            </a:r>
            <a:br>
              <a:rPr sz="18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Областная библиотека</a:t>
            </a:r>
            <a:b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>  для детей и юношества им. И. </a:t>
            </a:r>
            <a:r>
              <a:rPr sz="2400" b="1" i="1" kern="0" dirty="0" err="1" smtClean="0">
                <a:solidFill>
                  <a:srgbClr val="0D08C8"/>
                </a:solidFill>
                <a:cs typeface="Calibri" pitchFamily="34" charset="0"/>
              </a:rPr>
              <a:t>Алтынсарина</a:t>
            </a:r>
            <a: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  <a:t/>
            </a:r>
            <a:br>
              <a:rPr sz="24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r>
              <a:rPr sz="1800" b="1" i="1" kern="0" dirty="0" smtClean="0">
                <a:solidFill>
                  <a:srgbClr val="0D08C8"/>
                </a:solidFill>
                <a:cs typeface="Calibri" pitchFamily="34" charset="0"/>
              </a:rPr>
              <a:t>Информационно-библиографический отдел</a:t>
            </a:r>
            <a:r>
              <a:rPr sz="3200" b="1" i="1" kern="0" dirty="0" smtClean="0">
                <a:solidFill>
                  <a:srgbClr val="0D08C8"/>
                </a:solidFill>
                <a:cs typeface="Calibri" pitchFamily="34" charset="0"/>
              </a:rPr>
              <a:t/>
            </a:r>
            <a:br>
              <a:rPr sz="3200" b="1" i="1" kern="0" dirty="0" smtClean="0">
                <a:solidFill>
                  <a:srgbClr val="0D08C8"/>
                </a:solidFill>
                <a:cs typeface="Calibri" pitchFamily="34" charset="0"/>
              </a:rPr>
            </a:br>
            <a:endParaRPr sz="3200" b="1" i="1" kern="0" dirty="0" smtClean="0">
              <a:solidFill>
                <a:srgbClr val="0D08C8"/>
              </a:solidFill>
              <a:cs typeface="Calibri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378075" y="3195638"/>
            <a:ext cx="4572000" cy="922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5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D08C8"/>
                </a:solidFill>
                <a:latin typeface="Comic Sans MS" pitchFamily="66" charset="0"/>
                <a:cs typeface="+mn-cs"/>
              </a:rPr>
              <a:t>Электронная игра-презентация по сказочным предметам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D08C8"/>
                </a:solidFill>
                <a:latin typeface="Comic Sans MS" pitchFamily="66" charset="0"/>
                <a:cs typeface="+mn-cs"/>
              </a:rPr>
              <a:t>для младших школьников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800350" y="6172200"/>
            <a:ext cx="3794125" cy="523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C00000"/>
                </a:solidFill>
                <a:latin typeface="Comic Sans MS" pitchFamily="66" charset="0"/>
                <a:cs typeface="+mn-cs"/>
                <a:hlinkClick r:id="rId5" action="ppaction://hlinksldjump"/>
              </a:rPr>
              <a:t>Правила игры</a:t>
            </a:r>
            <a:endParaRPr lang="ru-RU" sz="2800" b="1" kern="0" dirty="0">
              <a:solidFill>
                <a:srgbClr val="C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448" y="2133600"/>
            <a:ext cx="75985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Волшебный клубочек</a:t>
            </a:r>
          </a:p>
        </p:txBody>
      </p:sp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413" y="3768725"/>
            <a:ext cx="142081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Прямоугольник 1"/>
          <p:cNvSpPr>
            <a:spLocks noChangeArrowheads="1"/>
          </p:cNvSpPr>
          <p:nvPr/>
        </p:nvSpPr>
        <p:spPr bwMode="auto">
          <a:xfrm>
            <a:off x="2984500" y="4267200"/>
            <a:ext cx="3581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Много сказок есть на свете,</a:t>
            </a:r>
            <a:br>
              <a:rPr lang="ru-RU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Сказки очень любят дети</a:t>
            </a:r>
            <a:br>
              <a:rPr lang="ru-RU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Все хотят в них побывать</a:t>
            </a:r>
            <a:br>
              <a:rPr lang="ru-RU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И немножко поиграть.</a:t>
            </a:r>
            <a:br>
              <a:rPr lang="ru-RU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За клубочком мы пойдем,</a:t>
            </a:r>
            <a:br>
              <a:rPr lang="ru-RU" b="1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В добру сказку попадем!</a:t>
            </a:r>
          </a:p>
        </p:txBody>
      </p:sp>
      <p:grpSp>
        <p:nvGrpSpPr>
          <p:cNvPr id="2058" name="Группа 14"/>
          <p:cNvGrpSpPr>
            <a:grpSpLocks/>
          </p:cNvGrpSpPr>
          <p:nvPr/>
        </p:nvGrpSpPr>
        <p:grpSpPr bwMode="auto">
          <a:xfrm>
            <a:off x="366713" y="3998913"/>
            <a:ext cx="2660650" cy="1781175"/>
            <a:chOff x="-1755590" y="2594840"/>
            <a:chExt cx="2270628" cy="1521514"/>
          </a:xfrm>
        </p:grpSpPr>
        <p:sp>
          <p:nvSpPr>
            <p:cNvPr id="16" name="Овал 15"/>
            <p:cNvSpPr/>
            <p:nvPr/>
          </p:nvSpPr>
          <p:spPr>
            <a:xfrm>
              <a:off x="-1583904" y="2696471"/>
              <a:ext cx="1079967" cy="1059839"/>
            </a:xfrm>
            <a:prstGeom prst="ellips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2063" name="Группа 16"/>
            <p:cNvGrpSpPr>
              <a:grpSpLocks/>
            </p:cNvGrpSpPr>
            <p:nvPr/>
          </p:nvGrpSpPr>
          <p:grpSpPr bwMode="auto">
            <a:xfrm>
              <a:off x="-1755590" y="2594840"/>
              <a:ext cx="2270628" cy="1521514"/>
              <a:chOff x="81248" y="5199835"/>
              <a:chExt cx="2270628" cy="1521514"/>
            </a:xfrm>
          </p:grpSpPr>
          <p:sp>
            <p:nvSpPr>
              <p:cNvPr id="18" name="Дуга 17"/>
              <p:cNvSpPr/>
              <p:nvPr/>
            </p:nvSpPr>
            <p:spPr>
              <a:xfrm>
                <a:off x="364399" y="5324594"/>
                <a:ext cx="739715" cy="745840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306143" y="5373412"/>
                <a:ext cx="1029640" cy="877379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>
                <a:off x="300724" y="5514444"/>
                <a:ext cx="940224" cy="633286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Дуга 20"/>
              <p:cNvSpPr/>
              <p:nvPr/>
            </p:nvSpPr>
            <p:spPr>
              <a:xfrm>
                <a:off x="476847" y="5514444"/>
                <a:ext cx="516175" cy="461065"/>
              </a:xfrm>
              <a:prstGeom prst="arc">
                <a:avLst>
                  <a:gd name="adj1" fmla="val 16200000"/>
                  <a:gd name="adj2" fmla="val 986723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Дуга 21"/>
              <p:cNvSpPr/>
              <p:nvPr/>
            </p:nvSpPr>
            <p:spPr>
              <a:xfrm>
                <a:off x="476847" y="5410026"/>
                <a:ext cx="712620" cy="720075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3" name="Скругленная соединительная линия 22"/>
              <p:cNvCxnSpPr/>
              <p:nvPr/>
            </p:nvCxnSpPr>
            <p:spPr>
              <a:xfrm>
                <a:off x="552715" y="6225026"/>
                <a:ext cx="1799161" cy="279351"/>
              </a:xfrm>
              <a:prstGeom prst="curvedConnector3">
                <a:avLst>
                  <a:gd name="adj1" fmla="val 43089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Дуга 23"/>
              <p:cNvSpPr/>
              <p:nvPr/>
            </p:nvSpPr>
            <p:spPr>
              <a:xfrm rot="12675251">
                <a:off x="235710" y="5199835"/>
                <a:ext cx="394438" cy="1185719"/>
              </a:xfrm>
              <a:prstGeom prst="arc">
                <a:avLst>
                  <a:gd name="adj1" fmla="val 15985970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81248" y="6130101"/>
                <a:ext cx="188315" cy="15323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385910" y="6225026"/>
                <a:ext cx="116512" cy="17629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8924749" flipH="1">
                <a:off x="921699" y="5270153"/>
                <a:ext cx="460844" cy="1185719"/>
              </a:xfrm>
              <a:prstGeom prst="arc">
                <a:avLst>
                  <a:gd name="adj1" fmla="val 15985970"/>
                  <a:gd name="adj2" fmla="val 21307374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9175542">
                <a:off x="589294" y="5698870"/>
                <a:ext cx="357665" cy="378344"/>
              </a:xfrm>
              <a:prstGeom prst="arc">
                <a:avLst>
                  <a:gd name="adj1" fmla="val 13285232"/>
                  <a:gd name="adj2" fmla="val 933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Блок-схема: знак завершения 28"/>
              <p:cNvSpPr/>
              <p:nvPr/>
            </p:nvSpPr>
            <p:spPr>
              <a:xfrm>
                <a:off x="661098" y="5773453"/>
                <a:ext cx="184251" cy="44751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0" name="Блок-схема: узел 29"/>
              <p:cNvSpPr/>
              <p:nvPr/>
            </p:nvSpPr>
            <p:spPr>
              <a:xfrm>
                <a:off x="475491" y="5620218"/>
                <a:ext cx="131415" cy="124759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524264" y="5625642"/>
                <a:ext cx="82643" cy="1206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Блок-схема: узел 31"/>
              <p:cNvSpPr/>
              <p:nvPr/>
            </p:nvSpPr>
            <p:spPr>
              <a:xfrm>
                <a:off x="906315" y="5620218"/>
                <a:ext cx="107029" cy="124759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>
                <a:hlinkClick r:id="rId7" action="ppaction://hlinkfile"/>
              </p:cNvPr>
              <p:cNvSpPr/>
              <p:nvPr/>
            </p:nvSpPr>
            <p:spPr>
              <a:xfrm>
                <a:off x="942894" y="5620218"/>
                <a:ext cx="83997" cy="12069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Дуга 33"/>
              <p:cNvSpPr/>
              <p:nvPr/>
            </p:nvSpPr>
            <p:spPr>
              <a:xfrm rot="11077898" flipH="1">
                <a:off x="198959" y="5985438"/>
                <a:ext cx="251391" cy="660105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" name="Дуга 34"/>
              <p:cNvSpPr/>
              <p:nvPr/>
            </p:nvSpPr>
            <p:spPr>
              <a:xfrm rot="10522102">
                <a:off x="1050287" y="5776180"/>
                <a:ext cx="450176" cy="945169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" name="Блок-схема: знак завершения 35"/>
              <p:cNvSpPr/>
              <p:nvPr/>
            </p:nvSpPr>
            <p:spPr>
              <a:xfrm>
                <a:off x="162535" y="6597946"/>
                <a:ext cx="228959" cy="86789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Блок-схема: знак завершения 36"/>
              <p:cNvSpPr/>
              <p:nvPr/>
            </p:nvSpPr>
            <p:spPr>
              <a:xfrm>
                <a:off x="1156951" y="6597946"/>
                <a:ext cx="228959" cy="86789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pic>
        <p:nvPicPr>
          <p:cNvPr id="2059" name="Рисунок 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3975" y="19050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762000"/>
            <a:ext cx="89017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Из какого зернышка появился цветок с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Дюймовочкой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5263" y="3124200"/>
            <a:ext cx="3200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Ячменное зернышко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Бобовое зернышко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Рисовое зернышко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514600"/>
            <a:ext cx="3614738" cy="3744913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87363" y="381000"/>
            <a:ext cx="4619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7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609600"/>
            <a:ext cx="6858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Из какого дерева был построен летучий корабль в одноименной сказке?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16002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Осина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Сосна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Береза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590800"/>
            <a:ext cx="4349750" cy="3581400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381000" y="304800"/>
            <a:ext cx="493713" cy="4572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6189" y="609600"/>
            <a:ext cx="755162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Какого цвета был последний лепесток цветика-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семицветика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в сказке В. Катаева?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171575" y="2743200"/>
            <a:ext cx="236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Красный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Желтый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CC0066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Голубой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514600"/>
            <a:ext cx="4470400" cy="3352800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677863" y="381000"/>
            <a:ext cx="493712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457200"/>
            <a:ext cx="755167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Каким волшебным свойством обладали калоши счастья в одноименной сказке Г. Х. Андерсена?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048000"/>
            <a:ext cx="7010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Перепрыгивать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По желанию переносили в любое место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Летали, как ковер-самолет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350" y="4267200"/>
            <a:ext cx="3235325" cy="21605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81000" y="304800"/>
            <a:ext cx="533400" cy="515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omic Sans MS" pitchFamily="66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533399"/>
            <a:ext cx="6324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  Какой сказочный головной убор нельзя нарисовать?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819400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Ковбойская шляпа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Шапка-невидимка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Шапка Мономаха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152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57200" y="228600"/>
            <a:ext cx="552450" cy="47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7229" y="838200"/>
            <a:ext cx="78527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Что происходило, когда Оле-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Лукойе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открывал зонтик с картинками над хорошими детьми?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125" y="2895600"/>
            <a:ext cx="4572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Снились волшебные сказки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Летали на ковре-самолете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Становились невидимками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75" y="1906588"/>
            <a:ext cx="3184525" cy="4394200"/>
          </a:xfrm>
          <a:prstGeom prst="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400050" y="228600"/>
            <a:ext cx="533400" cy="515938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</a:rPr>
              <a:t>12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399" y="533400"/>
            <a:ext cx="765713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За какой предмет в сказке Андерсена «Свинопас» была назначена цена в 100 поцелуев?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1143000" y="3124200"/>
            <a:ext cx="2667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Барабан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Трещотка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Зеркало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2438400"/>
            <a:ext cx="4375150" cy="333057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82588" y="304800"/>
            <a:ext cx="530225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57200"/>
            <a:ext cx="7543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Какой первый волшебный предмет встречает героиня сказки "Гуси-лебеди", отправившаяся на поиски брата?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371600" y="3200400"/>
            <a:ext cx="27162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Яблоня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Печь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Коромысло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300" y="1828800"/>
            <a:ext cx="3657600" cy="4681538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5" name="Овал 4">
            <a:hlinkClick r:id="rId6" action="ppaction://hlinksldjump"/>
          </p:cNvPr>
          <p:cNvSpPr/>
          <p:nvPr/>
        </p:nvSpPr>
        <p:spPr>
          <a:xfrm>
            <a:off x="355600" y="304800"/>
            <a:ext cx="554038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14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676400" y="2971800"/>
            <a:ext cx="2057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Вилка.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Кружка.</a:t>
            </a:r>
            <a:br>
              <a:rPr lang="ru-RU" sz="2000" b="1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</a:b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Ложка.</a:t>
            </a:r>
            <a:br>
              <a:rPr lang="ru-RU" sz="2000" b="1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</a:br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33400"/>
            <a:ext cx="8077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Из какого предмета кухонного обихода отлили стойкого оловянного солдатика и его братьев из сказки Андерсена?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905000"/>
            <a:ext cx="3429000" cy="4572000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55588" y="152400"/>
            <a:ext cx="555625" cy="4937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15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4538" y="3182938"/>
            <a:ext cx="359886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Хрустальная туфелька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Кольцо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Стрела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861" y="762000"/>
            <a:ext cx="570507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Предмет, благодаря которому Иван царевич нашел себе жену?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667000"/>
            <a:ext cx="4308475" cy="2971800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457200" y="381000"/>
            <a:ext cx="573088" cy="504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16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222" y="3018761"/>
            <a:ext cx="9218031" cy="38392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80" y="-6831"/>
            <a:ext cx="9235808" cy="3200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7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650875"/>
            <a:ext cx="44434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9850" y="403225"/>
            <a:ext cx="53625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" y="1382713"/>
            <a:ext cx="215582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2063">
            <a:off x="4892675" y="989013"/>
            <a:ext cx="260985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349375" y="5927725"/>
            <a:ext cx="1004888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3" idx="6"/>
            <a:endCxn id="27" idx="2"/>
          </p:cNvCxnSpPr>
          <p:nvPr/>
        </p:nvCxnSpPr>
        <p:spPr>
          <a:xfrm flipV="1">
            <a:off x="2868613" y="6075363"/>
            <a:ext cx="928687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7" idx="6"/>
          </p:cNvCxnSpPr>
          <p:nvPr/>
        </p:nvCxnSpPr>
        <p:spPr>
          <a:xfrm>
            <a:off x="4291013" y="6075363"/>
            <a:ext cx="1042987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843588" y="6037263"/>
            <a:ext cx="873125" cy="246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226300" y="5981700"/>
            <a:ext cx="985838" cy="207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25" idx="5"/>
            <a:endCxn id="18" idx="0"/>
          </p:cNvCxnSpPr>
          <p:nvPr/>
        </p:nvCxnSpPr>
        <p:spPr>
          <a:xfrm>
            <a:off x="8002588" y="5081588"/>
            <a:ext cx="455612" cy="903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25" idx="1"/>
          </p:cNvCxnSpPr>
          <p:nvPr/>
        </p:nvCxnSpPr>
        <p:spPr>
          <a:xfrm>
            <a:off x="7107238" y="4079875"/>
            <a:ext cx="490537" cy="627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20" idx="3"/>
          </p:cNvCxnSpPr>
          <p:nvPr/>
        </p:nvCxnSpPr>
        <p:spPr>
          <a:xfrm flipH="1">
            <a:off x="6370638" y="4098925"/>
            <a:ext cx="419100" cy="881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4" idx="6"/>
            <a:endCxn id="28" idx="2"/>
          </p:cNvCxnSpPr>
          <p:nvPr/>
        </p:nvCxnSpPr>
        <p:spPr>
          <a:xfrm>
            <a:off x="5141913" y="5091113"/>
            <a:ext cx="827087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26" idx="4"/>
            <a:endCxn id="34" idx="0"/>
          </p:cNvCxnSpPr>
          <p:nvPr/>
        </p:nvCxnSpPr>
        <p:spPr>
          <a:xfrm flipH="1">
            <a:off x="4895850" y="4394200"/>
            <a:ext cx="111125" cy="468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21" idx="7"/>
            <a:endCxn id="26" idx="3"/>
          </p:cNvCxnSpPr>
          <p:nvPr/>
        </p:nvCxnSpPr>
        <p:spPr>
          <a:xfrm flipV="1">
            <a:off x="3659188" y="4318000"/>
            <a:ext cx="1160462" cy="673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19" idx="6"/>
          </p:cNvCxnSpPr>
          <p:nvPr/>
        </p:nvCxnSpPr>
        <p:spPr>
          <a:xfrm flipV="1">
            <a:off x="2620963" y="5233988"/>
            <a:ext cx="566737" cy="190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2" idx="5"/>
          </p:cNvCxnSpPr>
          <p:nvPr/>
        </p:nvCxnSpPr>
        <p:spPr>
          <a:xfrm>
            <a:off x="1724025" y="5167313"/>
            <a:ext cx="363538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5" idx="5"/>
            <a:endCxn id="22" idx="1"/>
          </p:cNvCxnSpPr>
          <p:nvPr/>
        </p:nvCxnSpPr>
        <p:spPr>
          <a:xfrm>
            <a:off x="793750" y="4394200"/>
            <a:ext cx="555625" cy="449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35" idx="0"/>
            <a:endCxn id="30" idx="3"/>
          </p:cNvCxnSpPr>
          <p:nvPr/>
        </p:nvCxnSpPr>
        <p:spPr>
          <a:xfrm flipV="1">
            <a:off x="596900" y="3702050"/>
            <a:ext cx="422275" cy="301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30" idx="5"/>
            <a:endCxn id="29" idx="1"/>
          </p:cNvCxnSpPr>
          <p:nvPr/>
        </p:nvCxnSpPr>
        <p:spPr>
          <a:xfrm>
            <a:off x="1411288" y="3702050"/>
            <a:ext cx="474662" cy="5381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29" idx="5"/>
            <a:endCxn id="90" idx="2"/>
          </p:cNvCxnSpPr>
          <p:nvPr/>
        </p:nvCxnSpPr>
        <p:spPr>
          <a:xfrm flipV="1">
            <a:off x="2290763" y="4556125"/>
            <a:ext cx="650875" cy="41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stCxn id="90" idx="7"/>
            <a:endCxn id="88" idx="3"/>
          </p:cNvCxnSpPr>
          <p:nvPr/>
        </p:nvCxnSpPr>
        <p:spPr>
          <a:xfrm flipV="1">
            <a:off x="3386138" y="3925888"/>
            <a:ext cx="433387" cy="468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88" idx="7"/>
            <a:endCxn id="89" idx="3"/>
          </p:cNvCxnSpPr>
          <p:nvPr/>
        </p:nvCxnSpPr>
        <p:spPr>
          <a:xfrm flipV="1">
            <a:off x="4210050" y="3168650"/>
            <a:ext cx="679450" cy="3794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89" idx="5"/>
            <a:endCxn id="106" idx="1"/>
          </p:cNvCxnSpPr>
          <p:nvPr/>
        </p:nvCxnSpPr>
        <p:spPr>
          <a:xfrm>
            <a:off x="5257800" y="3168650"/>
            <a:ext cx="546100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106" idx="7"/>
            <a:endCxn id="105" idx="3"/>
          </p:cNvCxnSpPr>
          <p:nvPr/>
        </p:nvCxnSpPr>
        <p:spPr>
          <a:xfrm flipV="1">
            <a:off x="6199188" y="2900363"/>
            <a:ext cx="652462" cy="493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>
            <a:endCxn id="104" idx="1"/>
          </p:cNvCxnSpPr>
          <p:nvPr/>
        </p:nvCxnSpPr>
        <p:spPr>
          <a:xfrm>
            <a:off x="7292975" y="2900363"/>
            <a:ext cx="438150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170863" y="3567113"/>
            <a:ext cx="234950" cy="796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102" idx="4"/>
          </p:cNvCxnSpPr>
          <p:nvPr/>
        </p:nvCxnSpPr>
        <p:spPr>
          <a:xfrm flipH="1">
            <a:off x="8609013" y="3470275"/>
            <a:ext cx="147637" cy="923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122" idx="5"/>
          </p:cNvCxnSpPr>
          <p:nvPr/>
        </p:nvCxnSpPr>
        <p:spPr>
          <a:xfrm>
            <a:off x="8220075" y="2574925"/>
            <a:ext cx="461963" cy="401638"/>
          </a:xfrm>
          <a:prstGeom prst="line">
            <a:avLst/>
          </a:prstGeom>
          <a:ln w="28575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endCxn id="121" idx="2"/>
          </p:cNvCxnSpPr>
          <p:nvPr/>
        </p:nvCxnSpPr>
        <p:spPr>
          <a:xfrm flipV="1">
            <a:off x="5527675" y="1679575"/>
            <a:ext cx="1312863" cy="23336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stCxn id="121" idx="5"/>
            <a:endCxn id="122" idx="1"/>
          </p:cNvCxnSpPr>
          <p:nvPr/>
        </p:nvCxnSpPr>
        <p:spPr>
          <a:xfrm>
            <a:off x="7353300" y="1868488"/>
            <a:ext cx="452438" cy="304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stCxn id="125" idx="7"/>
            <a:endCxn id="120" idx="3"/>
          </p:cNvCxnSpPr>
          <p:nvPr/>
        </p:nvCxnSpPr>
        <p:spPr>
          <a:xfrm flipV="1">
            <a:off x="4487863" y="2095500"/>
            <a:ext cx="495300" cy="3397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24" idx="6"/>
            <a:endCxn id="125" idx="3"/>
          </p:cNvCxnSpPr>
          <p:nvPr/>
        </p:nvCxnSpPr>
        <p:spPr>
          <a:xfrm flipV="1">
            <a:off x="3467100" y="2811463"/>
            <a:ext cx="642938" cy="5540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123" idx="4"/>
            <a:endCxn id="124" idx="1"/>
          </p:cNvCxnSpPr>
          <p:nvPr/>
        </p:nvCxnSpPr>
        <p:spPr>
          <a:xfrm>
            <a:off x="2720975" y="2098675"/>
            <a:ext cx="273050" cy="10652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endCxn id="123" idx="3"/>
          </p:cNvCxnSpPr>
          <p:nvPr/>
        </p:nvCxnSpPr>
        <p:spPr>
          <a:xfrm flipV="1">
            <a:off x="1501775" y="2024063"/>
            <a:ext cx="1025525" cy="4016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5" name="Рисунок 6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0713" y="301625"/>
            <a:ext cx="11160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1913" y="3946525"/>
            <a:ext cx="14541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Рисунок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3" y="138113"/>
            <a:ext cx="91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8" name="Рисунок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3602038"/>
            <a:ext cx="98266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Рисунок 3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4663" y="265113"/>
            <a:ext cx="17049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20" name="Группа 40"/>
          <p:cNvGrpSpPr>
            <a:grpSpLocks/>
          </p:cNvGrpSpPr>
          <p:nvPr/>
        </p:nvGrpSpPr>
        <p:grpSpPr bwMode="auto">
          <a:xfrm>
            <a:off x="188913" y="5167313"/>
            <a:ext cx="2270125" cy="1504950"/>
            <a:chOff x="-1755590" y="2594840"/>
            <a:chExt cx="2270628" cy="1521514"/>
          </a:xfrm>
        </p:grpSpPr>
        <p:sp>
          <p:nvSpPr>
            <p:cNvPr id="23" name="Овал 22"/>
            <p:cNvSpPr/>
            <p:nvPr/>
          </p:nvSpPr>
          <p:spPr>
            <a:xfrm>
              <a:off x="-1583904" y="2696471"/>
              <a:ext cx="1079967" cy="1059839"/>
            </a:xfrm>
            <a:prstGeom prst="ellips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3166" name="Группа 38"/>
            <p:cNvGrpSpPr>
              <a:grpSpLocks/>
            </p:cNvGrpSpPr>
            <p:nvPr/>
          </p:nvGrpSpPr>
          <p:grpSpPr bwMode="auto">
            <a:xfrm>
              <a:off x="-1755590" y="2594840"/>
              <a:ext cx="2270628" cy="1521514"/>
              <a:chOff x="81248" y="5199835"/>
              <a:chExt cx="2270628" cy="1521514"/>
            </a:xfrm>
          </p:grpSpPr>
          <p:sp>
            <p:nvSpPr>
              <p:cNvPr id="7" name="Дуга 6"/>
              <p:cNvSpPr/>
              <p:nvPr/>
            </p:nvSpPr>
            <p:spPr>
              <a:xfrm>
                <a:off x="365473" y="5325023"/>
                <a:ext cx="738352" cy="744707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6" name="Дуга 225"/>
              <p:cNvSpPr/>
              <p:nvPr/>
            </p:nvSpPr>
            <p:spPr>
              <a:xfrm>
                <a:off x="306723" y="5373172"/>
                <a:ext cx="1028928" cy="877919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7" name="Дуга 226"/>
              <p:cNvSpPr/>
              <p:nvPr/>
            </p:nvSpPr>
            <p:spPr>
              <a:xfrm>
                <a:off x="300372" y="5514410"/>
                <a:ext cx="940008" cy="633964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8" name="Дуга 227"/>
              <p:cNvSpPr/>
              <p:nvPr/>
            </p:nvSpPr>
            <p:spPr>
              <a:xfrm>
                <a:off x="476623" y="5514410"/>
                <a:ext cx="516052" cy="460627"/>
              </a:xfrm>
              <a:prstGeom prst="arc">
                <a:avLst>
                  <a:gd name="adj1" fmla="val 16200000"/>
                  <a:gd name="adj2" fmla="val 986723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9" name="Дуга 228"/>
              <p:cNvSpPr/>
              <p:nvPr/>
            </p:nvSpPr>
            <p:spPr>
              <a:xfrm>
                <a:off x="476623" y="5410086"/>
                <a:ext cx="712946" cy="719028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30" name="Скругленная соединительная линия 229"/>
              <p:cNvCxnSpPr/>
              <p:nvPr/>
            </p:nvCxnSpPr>
            <p:spPr>
              <a:xfrm>
                <a:off x="552839" y="6225412"/>
                <a:ext cx="1799037" cy="279265"/>
              </a:xfrm>
              <a:prstGeom prst="curvedConnector3">
                <a:avLst>
                  <a:gd name="adj1" fmla="val 43089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Дуга 242"/>
              <p:cNvSpPr/>
              <p:nvPr/>
            </p:nvSpPr>
            <p:spPr>
              <a:xfrm rot="12675251">
                <a:off x="235710" y="5199835"/>
                <a:ext cx="394438" cy="1185719"/>
              </a:xfrm>
              <a:prstGeom prst="arc">
                <a:avLst>
                  <a:gd name="adj1" fmla="val 15985970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4" name="Овал 243"/>
              <p:cNvSpPr/>
              <p:nvPr/>
            </p:nvSpPr>
            <p:spPr>
              <a:xfrm>
                <a:off x="81248" y="6130719"/>
                <a:ext cx="187367" cy="15247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5" name="Овал 244"/>
              <p:cNvSpPr/>
              <p:nvPr/>
            </p:nvSpPr>
            <p:spPr>
              <a:xfrm>
                <a:off x="1386462" y="6225412"/>
                <a:ext cx="115913" cy="1765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6" name="Дуга 245"/>
              <p:cNvSpPr/>
              <p:nvPr/>
            </p:nvSpPr>
            <p:spPr>
              <a:xfrm rot="8924749" flipH="1">
                <a:off x="921699" y="5270153"/>
                <a:ext cx="460844" cy="1185719"/>
              </a:xfrm>
              <a:prstGeom prst="arc">
                <a:avLst>
                  <a:gd name="adj1" fmla="val 15985970"/>
                  <a:gd name="adj2" fmla="val 21307374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8" name="Дуга 247"/>
              <p:cNvSpPr/>
              <p:nvPr/>
            </p:nvSpPr>
            <p:spPr>
              <a:xfrm rot="9175542">
                <a:off x="589361" y="5698981"/>
                <a:ext cx="357266" cy="378774"/>
              </a:xfrm>
              <a:prstGeom prst="arc">
                <a:avLst>
                  <a:gd name="adj1" fmla="val 13285232"/>
                  <a:gd name="adj2" fmla="val 933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51" name="Блок-схема: знак завершения 250"/>
              <p:cNvSpPr/>
              <p:nvPr/>
            </p:nvSpPr>
            <p:spPr>
              <a:xfrm>
                <a:off x="660813" y="5772810"/>
                <a:ext cx="184191" cy="46545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2" name="Блок-схема: узел 251"/>
              <p:cNvSpPr/>
              <p:nvPr/>
            </p:nvSpPr>
            <p:spPr>
              <a:xfrm>
                <a:off x="475035" y="5620338"/>
                <a:ext cx="131791" cy="12518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7" name="Овал 236"/>
              <p:cNvSpPr/>
              <p:nvPr/>
            </p:nvSpPr>
            <p:spPr>
              <a:xfrm>
                <a:off x="524258" y="5626758"/>
                <a:ext cx="82568" cy="1203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3" name="Блок-схема: узел 252"/>
              <p:cNvSpPr/>
              <p:nvPr/>
            </p:nvSpPr>
            <p:spPr>
              <a:xfrm>
                <a:off x="905343" y="5620338"/>
                <a:ext cx="107974" cy="12518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0" name="Овал 239">
                <a:hlinkClick r:id="rId12" action="ppaction://hlinkfile"/>
              </p:cNvPr>
              <p:cNvSpPr/>
              <p:nvPr/>
            </p:nvSpPr>
            <p:spPr>
              <a:xfrm>
                <a:off x="943451" y="5620338"/>
                <a:ext cx="84157" cy="12037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4" name="Дуга 253"/>
              <p:cNvSpPr/>
              <p:nvPr/>
            </p:nvSpPr>
            <p:spPr>
              <a:xfrm rot="11077898" flipH="1">
                <a:off x="198959" y="5985438"/>
                <a:ext cx="251391" cy="660105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5" name="Дуга 254"/>
              <p:cNvSpPr/>
              <p:nvPr/>
            </p:nvSpPr>
            <p:spPr>
              <a:xfrm rot="10522102">
                <a:off x="1050287" y="5776180"/>
                <a:ext cx="450176" cy="945169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" name="Блок-схема: знак завершения 32"/>
              <p:cNvSpPr/>
              <p:nvPr/>
            </p:nvSpPr>
            <p:spPr>
              <a:xfrm>
                <a:off x="162228" y="6597766"/>
                <a:ext cx="228651" cy="88274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56" name="Блок-схема: знак завершения 255"/>
              <p:cNvSpPr/>
              <p:nvPr/>
            </p:nvSpPr>
            <p:spPr>
              <a:xfrm>
                <a:off x="1157811" y="6597766"/>
                <a:ext cx="228651" cy="88274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121" name="TextBox 13"/>
          <p:cNvSpPr txBox="1">
            <a:spLocks noChangeArrowheads="1"/>
          </p:cNvSpPr>
          <p:nvPr/>
        </p:nvSpPr>
        <p:spPr bwMode="auto">
          <a:xfrm>
            <a:off x="220663" y="4860925"/>
            <a:ext cx="106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/>
              <a:t>Старт</a:t>
            </a:r>
          </a:p>
        </p:txBody>
      </p:sp>
      <p:cxnSp>
        <p:nvCxnSpPr>
          <p:cNvPr id="8" name="Прямая соединительная линия 7"/>
          <p:cNvCxnSpPr>
            <a:stCxn id="128" idx="0"/>
          </p:cNvCxnSpPr>
          <p:nvPr/>
        </p:nvCxnSpPr>
        <p:spPr>
          <a:xfrm flipH="1" flipV="1">
            <a:off x="941388" y="1795463"/>
            <a:ext cx="327025" cy="45243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1093788" y="1162050"/>
            <a:ext cx="398462" cy="292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109" idx="2"/>
            <a:endCxn id="107" idx="6"/>
          </p:cNvCxnSpPr>
          <p:nvPr/>
        </p:nvCxnSpPr>
        <p:spPr>
          <a:xfrm flipH="1">
            <a:off x="1920875" y="782638"/>
            <a:ext cx="638175" cy="1635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115" idx="2"/>
            <a:endCxn id="109" idx="5"/>
          </p:cNvCxnSpPr>
          <p:nvPr/>
        </p:nvCxnSpPr>
        <p:spPr>
          <a:xfrm flipH="1" flipV="1">
            <a:off x="3016250" y="968375"/>
            <a:ext cx="687388" cy="20161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4233863" y="968375"/>
            <a:ext cx="639762" cy="165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hlinkClick r:id="rId13" action="ppaction://hlinksldjump"/>
          </p:cNvPr>
          <p:cNvSpPr/>
          <p:nvPr/>
        </p:nvSpPr>
        <p:spPr>
          <a:xfrm>
            <a:off x="2374900" y="6037263"/>
            <a:ext cx="493713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C0066"/>
                </a:solidFill>
              </a:rPr>
              <a:t>1</a:t>
            </a:r>
          </a:p>
        </p:txBody>
      </p:sp>
      <p:sp>
        <p:nvSpPr>
          <p:cNvPr id="27" name="Овал 26">
            <a:hlinkClick r:id="rId14" action="ppaction://hlinksldjump"/>
          </p:cNvPr>
          <p:cNvSpPr/>
          <p:nvPr/>
        </p:nvSpPr>
        <p:spPr>
          <a:xfrm>
            <a:off x="3797300" y="5846763"/>
            <a:ext cx="493713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2</a:t>
            </a:r>
          </a:p>
        </p:txBody>
      </p:sp>
      <p:sp>
        <p:nvSpPr>
          <p:cNvPr id="24" name="Овал 23">
            <a:hlinkClick r:id="rId15" action="ppaction://hlinksldjump"/>
          </p:cNvPr>
          <p:cNvSpPr/>
          <p:nvPr/>
        </p:nvSpPr>
        <p:spPr>
          <a:xfrm>
            <a:off x="5372100" y="6105525"/>
            <a:ext cx="493713" cy="4572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3</a:t>
            </a:r>
          </a:p>
        </p:txBody>
      </p:sp>
      <p:sp>
        <p:nvSpPr>
          <p:cNvPr id="17" name="Овал 16">
            <a:hlinkClick r:id="rId16" action="ppaction://hlinksldjump"/>
          </p:cNvPr>
          <p:cNvSpPr/>
          <p:nvPr/>
        </p:nvSpPr>
        <p:spPr>
          <a:xfrm>
            <a:off x="6737350" y="5713413"/>
            <a:ext cx="49371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4</a:t>
            </a:r>
          </a:p>
        </p:txBody>
      </p:sp>
      <p:sp>
        <p:nvSpPr>
          <p:cNvPr id="18" name="Овал 17">
            <a:hlinkClick r:id="rId17" action="ppaction://hlinksldjump"/>
          </p:cNvPr>
          <p:cNvSpPr/>
          <p:nvPr/>
        </p:nvSpPr>
        <p:spPr>
          <a:xfrm>
            <a:off x="8212138" y="5984875"/>
            <a:ext cx="493712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5</a:t>
            </a:r>
          </a:p>
        </p:txBody>
      </p:sp>
      <p:sp>
        <p:nvSpPr>
          <p:cNvPr id="25" name="Овал 24">
            <a:hlinkClick r:id="rId18" action="ppaction://hlinksldjump"/>
          </p:cNvPr>
          <p:cNvSpPr/>
          <p:nvPr/>
        </p:nvSpPr>
        <p:spPr>
          <a:xfrm>
            <a:off x="7513638" y="4629150"/>
            <a:ext cx="573087" cy="5302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6</a:t>
            </a:r>
          </a:p>
        </p:txBody>
      </p:sp>
      <p:sp>
        <p:nvSpPr>
          <p:cNvPr id="20" name="Овал 19">
            <a:hlinkClick r:id="rId19" action="ppaction://hlinksldjump"/>
          </p:cNvPr>
          <p:cNvSpPr/>
          <p:nvPr/>
        </p:nvSpPr>
        <p:spPr>
          <a:xfrm>
            <a:off x="6721475" y="3708400"/>
            <a:ext cx="461963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7</a:t>
            </a:r>
          </a:p>
        </p:txBody>
      </p:sp>
      <p:sp>
        <p:nvSpPr>
          <p:cNvPr id="28" name="Овал 27">
            <a:hlinkClick r:id="rId20" action="ppaction://hlinksldjump"/>
          </p:cNvPr>
          <p:cNvSpPr/>
          <p:nvPr/>
        </p:nvSpPr>
        <p:spPr>
          <a:xfrm>
            <a:off x="5969000" y="4938713"/>
            <a:ext cx="493713" cy="4572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8</a:t>
            </a:r>
          </a:p>
        </p:txBody>
      </p:sp>
      <p:sp>
        <p:nvSpPr>
          <p:cNvPr id="34" name="Овал 33">
            <a:hlinkClick r:id="rId21" action="ppaction://hlinksldjump"/>
          </p:cNvPr>
          <p:cNvSpPr/>
          <p:nvPr/>
        </p:nvSpPr>
        <p:spPr>
          <a:xfrm>
            <a:off x="4649788" y="4862513"/>
            <a:ext cx="492125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9</a:t>
            </a:r>
          </a:p>
        </p:txBody>
      </p:sp>
      <p:sp>
        <p:nvSpPr>
          <p:cNvPr id="26" name="Овал 25">
            <a:hlinkClick r:id="rId22" action="ppaction://hlinksldjump"/>
          </p:cNvPr>
          <p:cNvSpPr/>
          <p:nvPr/>
        </p:nvSpPr>
        <p:spPr>
          <a:xfrm>
            <a:off x="4740275" y="3878263"/>
            <a:ext cx="534988" cy="5159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10</a:t>
            </a:r>
          </a:p>
        </p:txBody>
      </p:sp>
      <p:sp>
        <p:nvSpPr>
          <p:cNvPr id="21" name="Овал 20">
            <a:hlinkClick r:id="rId23" action="ppaction://hlinksldjump"/>
          </p:cNvPr>
          <p:cNvSpPr/>
          <p:nvPr/>
        </p:nvSpPr>
        <p:spPr>
          <a:xfrm>
            <a:off x="3187700" y="4921250"/>
            <a:ext cx="552450" cy="474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11</a:t>
            </a:r>
          </a:p>
        </p:txBody>
      </p:sp>
      <p:sp>
        <p:nvSpPr>
          <p:cNvPr id="19" name="Овал 18">
            <a:hlinkClick r:id="rId24" action="ppaction://hlinksldjump"/>
          </p:cNvPr>
          <p:cNvSpPr/>
          <p:nvPr/>
        </p:nvSpPr>
        <p:spPr>
          <a:xfrm>
            <a:off x="2087563" y="5167313"/>
            <a:ext cx="533400" cy="515937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2" name="Овал 21">
            <a:hlinkClick r:id="rId25" action="ppaction://hlinksldjump"/>
          </p:cNvPr>
          <p:cNvSpPr/>
          <p:nvPr/>
        </p:nvSpPr>
        <p:spPr>
          <a:xfrm>
            <a:off x="1271588" y="4776788"/>
            <a:ext cx="530225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13</a:t>
            </a:r>
          </a:p>
        </p:txBody>
      </p:sp>
      <p:sp>
        <p:nvSpPr>
          <p:cNvPr id="35" name="Овал 34">
            <a:hlinkClick r:id="rId26" action="ppaction://hlinksldjump"/>
          </p:cNvPr>
          <p:cNvSpPr/>
          <p:nvPr/>
        </p:nvSpPr>
        <p:spPr>
          <a:xfrm>
            <a:off x="319088" y="4003675"/>
            <a:ext cx="55562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14</a:t>
            </a:r>
          </a:p>
        </p:txBody>
      </p:sp>
      <p:sp>
        <p:nvSpPr>
          <p:cNvPr id="30" name="Овал 29">
            <a:hlinkClick r:id="rId27" action="ppaction://hlinksldjump"/>
          </p:cNvPr>
          <p:cNvSpPr/>
          <p:nvPr/>
        </p:nvSpPr>
        <p:spPr>
          <a:xfrm>
            <a:off x="938213" y="3281363"/>
            <a:ext cx="554037" cy="4937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9" name="Овал 28">
            <a:hlinkClick r:id="rId28" action="ppaction://hlinksldjump"/>
          </p:cNvPr>
          <p:cNvSpPr/>
          <p:nvPr/>
        </p:nvSpPr>
        <p:spPr>
          <a:xfrm>
            <a:off x="1801813" y="4165600"/>
            <a:ext cx="573087" cy="504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16</a:t>
            </a:r>
          </a:p>
        </p:txBody>
      </p:sp>
      <p:sp>
        <p:nvSpPr>
          <p:cNvPr id="90" name="Овал 89">
            <a:hlinkClick r:id="rId29" action="ppaction://hlinksldjump"/>
          </p:cNvPr>
          <p:cNvSpPr/>
          <p:nvPr/>
        </p:nvSpPr>
        <p:spPr>
          <a:xfrm>
            <a:off x="2941638" y="4327525"/>
            <a:ext cx="522287" cy="4572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17</a:t>
            </a:r>
          </a:p>
        </p:txBody>
      </p:sp>
      <p:sp>
        <p:nvSpPr>
          <p:cNvPr id="88" name="Овал 87">
            <a:hlinkClick r:id="rId30" action="ppaction://hlinksldjump"/>
          </p:cNvPr>
          <p:cNvSpPr/>
          <p:nvPr/>
        </p:nvSpPr>
        <p:spPr>
          <a:xfrm>
            <a:off x="3740150" y="3470275"/>
            <a:ext cx="550863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18</a:t>
            </a:r>
          </a:p>
        </p:txBody>
      </p:sp>
      <p:sp>
        <p:nvSpPr>
          <p:cNvPr id="89" name="Овал 88">
            <a:hlinkClick r:id="rId31" action="ppaction://hlinksldjump"/>
          </p:cNvPr>
          <p:cNvSpPr/>
          <p:nvPr/>
        </p:nvSpPr>
        <p:spPr>
          <a:xfrm>
            <a:off x="4813300" y="2705100"/>
            <a:ext cx="520700" cy="5429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19</a:t>
            </a:r>
          </a:p>
        </p:txBody>
      </p:sp>
      <p:sp>
        <p:nvSpPr>
          <p:cNvPr id="106" name="Овал 105">
            <a:hlinkClick r:id="rId32" action="ppaction://hlinksldjump"/>
          </p:cNvPr>
          <p:cNvSpPr/>
          <p:nvPr/>
        </p:nvSpPr>
        <p:spPr>
          <a:xfrm>
            <a:off x="5722938" y="3311525"/>
            <a:ext cx="557212" cy="560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</a:t>
            </a:r>
          </a:p>
        </p:txBody>
      </p:sp>
      <p:sp>
        <p:nvSpPr>
          <p:cNvPr id="105" name="Овал 104">
            <a:hlinkClick r:id="rId33" action="ppaction://hlinksldjump"/>
          </p:cNvPr>
          <p:cNvSpPr/>
          <p:nvPr/>
        </p:nvSpPr>
        <p:spPr>
          <a:xfrm>
            <a:off x="6769100" y="2454275"/>
            <a:ext cx="565150" cy="522288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21</a:t>
            </a:r>
          </a:p>
        </p:txBody>
      </p:sp>
      <p:sp>
        <p:nvSpPr>
          <p:cNvPr id="104" name="Овал 103">
            <a:hlinkClick r:id="rId34" action="ppaction://hlinksldjump"/>
          </p:cNvPr>
          <p:cNvSpPr/>
          <p:nvPr/>
        </p:nvSpPr>
        <p:spPr>
          <a:xfrm>
            <a:off x="7650163" y="3181350"/>
            <a:ext cx="550862" cy="527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22</a:t>
            </a:r>
          </a:p>
        </p:txBody>
      </p:sp>
      <p:sp>
        <p:nvSpPr>
          <p:cNvPr id="103" name="Овал 102">
            <a:hlinkClick r:id="rId35" action="ppaction://hlinksldjump"/>
          </p:cNvPr>
          <p:cNvSpPr/>
          <p:nvPr/>
        </p:nvSpPr>
        <p:spPr>
          <a:xfrm>
            <a:off x="8145463" y="4348163"/>
            <a:ext cx="584200" cy="51911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23</a:t>
            </a:r>
          </a:p>
        </p:txBody>
      </p:sp>
      <p:sp>
        <p:nvSpPr>
          <p:cNvPr id="102" name="Овал 101">
            <a:hlinkClick r:id="rId36" action="ppaction://hlinksldjump"/>
          </p:cNvPr>
          <p:cNvSpPr/>
          <p:nvPr/>
        </p:nvSpPr>
        <p:spPr>
          <a:xfrm>
            <a:off x="8477250" y="2976563"/>
            <a:ext cx="558800" cy="493712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24</a:t>
            </a:r>
          </a:p>
        </p:txBody>
      </p:sp>
      <p:sp>
        <p:nvSpPr>
          <p:cNvPr id="122" name="Овал 121">
            <a:hlinkClick r:id="rId37" action="ppaction://hlinksldjump"/>
          </p:cNvPr>
          <p:cNvSpPr/>
          <p:nvPr/>
        </p:nvSpPr>
        <p:spPr>
          <a:xfrm>
            <a:off x="7718425" y="2090738"/>
            <a:ext cx="587375" cy="568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25</a:t>
            </a:r>
          </a:p>
        </p:txBody>
      </p:sp>
      <p:sp>
        <p:nvSpPr>
          <p:cNvPr id="121" name="Овал 120">
            <a:hlinkClick r:id="rId38" action="ppaction://hlinksldjump"/>
          </p:cNvPr>
          <p:cNvSpPr/>
          <p:nvPr/>
        </p:nvSpPr>
        <p:spPr>
          <a:xfrm>
            <a:off x="6840538" y="1412875"/>
            <a:ext cx="6000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26</a:t>
            </a:r>
          </a:p>
        </p:txBody>
      </p:sp>
      <p:sp>
        <p:nvSpPr>
          <p:cNvPr id="120" name="Овал 119">
            <a:hlinkClick r:id="rId39" action="ppaction://hlinksldjump"/>
          </p:cNvPr>
          <p:cNvSpPr/>
          <p:nvPr/>
        </p:nvSpPr>
        <p:spPr>
          <a:xfrm>
            <a:off x="4895850" y="1641475"/>
            <a:ext cx="596900" cy="53181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27</a:t>
            </a:r>
          </a:p>
        </p:txBody>
      </p:sp>
      <p:sp>
        <p:nvSpPr>
          <p:cNvPr id="125" name="Овал 124">
            <a:hlinkClick r:id="rId40" action="ppaction://hlinksldjump"/>
          </p:cNvPr>
          <p:cNvSpPr/>
          <p:nvPr/>
        </p:nvSpPr>
        <p:spPr>
          <a:xfrm>
            <a:off x="4032250" y="2357438"/>
            <a:ext cx="534988" cy="531812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28</a:t>
            </a:r>
          </a:p>
        </p:txBody>
      </p:sp>
      <p:sp>
        <p:nvSpPr>
          <p:cNvPr id="124" name="Овал 123">
            <a:hlinkClick r:id="rId41" action="ppaction://hlinksldjump"/>
          </p:cNvPr>
          <p:cNvSpPr/>
          <p:nvPr/>
        </p:nvSpPr>
        <p:spPr>
          <a:xfrm>
            <a:off x="2913063" y="3079750"/>
            <a:ext cx="554037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29</a:t>
            </a:r>
          </a:p>
        </p:txBody>
      </p:sp>
      <p:sp>
        <p:nvSpPr>
          <p:cNvPr id="123" name="Овал 122">
            <a:hlinkClick r:id="rId42" action="ppaction://hlinksldjump"/>
          </p:cNvPr>
          <p:cNvSpPr/>
          <p:nvPr/>
        </p:nvSpPr>
        <p:spPr>
          <a:xfrm>
            <a:off x="2446338" y="1593850"/>
            <a:ext cx="547687" cy="5048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30</a:t>
            </a:r>
          </a:p>
        </p:txBody>
      </p:sp>
      <p:sp>
        <p:nvSpPr>
          <p:cNvPr id="128" name="Овал 127">
            <a:hlinkClick r:id="rId43" action="ppaction://hlinksldjump"/>
          </p:cNvPr>
          <p:cNvSpPr/>
          <p:nvPr/>
        </p:nvSpPr>
        <p:spPr>
          <a:xfrm>
            <a:off x="1000125" y="2247900"/>
            <a:ext cx="536575" cy="52863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101" name="Овал 100">
            <a:hlinkClick r:id="rId44" action="ppaction://hlinksldjump"/>
          </p:cNvPr>
          <p:cNvSpPr/>
          <p:nvPr/>
        </p:nvSpPr>
        <p:spPr>
          <a:xfrm>
            <a:off x="593725" y="1336675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32</a:t>
            </a:r>
          </a:p>
        </p:txBody>
      </p:sp>
      <p:sp>
        <p:nvSpPr>
          <p:cNvPr id="107" name="Овал 106">
            <a:hlinkClick r:id="rId45" action="ppaction://hlinksldjump"/>
          </p:cNvPr>
          <p:cNvSpPr/>
          <p:nvPr/>
        </p:nvSpPr>
        <p:spPr>
          <a:xfrm>
            <a:off x="1384300" y="682625"/>
            <a:ext cx="536575" cy="52705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33</a:t>
            </a:r>
          </a:p>
        </p:txBody>
      </p:sp>
      <p:sp>
        <p:nvSpPr>
          <p:cNvPr id="109" name="Овал 108">
            <a:hlinkClick r:id="rId46" action="ppaction://hlinksldjump"/>
          </p:cNvPr>
          <p:cNvSpPr/>
          <p:nvPr/>
        </p:nvSpPr>
        <p:spPr>
          <a:xfrm>
            <a:off x="2559050" y="519113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115" name="Овал 114">
            <a:hlinkClick r:id="rId47" action="ppaction://hlinksldjump"/>
          </p:cNvPr>
          <p:cNvSpPr/>
          <p:nvPr/>
        </p:nvSpPr>
        <p:spPr>
          <a:xfrm>
            <a:off x="3703638" y="906463"/>
            <a:ext cx="536575" cy="527050"/>
          </a:xfrm>
          <a:prstGeom prst="ellips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35</a:t>
            </a:r>
          </a:p>
        </p:txBody>
      </p:sp>
      <p:sp>
        <p:nvSpPr>
          <p:cNvPr id="170" name="Овал 169"/>
          <p:cNvSpPr/>
          <p:nvPr/>
        </p:nvSpPr>
        <p:spPr>
          <a:xfrm>
            <a:off x="4597400" y="665163"/>
            <a:ext cx="1000125" cy="9286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Финиш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45720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«Тут в избе углы затрещали, крыша зашаталась, стены вылетели, и печь сама пошла по улице, по дороге прямо к царю»...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Из какой сказки этот предмет?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200400"/>
            <a:ext cx="3810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«Гуси-лебеди»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«По щучьему веленью»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«Дикие лебеди»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09800"/>
            <a:ext cx="3233738" cy="416877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04800" y="228600"/>
            <a:ext cx="522288" cy="4572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17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400" y="457200"/>
            <a:ext cx="623258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Через тридевять земель,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Через тридевять морей,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Через горы и леса</a:t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Вас домчат за полчаса…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0788" y="3048000"/>
            <a:ext cx="3276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Сапоги семимильные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Сапоги-скороходы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Волшебные туфли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2362200"/>
            <a:ext cx="3044825" cy="4022725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81000" y="190500"/>
            <a:ext cx="55245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18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2895600"/>
            <a:ext cx="1524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Кувшин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</a:t>
            </a:r>
            <a:b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</a:b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Чайник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Лампа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381000"/>
            <a:ext cx="7620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Этот предмет герой сказки принес из потустороннего мира. Сам по себе предмет не был волшебным, но если произвести над ним определенное действие, то возникало существо, исполняющее желания.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2895600"/>
            <a:ext cx="4021138" cy="3048000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49250" y="160338"/>
            <a:ext cx="520700" cy="5000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19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2286000"/>
            <a:ext cx="5359400" cy="2738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Выловил кувшин в Москве-реке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Подарили на день рождения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Нашел на чердаке, среди старых вещей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457200"/>
            <a:ext cx="742503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Откуда у пионера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Вольки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Костылькова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из повести-сказки «Старик Хоттабыч» появился загадочный кувшин?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3913188"/>
            <a:ext cx="3213100" cy="2652712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57188" y="228600"/>
            <a:ext cx="557212" cy="560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20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838200"/>
            <a:ext cx="8305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На каком обороте стрелок в "Сказке о потерянном времени"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Е.Шварца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вскрикнули злые волшебники и пропали, как будто их не было на свете?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765425"/>
            <a:ext cx="4343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На 120 обороте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На 77 обороте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На 87 обороте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76850" y="2498725"/>
            <a:ext cx="3051175" cy="3795713"/>
          </a:xfrm>
          <a:prstGeom prst="rect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55600" y="228600"/>
            <a:ext cx="565150" cy="522288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21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4400" y="228600"/>
            <a:ext cx="77724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 помощью какого предмета Домовенок Кузька, в сказке Галины Александровой «Домовенок Кузька: волшебные вещи», увидел самую настоящую живую картинку?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5257800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Яблочко на тарелочке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Зеркало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Подзорная труба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094038"/>
            <a:ext cx="4222750" cy="2895600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58775" y="152400"/>
            <a:ext cx="550863" cy="5270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22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609600"/>
            <a:ext cx="6553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Что помогало Старику-годовику в одноименной сказке Владимира Даля выпускать волшебных птиц?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4038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Дудочка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Рубаха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Волшебная палочка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981200"/>
            <a:ext cx="3378200" cy="3987800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04800" y="196850"/>
            <a:ext cx="585788" cy="5207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23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775451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Какой предмет оживал в сказке Юрия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Дружкова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и становился художником, который рисовал живые картинки?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048000"/>
            <a:ext cx="3429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Карандаш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Фломастер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Кисть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743200"/>
            <a:ext cx="3432175" cy="322580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04800" y="206375"/>
            <a:ext cx="560388" cy="4921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24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491818"/>
            <a:ext cx="74676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Какое колечко получила Варюша в подарок в сказке Константина Паустовского?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963" y="2819400"/>
            <a:ext cx="4419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Золотое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Серебряное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Стальное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097088"/>
            <a:ext cx="3429000" cy="3702050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381000" y="328613"/>
            <a:ext cx="587375" cy="568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25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609600"/>
            <a:ext cx="670046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Из какого материала изготавливалась настоящая шляпа гнома в сказке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Отфрида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Пройслера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«Гном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Хёрбе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и леший?»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971800"/>
            <a:ext cx="37338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Овечья шерсть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Мышиная шерсть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Волокно сосны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514600"/>
            <a:ext cx="3171825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04800" y="228600"/>
            <a:ext cx="600075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26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18038" y="2763838"/>
            <a:ext cx="1371600" cy="304800"/>
          </a:xfrm>
          <a:prstGeom prst="rect">
            <a:avLst/>
          </a:prstGeom>
          <a:solidFill>
            <a:srgbClr val="FFFF66"/>
          </a:solidFill>
          <a:ln w="9525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538288" y="193675"/>
            <a:ext cx="7359650" cy="51403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/>
              <a:t> 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Привет! Я - Волшебный клубочек. Если ты любишь книги о волшебных сказках, то это игра для тебя!  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В каждой сказке есть помощники. В одной - это добрые волшебники и феи, в другой - необычные предметы, без которых в сказке не будет счастливого конца. А что это за предметы такие? – спросишь ты. Играй и узнавай вместе со мной!</a:t>
            </a:r>
          </a:p>
          <a:p>
            <a:pPr eaLnBrk="1" hangingPunct="1"/>
            <a:endParaRPr lang="ru-RU" sz="200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>
                <a:solidFill>
                  <a:srgbClr val="C00000"/>
                </a:solidFill>
                <a:latin typeface="Comic Sans MS" pitchFamily="66" charset="0"/>
              </a:rPr>
              <a:t>Правила игры: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Кликни мышью по окошку </a:t>
            </a:r>
            <a:r>
              <a:rPr lang="ru-RU">
                <a:solidFill>
                  <a:srgbClr val="C00000"/>
                </a:solidFill>
                <a:latin typeface="Comic Sans MS" pitchFamily="66" charset="0"/>
              </a:rPr>
              <a:t>Начать игру 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и окажешься на игровом табло, на котором изображены цветные клубочки. Двигайся по очереди от клубочка к клубочку, каждый из которых содержит вопрос. На каждый вопрос дается 3 варианта ответа, выбери один из них. В случае правильного ответа - выбери следующий клубочек, если ответ был неправильный - начинаем игру с предыдущего клубочка.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В конце игры тебя ждет приз - </a:t>
            </a:r>
            <a:r>
              <a:rPr lang="ru-RU" b="1">
                <a:solidFill>
                  <a:srgbClr val="C00000"/>
                </a:solidFill>
                <a:latin typeface="Comic Sans MS" pitchFamily="66" charset="0"/>
              </a:rPr>
              <a:t>волшебный рекомендательный указатель</a:t>
            </a:r>
            <a:r>
              <a:rPr lang="ru-RU">
                <a:solidFill>
                  <a:srgbClr val="002060"/>
                </a:solidFill>
                <a:latin typeface="Comic Sans MS" pitchFamily="66" charset="0"/>
              </a:rPr>
              <a:t>, который поможет выбрать самую интересную книгу!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3818432" y="5915882"/>
            <a:ext cx="2411237" cy="523220"/>
          </a:xfrm>
          <a:prstGeom prst="rect">
            <a:avLst/>
          </a:prstGeom>
          <a:solidFill>
            <a:srgbClr val="FFFF66"/>
          </a:solidFill>
          <a:ln w="19050">
            <a:solidFill>
              <a:srgbClr val="99FF99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Начать игру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4101" name="Группа 5"/>
          <p:cNvGrpSpPr>
            <a:grpSpLocks/>
          </p:cNvGrpSpPr>
          <p:nvPr/>
        </p:nvGrpSpPr>
        <p:grpSpPr bwMode="auto">
          <a:xfrm>
            <a:off x="209550" y="5181600"/>
            <a:ext cx="2270125" cy="1504950"/>
            <a:chOff x="-1755590" y="2594840"/>
            <a:chExt cx="2270628" cy="1521514"/>
          </a:xfrm>
        </p:grpSpPr>
        <p:sp>
          <p:nvSpPr>
            <p:cNvPr id="7" name="Овал 6"/>
            <p:cNvSpPr/>
            <p:nvPr/>
          </p:nvSpPr>
          <p:spPr>
            <a:xfrm>
              <a:off x="-1583904" y="2696471"/>
              <a:ext cx="1079967" cy="1059839"/>
            </a:xfrm>
            <a:prstGeom prst="ellips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106" name="Группа 7"/>
            <p:cNvGrpSpPr>
              <a:grpSpLocks/>
            </p:cNvGrpSpPr>
            <p:nvPr/>
          </p:nvGrpSpPr>
          <p:grpSpPr bwMode="auto">
            <a:xfrm>
              <a:off x="-1755590" y="2594840"/>
              <a:ext cx="2270628" cy="1521514"/>
              <a:chOff x="81248" y="5199835"/>
              <a:chExt cx="2270628" cy="1521514"/>
            </a:xfrm>
          </p:grpSpPr>
          <p:sp>
            <p:nvSpPr>
              <p:cNvPr id="9" name="Дуга 8"/>
              <p:cNvSpPr/>
              <p:nvPr/>
            </p:nvSpPr>
            <p:spPr>
              <a:xfrm>
                <a:off x="365474" y="5325023"/>
                <a:ext cx="738351" cy="744707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06723" y="5373172"/>
                <a:ext cx="1028928" cy="877921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300372" y="5514410"/>
                <a:ext cx="940008" cy="633965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476624" y="5514410"/>
                <a:ext cx="516051" cy="460628"/>
              </a:xfrm>
              <a:prstGeom prst="arc">
                <a:avLst>
                  <a:gd name="adj1" fmla="val 16200000"/>
                  <a:gd name="adj2" fmla="val 986723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>
                <a:off x="476624" y="5410087"/>
                <a:ext cx="712945" cy="719028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4" name="Скругленная соединительная линия 13"/>
              <p:cNvCxnSpPr/>
              <p:nvPr/>
            </p:nvCxnSpPr>
            <p:spPr>
              <a:xfrm>
                <a:off x="552840" y="6225413"/>
                <a:ext cx="1799036" cy="279265"/>
              </a:xfrm>
              <a:prstGeom prst="curvedConnector3">
                <a:avLst>
                  <a:gd name="adj1" fmla="val 43089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Дуга 14"/>
              <p:cNvSpPr/>
              <p:nvPr/>
            </p:nvSpPr>
            <p:spPr>
              <a:xfrm rot="12675251">
                <a:off x="235710" y="5199835"/>
                <a:ext cx="394438" cy="1185719"/>
              </a:xfrm>
              <a:prstGeom prst="arc">
                <a:avLst>
                  <a:gd name="adj1" fmla="val 15985970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81248" y="6130719"/>
                <a:ext cx="187367" cy="1524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386462" y="6225413"/>
                <a:ext cx="115914" cy="1765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8924749" flipH="1">
                <a:off x="921699" y="5270153"/>
                <a:ext cx="460844" cy="1185719"/>
              </a:xfrm>
              <a:prstGeom prst="arc">
                <a:avLst>
                  <a:gd name="adj1" fmla="val 15985970"/>
                  <a:gd name="adj2" fmla="val 21307374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 rot="9175542">
                <a:off x="589361" y="5698982"/>
                <a:ext cx="357267" cy="378774"/>
              </a:xfrm>
              <a:prstGeom prst="arc">
                <a:avLst>
                  <a:gd name="adj1" fmla="val 13285232"/>
                  <a:gd name="adj2" fmla="val 933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Блок-схема: знак завершения 19"/>
              <p:cNvSpPr/>
              <p:nvPr/>
            </p:nvSpPr>
            <p:spPr>
              <a:xfrm>
                <a:off x="660814" y="5772811"/>
                <a:ext cx="184191" cy="46544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Блок-схема: узел 20"/>
              <p:cNvSpPr/>
              <p:nvPr/>
            </p:nvSpPr>
            <p:spPr>
              <a:xfrm>
                <a:off x="475035" y="5620338"/>
                <a:ext cx="131792" cy="12518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524259" y="5626758"/>
                <a:ext cx="82568" cy="1203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Блок-схема: узел 22"/>
              <p:cNvSpPr/>
              <p:nvPr/>
            </p:nvSpPr>
            <p:spPr>
              <a:xfrm>
                <a:off x="905344" y="5620338"/>
                <a:ext cx="107974" cy="125188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Овал 23">
                <a:hlinkClick r:id="rId3" action="ppaction://hlinkfile"/>
              </p:cNvPr>
              <p:cNvSpPr/>
              <p:nvPr/>
            </p:nvSpPr>
            <p:spPr>
              <a:xfrm>
                <a:off x="943452" y="5620338"/>
                <a:ext cx="84156" cy="1203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5" name="Дуга 24"/>
              <p:cNvSpPr/>
              <p:nvPr/>
            </p:nvSpPr>
            <p:spPr>
              <a:xfrm rot="11077898" flipH="1">
                <a:off x="198959" y="5985438"/>
                <a:ext cx="251391" cy="660105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Дуга 25"/>
              <p:cNvSpPr/>
              <p:nvPr/>
            </p:nvSpPr>
            <p:spPr>
              <a:xfrm rot="10522102">
                <a:off x="1050287" y="5776180"/>
                <a:ext cx="450176" cy="945169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" name="Блок-схема: знак завершения 26"/>
              <p:cNvSpPr/>
              <p:nvPr/>
            </p:nvSpPr>
            <p:spPr>
              <a:xfrm>
                <a:off x="162229" y="6597767"/>
                <a:ext cx="228651" cy="88273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Блок-схема: знак завершения 27"/>
              <p:cNvSpPr/>
              <p:nvPr/>
            </p:nvSpPr>
            <p:spPr>
              <a:xfrm>
                <a:off x="1157811" y="6597767"/>
                <a:ext cx="228651" cy="88273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2" name="Блок-схема: решение 31"/>
          <p:cNvSpPr/>
          <p:nvPr/>
        </p:nvSpPr>
        <p:spPr>
          <a:xfrm rot="2941660">
            <a:off x="1240631" y="5203032"/>
            <a:ext cx="282575" cy="468312"/>
          </a:xfrm>
          <a:prstGeom prst="flowChartDecision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895600"/>
            <a:ext cx="31623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Гномы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Гоблины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Накситралли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609600"/>
            <a:ext cx="71628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Кем были Моховая борода, Полботинка и Муфта в одноименной сказке Э. Рауда?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2519363"/>
            <a:ext cx="4013200" cy="3011487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430213" y="342900"/>
            <a:ext cx="596900" cy="533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27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609600"/>
            <a:ext cx="6361507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О каком волшебном предмете написал сказку Владимир Степанов?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4800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Золотые коньки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Серебряная ложечка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Серебряный ключик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38400"/>
            <a:ext cx="2979738" cy="3457575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3277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49763"/>
            <a:ext cx="6191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>
            <a:hlinkClick r:id="rId7" action="ppaction://hlinksldjump"/>
          </p:cNvPr>
          <p:cNvSpPr/>
          <p:nvPr/>
        </p:nvSpPr>
        <p:spPr>
          <a:xfrm>
            <a:off x="495300" y="342900"/>
            <a:ext cx="533400" cy="5334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28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875" y="3200400"/>
            <a:ext cx="4572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Красная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Голубая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Зеленая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826" y="762000"/>
            <a:ext cx="726817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Какого цвета была таблетка от зноя в сказке Юрия Степанова «Таблетки от непогоды»?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6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743200"/>
            <a:ext cx="2619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81000" y="304800"/>
            <a:ext cx="555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29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048000"/>
            <a:ext cx="3657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Кафтан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Живая вода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Рубашка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609600"/>
            <a:ext cx="740838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Какая вещь должна была исцелить царя в сказке Льва Толстого?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482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>
            <a:fillRect/>
          </a:stretch>
        </p:blipFill>
        <p:spPr bwMode="auto">
          <a:xfrm>
            <a:off x="5257800" y="2078038"/>
            <a:ext cx="2371725" cy="3811587"/>
          </a:xfrm>
          <a:prstGeom prst="rect">
            <a:avLst/>
          </a:prstGeom>
          <a:noFill/>
          <a:ln w="28575">
            <a:solidFill>
              <a:srgbClr val="EBF1D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417513" y="357188"/>
            <a:ext cx="546100" cy="5048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30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1600" y="3429000"/>
            <a:ext cx="45720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Скатерть-самобранка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Яблочко-по блюдечку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Шапка-невидимка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6800" y="609600"/>
            <a:ext cx="73152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Что подарила Василиса Премудрая Бабе-Яге в сказке Э. Успенского «Вниз по волшебной реке»?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209800"/>
            <a:ext cx="3000375" cy="373380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04800" y="228600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524000" y="762000"/>
            <a:ext cx="6629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Какого цвета был волшебный камень в одноименной народной казахской сказке? 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1219200" y="3276600"/>
            <a:ext cx="2438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2" action="ppaction://hlinksldjump"/>
              </a:rPr>
              <a:t>Красный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3" action="ppaction://hlinksldjump"/>
              </a:rPr>
              <a:t>Лиловый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4" action="ppaction://hlinksldjump"/>
              </a:rPr>
              <a:t>Зеленый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04800" y="228600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32</a:t>
            </a:r>
          </a:p>
        </p:txBody>
      </p:sp>
      <p:pic>
        <p:nvPicPr>
          <p:cNvPr id="36869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167" r="580"/>
          <a:stretch>
            <a:fillRect/>
          </a:stretch>
        </p:blipFill>
        <p:spPr bwMode="auto">
          <a:xfrm>
            <a:off x="5002213" y="2605088"/>
            <a:ext cx="3397250" cy="3432175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447800" y="4572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Какой волшебный предмет помог восстановить справедливость в казахской народной сказке «Бей, Дубинка»</a:t>
            </a:r>
          </a:p>
          <a:p>
            <a:pPr>
              <a:defRPr/>
            </a:pP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369888" y="311150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33</a:t>
            </a:r>
          </a:p>
        </p:txBody>
      </p:sp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474788" y="2997200"/>
            <a:ext cx="1981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3" action="ppaction://hlinksldjump"/>
              </a:rPr>
              <a:t>Домбра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4" action="ppaction://hlinksldjump"/>
              </a:rPr>
              <a:t>Дубинка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5" action="ppaction://hlinksldjump"/>
              </a:rPr>
              <a:t>Ларец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</p:txBody>
      </p:sp>
      <p:pic>
        <p:nvPicPr>
          <p:cNvPr id="37893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006600"/>
            <a:ext cx="3351212" cy="4572000"/>
          </a:xfrm>
          <a:prstGeom prst="rect">
            <a:avLst/>
          </a:prstGeom>
          <a:noFill/>
          <a:ln w="2857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447800" y="685800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помогло друзьям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Аманжолу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Жылкыбаю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поисках счастья в сказке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Агилы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Сауран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«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Аманжол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Жылкыбай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»?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295400" y="3352800"/>
            <a:ext cx="3505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2" action="ppaction://hlinksldjump"/>
              </a:rPr>
              <a:t>Дорога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3" action="ppaction://hlinksldjump"/>
              </a:rPr>
              <a:t>Волшебный кумыс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4" action="ppaction://hlinksldjump"/>
              </a:rPr>
              <a:t>Юрта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</p:txBody>
      </p:sp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369888" y="311150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34</a:t>
            </a:r>
          </a:p>
        </p:txBody>
      </p:sp>
      <p:pic>
        <p:nvPicPr>
          <p:cNvPr id="38917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048000" cy="407352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752600" y="685800"/>
            <a:ext cx="708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Что пытался найти охотник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Кудайберген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для своей любимой сестры в казахской народной сказке «Три сестры»?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941388" y="3430588"/>
            <a:ext cx="41592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2" action="ppaction://hlinksldjump"/>
              </a:rPr>
              <a:t>Самоиграющая домбра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3" action="ppaction://hlinksldjump"/>
              </a:rPr>
              <a:t>Юрта невидимка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r>
              <a:rPr lang="ru-RU" sz="2000" b="1">
                <a:solidFill>
                  <a:srgbClr val="0D08C8"/>
                </a:solidFill>
                <a:latin typeface="Comic Sans MS" pitchFamily="66" charset="0"/>
                <a:hlinkClick r:id="rId4" action="ppaction://hlinksldjump"/>
              </a:rPr>
              <a:t>Волшебное зеркало</a:t>
            </a:r>
            <a:endParaRPr lang="ru-RU" sz="2000" b="1">
              <a:solidFill>
                <a:srgbClr val="0D08C8"/>
              </a:solidFill>
              <a:latin typeface="Comic Sans MS" pitchFamily="66" charset="0"/>
            </a:endParaRPr>
          </a:p>
          <a:p>
            <a:pPr eaLnBrk="1" hangingPunct="1"/>
            <a:endParaRPr lang="ru-RU"/>
          </a:p>
        </p:txBody>
      </p:sp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369888" y="311150"/>
            <a:ext cx="536575" cy="52705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</a:rPr>
              <a:t>35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860675"/>
            <a:ext cx="3706813" cy="3048000"/>
          </a:xfrm>
          <a:prstGeom prst="rect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Ура!!!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Ты победитель!</a:t>
            </a:r>
          </a:p>
        </p:txBody>
      </p:sp>
      <p:grpSp>
        <p:nvGrpSpPr>
          <p:cNvPr id="40963" name="Группа 5"/>
          <p:cNvGrpSpPr>
            <a:grpSpLocks/>
          </p:cNvGrpSpPr>
          <p:nvPr/>
        </p:nvGrpSpPr>
        <p:grpSpPr bwMode="auto">
          <a:xfrm>
            <a:off x="652463" y="3429000"/>
            <a:ext cx="2743200" cy="1885950"/>
            <a:chOff x="-1755590" y="2594840"/>
            <a:chExt cx="2270628" cy="1521514"/>
          </a:xfrm>
        </p:grpSpPr>
        <p:sp>
          <p:nvSpPr>
            <p:cNvPr id="5" name="Овал 4"/>
            <p:cNvSpPr/>
            <p:nvPr/>
          </p:nvSpPr>
          <p:spPr>
            <a:xfrm>
              <a:off x="-1583904" y="2696471"/>
              <a:ext cx="1079967" cy="1059839"/>
            </a:xfrm>
            <a:prstGeom prst="ellips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0970" name="Группа 7"/>
            <p:cNvGrpSpPr>
              <a:grpSpLocks/>
            </p:cNvGrpSpPr>
            <p:nvPr/>
          </p:nvGrpSpPr>
          <p:grpSpPr bwMode="auto">
            <a:xfrm>
              <a:off x="-1755590" y="2594840"/>
              <a:ext cx="2270628" cy="1521514"/>
              <a:chOff x="81248" y="5199835"/>
              <a:chExt cx="2270628" cy="1521514"/>
            </a:xfrm>
          </p:grpSpPr>
          <p:sp>
            <p:nvSpPr>
              <p:cNvPr id="7" name="Дуга 6"/>
              <p:cNvSpPr/>
              <p:nvPr/>
            </p:nvSpPr>
            <p:spPr>
              <a:xfrm>
                <a:off x="365077" y="5325347"/>
                <a:ext cx="738480" cy="744108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>
                <a:off x="307260" y="5372735"/>
                <a:ext cx="1028878" cy="878585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300689" y="5514896"/>
                <a:ext cx="939525" cy="633965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476768" y="5514896"/>
                <a:ext cx="516411" cy="459785"/>
              </a:xfrm>
              <a:prstGeom prst="arc">
                <a:avLst>
                  <a:gd name="adj1" fmla="val 16200000"/>
                  <a:gd name="adj2" fmla="val 986723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476768" y="5409876"/>
                <a:ext cx="712199" cy="719773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2" name="Скругленная соединительная линия 11"/>
              <p:cNvCxnSpPr/>
              <p:nvPr/>
            </p:nvCxnSpPr>
            <p:spPr>
              <a:xfrm>
                <a:off x="552981" y="6225705"/>
                <a:ext cx="1798895" cy="279200"/>
              </a:xfrm>
              <a:prstGeom prst="curvedConnector3">
                <a:avLst>
                  <a:gd name="adj1" fmla="val 43089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Дуга 12"/>
              <p:cNvSpPr/>
              <p:nvPr/>
            </p:nvSpPr>
            <p:spPr>
              <a:xfrm rot="12675251">
                <a:off x="235710" y="5199835"/>
                <a:ext cx="394438" cy="1185719"/>
              </a:xfrm>
              <a:prstGeom prst="arc">
                <a:avLst>
                  <a:gd name="adj1" fmla="val 15985970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81248" y="6130930"/>
                <a:ext cx="187905" cy="15240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1386070" y="6225705"/>
                <a:ext cx="116948" cy="17674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Дуга 15"/>
              <p:cNvSpPr/>
              <p:nvPr/>
            </p:nvSpPr>
            <p:spPr>
              <a:xfrm rot="8924749" flipH="1">
                <a:off x="921699" y="5270153"/>
                <a:ext cx="460844" cy="1185719"/>
              </a:xfrm>
              <a:prstGeom prst="arc">
                <a:avLst>
                  <a:gd name="adj1" fmla="val 15985970"/>
                  <a:gd name="adj2" fmla="val 21307374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9175542">
                <a:off x="589774" y="5699322"/>
                <a:ext cx="357414" cy="377817"/>
              </a:xfrm>
              <a:prstGeom prst="arc">
                <a:avLst>
                  <a:gd name="adj1" fmla="val 13285232"/>
                  <a:gd name="adj2" fmla="val 933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Блок-схема: знак завершения 17"/>
              <p:cNvSpPr/>
              <p:nvPr/>
            </p:nvSpPr>
            <p:spPr>
              <a:xfrm>
                <a:off x="660731" y="5772324"/>
                <a:ext cx="183963" cy="47387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475454" y="5619916"/>
                <a:ext cx="131402" cy="1255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524073" y="5626320"/>
                <a:ext cx="82784" cy="1203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Блок-схема: узел 20"/>
              <p:cNvSpPr/>
              <p:nvPr/>
            </p:nvSpPr>
            <p:spPr>
              <a:xfrm>
                <a:off x="905139" y="5619916"/>
                <a:ext cx="107750" cy="1255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Овал 21">
                <a:hlinkClick r:id="rId3" action="ppaction://hlinkfile"/>
              </p:cNvPr>
              <p:cNvSpPr/>
              <p:nvPr/>
            </p:nvSpPr>
            <p:spPr>
              <a:xfrm>
                <a:off x="943246" y="5619916"/>
                <a:ext cx="84097" cy="12038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Дуга 22"/>
              <p:cNvSpPr/>
              <p:nvPr/>
            </p:nvSpPr>
            <p:spPr>
              <a:xfrm rot="11077898" flipH="1">
                <a:off x="198959" y="5985438"/>
                <a:ext cx="251391" cy="660105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" name="Дуга 23"/>
              <p:cNvSpPr/>
              <p:nvPr/>
            </p:nvSpPr>
            <p:spPr>
              <a:xfrm rot="10522102">
                <a:off x="1050287" y="5776180"/>
                <a:ext cx="450176" cy="945169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Блок-схема: знак завершения 24"/>
              <p:cNvSpPr/>
              <p:nvPr/>
            </p:nvSpPr>
            <p:spPr>
              <a:xfrm>
                <a:off x="162717" y="6598398"/>
                <a:ext cx="228640" cy="87090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Блок-схема: знак завершения 25"/>
              <p:cNvSpPr/>
              <p:nvPr/>
            </p:nvSpPr>
            <p:spPr>
              <a:xfrm>
                <a:off x="1157431" y="6598398"/>
                <a:ext cx="228640" cy="87090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581400" y="3238500"/>
            <a:ext cx="43434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Дорогой друг, если ты оказался на этой страничке, это значит, что ты успешно справился со всеми заданиями, и  тебя ждет приз – 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Волшебный рекомендательный указатель, </a:t>
            </a:r>
            <a:r>
              <a:rPr lang="ru-RU" dirty="0">
                <a:latin typeface="+mj-lt"/>
              </a:rPr>
              <a:t>в котором ты найдешь только самые интересные книги. Тебе остается только кликнуть на  поле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«Приз», </a:t>
            </a:r>
            <a:r>
              <a:rPr lang="ru-RU" dirty="0">
                <a:latin typeface="+mj-lt"/>
              </a:rPr>
              <a:t>и ты у цели! </a:t>
            </a:r>
          </a:p>
        </p:txBody>
      </p: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7243763" y="5400675"/>
            <a:ext cx="1193800" cy="1123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rot="5400000">
            <a:off x="4090987" y="2157413"/>
            <a:ext cx="3400425" cy="533400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2" name="j0214098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8163" y="2667000"/>
            <a:ext cx="32766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  <a:hlinkClick r:id="rId2" action="ppaction://hlinksldjump"/>
              </a:rPr>
              <a:t>Хрустальные башмачки</a:t>
            </a:r>
            <a:endParaRPr lang="ru-RU" sz="2000" b="1" dirty="0">
              <a:latin typeface="Comic Sans MS" pitchFamily="66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latin typeface="Comic Sans MS" pitchFamily="66" charset="0"/>
              <a:cs typeface="+mn-cs"/>
              <a:hlinkClick r:id="rId3" action="ppaction://hlinksldjump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omic Sans MS" pitchFamily="66" charset="0"/>
              <a:cs typeface="+mn-cs"/>
              <a:hlinkClick r:id="rId3" action="ppaction://hlinksldjump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  <a:hlinkClick r:id="rId3" action="ppaction://hlinksldjump"/>
              </a:rPr>
              <a:t>Сапоги-скороходы</a:t>
            </a:r>
            <a:endParaRPr lang="ru-RU" sz="2000" b="1" dirty="0">
              <a:latin typeface="Comic Sans MS" pitchFamily="66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b="1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Comic Sans MS" pitchFamily="66" charset="0"/>
                <a:cs typeface="+mn-cs"/>
                <a:hlinkClick r:id="rId4" action="ppaction://hlinksldjump"/>
              </a:rPr>
              <a:t>Калоши </a:t>
            </a:r>
            <a:r>
              <a:rPr lang="ru-RU" sz="2000" b="1" dirty="0">
                <a:latin typeface="Comic Sans MS" pitchFamily="66" charset="0"/>
                <a:cs typeface="+mn-cs"/>
                <a:hlinkClick r:id="rId4" action="ppaction://hlinksldjump"/>
              </a:rPr>
              <a:t>счастья</a:t>
            </a:r>
            <a:r>
              <a:rPr lang="ru-RU" sz="2000" b="1" dirty="0">
                <a:latin typeface="Comic Sans MS" pitchFamily="66" charset="0"/>
                <a:cs typeface="+mn-cs"/>
              </a:rPr>
              <a:t/>
            </a:r>
            <a:br>
              <a:rPr lang="ru-RU" sz="2000" b="1" dirty="0">
                <a:latin typeface="Comic Sans MS" pitchFamily="66" charset="0"/>
                <a:cs typeface="+mn-cs"/>
              </a:rPr>
            </a:br>
            <a:endParaRPr lang="ru-RU" sz="2000" b="1" dirty="0">
              <a:latin typeface="Comic Sans MS" pitchFamily="66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762000"/>
            <a:ext cx="806342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Что подарила крестная-фея Золушке?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763" y="2743200"/>
            <a:ext cx="5070475" cy="3498850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68288" y="228600"/>
            <a:ext cx="493712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C0066"/>
                </a:solidFill>
              </a:rPr>
              <a:t>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3"/>
          <p:cNvSpPr>
            <a:spLocks noChangeArrowheads="1"/>
          </p:cNvSpPr>
          <p:nvPr/>
        </p:nvSpPr>
        <p:spPr bwMode="auto">
          <a:xfrm>
            <a:off x="533400" y="304800"/>
            <a:ext cx="8382000" cy="89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1. </a:t>
            </a:r>
            <a:r>
              <a:rPr lang="ru-RU"/>
              <a:t>Александрова, Г.В. Домовенок Кузька и волшебные вещи: сказоч. повесть / худож. А. Шахгелдян.- М.: Стрекоза - пресс, 2001.</a:t>
            </a:r>
          </a:p>
          <a:p>
            <a:pPr algn="just"/>
            <a:endParaRPr lang="ru-RU">
              <a:solidFill>
                <a:srgbClr val="FFFF66"/>
              </a:solidFill>
            </a:endParaRPr>
          </a:p>
          <a:p>
            <a:pPr algn="just"/>
            <a:r>
              <a:rPr lang="ru-RU">
                <a:solidFill>
                  <a:srgbClr val="FFFF66"/>
                </a:solidFill>
              </a:rPr>
              <a:t>2.  </a:t>
            </a:r>
            <a:r>
              <a:rPr lang="ru-RU"/>
              <a:t>Андерсен, Г.-К. Сказки / худож. И. Цыганков; пер. А. Ганзен. - М.: Книги </a:t>
            </a:r>
          </a:p>
          <a:p>
            <a:pPr algn="just"/>
            <a:r>
              <a:rPr lang="ru-RU"/>
              <a:t>" Искателя", 2008.</a:t>
            </a:r>
          </a:p>
          <a:p>
            <a:pPr algn="just"/>
            <a:endParaRPr lang="ru-RU">
              <a:solidFill>
                <a:srgbClr val="FFFF66"/>
              </a:solidFill>
            </a:endParaRPr>
          </a:p>
          <a:p>
            <a:pPr algn="just"/>
            <a:r>
              <a:rPr lang="ru-RU">
                <a:solidFill>
                  <a:srgbClr val="FFFF66"/>
                </a:solidFill>
              </a:rPr>
              <a:t>3. </a:t>
            </a:r>
            <a:r>
              <a:rPr lang="ru-RU"/>
              <a:t>Волшебная лампа Аладдина: сказка / пер. с араб. М. Салье; худож. Е. Лопатина.- М.: Стрекоза-Пресс, 2006.</a:t>
            </a:r>
          </a:p>
          <a:p>
            <a:pPr algn="just"/>
            <a:endParaRPr lang="ru-RU">
              <a:solidFill>
                <a:srgbClr val="FFFF66"/>
              </a:solidFill>
            </a:endParaRPr>
          </a:p>
          <a:p>
            <a:pPr algn="just"/>
            <a:r>
              <a:rPr lang="ru-RU">
                <a:solidFill>
                  <a:srgbClr val="FFFF66"/>
                </a:solidFill>
              </a:rPr>
              <a:t>4. </a:t>
            </a:r>
            <a:r>
              <a:rPr lang="ru-RU"/>
              <a:t>Гофман, Э. Т. А. Щелкунчик и мышиный король / худож. Н. Кузнецова; пер. с нем. И. С. Татариновой.- М: Самовар, 2003.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5. </a:t>
            </a:r>
            <a:r>
              <a:rPr lang="ru-RU"/>
              <a:t>Гримм, В., Гримм, Я.  Госпожа Метелица: сказка // Детское чтение для сердца и разума. - 2003.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6. </a:t>
            </a:r>
            <a:r>
              <a:rPr lang="ru-RU"/>
              <a:t>Даль, В. И.  Старик-годовик: сказки и пословицы / рис. Ю. Устиновой.- М.: Эксмо, 2011.</a:t>
            </a:r>
          </a:p>
          <a:p>
            <a:pPr algn="just"/>
            <a:endParaRPr lang="ru-RU"/>
          </a:p>
          <a:p>
            <a:pPr algn="just"/>
            <a:endParaRPr lang="ru-RU"/>
          </a:p>
          <a:p>
            <a:pPr algn="just"/>
            <a:endParaRPr lang="ru-RU"/>
          </a:p>
          <a:p>
            <a:pPr algn="ctr"/>
            <a:r>
              <a:rPr lang="ru-RU"/>
              <a:t> </a:t>
            </a:r>
            <a:r>
              <a:rPr lang="ru-RU" b="1" u="sng">
                <a:solidFill>
                  <a:srgbClr val="C00000"/>
                </a:solidFill>
                <a:latin typeface="Comic Sans MS" pitchFamily="66" charset="0"/>
                <a:hlinkClick r:id="rId3" action="ppaction://hlinksldjump"/>
              </a:rPr>
              <a:t>Продолжение списка</a:t>
            </a:r>
            <a:endParaRPr lang="ru-RU" b="1" u="sng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73683" y="228600"/>
            <a:ext cx="587372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Сказочный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хит-парад</a:t>
            </a:r>
            <a:endParaRPr lang="ru-RU" sz="4000" b="1" spc="50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920750" y="76200"/>
            <a:ext cx="7620000" cy="951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FF66"/>
                </a:solidFill>
              </a:rPr>
              <a:t>  </a:t>
            </a:r>
          </a:p>
          <a:p>
            <a:r>
              <a:rPr lang="ru-RU">
                <a:solidFill>
                  <a:srgbClr val="FFFF66"/>
                </a:solidFill>
              </a:rPr>
              <a:t>7. </a:t>
            </a:r>
            <a:r>
              <a:rPr lang="ru-RU"/>
              <a:t>Дружков, Ю. Приключения Карандаша и Самоделкина / худож. А. Котёночкин.- М.: Дрофа - Плюс, 2004.</a:t>
            </a:r>
          </a:p>
          <a:p>
            <a:endParaRPr lang="ru-RU">
              <a:solidFill>
                <a:srgbClr val="FFFF66"/>
              </a:solidFill>
            </a:endParaRPr>
          </a:p>
          <a:p>
            <a:r>
              <a:rPr lang="ru-RU">
                <a:solidFill>
                  <a:srgbClr val="FFFF66"/>
                </a:solidFill>
              </a:rPr>
              <a:t>8. </a:t>
            </a:r>
            <a:r>
              <a:rPr lang="ru-RU"/>
              <a:t>Казахские народные сказки: пер. с каз / худож. М. Алин.- Алматы: Мектеп, 2002.</a:t>
            </a:r>
          </a:p>
          <a:p>
            <a:endParaRPr lang="ru-RU">
              <a:solidFill>
                <a:srgbClr val="FFFF66"/>
              </a:solidFill>
            </a:endParaRPr>
          </a:p>
          <a:p>
            <a:r>
              <a:rPr lang="ru-RU">
                <a:solidFill>
                  <a:srgbClr val="FFFF66"/>
                </a:solidFill>
              </a:rPr>
              <a:t> 9. </a:t>
            </a:r>
            <a:r>
              <a:rPr lang="ru-RU"/>
              <a:t>Катаев, В. П. Цветик-семицветик: сказки / худож. Е. Трегубова.- М.: Стрекоза-Пресс, 2004.</a:t>
            </a:r>
          </a:p>
          <a:p>
            <a:endParaRPr lang="ru-RU">
              <a:solidFill>
                <a:srgbClr val="FFFF66"/>
              </a:solidFill>
            </a:endParaRPr>
          </a:p>
          <a:p>
            <a:r>
              <a:rPr lang="ru-RU">
                <a:solidFill>
                  <a:srgbClr val="FFFF66"/>
                </a:solidFill>
              </a:rPr>
              <a:t>10</a:t>
            </a:r>
            <a:r>
              <a:rPr lang="ru-RU"/>
              <a:t>. Лагин, Л. И. Старик Хоттабыч / худож. А. Воробьев.- М.: Стрекоза, 2008.</a:t>
            </a:r>
          </a:p>
          <a:p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 11. </a:t>
            </a:r>
            <a:r>
              <a:rPr lang="ru-RU"/>
              <a:t>Летучий корабль: рус. нар. сказка / графика В. А. Чайчук.- Минск: Кн. дом, 2002.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 12.</a:t>
            </a:r>
            <a:r>
              <a:rPr lang="ru-RU"/>
              <a:t>Паустовский, К. Стальное колечко: рассказ // Внеклассное чтение.- 2007.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13. </a:t>
            </a:r>
            <a:r>
              <a:rPr lang="ru-RU"/>
              <a:t>Перро, Ш. Золушка / пер. с фр. А. В. Федорова, Л. В. Успенского. - Минск: Харвест; М.: АСТ, 2001.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14. </a:t>
            </a:r>
            <a:r>
              <a:rPr lang="ru-RU"/>
              <a:t>Пройслер, О. Гном Хёрбе и леший: повесть-сказка / пер. с нем. Э. И. Ивановой, Л. Яхнина; худож. В. В. Родионов.- Смоленск: Русич, 2010.</a:t>
            </a:r>
          </a:p>
          <a:p>
            <a:pPr algn="just"/>
            <a:endParaRPr lang="ru-RU"/>
          </a:p>
          <a:p>
            <a:pPr algn="ctr"/>
            <a:r>
              <a:rPr lang="ru-RU" b="1" u="sng">
                <a:solidFill>
                  <a:srgbClr val="C00000"/>
                </a:solidFill>
                <a:latin typeface="Comic Sans MS" pitchFamily="66" charset="0"/>
                <a:hlinkClick r:id="rId2" action="ppaction://hlinksldjump"/>
              </a:rPr>
              <a:t>Продолжение списка</a:t>
            </a:r>
            <a:endParaRPr lang="ru-RU" b="1" u="sng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547688" y="304800"/>
            <a:ext cx="82296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FF66"/>
                </a:solidFill>
              </a:rPr>
              <a:t> 15. </a:t>
            </a:r>
            <a:r>
              <a:rPr lang="ru-RU"/>
              <a:t>Рауд, Э.  Муфта, Полботинка и Моховая Борода / пер. с эст. Л. Вайно; ил. В. Чугуевского.- М.: АСТ: Астрель, 2004.</a:t>
            </a:r>
          </a:p>
          <a:p>
            <a:endParaRPr lang="ru-RU"/>
          </a:p>
          <a:p>
            <a:r>
              <a:rPr lang="ru-RU">
                <a:solidFill>
                  <a:srgbClr val="FFFF66"/>
                </a:solidFill>
              </a:rPr>
              <a:t>16. </a:t>
            </a:r>
            <a:r>
              <a:rPr lang="ru-RU"/>
              <a:t>Русские народные сказки / худож. Б. А. Акулиничев. - М.: Самовар, 2008</a:t>
            </a:r>
          </a:p>
          <a:p>
            <a:pPr algn="just"/>
            <a:r>
              <a:rPr lang="ru-RU"/>
              <a:t> </a:t>
            </a:r>
          </a:p>
          <a:p>
            <a:pPr algn="just"/>
            <a:r>
              <a:rPr lang="ru-RU">
                <a:solidFill>
                  <a:srgbClr val="FFFF66"/>
                </a:solidFill>
              </a:rPr>
              <a:t>17. </a:t>
            </a:r>
            <a:r>
              <a:rPr lang="ru-RU"/>
              <a:t>Сауран, А. Сказки / худож. Д. Кастеев.- Алматы: Баур, 2006.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18. </a:t>
            </a:r>
            <a:r>
              <a:rPr lang="ru-RU"/>
              <a:t>Степанов, Ю. Г. Таблетки от непогоды: лит. сказки / худож. Г. Ясинский.- Л.: Дет. лит, 1990.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19.</a:t>
            </a:r>
            <a:r>
              <a:rPr lang="ru-RU"/>
              <a:t>Толстой, Л. Н.  Царь и рубашка  // Сказки русских писателей.- М., 1980.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20. </a:t>
            </a:r>
            <a:r>
              <a:rPr lang="ru-RU"/>
              <a:t>Успенский. Э. Н. Вниз по волшебной реке / худож. В. Чижиков.- М.: Теремок, 2001</a:t>
            </a:r>
          </a:p>
          <a:p>
            <a:pPr algn="just"/>
            <a:endParaRPr lang="ru-RU"/>
          </a:p>
          <a:p>
            <a:pPr algn="just"/>
            <a:r>
              <a:rPr lang="ru-RU">
                <a:solidFill>
                  <a:srgbClr val="FFFF66"/>
                </a:solidFill>
              </a:rPr>
              <a:t>21. </a:t>
            </a:r>
            <a:r>
              <a:rPr lang="ru-RU"/>
              <a:t>Шварц Е. Сказка о потерянном времени / худож. А. Шахгелдян.- Смоленск:     Русич, 2007.</a:t>
            </a:r>
          </a:p>
          <a:p>
            <a:pPr algn="just"/>
            <a:endParaRPr lang="ru-RU"/>
          </a:p>
          <a:p>
            <a:pPr algn="ctr"/>
            <a:r>
              <a:rPr lang="ru-RU" b="1" u="sng">
                <a:solidFill>
                  <a:srgbClr val="C00000"/>
                </a:solidFill>
                <a:latin typeface="Comic Sans MS" pitchFamily="66" charset="0"/>
                <a:hlinkClick r:id="rId2" action="ppaction://hlinksldjump"/>
              </a:rPr>
              <a:t>К началу списка</a:t>
            </a:r>
            <a:endParaRPr lang="ru-RU" b="1" u="sng">
              <a:solidFill>
                <a:srgbClr val="C00000"/>
              </a:solidFill>
              <a:latin typeface="Comic Sans MS" pitchFamily="66" charset="0"/>
            </a:endParaRPr>
          </a:p>
        </p:txBody>
      </p:sp>
      <p:grpSp>
        <p:nvGrpSpPr>
          <p:cNvPr id="44035" name="Группа 14"/>
          <p:cNvGrpSpPr>
            <a:grpSpLocks/>
          </p:cNvGrpSpPr>
          <p:nvPr/>
        </p:nvGrpSpPr>
        <p:grpSpPr bwMode="auto">
          <a:xfrm>
            <a:off x="7005638" y="5302250"/>
            <a:ext cx="1995487" cy="1412875"/>
            <a:chOff x="-1755590" y="2594840"/>
            <a:chExt cx="2270628" cy="1521514"/>
          </a:xfrm>
        </p:grpSpPr>
        <p:sp>
          <p:nvSpPr>
            <p:cNvPr id="6" name="Овал 5">
              <a:hlinkClick r:id="rId3" action="ppaction://hlinksldjump"/>
            </p:cNvPr>
            <p:cNvSpPr/>
            <p:nvPr/>
          </p:nvSpPr>
          <p:spPr>
            <a:xfrm>
              <a:off x="-1583904" y="2696471"/>
              <a:ext cx="1079967" cy="1059839"/>
            </a:xfrm>
            <a:prstGeom prst="ellipse">
              <a:avLst/>
            </a:prstGeom>
            <a:ln w="38100"/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4039" name="Группа 16"/>
            <p:cNvGrpSpPr>
              <a:grpSpLocks/>
            </p:cNvGrpSpPr>
            <p:nvPr/>
          </p:nvGrpSpPr>
          <p:grpSpPr bwMode="auto">
            <a:xfrm>
              <a:off x="-1755590" y="2594840"/>
              <a:ext cx="2270628" cy="1521514"/>
              <a:chOff x="81248" y="5199835"/>
              <a:chExt cx="2270628" cy="1521514"/>
            </a:xfrm>
          </p:grpSpPr>
          <p:sp>
            <p:nvSpPr>
              <p:cNvPr id="8" name="Дуга 7"/>
              <p:cNvSpPr/>
              <p:nvPr/>
            </p:nvSpPr>
            <p:spPr>
              <a:xfrm>
                <a:off x="364850" y="5324634"/>
                <a:ext cx="738813" cy="745371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Дуга 8"/>
              <p:cNvSpPr/>
              <p:nvPr/>
            </p:nvSpPr>
            <p:spPr>
              <a:xfrm>
                <a:off x="305240" y="5374211"/>
                <a:ext cx="1029641" cy="877008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01627" y="5514395"/>
                <a:ext cx="939321" cy="632540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476846" y="5514395"/>
                <a:ext cx="516627" cy="461583"/>
              </a:xfrm>
              <a:prstGeom prst="arc">
                <a:avLst>
                  <a:gd name="adj1" fmla="val 16200000"/>
                  <a:gd name="adj2" fmla="val 986723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>
                <a:off x="476846" y="5410112"/>
                <a:ext cx="713523" cy="719727"/>
              </a:xfrm>
              <a:prstGeom prst="arc">
                <a:avLst>
                  <a:gd name="adj1" fmla="val 16200000"/>
                  <a:gd name="adj2" fmla="val 15986104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3" name="Скругленная соединительная линия 12"/>
              <p:cNvCxnSpPr/>
              <p:nvPr/>
            </p:nvCxnSpPr>
            <p:spPr>
              <a:xfrm>
                <a:off x="552714" y="6225575"/>
                <a:ext cx="1799162" cy="278660"/>
              </a:xfrm>
              <a:prstGeom prst="curvedConnector3">
                <a:avLst>
                  <a:gd name="adj1" fmla="val 43089"/>
                </a:avLst>
              </a:prstGeom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Дуга 13"/>
              <p:cNvSpPr/>
              <p:nvPr/>
            </p:nvSpPr>
            <p:spPr>
              <a:xfrm rot="12675251">
                <a:off x="235710" y="5199835"/>
                <a:ext cx="394438" cy="1185719"/>
              </a:xfrm>
              <a:prstGeom prst="arc">
                <a:avLst>
                  <a:gd name="adj1" fmla="val 15985970"/>
                  <a:gd name="adj2" fmla="val 0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81248" y="6129839"/>
                <a:ext cx="187864" cy="1538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1385459" y="6225575"/>
                <a:ext cx="117415" cy="17608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Дуга 16"/>
              <p:cNvSpPr/>
              <p:nvPr/>
            </p:nvSpPr>
            <p:spPr>
              <a:xfrm rot="8924749" flipH="1">
                <a:off x="921699" y="5270153"/>
                <a:ext cx="460844" cy="1185719"/>
              </a:xfrm>
              <a:prstGeom prst="arc">
                <a:avLst>
                  <a:gd name="adj1" fmla="val 15985970"/>
                  <a:gd name="adj2" fmla="val 21307374"/>
                </a:avLst>
              </a:prstGeom>
              <a:ln w="57150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Дуга 17"/>
              <p:cNvSpPr/>
              <p:nvPr/>
            </p:nvSpPr>
            <p:spPr>
              <a:xfrm rot="9175542">
                <a:off x="588842" y="5699028"/>
                <a:ext cx="357665" cy="377815"/>
              </a:xfrm>
              <a:prstGeom prst="arc">
                <a:avLst>
                  <a:gd name="adj1" fmla="val 13285232"/>
                  <a:gd name="adj2" fmla="val 93393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Блок-схема: знак завершения 18"/>
              <p:cNvSpPr/>
              <p:nvPr/>
            </p:nvSpPr>
            <p:spPr>
              <a:xfrm>
                <a:off x="661098" y="5774249"/>
                <a:ext cx="184251" cy="44449"/>
              </a:xfrm>
              <a:prstGeom prst="flowChartTermina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Блок-схема: узел 19"/>
              <p:cNvSpPr/>
              <p:nvPr/>
            </p:nvSpPr>
            <p:spPr>
              <a:xfrm>
                <a:off x="475040" y="5620388"/>
                <a:ext cx="131866" cy="124799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523812" y="5625518"/>
                <a:ext cx="83094" cy="12137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906766" y="5620388"/>
                <a:ext cx="106577" cy="124799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3" name="Овал 22">
                <a:hlinkClick r:id="rId4" action="ppaction://hlinkfile"/>
              </p:cNvPr>
              <p:cNvSpPr/>
              <p:nvPr/>
            </p:nvSpPr>
            <p:spPr>
              <a:xfrm>
                <a:off x="942894" y="5620388"/>
                <a:ext cx="83094" cy="11967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4" name="Дуга 23"/>
              <p:cNvSpPr/>
              <p:nvPr/>
            </p:nvSpPr>
            <p:spPr>
              <a:xfrm rot="11077898" flipH="1">
                <a:off x="198959" y="5985438"/>
                <a:ext cx="251391" cy="660105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Дуга 24"/>
              <p:cNvSpPr/>
              <p:nvPr/>
            </p:nvSpPr>
            <p:spPr>
              <a:xfrm rot="10522102">
                <a:off x="1050287" y="5776180"/>
                <a:ext cx="450176" cy="945169"/>
              </a:xfrm>
              <a:prstGeom prst="arc">
                <a:avLst>
                  <a:gd name="adj1" fmla="val 15985970"/>
                  <a:gd name="adj2" fmla="val 4611"/>
                </a:avLst>
              </a:prstGeom>
              <a:ln w="104775">
                <a:solidFill>
                  <a:srgbClr val="FF0000"/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 w="762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" name="Блок-схема: знак завершения 25"/>
              <p:cNvSpPr/>
              <p:nvPr/>
            </p:nvSpPr>
            <p:spPr>
              <a:xfrm>
                <a:off x="162535" y="6598260"/>
                <a:ext cx="229412" cy="87188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Блок-схема: знак завершения 26"/>
              <p:cNvSpPr/>
              <p:nvPr/>
            </p:nvSpPr>
            <p:spPr>
              <a:xfrm>
                <a:off x="1156048" y="6598260"/>
                <a:ext cx="229412" cy="87188"/>
              </a:xfrm>
              <a:prstGeom prst="flowChartTermina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1915" y="762000"/>
            <a:ext cx="60960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Молодец!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689225" y="5334000"/>
            <a:ext cx="6327373" cy="769441"/>
          </a:xfrm>
          <a:prstGeom prst="rect">
            <a:avLst/>
          </a:prstGeom>
          <a:solidFill>
            <a:srgbClr val="99FF99"/>
          </a:solidFill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Следующий вопросик</a:t>
            </a:r>
          </a:p>
        </p:txBody>
      </p:sp>
      <p:pic>
        <p:nvPicPr>
          <p:cNvPr id="4506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/>
          <a:stretch>
            <a:fillRect/>
          </a:stretch>
        </p:blipFill>
        <p:spPr bwMode="auto">
          <a:xfrm>
            <a:off x="2905125" y="2286000"/>
            <a:ext cx="338931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0" y="2458998"/>
            <a:ext cx="5594801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Так держать!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034010" y="5181600"/>
            <a:ext cx="6555973" cy="769441"/>
          </a:xfrm>
          <a:prstGeom prst="rect">
            <a:avLst/>
          </a:prstGeom>
          <a:solidFill>
            <a:srgbClr val="99FF99"/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+mn-cs"/>
              </a:rPr>
              <a:t>Следующий вопросик</a:t>
            </a:r>
          </a:p>
        </p:txBody>
      </p:sp>
      <p:pic>
        <p:nvPicPr>
          <p:cNvPr id="4608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6838"/>
            <a:ext cx="2617788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8000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1295400"/>
            <a:ext cx="686758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99FF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+mn-cs"/>
              </a:rPr>
              <a:t>Ха-ха-ха.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rgbClr val="99FF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  <a:cs typeface="+mn-cs"/>
              </a:rPr>
              <a:t>Ответ неверный</a:t>
            </a:r>
            <a:endParaRPr lang="ru-RU" sz="5400" b="1" cap="all" dirty="0">
              <a:ln/>
              <a:solidFill>
                <a:srgbClr val="99FF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371600" y="3737572"/>
            <a:ext cx="4774064" cy="769441"/>
          </a:xfrm>
          <a:prstGeom prst="rect">
            <a:avLst/>
          </a:prstGeom>
          <a:solidFill>
            <a:srgbClr val="FFFF66"/>
          </a:solidFill>
          <a:ln w="19050">
            <a:solidFill>
              <a:srgbClr val="00B0F0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Вернуться назад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7108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553200" y="3200400"/>
            <a:ext cx="2392363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  <p:sndAc>
      <p:stSnd>
        <p:snd r:embed="rId2" name="баба яга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17000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71C3991.wav">
            <a:hlinkClick r:id="" action="ppaction://media"/>
          </p:cNvPr>
          <p:cNvPicPr>
            <a:picLocks noChangeAspect="1"/>
          </p:cNvPicPr>
          <p:nvPr>
            <a:wavAudioFile r:embed="rId1" name="571C435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3563293" y="3429000"/>
            <a:ext cx="4774064" cy="769441"/>
          </a:xfrm>
          <a:prstGeom prst="rect">
            <a:avLst/>
          </a:prstGeom>
          <a:solidFill>
            <a:srgbClr val="FFFF66"/>
          </a:solidFill>
          <a:ln w="19050">
            <a:solidFill>
              <a:srgbClr val="96DEF4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Вернуться назад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8132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2971800"/>
            <a:ext cx="25193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5999" y="1600200"/>
            <a:ext cx="531587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+mn-cs"/>
              </a:rPr>
              <a:t>А вот и нет!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3" name="кощей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5257800" y="5551488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D08C8"/>
                </a:solidFill>
                <a:latin typeface="Comic Sans MS" pitchFamily="66" charset="0"/>
              </a:rPr>
              <a:t>Составитель: Титова 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1752600"/>
            <a:ext cx="6019800" cy="30162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Играйте и читайте вместе с нами!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Наш адрес: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г.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Костанай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Ул. </a:t>
            </a:r>
            <a:r>
              <a:rPr lang="ru-RU" sz="2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Касымканова</a:t>
            </a: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74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Эл. почта: </a:t>
            </a: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2"/>
              </a:rPr>
              <a:t>albiblio@yandex.ru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2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www.allib.org</a:t>
            </a:r>
            <a:endParaRPr lang="ru-RU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5"/>
          <p:cNvSpPr>
            <a:spLocks noChangeArrowheads="1"/>
          </p:cNvSpPr>
          <p:nvPr/>
        </p:nvSpPr>
        <p:spPr bwMode="auto">
          <a:xfrm>
            <a:off x="1143000" y="3178175"/>
            <a:ext cx="2590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Зонтик</a:t>
            </a:r>
            <a:br>
              <a:rPr lang="ru-RU" sz="2000" b="1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</a:b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endParaRPr lang="ru-RU" sz="2000" b="1">
              <a:solidFill>
                <a:srgbClr val="002060"/>
              </a:solidFill>
              <a:latin typeface="Comic Sans MS" pitchFamily="66" charset="0"/>
              <a:hlinkClick r:id="rId3" action="ppaction://hlinksldjump"/>
            </a:endParaRP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Лампа</a:t>
            </a: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2000" b="1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000" b="1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endParaRPr lang="ru-RU" sz="2000" b="1">
              <a:solidFill>
                <a:srgbClr val="002060"/>
              </a:solidFill>
              <a:latin typeface="Comic Sans MS" pitchFamily="66" charset="0"/>
              <a:hlinkClick r:id="rId4" action="ppaction://hlinksldjump"/>
            </a:endParaRP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Зеркало </a:t>
            </a:r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685800"/>
            <a:ext cx="83820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При помощи какого волшебного предмета Оле-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Лукойе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 из сказки Андерсена посылал детям сказочные сны?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667000"/>
            <a:ext cx="4403725" cy="3678238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5" name="Овал 4">
            <a:hlinkClick r:id="rId6" action="ppaction://hlinksldjump"/>
          </p:cNvPr>
          <p:cNvSpPr/>
          <p:nvPr/>
        </p:nvSpPr>
        <p:spPr>
          <a:xfrm>
            <a:off x="306388" y="200025"/>
            <a:ext cx="493712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2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533400"/>
            <a:ext cx="784789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Осколки какого предмета ранили Кая из сказки «Снежная королева»?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066800" y="2438400"/>
            <a:ext cx="24384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Comic Sans MS" pitchFamily="66" charset="0"/>
                <a:hlinkClick r:id="rId2" action="ppaction://hlinksldjump"/>
              </a:rPr>
              <a:t>Кристал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Сосулька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eaLnBrk="1" hangingPunct="1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Зеркало</a:t>
            </a: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975" y="2492375"/>
            <a:ext cx="5422900" cy="2808288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295275" y="228600"/>
            <a:ext cx="493713" cy="457200"/>
          </a:xfrm>
          <a:prstGeom prst="ellipse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685800"/>
            <a:ext cx="8763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Что принцесса плела своим братьям-лебедям в сказке Г. К. Андерсена «Дикие лебеди?»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2819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Сети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Рубашки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  <a:cs typeface="+mn-cs"/>
                <a:hlinkClick r:id="rId4" action="ppaction://hlinksldjump"/>
              </a:rPr>
              <a:t>Фенечки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905000"/>
            <a:ext cx="3446463" cy="4648200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366713" y="219075"/>
            <a:ext cx="492125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457200"/>
            <a:ext cx="79248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Как назывался волшебный орех в сказке Гофмана "Щелкунчик и Мышиный король"?</a:t>
            </a: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447800" y="2798763"/>
            <a:ext cx="12842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Comic Sans MS" pitchFamily="66" charset="0"/>
                <a:hlinkClick r:id="rId2" action="ppaction://hlinksldjump"/>
              </a:rPr>
              <a:t>Кракатук</a:t>
            </a:r>
            <a:endParaRPr lang="ru-RU" sz="2000" b="1">
              <a:solidFill>
                <a:srgbClr val="7030A0"/>
              </a:solidFill>
              <a:latin typeface="Comic Sans MS" pitchFamily="66" charset="0"/>
            </a:endParaRPr>
          </a:p>
          <a:p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3" action="ppaction://hlinksldjump"/>
              </a:rPr>
              <a:t>Фундук</a:t>
            </a:r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2000" b="1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2000" b="1">
                <a:solidFill>
                  <a:srgbClr val="002060"/>
                </a:solidFill>
                <a:latin typeface="Comic Sans MS" pitchFamily="66" charset="0"/>
                <a:hlinkClick r:id="rId4" action="ppaction://hlinksldjump"/>
              </a:rPr>
              <a:t>Арахис</a:t>
            </a:r>
            <a:r>
              <a:rPr lang="ru-RU" sz="2000">
                <a:hlinkClick r:id="rId4" action="ppaction://hlinksldjump"/>
              </a:rPr>
              <a:t> </a:t>
            </a:r>
            <a:endParaRPr lang="ru-RU" sz="200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275" y="1676400"/>
            <a:ext cx="3467100" cy="4953000"/>
          </a:xfrm>
          <a:prstGeom prst="rect">
            <a:avLst/>
          </a:prstGeom>
          <a:ln w="28575">
            <a:solidFill>
              <a:schemeClr val="accent5">
                <a:lumMod val="20000"/>
                <a:lumOff val="80000"/>
              </a:schemeClr>
            </a:solidFill>
          </a:ln>
        </p:spPr>
      </p:pic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381000" y="228600"/>
            <a:ext cx="493713" cy="4572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5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84018" y="762000"/>
            <a:ext cx="82995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С помощью какого волшебного предмета Госпожа Метелица из сказки Братьев Гримм сыпала на землю огромные хлопья снега?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0613" y="3144838"/>
            <a:ext cx="3429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Серебряный ковш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3" action="ppaction://hlinksldjump"/>
              </a:rPr>
              <a:t>Перина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  <a:cs typeface="+mn-cs"/>
                <a:hlinkClick r:id="rId2" action="ppaction://hlinksldjump"/>
              </a:rPr>
              <a:t>Подушка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938" y="2514600"/>
            <a:ext cx="4357687" cy="3032125"/>
          </a:xfrm>
          <a:prstGeom prst="rect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</a:ln>
        </p:spPr>
      </p:pic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260350" y="187325"/>
            <a:ext cx="573088" cy="53022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6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13049</TotalTime>
  <Words>1625</Words>
  <Application>Microsoft Office PowerPoint</Application>
  <PresentationFormat>Экран (4:3)</PresentationFormat>
  <Paragraphs>390</Paragraphs>
  <Slides>47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Calibri</vt:lpstr>
      <vt:lpstr>Arial</vt:lpstr>
      <vt:lpstr>Comic Sans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327</cp:revision>
  <dcterms:created xsi:type="dcterms:W3CDTF">2006-08-16T00:00:00Z</dcterms:created>
  <dcterms:modified xsi:type="dcterms:W3CDTF">2012-05-25T11:38:25Z</dcterms:modified>
</cp:coreProperties>
</file>