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90" autoAdjust="0"/>
  </p:normalViewPr>
  <p:slideViewPr>
    <p:cSldViewPr>
      <p:cViewPr varScale="1">
        <p:scale>
          <a:sx n="68" d="100"/>
          <a:sy n="68" d="100"/>
        </p:scale>
        <p:origin x="144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1044;&#1080;&#1072;&#1075;&#1088;&#1072;&#1084;&#1084;&#1072;%20&#1074;%20Microsoft%20Word"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44;&#1080;&#1072;&#1075;&#1088;&#1072;&#1084;&#1084;&#1072;%20&#1074;%20Microsoft%20Word"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1044;&#1080;&#1072;&#1075;&#1088;&#1072;&#1084;&#1084;&#1072;%20&#1074;%20Microsoft%20Word"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rgbClr val="FF0000"/>
              </a:solidFill>
            </c:spPr>
            <c:extLst>
              <c:ext xmlns:c16="http://schemas.microsoft.com/office/drawing/2014/chart" uri="{C3380CC4-5D6E-409C-BE32-E72D297353CC}">
                <c16:uniqueId val="{00000001-0A80-44FF-9D17-B24F0FC3DFC4}"/>
              </c:ext>
            </c:extLst>
          </c:dPt>
          <c:dPt>
            <c:idx val="1"/>
            <c:invertIfNegative val="0"/>
            <c:bubble3D val="0"/>
            <c:spPr>
              <a:solidFill>
                <a:srgbClr val="00B050"/>
              </a:solidFill>
            </c:spPr>
            <c:extLst>
              <c:ext xmlns:c16="http://schemas.microsoft.com/office/drawing/2014/chart" uri="{C3380CC4-5D6E-409C-BE32-E72D297353CC}">
                <c16:uniqueId val="{00000003-0A80-44FF-9D17-B24F0FC3DFC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'[Диаграмма в Microsoft Word]Лист3'!$A$1:$A$3</c:f>
              <c:strCache>
                <c:ptCount val="3"/>
                <c:pt idx="0">
                  <c:v>2017-2018</c:v>
                </c:pt>
                <c:pt idx="1">
                  <c:v>2018-2019</c:v>
                </c:pt>
                <c:pt idx="2">
                  <c:v>2019-2020</c:v>
                </c:pt>
              </c:strCache>
            </c:strRef>
          </c:cat>
          <c:val>
            <c:numRef>
              <c:f>'[Диаграмма в Microsoft Word]Лист3'!$B$1:$B$3</c:f>
              <c:numCache>
                <c:formatCode>General</c:formatCode>
                <c:ptCount val="3"/>
                <c:pt idx="0">
                  <c:v>13</c:v>
                </c:pt>
                <c:pt idx="1">
                  <c:v>9</c:v>
                </c:pt>
                <c:pt idx="2">
                  <c:v>24</c:v>
                </c:pt>
              </c:numCache>
            </c:numRef>
          </c:val>
          <c:extLst>
            <c:ext xmlns:c16="http://schemas.microsoft.com/office/drawing/2014/chart" uri="{C3380CC4-5D6E-409C-BE32-E72D297353CC}">
              <c16:uniqueId val="{00000004-0A80-44FF-9D17-B24F0FC3DFC4}"/>
            </c:ext>
          </c:extLst>
        </c:ser>
        <c:dLbls>
          <c:showLegendKey val="0"/>
          <c:showVal val="1"/>
          <c:showCatName val="0"/>
          <c:showSerName val="0"/>
          <c:showPercent val="0"/>
          <c:showBubbleSize val="0"/>
        </c:dLbls>
        <c:gapWidth val="150"/>
        <c:axId val="70470656"/>
        <c:axId val="76382976"/>
      </c:barChart>
      <c:catAx>
        <c:axId val="70470656"/>
        <c:scaling>
          <c:orientation val="minMax"/>
        </c:scaling>
        <c:delete val="0"/>
        <c:axPos val="b"/>
        <c:numFmt formatCode="General" sourceLinked="0"/>
        <c:majorTickMark val="out"/>
        <c:minorTickMark val="none"/>
        <c:tickLblPos val="nextTo"/>
        <c:crossAx val="76382976"/>
        <c:crosses val="autoZero"/>
        <c:auto val="1"/>
        <c:lblAlgn val="ctr"/>
        <c:lblOffset val="100"/>
        <c:noMultiLvlLbl val="0"/>
      </c:catAx>
      <c:valAx>
        <c:axId val="76382976"/>
        <c:scaling>
          <c:orientation val="minMax"/>
        </c:scaling>
        <c:delete val="0"/>
        <c:axPos val="l"/>
        <c:majorGridlines/>
        <c:numFmt formatCode="General" sourceLinked="1"/>
        <c:majorTickMark val="out"/>
        <c:minorTickMark val="none"/>
        <c:tickLblPos val="nextTo"/>
        <c:crossAx val="70470656"/>
        <c:crosses val="autoZero"/>
        <c:crossBetween val="between"/>
      </c:valAx>
    </c:plotArea>
    <c:legend>
      <c:legendPos val="r"/>
      <c:overlay val="0"/>
    </c:legend>
    <c:plotVisOnly val="1"/>
    <c:dispBlanksAs val="gap"/>
    <c:showDLblsOverMax val="0"/>
  </c:chart>
  <c:spPr>
    <a:solidFill>
      <a:schemeClr val="bg1"/>
    </a:solidFill>
  </c:spPr>
  <c:txPr>
    <a:bodyPr/>
    <a:lstStyle/>
    <a:p>
      <a:pPr>
        <a:defRPr sz="1400" b="1"/>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chemeClr val="accent2"/>
              </a:solidFill>
            </c:spPr>
            <c:extLst>
              <c:ext xmlns:c16="http://schemas.microsoft.com/office/drawing/2014/chart" uri="{C3380CC4-5D6E-409C-BE32-E72D297353CC}">
                <c16:uniqueId val="{00000001-56E5-43D3-AD1A-923095EF9A87}"/>
              </c:ext>
            </c:extLst>
          </c:dPt>
          <c:dPt>
            <c:idx val="1"/>
            <c:invertIfNegative val="0"/>
            <c:bubble3D val="0"/>
            <c:spPr>
              <a:solidFill>
                <a:schemeClr val="accent3"/>
              </a:solidFill>
            </c:spPr>
            <c:extLst>
              <c:ext xmlns:c16="http://schemas.microsoft.com/office/drawing/2014/chart" uri="{C3380CC4-5D6E-409C-BE32-E72D297353CC}">
                <c16:uniqueId val="{00000003-56E5-43D3-AD1A-923095EF9A87}"/>
              </c:ext>
            </c:extLst>
          </c:dPt>
          <c:dLbls>
            <c:spPr>
              <a:noFill/>
              <a:ln>
                <a:noFill/>
              </a:ln>
              <a:effectLst/>
            </c:spPr>
            <c:txPr>
              <a:bodyPr/>
              <a:lstStyle/>
              <a:p>
                <a:pPr>
                  <a:defRPr sz="1400"/>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'[Диаграмма в Microsoft Word]Лист1'!$A$1:$A$3</c:f>
              <c:strCache>
                <c:ptCount val="3"/>
                <c:pt idx="0">
                  <c:v>2017-2018 </c:v>
                </c:pt>
                <c:pt idx="1">
                  <c:v>2018-1019</c:v>
                </c:pt>
                <c:pt idx="2">
                  <c:v>2019-2020</c:v>
                </c:pt>
              </c:strCache>
            </c:strRef>
          </c:cat>
          <c:val>
            <c:numRef>
              <c:f>'[Диаграмма в Microsoft Word]Лист1'!$B$1:$B$3</c:f>
              <c:numCache>
                <c:formatCode>General</c:formatCode>
                <c:ptCount val="3"/>
                <c:pt idx="0">
                  <c:v>19</c:v>
                </c:pt>
                <c:pt idx="1">
                  <c:v>17</c:v>
                </c:pt>
                <c:pt idx="2">
                  <c:v>16</c:v>
                </c:pt>
              </c:numCache>
            </c:numRef>
          </c:val>
          <c:extLst>
            <c:ext xmlns:c16="http://schemas.microsoft.com/office/drawing/2014/chart" uri="{C3380CC4-5D6E-409C-BE32-E72D297353CC}">
              <c16:uniqueId val="{00000004-56E5-43D3-AD1A-923095EF9A87}"/>
            </c:ext>
          </c:extLst>
        </c:ser>
        <c:dLbls>
          <c:showLegendKey val="0"/>
          <c:showVal val="1"/>
          <c:showCatName val="0"/>
          <c:showSerName val="0"/>
          <c:showPercent val="0"/>
          <c:showBubbleSize val="0"/>
        </c:dLbls>
        <c:gapWidth val="150"/>
        <c:axId val="77546240"/>
        <c:axId val="77549952"/>
      </c:barChart>
      <c:catAx>
        <c:axId val="77546240"/>
        <c:scaling>
          <c:orientation val="minMax"/>
        </c:scaling>
        <c:delete val="0"/>
        <c:axPos val="b"/>
        <c:numFmt formatCode="General" sourceLinked="0"/>
        <c:majorTickMark val="out"/>
        <c:minorTickMark val="none"/>
        <c:tickLblPos val="nextTo"/>
        <c:txPr>
          <a:bodyPr/>
          <a:lstStyle/>
          <a:p>
            <a:pPr>
              <a:defRPr sz="1400" b="1"/>
            </a:pPr>
            <a:endParaRPr lang="ru-RU"/>
          </a:p>
        </c:txPr>
        <c:crossAx val="77549952"/>
        <c:crosses val="autoZero"/>
        <c:auto val="1"/>
        <c:lblAlgn val="ctr"/>
        <c:lblOffset val="100"/>
        <c:noMultiLvlLbl val="0"/>
      </c:catAx>
      <c:valAx>
        <c:axId val="77549952"/>
        <c:scaling>
          <c:orientation val="minMax"/>
        </c:scaling>
        <c:delete val="1"/>
        <c:axPos val="l"/>
        <c:majorGridlines/>
        <c:numFmt formatCode="General" sourceLinked="1"/>
        <c:majorTickMark val="out"/>
        <c:minorTickMark val="none"/>
        <c:tickLblPos val="none"/>
        <c:crossAx val="77546240"/>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2"/>
            <c:invertIfNegative val="0"/>
            <c:bubble3D val="0"/>
            <c:spPr>
              <a:solidFill>
                <a:srgbClr val="7030A0"/>
              </a:solidFill>
            </c:spPr>
            <c:extLst>
              <c:ext xmlns:c16="http://schemas.microsoft.com/office/drawing/2014/chart" uri="{C3380CC4-5D6E-409C-BE32-E72D297353CC}">
                <c16:uniqueId val="{00000001-BA2B-4E5D-900C-F5C615DEDC87}"/>
              </c:ext>
            </c:extLst>
          </c:dPt>
          <c:dLbls>
            <c:spPr>
              <a:noFill/>
              <a:ln>
                <a:noFill/>
              </a:ln>
              <a:effectLst/>
            </c:spPr>
            <c:txPr>
              <a:bodyPr/>
              <a:lstStyle/>
              <a:p>
                <a:pPr>
                  <a:defRPr sz="1400"/>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'[Диаграмма в Microsoft Word]Лист2'!$A$1:$A$3</c:f>
              <c:strCache>
                <c:ptCount val="3"/>
                <c:pt idx="0">
                  <c:v>2017-2018</c:v>
                </c:pt>
                <c:pt idx="1">
                  <c:v>2018-2019</c:v>
                </c:pt>
                <c:pt idx="2">
                  <c:v>2019-2020</c:v>
                </c:pt>
              </c:strCache>
            </c:strRef>
          </c:cat>
          <c:val>
            <c:numRef>
              <c:f>'[Диаграмма в Microsoft Word]Лист2'!$B$1:$B$3</c:f>
              <c:numCache>
                <c:formatCode>General</c:formatCode>
                <c:ptCount val="3"/>
                <c:pt idx="0">
                  <c:v>0</c:v>
                </c:pt>
                <c:pt idx="1">
                  <c:v>1</c:v>
                </c:pt>
                <c:pt idx="2">
                  <c:v>3</c:v>
                </c:pt>
              </c:numCache>
            </c:numRef>
          </c:val>
          <c:extLst>
            <c:ext xmlns:c16="http://schemas.microsoft.com/office/drawing/2014/chart" uri="{C3380CC4-5D6E-409C-BE32-E72D297353CC}">
              <c16:uniqueId val="{00000002-BA2B-4E5D-900C-F5C615DEDC87}"/>
            </c:ext>
          </c:extLst>
        </c:ser>
        <c:dLbls>
          <c:showLegendKey val="0"/>
          <c:showVal val="0"/>
          <c:showCatName val="0"/>
          <c:showSerName val="0"/>
          <c:showPercent val="0"/>
          <c:showBubbleSize val="0"/>
        </c:dLbls>
        <c:gapWidth val="150"/>
        <c:axId val="77592448"/>
        <c:axId val="77593984"/>
      </c:barChart>
      <c:catAx>
        <c:axId val="77592448"/>
        <c:scaling>
          <c:orientation val="minMax"/>
        </c:scaling>
        <c:delete val="0"/>
        <c:axPos val="b"/>
        <c:numFmt formatCode="General" sourceLinked="0"/>
        <c:majorTickMark val="out"/>
        <c:minorTickMark val="none"/>
        <c:tickLblPos val="nextTo"/>
        <c:txPr>
          <a:bodyPr/>
          <a:lstStyle/>
          <a:p>
            <a:pPr>
              <a:defRPr sz="1400" b="1">
                <a:solidFill>
                  <a:sysClr val="windowText" lastClr="000000"/>
                </a:solidFill>
              </a:defRPr>
            </a:pPr>
            <a:endParaRPr lang="ru-RU"/>
          </a:p>
        </c:txPr>
        <c:crossAx val="77593984"/>
        <c:crosses val="autoZero"/>
        <c:auto val="1"/>
        <c:lblAlgn val="ctr"/>
        <c:lblOffset val="100"/>
        <c:noMultiLvlLbl val="0"/>
      </c:catAx>
      <c:valAx>
        <c:axId val="77593984"/>
        <c:scaling>
          <c:orientation val="minMax"/>
        </c:scaling>
        <c:delete val="1"/>
        <c:axPos val="l"/>
        <c:majorGridlines/>
        <c:numFmt formatCode="General" sourceLinked="1"/>
        <c:majorTickMark val="out"/>
        <c:minorTickMark val="none"/>
        <c:tickLblPos val="none"/>
        <c:crossAx val="77592448"/>
        <c:crosses val="autoZero"/>
        <c:crossBetween val="between"/>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068EAB-75F2-4EDB-A379-0737336121D5}" type="datetimeFigureOut">
              <a:rPr lang="ru-RU" smtClean="0"/>
              <a:t>14.04.2020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35BB4C-B8FF-4AA8-ADAA-A277490413AA}" type="slidenum">
              <a:rPr lang="ru-RU" smtClean="0"/>
              <a:t>‹#›</a:t>
            </a:fld>
            <a:endParaRPr lang="ru-RU"/>
          </a:p>
        </p:txBody>
      </p:sp>
    </p:spTree>
    <p:extLst>
      <p:ext uri="{BB962C8B-B14F-4D97-AF65-F5344CB8AC3E}">
        <p14:creationId xmlns:p14="http://schemas.microsoft.com/office/powerpoint/2010/main" val="2815920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C35BB4C-B8FF-4AA8-ADAA-A277490413AA}" type="slidenum">
              <a:rPr lang="ru-RU" smtClean="0"/>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C35BB4C-B8FF-4AA8-ADAA-A277490413AA}" type="slidenum">
              <a:rPr lang="ru-RU" smtClean="0"/>
              <a:t>17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35BB4C-B8FF-4AA8-ADAA-A277490413AA}" type="slidenum">
              <a:rPr lang="ru-RU" smtClean="0"/>
              <a:t>25</a:t>
            </a:fld>
            <a:endParaRPr lang="ru-RU"/>
          </a:p>
        </p:txBody>
      </p:sp>
    </p:spTree>
    <p:extLst>
      <p:ext uri="{BB962C8B-B14F-4D97-AF65-F5344CB8AC3E}">
        <p14:creationId xmlns:p14="http://schemas.microsoft.com/office/powerpoint/2010/main" val="376581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2FC4A6F-BFEB-4FA0-9FF1-422F2096F0EE}"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F31DE1-AC2B-47B7-997A-D7A3F2880DA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FC4A6F-BFEB-4FA0-9FF1-422F2096F0EE}"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F31DE1-AC2B-47B7-997A-D7A3F2880DA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FC4A6F-BFEB-4FA0-9FF1-422F2096F0EE}"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F31DE1-AC2B-47B7-997A-D7A3F2880DA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FC4A6F-BFEB-4FA0-9FF1-422F2096F0EE}"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F31DE1-AC2B-47B7-997A-D7A3F2880DA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2FC4A6F-BFEB-4FA0-9FF1-422F2096F0EE}"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F31DE1-AC2B-47B7-997A-D7A3F2880DA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FC4A6F-BFEB-4FA0-9FF1-422F2096F0EE}" type="datetimeFigureOut">
              <a:rPr lang="ru-RU" smtClean="0"/>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F31DE1-AC2B-47B7-997A-D7A3F2880DA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2FC4A6F-BFEB-4FA0-9FF1-422F2096F0EE}" type="datetimeFigureOut">
              <a:rPr lang="ru-RU" smtClean="0"/>
              <a:t>14.04.2020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5F31DE1-AC2B-47B7-997A-D7A3F2880DA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2FC4A6F-BFEB-4FA0-9FF1-422F2096F0EE}" type="datetimeFigureOut">
              <a:rPr lang="ru-RU" smtClean="0"/>
              <a:t>14.04.2020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5F31DE1-AC2B-47B7-997A-D7A3F2880DA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FC4A6F-BFEB-4FA0-9FF1-422F2096F0EE}" type="datetimeFigureOut">
              <a:rPr lang="ru-RU" smtClean="0"/>
              <a:t>14.04.2020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5F31DE1-AC2B-47B7-997A-D7A3F2880DA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2FC4A6F-BFEB-4FA0-9FF1-422F2096F0EE}" type="datetimeFigureOut">
              <a:rPr lang="ru-RU" smtClean="0"/>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F31DE1-AC2B-47B7-997A-D7A3F2880DA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2FC4A6F-BFEB-4FA0-9FF1-422F2096F0EE}" type="datetimeFigureOut">
              <a:rPr lang="ru-RU" smtClean="0"/>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F31DE1-AC2B-47B7-997A-D7A3F2880DAD}"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C4A6F-BFEB-4FA0-9FF1-422F2096F0EE}" type="datetimeFigureOut">
              <a:rPr lang="ru-RU" smtClean="0"/>
              <a:t>14.04.2020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31DE1-AC2B-47B7-997A-D7A3F2880DA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332656"/>
            <a:ext cx="8424936" cy="2304256"/>
          </a:xfrm>
        </p:spPr>
        <p:txBody>
          <a:bodyPr>
            <a:normAutofit fontScale="90000"/>
          </a:bodyPr>
          <a:lstStyle/>
          <a:p>
            <a:r>
              <a:rPr lang="kk-KZ" b="1" dirty="0">
                <a:latin typeface="Times New Roman" pitchFamily="18" charset="0"/>
                <a:cs typeface="Times New Roman" pitchFamily="18" charset="0"/>
              </a:rPr>
              <a:t>«Дарынды  оқушы  іс- әрекетінің  мотивациясы  және  оны  жүзеге  асырудың  тиімді  жолдары»</a:t>
            </a:r>
            <a:r>
              <a:rPr lang="ru-RU" b="1" dirty="0"/>
              <a:t/>
            </a:r>
            <a:br>
              <a:rPr lang="ru-RU" b="1" dirty="0"/>
            </a:br>
            <a:endParaRPr lang="ru-RU" b="1" dirty="0"/>
          </a:p>
        </p:txBody>
      </p:sp>
      <p:pic>
        <p:nvPicPr>
          <p:cNvPr id="13318" name="Picture 6" descr="http://old.baq.kz/storage/d7/d7ae74442375aa1bf7a8a0df2d0f05ee_resize_w_520_h_.jpg"/>
          <p:cNvPicPr>
            <a:picLocks noChangeAspect="1" noChangeArrowheads="1"/>
          </p:cNvPicPr>
          <p:nvPr/>
        </p:nvPicPr>
        <p:blipFill>
          <a:blip r:embed="rId2" cstate="print"/>
          <a:srcRect/>
          <a:stretch>
            <a:fillRect/>
          </a:stretch>
        </p:blipFill>
        <p:spPr bwMode="auto">
          <a:xfrm>
            <a:off x="1979712" y="2492896"/>
            <a:ext cx="5400600" cy="346884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507288" cy="3212976"/>
          </a:xfrm>
        </p:spPr>
        <p:txBody>
          <a:bodyPr>
            <a:normAutofit fontScale="90000"/>
          </a:bodyPr>
          <a:lstStyle/>
          <a:p>
            <a:pPr algn="l"/>
            <a:r>
              <a:rPr lang="kk-KZ" sz="2000" dirty="0" smtClean="0">
                <a:latin typeface="Times New Roman" pitchFamily="18" charset="0"/>
                <a:cs typeface="Times New Roman" pitchFamily="18" charset="0"/>
              </a:rPr>
              <a:t>Олимпиада  </a:t>
            </a:r>
            <a:r>
              <a:rPr lang="kk-KZ" sz="2000" dirty="0">
                <a:latin typeface="Times New Roman" pitchFamily="18" charset="0"/>
                <a:cs typeface="Times New Roman" pitchFamily="18" charset="0"/>
              </a:rPr>
              <a:t>- білім  бәсекелестігінің  биік  шыңы .  Оқушылардың  білімі , ұстаздардың жұмыс  нәтижесі, мектеп  мәртебесінің  өрістеуі  олимпиадамен  өлшенеді. Жалпы  мектепішілік олимпиадаға 292 оқушы  қатысты, 176  оқушы 1-2-3 дәрежелермен  марапатталды.   Қалалық  олимпиадаға  9-11 сыныптар  аралығында 30 оқушы  жолдама  алып, 16  - сы арнайы  дипломдармен   марапатталды.   Облысқа  5 оқушы  </a:t>
            </a:r>
            <a:r>
              <a:rPr lang="kk-KZ" sz="2000" dirty="0" smtClean="0">
                <a:latin typeface="Times New Roman" pitchFamily="18" charset="0"/>
                <a:cs typeface="Times New Roman" pitchFamily="18" charset="0"/>
              </a:rPr>
              <a:t>(Жанатова  </a:t>
            </a:r>
            <a:r>
              <a:rPr lang="kk-KZ" sz="2000" dirty="0">
                <a:latin typeface="Times New Roman" pitchFamily="18" charset="0"/>
                <a:cs typeface="Times New Roman" pitchFamily="18" charset="0"/>
              </a:rPr>
              <a:t>Айзат,  Толеухалым  Ислам, Марат  Бота, Тлеугабылова  Аружан, Мажитова  Анель) қатысып, 3 оқушы  өз  білімдерін  үзеңгілестерімен  теке тірестіріп, жүлделі 3 орындарды  иеленді. </a:t>
            </a:r>
            <a:r>
              <a:rPr lang="kk-KZ" sz="2000" dirty="0" smtClean="0">
                <a:latin typeface="Times New Roman" pitchFamily="18" charset="0"/>
                <a:cs typeface="Times New Roman" pitchFamily="18" charset="0"/>
              </a:rPr>
              <a:t>(Тлеугабылова  </a:t>
            </a:r>
            <a:r>
              <a:rPr lang="kk-KZ" sz="2000" dirty="0">
                <a:latin typeface="Times New Roman" pitchFamily="18" charset="0"/>
                <a:cs typeface="Times New Roman" pitchFamily="18" charset="0"/>
              </a:rPr>
              <a:t>Аружан, Мажитова  Анель, Жанатова  Айзат). Жетекшілері:  Калкенов  Сунгат  Ибрагимұлы,  Маден  Темирлан  Серикжанұлы, Шакеев  Саят </a:t>
            </a:r>
            <a:r>
              <a:rPr lang="kk-KZ" sz="2000" dirty="0" smtClean="0">
                <a:latin typeface="Times New Roman" pitchFamily="18" charset="0"/>
                <a:cs typeface="Times New Roman" pitchFamily="18" charset="0"/>
              </a:rPr>
              <a:t>Саматұлы, Надирбеков  А.Б</a:t>
            </a:r>
            <a:endParaRPr lang="ru-RU" sz="2000" dirty="0">
              <a:latin typeface="Times New Roman" pitchFamily="18" charset="0"/>
              <a:cs typeface="Times New Roman" pitchFamily="18" charset="0"/>
            </a:endParaRPr>
          </a:p>
        </p:txBody>
      </p:sp>
      <p:grpSp>
        <p:nvGrpSpPr>
          <p:cNvPr id="7" name="Группа 6"/>
          <p:cNvGrpSpPr/>
          <p:nvPr/>
        </p:nvGrpSpPr>
        <p:grpSpPr>
          <a:xfrm>
            <a:off x="2051720" y="3140968"/>
            <a:ext cx="5256584" cy="3573016"/>
            <a:chOff x="1547664" y="2636912"/>
            <a:chExt cx="5832103" cy="4077072"/>
          </a:xfrm>
        </p:grpSpPr>
        <p:pic>
          <p:nvPicPr>
            <p:cNvPr id="4" name="Рисунок 3" descr="C:\Users\zavuch2\Desktop\фото дарындылар\олимпиада 2019-2020\20191025_13531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636912"/>
              <a:ext cx="2660650" cy="1995488"/>
            </a:xfrm>
            <a:prstGeom prst="rect">
              <a:avLst/>
            </a:prstGeom>
            <a:noFill/>
            <a:ln>
              <a:noFill/>
            </a:ln>
          </p:spPr>
        </p:pic>
        <p:pic>
          <p:nvPicPr>
            <p:cNvPr id="5" name="Рисунок 4" descr="C:\Users\zavuch2\AppData\Local\Microsoft\Windows\Temporary Internet Files\Content.Word\20191104_07594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2636912"/>
              <a:ext cx="1571625" cy="2023492"/>
            </a:xfrm>
            <a:prstGeom prst="rect">
              <a:avLst/>
            </a:prstGeom>
            <a:noFill/>
            <a:ln>
              <a:noFill/>
            </a:ln>
          </p:spPr>
        </p:pic>
        <p:pic>
          <p:nvPicPr>
            <p:cNvPr id="6" name="Рисунок 5" descr="C:\Users\zavuch2\AppData\Local\Microsoft\Windows\Temporary Internet Files\Content.Word\20191205_081413(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4581128"/>
              <a:ext cx="5832103" cy="2132856"/>
            </a:xfrm>
            <a:prstGeom prst="rect">
              <a:avLst/>
            </a:prstGeom>
            <a:noFill/>
            <a:ln>
              <a:noFill/>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2800" dirty="0">
                <a:latin typeface="Times New Roman" pitchFamily="18" charset="0"/>
                <a:cs typeface="Times New Roman" pitchFamily="18" charset="0"/>
              </a:rPr>
              <a:t>Қалалық  олимпиаданың 3 жылдық көрсеткіші</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graphicFrame>
        <p:nvGraphicFramePr>
          <p:cNvPr id="4" name="Диаграмма 3"/>
          <p:cNvGraphicFramePr/>
          <p:nvPr/>
        </p:nvGraphicFramePr>
        <p:xfrm>
          <a:off x="1331640" y="980728"/>
          <a:ext cx="5832648"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22529" name="Rectangle 1"/>
          <p:cNvSpPr>
            <a:spLocks noChangeArrowheads="1"/>
          </p:cNvSpPr>
          <p:nvPr/>
        </p:nvSpPr>
        <p:spPr bwMode="auto">
          <a:xfrm>
            <a:off x="755576" y="5538718"/>
            <a:ext cx="806489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2017-2018  -2018-2019  оқу  жылдарында олимпиадаға  қатысушылар 8  сынып  оқушыларымен қамтылса, 2019-2020  оқу  жылында 9  сыныптармен  қамтылды. </a:t>
            </a:r>
            <a:endParaRPr kumimoji="0" lang="kk-KZ"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9036496" cy="1143000"/>
          </a:xfrm>
        </p:spPr>
        <p:txBody>
          <a:bodyPr>
            <a:noAutofit/>
          </a:bodyPr>
          <a:lstStyle/>
          <a:p>
            <a:r>
              <a:rPr lang="kk-KZ" sz="2000" dirty="0">
                <a:latin typeface="Times New Roman" pitchFamily="18" charset="0"/>
                <a:cs typeface="Times New Roman" pitchFamily="18" charset="0"/>
              </a:rPr>
              <a:t>Қалалық  олимпиада  қорытындысы бойынша 3 жылда  да 1  орынға   ие  болды. </a:t>
            </a:r>
            <a:r>
              <a:rPr lang="kk-KZ" sz="2000" dirty="0" smtClean="0">
                <a:latin typeface="Times New Roman" pitchFamily="18" charset="0"/>
                <a:cs typeface="Times New Roman" pitchFamily="18" charset="0"/>
              </a:rPr>
              <a:t/>
            </a:r>
            <a:br>
              <a:rPr lang="kk-KZ" sz="2000"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Облыстық </a:t>
            </a:r>
            <a:r>
              <a:rPr lang="kk-KZ" sz="2800" dirty="0">
                <a:latin typeface="Times New Roman" pitchFamily="18" charset="0"/>
                <a:cs typeface="Times New Roman" pitchFamily="18" charset="0"/>
              </a:rPr>
              <a:t>олимпиаданың  3 жылдық  көрсеткіш</a:t>
            </a:r>
            <a:endParaRPr lang="ru-RU" sz="2800" dirty="0">
              <a:latin typeface="Times New Roman" pitchFamily="18" charset="0"/>
              <a:cs typeface="Times New Roman" pitchFamily="18" charset="0"/>
            </a:endParaRPr>
          </a:p>
        </p:txBody>
      </p:sp>
      <p:graphicFrame>
        <p:nvGraphicFramePr>
          <p:cNvPr id="4" name="Диаграмма 3"/>
          <p:cNvGraphicFramePr/>
          <p:nvPr>
            <p:extLst>
              <p:ext uri="{D42A27DB-BD31-4B8C-83A1-F6EECF244321}">
                <p14:modId xmlns:p14="http://schemas.microsoft.com/office/powerpoint/2010/main" val="598818125"/>
              </p:ext>
            </p:extLst>
          </p:nvPr>
        </p:nvGraphicFramePr>
        <p:xfrm>
          <a:off x="1619672" y="1700808"/>
          <a:ext cx="6192688" cy="43924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zavuch2\AppData\Local\Temp\Temp1_Обл. олимпиада.zip\Жанатова  Айзат 0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1578011" cy="2171700"/>
          </a:xfrm>
          <a:prstGeom prst="rect">
            <a:avLst/>
          </a:prstGeom>
          <a:noFill/>
          <a:ln>
            <a:noFill/>
          </a:ln>
        </p:spPr>
      </p:pic>
      <p:pic>
        <p:nvPicPr>
          <p:cNvPr id="5" name="Рисунок 4" descr="C:\Users\zavuch2\AppData\Local\Temp\Temp1_Обл. олимпиада.zip\Мажитова  Анель 001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188640"/>
            <a:ext cx="1600200" cy="2217420"/>
          </a:xfrm>
          <a:prstGeom prst="rect">
            <a:avLst/>
          </a:prstGeom>
          <a:noFill/>
          <a:ln>
            <a:noFill/>
          </a:ln>
        </p:spPr>
      </p:pic>
      <p:pic>
        <p:nvPicPr>
          <p:cNvPr id="6" name="Рисунок 5" descr="C:\Users\zavuch2\AppData\Local\Temp\Temp1_Обл. олимпиада.zip\Тлеугабылова  Аружан 0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188640"/>
            <a:ext cx="1612618" cy="2219325"/>
          </a:xfrm>
          <a:prstGeom prst="rect">
            <a:avLst/>
          </a:prstGeom>
          <a:noFill/>
          <a:ln>
            <a:noFill/>
          </a:ln>
        </p:spPr>
      </p:pic>
      <p:sp>
        <p:nvSpPr>
          <p:cNvPr id="9" name="TextBox 8"/>
          <p:cNvSpPr txBox="1"/>
          <p:nvPr/>
        </p:nvSpPr>
        <p:spPr>
          <a:xfrm>
            <a:off x="5364088" y="692696"/>
            <a:ext cx="3528392" cy="1292662"/>
          </a:xfrm>
          <a:prstGeom prst="rect">
            <a:avLst/>
          </a:prstGeom>
          <a:noFill/>
        </p:spPr>
        <p:txBody>
          <a:bodyPr wrap="square" rtlCol="0">
            <a:spAutoFit/>
          </a:bodyPr>
          <a:lstStyle/>
          <a:p>
            <a:r>
              <a:rPr lang="kk-KZ" sz="2000" dirty="0">
                <a:latin typeface="Times New Roman" pitchFamily="18" charset="0"/>
                <a:cs typeface="Times New Roman" pitchFamily="18" charset="0"/>
              </a:rPr>
              <a:t>Облыстық  олимпиадаға  қатысқан оқушылардың  жетістігі 60% құрайды.</a:t>
            </a:r>
            <a:endParaRPr lang="ru-RU" sz="2000" dirty="0">
              <a:latin typeface="Times New Roman" pitchFamily="18" charset="0"/>
              <a:cs typeface="Times New Roman" pitchFamily="18" charset="0"/>
            </a:endParaRPr>
          </a:p>
          <a:p>
            <a:endParaRPr lang="ru-RU" dirty="0"/>
          </a:p>
        </p:txBody>
      </p:sp>
      <p:pic>
        <p:nvPicPr>
          <p:cNvPr id="10" name="Рисунок 9" descr="C:\Users\zavuch2\Desktop\Сотка фота 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9752" y="2492896"/>
            <a:ext cx="3810000" cy="2321485"/>
          </a:xfrm>
          <a:prstGeom prst="rect">
            <a:avLst/>
          </a:prstGeom>
          <a:noFill/>
          <a:ln>
            <a:noFill/>
          </a:ln>
        </p:spPr>
      </p:pic>
      <p:sp>
        <p:nvSpPr>
          <p:cNvPr id="13" name="TextBox 12"/>
          <p:cNvSpPr txBox="1"/>
          <p:nvPr/>
        </p:nvSpPr>
        <p:spPr>
          <a:xfrm>
            <a:off x="323528" y="4869160"/>
            <a:ext cx="8424936" cy="1938992"/>
          </a:xfrm>
          <a:prstGeom prst="rect">
            <a:avLst/>
          </a:prstGeom>
          <a:noFill/>
        </p:spPr>
        <p:txBody>
          <a:bodyPr wrap="square" rtlCol="0">
            <a:spAutoFit/>
          </a:bodyPr>
          <a:lstStyle/>
          <a:p>
            <a:pPr algn="ctr"/>
            <a:r>
              <a:rPr lang="kk-KZ" sz="2000" dirty="0">
                <a:latin typeface="Times New Roman" pitchFamily="18" charset="0"/>
                <a:cs typeface="Times New Roman" pitchFamily="18" charset="0"/>
              </a:rPr>
              <a:t>Облыстық   олимпиадада  2 оқушы жаратылыстану- математика  бағытында </a:t>
            </a:r>
            <a:r>
              <a:rPr lang="kk-KZ" sz="2000" dirty="0" smtClean="0">
                <a:latin typeface="Times New Roman" pitchFamily="18" charset="0"/>
                <a:cs typeface="Times New Roman" pitchFamily="18" charset="0"/>
              </a:rPr>
              <a:t>жоғарғы  </a:t>
            </a:r>
            <a:r>
              <a:rPr lang="kk-KZ" sz="2000" dirty="0">
                <a:latin typeface="Times New Roman" pitchFamily="18" charset="0"/>
                <a:cs typeface="Times New Roman" pitchFamily="18" charset="0"/>
              </a:rPr>
              <a:t>көрсеткіш  көрсетсе, 1 оқушы қоғамдық  - гуманитарлық  пәннен орын  алды. 3 жылғы  қорытындыны  сараптай  келсек, қоғамдық –гуманитарлық  пәндерден ,  яғни,  қазақ тілі,  орыс  тілі, ағылшын  тілдері  пәндерінен  олимпиаданың  көрсеткішін  облыстық  деңгейге  жеткізу қажет</a:t>
            </a:r>
            <a:r>
              <a:rPr lang="kk-KZ"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Autofit/>
          </a:bodyPr>
          <a:lstStyle/>
          <a:p>
            <a:r>
              <a:rPr lang="kk-KZ" sz="2000" b="1" dirty="0">
                <a:latin typeface="Times New Roman" pitchFamily="18" charset="0"/>
                <a:cs typeface="Times New Roman" pitchFamily="18" charset="0"/>
              </a:rPr>
              <a:t>4- 6  сыныптар  арасында  өтетін   Облыстық  CLEVER олимпиадасына  12 оқушы  қатысып, 2 бала  жүлделі  орындарға  ие  болды. </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467544" y="1340768"/>
          <a:ext cx="8136904" cy="1337688"/>
        </p:xfrm>
        <a:graphic>
          <a:graphicData uri="http://schemas.openxmlformats.org/drawingml/2006/table">
            <a:tbl>
              <a:tblPr>
                <a:tableStyleId>{35758FB7-9AC5-4552-8A53-C91805E547FA}</a:tableStyleId>
              </a:tblPr>
              <a:tblGrid>
                <a:gridCol w="2414246">
                  <a:extLst>
                    <a:ext uri="{9D8B030D-6E8A-4147-A177-3AD203B41FA5}">
                      <a16:colId xmlns:a16="http://schemas.microsoft.com/office/drawing/2014/main" val="20000"/>
                    </a:ext>
                  </a:extLst>
                </a:gridCol>
                <a:gridCol w="1510614">
                  <a:extLst>
                    <a:ext uri="{9D8B030D-6E8A-4147-A177-3AD203B41FA5}">
                      <a16:colId xmlns:a16="http://schemas.microsoft.com/office/drawing/2014/main" val="20001"/>
                    </a:ext>
                  </a:extLst>
                </a:gridCol>
                <a:gridCol w="1914565">
                  <a:extLst>
                    <a:ext uri="{9D8B030D-6E8A-4147-A177-3AD203B41FA5}">
                      <a16:colId xmlns:a16="http://schemas.microsoft.com/office/drawing/2014/main" val="20002"/>
                    </a:ext>
                  </a:extLst>
                </a:gridCol>
                <a:gridCol w="2297479">
                  <a:extLst>
                    <a:ext uri="{9D8B030D-6E8A-4147-A177-3AD203B41FA5}">
                      <a16:colId xmlns:a16="http://schemas.microsoft.com/office/drawing/2014/main" val="20003"/>
                    </a:ext>
                  </a:extLst>
                </a:gridCol>
              </a:tblGrid>
              <a:tr h="334422">
                <a:tc gridSpan="4">
                  <a:txBody>
                    <a:bodyPr/>
                    <a:lstStyle/>
                    <a:p>
                      <a:pPr marL="457200" algn="ctr">
                        <a:lnSpc>
                          <a:spcPct val="115000"/>
                        </a:lnSpc>
                        <a:spcAft>
                          <a:spcPts val="0"/>
                        </a:spcAft>
                      </a:pPr>
                      <a:r>
                        <a:rPr lang="en-US" sz="1600" b="1" dirty="0">
                          <a:latin typeface="Times New Roman" pitchFamily="18" charset="0"/>
                          <a:cs typeface="Times New Roman" pitchFamily="18" charset="0"/>
                        </a:rPr>
                        <a:t>CLEVER </a:t>
                      </a:r>
                      <a:r>
                        <a:rPr lang="kk-KZ" sz="1600" b="1" dirty="0">
                          <a:latin typeface="Times New Roman" pitchFamily="18" charset="0"/>
                          <a:cs typeface="Times New Roman" pitchFamily="18" charset="0"/>
                        </a:rPr>
                        <a:t> олимпиадасы</a:t>
                      </a:r>
                      <a:endParaRPr lang="ru-RU" sz="1600" b="1" dirty="0">
                        <a:latin typeface="Times New Roman" pitchFamily="18" charset="0"/>
                        <a:ea typeface="Calibri"/>
                        <a:cs typeface="Times New Roman"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34422">
                <a:tc>
                  <a:txBody>
                    <a:bodyPr/>
                    <a:lstStyle/>
                    <a:p>
                      <a:pPr marL="457200" indent="-457200">
                        <a:lnSpc>
                          <a:spcPct val="115000"/>
                        </a:lnSpc>
                        <a:spcAft>
                          <a:spcPts val="0"/>
                        </a:spcAft>
                      </a:pPr>
                      <a:r>
                        <a:rPr lang="kk-KZ" sz="1600" b="1" dirty="0">
                          <a:latin typeface="Times New Roman" pitchFamily="18" charset="0"/>
                          <a:cs typeface="Times New Roman" pitchFamily="18" charset="0"/>
                        </a:rPr>
                        <a:t>Оқушының  аты- жөні</a:t>
                      </a:r>
                      <a:endParaRPr lang="ru-RU" sz="1600" b="1" dirty="0">
                        <a:latin typeface="Times New Roman" pitchFamily="18" charset="0"/>
                        <a:ea typeface="Calibri"/>
                        <a:cs typeface="Times New Roman" pitchFamily="18" charset="0"/>
                      </a:endParaRPr>
                    </a:p>
                  </a:txBody>
                  <a:tcPr marL="68580" marR="68580" marT="0" marB="0"/>
                </a:tc>
                <a:tc>
                  <a:txBody>
                    <a:bodyPr/>
                    <a:lstStyle/>
                    <a:p>
                      <a:pPr marL="0" indent="0">
                        <a:lnSpc>
                          <a:spcPct val="115000"/>
                        </a:lnSpc>
                        <a:spcAft>
                          <a:spcPts val="0"/>
                        </a:spcAft>
                      </a:pPr>
                      <a:r>
                        <a:rPr lang="kk-KZ" sz="1600" b="1" dirty="0">
                          <a:latin typeface="Times New Roman" pitchFamily="18" charset="0"/>
                          <a:cs typeface="Times New Roman" pitchFamily="18" charset="0"/>
                        </a:rPr>
                        <a:t>Сыныбы</a:t>
                      </a:r>
                      <a:endParaRPr lang="ru-RU" sz="1600" b="1" dirty="0">
                        <a:latin typeface="Times New Roman" pitchFamily="18" charset="0"/>
                        <a:ea typeface="Calibri"/>
                        <a:cs typeface="Times New Roman" pitchFamily="18" charset="0"/>
                      </a:endParaRPr>
                    </a:p>
                  </a:txBody>
                  <a:tcPr marL="68580" marR="68580" marT="0" marB="0"/>
                </a:tc>
                <a:tc>
                  <a:txBody>
                    <a:bodyPr/>
                    <a:lstStyle/>
                    <a:p>
                      <a:pPr marL="457200">
                        <a:lnSpc>
                          <a:spcPct val="115000"/>
                        </a:lnSpc>
                        <a:spcAft>
                          <a:spcPts val="0"/>
                        </a:spcAft>
                      </a:pPr>
                      <a:r>
                        <a:rPr lang="kk-KZ" sz="1600" b="1" dirty="0">
                          <a:latin typeface="Times New Roman" pitchFamily="18" charset="0"/>
                          <a:cs typeface="Times New Roman" pitchFamily="18" charset="0"/>
                        </a:rPr>
                        <a:t>Пәні </a:t>
                      </a:r>
                      <a:endParaRPr lang="ru-RU" sz="1600" b="1" dirty="0">
                        <a:latin typeface="Times New Roman" pitchFamily="18" charset="0"/>
                        <a:ea typeface="Calibri"/>
                        <a:cs typeface="Times New Roman" pitchFamily="18" charset="0"/>
                      </a:endParaRPr>
                    </a:p>
                  </a:txBody>
                  <a:tcPr marL="68580" marR="68580" marT="0" marB="0"/>
                </a:tc>
                <a:tc>
                  <a:txBody>
                    <a:bodyPr/>
                    <a:lstStyle/>
                    <a:p>
                      <a:pPr marL="457200">
                        <a:lnSpc>
                          <a:spcPct val="115000"/>
                        </a:lnSpc>
                        <a:spcAft>
                          <a:spcPts val="0"/>
                        </a:spcAft>
                      </a:pPr>
                      <a:r>
                        <a:rPr lang="kk-KZ" sz="1600" b="1" dirty="0">
                          <a:latin typeface="Times New Roman" pitchFamily="18" charset="0"/>
                          <a:cs typeface="Times New Roman" pitchFamily="18" charset="0"/>
                        </a:rPr>
                        <a:t>Жетекшісі</a:t>
                      </a:r>
                      <a:endParaRPr lang="ru-RU" sz="1600" b="1" dirty="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334422">
                <a:tc>
                  <a:txBody>
                    <a:bodyPr/>
                    <a:lstStyle/>
                    <a:p>
                      <a:pPr marL="457200" indent="-457200">
                        <a:lnSpc>
                          <a:spcPct val="115000"/>
                        </a:lnSpc>
                        <a:spcAft>
                          <a:spcPts val="0"/>
                        </a:spcAft>
                      </a:pPr>
                      <a:r>
                        <a:rPr lang="kk-KZ" sz="1600" dirty="0">
                          <a:latin typeface="Times New Roman" pitchFamily="18" charset="0"/>
                          <a:cs typeface="Times New Roman" pitchFamily="18" charset="0"/>
                        </a:rPr>
                        <a:t>Қорабаев  Бекнұр</a:t>
                      </a:r>
                      <a:endParaRPr lang="ru-RU" sz="1600" dirty="0">
                        <a:latin typeface="Times New Roman" pitchFamily="18" charset="0"/>
                        <a:ea typeface="Calibri"/>
                        <a:cs typeface="Times New Roman" pitchFamily="18" charset="0"/>
                      </a:endParaRPr>
                    </a:p>
                  </a:txBody>
                  <a:tcPr marL="68580" marR="68580" marT="0" marB="0"/>
                </a:tc>
                <a:tc>
                  <a:txBody>
                    <a:bodyPr/>
                    <a:lstStyle/>
                    <a:p>
                      <a:pPr marL="457200" indent="-457200">
                        <a:lnSpc>
                          <a:spcPct val="115000"/>
                        </a:lnSpc>
                        <a:spcAft>
                          <a:spcPts val="0"/>
                        </a:spcAft>
                      </a:pPr>
                      <a:r>
                        <a:rPr lang="kk-KZ" sz="1600" dirty="0">
                          <a:latin typeface="Times New Roman" pitchFamily="18" charset="0"/>
                          <a:cs typeface="Times New Roman" pitchFamily="18" charset="0"/>
                        </a:rPr>
                        <a:t>5В </a:t>
                      </a:r>
                      <a:endParaRPr lang="ru-RU" sz="1600" dirty="0">
                        <a:latin typeface="Times New Roman" pitchFamily="18" charset="0"/>
                        <a:ea typeface="Calibri"/>
                        <a:cs typeface="Times New Roman" pitchFamily="18" charset="0"/>
                      </a:endParaRPr>
                    </a:p>
                  </a:txBody>
                  <a:tcPr marL="68580" marR="68580" marT="0" marB="0"/>
                </a:tc>
                <a:tc>
                  <a:txBody>
                    <a:bodyPr/>
                    <a:lstStyle/>
                    <a:p>
                      <a:pPr marL="457200" indent="-457200">
                        <a:lnSpc>
                          <a:spcPct val="115000"/>
                        </a:lnSpc>
                        <a:spcAft>
                          <a:spcPts val="0"/>
                        </a:spcAft>
                      </a:pPr>
                      <a:r>
                        <a:rPr lang="kk-KZ" sz="1600" dirty="0">
                          <a:latin typeface="Times New Roman" pitchFamily="18" charset="0"/>
                          <a:cs typeface="Times New Roman" pitchFamily="18" charset="0"/>
                        </a:rPr>
                        <a:t>Математика</a:t>
                      </a:r>
                      <a:endParaRPr lang="ru-RU" sz="1600" dirty="0">
                        <a:latin typeface="Times New Roman" pitchFamily="18" charset="0"/>
                        <a:ea typeface="Calibri"/>
                        <a:cs typeface="Times New Roman" pitchFamily="18" charset="0"/>
                      </a:endParaRPr>
                    </a:p>
                  </a:txBody>
                  <a:tcPr marL="68580" marR="68580" marT="0" marB="0"/>
                </a:tc>
                <a:tc>
                  <a:txBody>
                    <a:bodyPr/>
                    <a:lstStyle/>
                    <a:p>
                      <a:pPr marL="457200" indent="-457200">
                        <a:lnSpc>
                          <a:spcPct val="115000"/>
                        </a:lnSpc>
                        <a:spcAft>
                          <a:spcPts val="0"/>
                        </a:spcAft>
                      </a:pPr>
                      <a:r>
                        <a:rPr lang="kk-KZ" sz="1600" dirty="0">
                          <a:latin typeface="Times New Roman" pitchFamily="18" charset="0"/>
                          <a:cs typeface="Times New Roman" pitchFamily="18" charset="0"/>
                        </a:rPr>
                        <a:t>Куземханова  М.А</a:t>
                      </a:r>
                      <a:endParaRPr lang="ru-RU" sz="1600" dirty="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334422">
                <a:tc>
                  <a:txBody>
                    <a:bodyPr/>
                    <a:lstStyle/>
                    <a:p>
                      <a:pPr marL="457200" indent="-457200">
                        <a:lnSpc>
                          <a:spcPct val="115000"/>
                        </a:lnSpc>
                        <a:spcAft>
                          <a:spcPts val="0"/>
                        </a:spcAft>
                      </a:pPr>
                      <a:r>
                        <a:rPr lang="kk-KZ" sz="1600" dirty="0">
                          <a:latin typeface="Times New Roman" pitchFamily="18" charset="0"/>
                          <a:cs typeface="Times New Roman" pitchFamily="18" charset="0"/>
                        </a:rPr>
                        <a:t>Тойлыбай   Әнуар</a:t>
                      </a:r>
                      <a:endParaRPr lang="ru-RU" sz="1600" dirty="0">
                        <a:latin typeface="Times New Roman" pitchFamily="18" charset="0"/>
                        <a:ea typeface="Calibri"/>
                        <a:cs typeface="Times New Roman" pitchFamily="18" charset="0"/>
                      </a:endParaRPr>
                    </a:p>
                  </a:txBody>
                  <a:tcPr marL="68580" marR="68580" marT="0" marB="0"/>
                </a:tc>
                <a:tc>
                  <a:txBody>
                    <a:bodyPr/>
                    <a:lstStyle/>
                    <a:p>
                      <a:pPr marL="457200" indent="-457200">
                        <a:lnSpc>
                          <a:spcPct val="115000"/>
                        </a:lnSpc>
                        <a:spcAft>
                          <a:spcPts val="0"/>
                        </a:spcAft>
                      </a:pPr>
                      <a:r>
                        <a:rPr lang="kk-KZ" sz="1600" dirty="0">
                          <a:latin typeface="Times New Roman" pitchFamily="18" charset="0"/>
                          <a:cs typeface="Times New Roman" pitchFamily="18" charset="0"/>
                        </a:rPr>
                        <a:t>6 Д</a:t>
                      </a:r>
                      <a:endParaRPr lang="ru-RU" sz="1600" dirty="0">
                        <a:latin typeface="Times New Roman" pitchFamily="18" charset="0"/>
                        <a:ea typeface="Calibri"/>
                        <a:cs typeface="Times New Roman" pitchFamily="18" charset="0"/>
                      </a:endParaRPr>
                    </a:p>
                  </a:txBody>
                  <a:tcPr marL="68580" marR="68580" marT="0" marB="0"/>
                </a:tc>
                <a:tc>
                  <a:txBody>
                    <a:bodyPr/>
                    <a:lstStyle/>
                    <a:p>
                      <a:pPr marL="457200" indent="-457200">
                        <a:lnSpc>
                          <a:spcPct val="115000"/>
                        </a:lnSpc>
                        <a:spcAft>
                          <a:spcPts val="0"/>
                        </a:spcAft>
                      </a:pPr>
                      <a:r>
                        <a:rPr lang="kk-KZ" sz="1600" dirty="0">
                          <a:latin typeface="Times New Roman" pitchFamily="18" charset="0"/>
                          <a:cs typeface="Times New Roman" pitchFamily="18" charset="0"/>
                        </a:rPr>
                        <a:t>Математика</a:t>
                      </a:r>
                      <a:endParaRPr lang="ru-RU" sz="1600" dirty="0">
                        <a:latin typeface="Times New Roman" pitchFamily="18" charset="0"/>
                        <a:ea typeface="Calibri"/>
                        <a:cs typeface="Times New Roman" pitchFamily="18" charset="0"/>
                      </a:endParaRPr>
                    </a:p>
                  </a:txBody>
                  <a:tcPr marL="68580" marR="68580" marT="0" marB="0"/>
                </a:tc>
                <a:tc>
                  <a:txBody>
                    <a:bodyPr/>
                    <a:lstStyle/>
                    <a:p>
                      <a:pPr marL="457200" indent="-457200">
                        <a:lnSpc>
                          <a:spcPct val="115000"/>
                        </a:lnSpc>
                        <a:spcAft>
                          <a:spcPts val="0"/>
                        </a:spcAft>
                      </a:pPr>
                      <a:r>
                        <a:rPr lang="kk-KZ" sz="1600" dirty="0">
                          <a:latin typeface="Times New Roman" pitchFamily="18" charset="0"/>
                          <a:cs typeface="Times New Roman" pitchFamily="18" charset="0"/>
                        </a:rPr>
                        <a:t>Оспанова  Б.</a:t>
                      </a:r>
                      <a:endParaRPr lang="ru-RU" sz="1600" dirty="0">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bl>
          </a:graphicData>
        </a:graphic>
      </p:graphicFrame>
      <p:grpSp>
        <p:nvGrpSpPr>
          <p:cNvPr id="9" name="Группа 8"/>
          <p:cNvGrpSpPr/>
          <p:nvPr/>
        </p:nvGrpSpPr>
        <p:grpSpPr>
          <a:xfrm>
            <a:off x="1403648" y="2852936"/>
            <a:ext cx="4968552" cy="1944216"/>
            <a:chOff x="1259632" y="2420888"/>
            <a:chExt cx="4437459" cy="1581150"/>
          </a:xfrm>
        </p:grpSpPr>
        <p:pic>
          <p:nvPicPr>
            <p:cNvPr id="5" name="Рисунок 4" descr="C:\Users\zavuch2\Desktop\Достижения 2019-2020\Клевеер +  Президенттік\__орабаев  Бекнур 0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420888"/>
              <a:ext cx="1148904" cy="1581150"/>
            </a:xfrm>
            <a:prstGeom prst="rect">
              <a:avLst/>
            </a:prstGeom>
            <a:noFill/>
            <a:ln>
              <a:noFill/>
            </a:ln>
          </p:spPr>
        </p:pic>
        <p:pic>
          <p:nvPicPr>
            <p:cNvPr id="6" name="Рисунок 5" descr="C:\Users\zavuch2\Desktop\Достижения 2019-2020\Клевеер +  Президенттік\Тойлыбай  __нуар 0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2420888"/>
              <a:ext cx="1209675" cy="1579060"/>
            </a:xfrm>
            <a:prstGeom prst="rect">
              <a:avLst/>
            </a:prstGeom>
            <a:noFill/>
            <a:ln>
              <a:noFill/>
            </a:ln>
          </p:spPr>
        </p:pic>
        <p:pic>
          <p:nvPicPr>
            <p:cNvPr id="7" name="Рисунок 6" descr="C:\Users\zavuch2\Desktop\Достижения 2019-2020\Клевеер +  Президенттік\Оспанова  Ба__ыт 0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492896"/>
              <a:ext cx="1093537" cy="1504950"/>
            </a:xfrm>
            <a:prstGeom prst="rect">
              <a:avLst/>
            </a:prstGeom>
            <a:noFill/>
            <a:ln>
              <a:noFill/>
            </a:ln>
          </p:spPr>
        </p:pic>
        <p:pic>
          <p:nvPicPr>
            <p:cNvPr id="8" name="Рисунок 7" descr="C:\Users\zavuch2\Desktop\Достижения 2019-2020\Клевеер +  Президенттік\Куземханова  М 0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2636912"/>
              <a:ext cx="981075" cy="1350180"/>
            </a:xfrm>
            <a:prstGeom prst="rect">
              <a:avLst/>
            </a:prstGeom>
            <a:noFill/>
            <a:ln>
              <a:noFill/>
            </a:ln>
          </p:spPr>
        </p:pic>
      </p:grpSp>
      <p:sp>
        <p:nvSpPr>
          <p:cNvPr id="10" name="TextBox 9"/>
          <p:cNvSpPr txBox="1"/>
          <p:nvPr/>
        </p:nvSpPr>
        <p:spPr>
          <a:xfrm>
            <a:off x="179512" y="4941168"/>
            <a:ext cx="5976664" cy="1477328"/>
          </a:xfrm>
          <a:prstGeom prst="rect">
            <a:avLst/>
          </a:prstGeom>
          <a:noFill/>
        </p:spPr>
        <p:txBody>
          <a:bodyPr wrap="square" rtlCol="0">
            <a:spAutoFit/>
          </a:bodyPr>
          <a:lstStyle/>
          <a:p>
            <a:r>
              <a:rPr lang="kk-KZ" b="1" dirty="0">
                <a:latin typeface="Times New Roman" pitchFamily="18" charset="0"/>
                <a:cs typeface="Times New Roman" pitchFamily="18" charset="0"/>
              </a:rPr>
              <a:t> </a:t>
            </a:r>
            <a:r>
              <a:rPr lang="kk-KZ" dirty="0">
                <a:latin typeface="Times New Roman" pitchFamily="18" charset="0"/>
                <a:cs typeface="Times New Roman" pitchFamily="18" charset="0"/>
              </a:rPr>
              <a:t>11   сыныптар  үшін  де  Президенттік  олимпиада  білім  бәсекесіндегі зор  мүмкіндік.  Облыстық  президенттік  олимпиадаға мектебімізден   биылғы  жылдың   түлегі Сергазиева  Асел  қатысып, физика  пәні  бойынша   3дәрежелі  дипломмен  марапатталды</a:t>
            </a:r>
            <a:r>
              <a:rPr lang="kk-KZ"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11" name="Рисунок 10" descr="C:\Users\zavuch2\AppData\Local\Microsoft\Windows\Temporary Internet Files\Content.Word\Сергазиева  Сертификат 00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0272" y="4365104"/>
            <a:ext cx="1872208" cy="1375973"/>
          </a:xfrm>
          <a:prstGeom prst="rect">
            <a:avLst/>
          </a:prstGeom>
          <a:noFill/>
          <a:ln>
            <a:noFill/>
          </a:ln>
        </p:spPr>
      </p:pic>
      <p:pic>
        <p:nvPicPr>
          <p:cNvPr id="12" name="Рисунок 11" descr="C:\Users\zavuch2\AppData\Local\Microsoft\Windows\Temporary Internet Files\Content.Word\Сергазиева Диплом 001.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8144" y="5445224"/>
            <a:ext cx="1872207" cy="1224136"/>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a:t> </a:t>
            </a:r>
            <a:r>
              <a:rPr lang="kk-KZ" sz="2200" dirty="0">
                <a:latin typeface="Times New Roman" pitchFamily="18" charset="0"/>
                <a:cs typeface="Times New Roman" pitchFamily="18" charset="0"/>
              </a:rPr>
              <a:t>Ақпан  айында </a:t>
            </a:r>
            <a:r>
              <a:rPr lang="kk-KZ" sz="2200" b="1" dirty="0">
                <a:latin typeface="Times New Roman" pitchFamily="18" charset="0"/>
                <a:cs typeface="Times New Roman" pitchFamily="18" charset="0"/>
              </a:rPr>
              <a:t>«Жарқын болашақ» </a:t>
            </a:r>
            <a:r>
              <a:rPr lang="kk-KZ" sz="2200" dirty="0">
                <a:latin typeface="Times New Roman" pitchFamily="18" charset="0"/>
                <a:cs typeface="Times New Roman" pitchFamily="18" charset="0"/>
              </a:rPr>
              <a:t>және  «Ақберен» қалалық  олимпиадалары   өтіп,  оқушыларымыз   жүлделі  орындарға  ие  болды. </a:t>
            </a:r>
            <a:endParaRPr lang="ru-RU" sz="2200"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1331640" y="1484784"/>
          <a:ext cx="6095999" cy="1962912"/>
        </p:xfrm>
        <a:graphic>
          <a:graphicData uri="http://schemas.openxmlformats.org/drawingml/2006/table">
            <a:tbl>
              <a:tblPr>
                <a:tableStyleId>{775DCB02-9BB8-47FD-8907-85C794F793BA}</a:tableStyleId>
              </a:tblPr>
              <a:tblGrid>
                <a:gridCol w="282476">
                  <a:extLst>
                    <a:ext uri="{9D8B030D-6E8A-4147-A177-3AD203B41FA5}">
                      <a16:colId xmlns:a16="http://schemas.microsoft.com/office/drawing/2014/main" val="20000"/>
                    </a:ext>
                  </a:extLst>
                </a:gridCol>
                <a:gridCol w="2181603">
                  <a:extLst>
                    <a:ext uri="{9D8B030D-6E8A-4147-A177-3AD203B41FA5}">
                      <a16:colId xmlns:a16="http://schemas.microsoft.com/office/drawing/2014/main" val="20001"/>
                    </a:ext>
                  </a:extLst>
                </a:gridCol>
                <a:gridCol w="920297">
                  <a:extLst>
                    <a:ext uri="{9D8B030D-6E8A-4147-A177-3AD203B41FA5}">
                      <a16:colId xmlns:a16="http://schemas.microsoft.com/office/drawing/2014/main" val="20002"/>
                    </a:ext>
                  </a:extLst>
                </a:gridCol>
                <a:gridCol w="1502345">
                  <a:extLst>
                    <a:ext uri="{9D8B030D-6E8A-4147-A177-3AD203B41FA5}">
                      <a16:colId xmlns:a16="http://schemas.microsoft.com/office/drawing/2014/main" val="20003"/>
                    </a:ext>
                  </a:extLst>
                </a:gridCol>
                <a:gridCol w="1209278">
                  <a:extLst>
                    <a:ext uri="{9D8B030D-6E8A-4147-A177-3AD203B41FA5}">
                      <a16:colId xmlns:a16="http://schemas.microsoft.com/office/drawing/2014/main" val="20004"/>
                    </a:ext>
                  </a:extLst>
                </a:gridCol>
              </a:tblGrid>
              <a:tr h="225514">
                <a:tc>
                  <a:txBody>
                    <a:bodyPr/>
                    <a:lstStyle/>
                    <a:p>
                      <a:pPr>
                        <a:lnSpc>
                          <a:spcPct val="115000"/>
                        </a:lnSpc>
                        <a:spcAft>
                          <a:spcPts val="0"/>
                        </a:spcAft>
                      </a:pPr>
                      <a:r>
                        <a:rPr lang="kk-KZ" sz="1600" b="1" dirty="0">
                          <a:latin typeface="Times New Roman" pitchFamily="18" charset="0"/>
                          <a:cs typeface="Times New Roman" pitchFamily="18" charset="0"/>
                        </a:rPr>
                        <a:t>№</a:t>
                      </a:r>
                      <a:endParaRPr lang="ru-RU" sz="1600" b="1"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b="1" dirty="0">
                          <a:latin typeface="Times New Roman" pitchFamily="18" charset="0"/>
                          <a:cs typeface="Times New Roman" pitchFamily="18" charset="0"/>
                        </a:rPr>
                        <a:t>Оқушының  аты-жөні</a:t>
                      </a:r>
                      <a:endParaRPr lang="ru-RU" sz="1600" b="1"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b="1" dirty="0">
                          <a:latin typeface="Times New Roman" pitchFamily="18" charset="0"/>
                          <a:cs typeface="Times New Roman" pitchFamily="18" charset="0"/>
                        </a:rPr>
                        <a:t>сыныбы</a:t>
                      </a:r>
                      <a:endParaRPr lang="ru-RU" sz="1600" b="1"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b="1">
                          <a:latin typeface="Times New Roman" pitchFamily="18" charset="0"/>
                          <a:cs typeface="Times New Roman" pitchFamily="18" charset="0"/>
                        </a:rPr>
                        <a:t>номинациясы</a:t>
                      </a:r>
                      <a:endParaRPr lang="ru-RU" sz="1600" b="1">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b="1" dirty="0">
                          <a:latin typeface="Times New Roman" pitchFamily="18" charset="0"/>
                          <a:cs typeface="Times New Roman" pitchFamily="18" charset="0"/>
                        </a:rPr>
                        <a:t>мадақтама</a:t>
                      </a:r>
                      <a:endParaRPr lang="ru-RU" sz="1600" b="1" dirty="0">
                        <a:latin typeface="Times New Roman" pitchFamily="18" charset="0"/>
                        <a:ea typeface="Calibri"/>
                        <a:cs typeface="Times New Roman" pitchFamily="18" charset="0"/>
                      </a:endParaRPr>
                    </a:p>
                  </a:txBody>
                  <a:tcPr marL="63032" marR="63032" marT="0" marB="0"/>
                </a:tc>
                <a:extLst>
                  <a:ext uri="{0D108BD9-81ED-4DB2-BD59-A6C34878D82A}">
                    <a16:rowId xmlns:a16="http://schemas.microsoft.com/office/drawing/2014/main" val="10000"/>
                  </a:ext>
                </a:extLst>
              </a:tr>
              <a:tr h="451028">
                <a:tc>
                  <a:txBody>
                    <a:bodyPr/>
                    <a:lstStyle/>
                    <a:p>
                      <a:pPr>
                        <a:lnSpc>
                          <a:spcPct val="115000"/>
                        </a:lnSpc>
                        <a:spcAft>
                          <a:spcPts val="0"/>
                        </a:spcAft>
                      </a:pPr>
                      <a:r>
                        <a:rPr lang="kk-KZ" sz="1600" dirty="0">
                          <a:latin typeface="Times New Roman" pitchFamily="18" charset="0"/>
                          <a:cs typeface="Times New Roman" pitchFamily="18" charset="0"/>
                        </a:rPr>
                        <a:t>1</a:t>
                      </a:r>
                      <a:endParaRPr lang="ru-RU" sz="1600"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dirty="0">
                          <a:latin typeface="Times New Roman" pitchFamily="18" charset="0"/>
                          <a:cs typeface="Times New Roman" pitchFamily="18" charset="0"/>
                        </a:rPr>
                        <a:t>Бексултанова  Жібек</a:t>
                      </a:r>
                      <a:endParaRPr lang="ru-RU" sz="1600"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dirty="0">
                          <a:latin typeface="Times New Roman" pitchFamily="18" charset="0"/>
                          <a:cs typeface="Times New Roman" pitchFamily="18" charset="0"/>
                        </a:rPr>
                        <a:t>8А</a:t>
                      </a:r>
                      <a:endParaRPr lang="ru-RU" sz="1600"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dirty="0">
                          <a:latin typeface="Times New Roman" pitchFamily="18" charset="0"/>
                          <a:cs typeface="Times New Roman" pitchFamily="18" charset="0"/>
                        </a:rPr>
                        <a:t>Жас  қаламгерлер</a:t>
                      </a:r>
                      <a:endParaRPr lang="ru-RU" sz="1600"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en-US" sz="1600" dirty="0">
                          <a:latin typeface="Times New Roman" pitchFamily="18" charset="0"/>
                          <a:cs typeface="Times New Roman" pitchFamily="18" charset="0"/>
                        </a:rPr>
                        <a:t>II </a:t>
                      </a:r>
                      <a:r>
                        <a:rPr lang="kk-KZ" sz="1600" dirty="0">
                          <a:latin typeface="Times New Roman" pitchFamily="18" charset="0"/>
                          <a:cs typeface="Times New Roman" pitchFamily="18" charset="0"/>
                        </a:rPr>
                        <a:t>орын</a:t>
                      </a:r>
                      <a:endParaRPr lang="ru-RU" sz="1600" dirty="0">
                        <a:latin typeface="Times New Roman" pitchFamily="18" charset="0"/>
                        <a:ea typeface="Calibri"/>
                        <a:cs typeface="Times New Roman" pitchFamily="18" charset="0"/>
                      </a:endParaRPr>
                    </a:p>
                  </a:txBody>
                  <a:tcPr marL="63032" marR="63032" marT="0" marB="0"/>
                </a:tc>
                <a:extLst>
                  <a:ext uri="{0D108BD9-81ED-4DB2-BD59-A6C34878D82A}">
                    <a16:rowId xmlns:a16="http://schemas.microsoft.com/office/drawing/2014/main" val="10001"/>
                  </a:ext>
                </a:extLst>
              </a:tr>
              <a:tr h="451028">
                <a:tc>
                  <a:txBody>
                    <a:bodyPr/>
                    <a:lstStyle/>
                    <a:p>
                      <a:pPr>
                        <a:lnSpc>
                          <a:spcPct val="115000"/>
                        </a:lnSpc>
                        <a:spcAft>
                          <a:spcPts val="0"/>
                        </a:spcAft>
                      </a:pPr>
                      <a:r>
                        <a:rPr lang="kk-KZ" sz="1600">
                          <a:latin typeface="Times New Roman" pitchFamily="18" charset="0"/>
                          <a:cs typeface="Times New Roman" pitchFamily="18" charset="0"/>
                        </a:rPr>
                        <a:t>2</a:t>
                      </a:r>
                      <a:endParaRPr lang="ru-RU" sz="160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dirty="0">
                          <a:latin typeface="Times New Roman" pitchFamily="18" charset="0"/>
                          <a:cs typeface="Times New Roman" pitchFamily="18" charset="0"/>
                        </a:rPr>
                        <a:t>Кәукербек   Олжас</a:t>
                      </a:r>
                      <a:endParaRPr lang="ru-RU" sz="1600"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dirty="0">
                          <a:latin typeface="Times New Roman" pitchFamily="18" charset="0"/>
                          <a:cs typeface="Times New Roman" pitchFamily="18" charset="0"/>
                        </a:rPr>
                        <a:t>8А</a:t>
                      </a:r>
                      <a:endParaRPr lang="ru-RU" sz="1600"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dirty="0">
                          <a:latin typeface="Times New Roman" pitchFamily="18" charset="0"/>
                          <a:cs typeface="Times New Roman" pitchFamily="18" charset="0"/>
                        </a:rPr>
                        <a:t>Білгірлер  бөлімі</a:t>
                      </a:r>
                      <a:endParaRPr lang="ru-RU" sz="1600"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en-US" sz="1600" dirty="0">
                          <a:latin typeface="Times New Roman" pitchFamily="18" charset="0"/>
                          <a:cs typeface="Times New Roman" pitchFamily="18" charset="0"/>
                        </a:rPr>
                        <a:t>II </a:t>
                      </a:r>
                      <a:r>
                        <a:rPr lang="kk-KZ" sz="1600" dirty="0">
                          <a:latin typeface="Times New Roman" pitchFamily="18" charset="0"/>
                          <a:cs typeface="Times New Roman" pitchFamily="18" charset="0"/>
                        </a:rPr>
                        <a:t>орын</a:t>
                      </a:r>
                      <a:endParaRPr lang="ru-RU" sz="1600" dirty="0">
                        <a:latin typeface="Times New Roman" pitchFamily="18" charset="0"/>
                        <a:ea typeface="Calibri"/>
                        <a:cs typeface="Times New Roman" pitchFamily="18" charset="0"/>
                      </a:endParaRPr>
                    </a:p>
                  </a:txBody>
                  <a:tcPr marL="63032" marR="63032" marT="0" marB="0"/>
                </a:tc>
                <a:extLst>
                  <a:ext uri="{0D108BD9-81ED-4DB2-BD59-A6C34878D82A}">
                    <a16:rowId xmlns:a16="http://schemas.microsoft.com/office/drawing/2014/main" val="10002"/>
                  </a:ext>
                </a:extLst>
              </a:tr>
              <a:tr h="451028">
                <a:tc>
                  <a:txBody>
                    <a:bodyPr/>
                    <a:lstStyle/>
                    <a:p>
                      <a:pPr>
                        <a:lnSpc>
                          <a:spcPct val="115000"/>
                        </a:lnSpc>
                        <a:spcAft>
                          <a:spcPts val="0"/>
                        </a:spcAft>
                      </a:pPr>
                      <a:r>
                        <a:rPr lang="kk-KZ" sz="1600">
                          <a:latin typeface="Times New Roman" pitchFamily="18" charset="0"/>
                          <a:cs typeface="Times New Roman" pitchFamily="18" charset="0"/>
                        </a:rPr>
                        <a:t>3</a:t>
                      </a:r>
                      <a:endParaRPr lang="ru-RU" sz="160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dirty="0">
                          <a:latin typeface="Times New Roman" pitchFamily="18" charset="0"/>
                          <a:cs typeface="Times New Roman" pitchFamily="18" charset="0"/>
                        </a:rPr>
                        <a:t>Қанат  Ақжол</a:t>
                      </a:r>
                      <a:endParaRPr lang="ru-RU" sz="1600"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a:latin typeface="Times New Roman" pitchFamily="18" charset="0"/>
                          <a:cs typeface="Times New Roman" pitchFamily="18" charset="0"/>
                        </a:rPr>
                        <a:t>6Б</a:t>
                      </a:r>
                      <a:endParaRPr lang="ru-RU" sz="160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dirty="0">
                          <a:latin typeface="Times New Roman" pitchFamily="18" charset="0"/>
                          <a:cs typeface="Times New Roman" pitchFamily="18" charset="0"/>
                        </a:rPr>
                        <a:t>Әнші  бұлбұлдар</a:t>
                      </a:r>
                      <a:endParaRPr lang="ru-RU" sz="1600"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en-US" sz="1600" dirty="0">
                          <a:latin typeface="Times New Roman" pitchFamily="18" charset="0"/>
                          <a:cs typeface="Times New Roman" pitchFamily="18" charset="0"/>
                        </a:rPr>
                        <a:t>II </a:t>
                      </a:r>
                      <a:r>
                        <a:rPr lang="kk-KZ" sz="1600" dirty="0">
                          <a:latin typeface="Times New Roman" pitchFamily="18" charset="0"/>
                          <a:cs typeface="Times New Roman" pitchFamily="18" charset="0"/>
                        </a:rPr>
                        <a:t> орын</a:t>
                      </a:r>
                      <a:endParaRPr lang="ru-RU" sz="1600" dirty="0">
                        <a:latin typeface="Times New Roman" pitchFamily="18" charset="0"/>
                        <a:ea typeface="Calibri"/>
                        <a:cs typeface="Times New Roman" pitchFamily="18" charset="0"/>
                      </a:endParaRPr>
                    </a:p>
                  </a:txBody>
                  <a:tcPr marL="63032" marR="63032" marT="0" marB="0"/>
                </a:tc>
                <a:extLst>
                  <a:ext uri="{0D108BD9-81ED-4DB2-BD59-A6C34878D82A}">
                    <a16:rowId xmlns:a16="http://schemas.microsoft.com/office/drawing/2014/main" val="10003"/>
                  </a:ext>
                </a:extLst>
              </a:tr>
            </a:tbl>
          </a:graphicData>
        </a:graphic>
      </p:graphicFrame>
      <p:pic>
        <p:nvPicPr>
          <p:cNvPr id="5" name="Рисунок 4" descr="C:\Users\zavuch2\AppData\Local\Temp\Temp2_ақберен мадақтамасы.zip\001 (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382018">
            <a:off x="1957890" y="3794389"/>
            <a:ext cx="1973235" cy="2718150"/>
          </a:xfrm>
          <a:prstGeom prst="rect">
            <a:avLst/>
          </a:prstGeom>
          <a:noFill/>
          <a:ln>
            <a:noFill/>
          </a:ln>
        </p:spPr>
      </p:pic>
      <p:pic>
        <p:nvPicPr>
          <p:cNvPr id="6" name="Рисунок 5" descr="C:\Users\zavuch2\AppData\Local\Temp\Temp2_ақберен мадақтамасы.zip\001 (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27226">
            <a:off x="5012091" y="3766000"/>
            <a:ext cx="2040118" cy="2736247"/>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2200" b="1" dirty="0">
                <a:latin typeface="Times New Roman" pitchFamily="18" charset="0"/>
                <a:cs typeface="Times New Roman" pitchFamily="18" charset="0"/>
              </a:rPr>
              <a:t>«Ақберен»  олимпиадасының  қорытындысы</a:t>
            </a:r>
            <a:r>
              <a:rPr lang="ru-RU" b="1" dirty="0"/>
              <a:t/>
            </a:r>
            <a:br>
              <a:rPr lang="ru-RU" b="1" dirty="0"/>
            </a:br>
            <a:endParaRPr lang="ru-RU" b="1" dirty="0"/>
          </a:p>
        </p:txBody>
      </p:sp>
      <p:graphicFrame>
        <p:nvGraphicFramePr>
          <p:cNvPr id="4" name="Таблица 3"/>
          <p:cNvGraphicFramePr>
            <a:graphicFrameLocks noGrp="1"/>
          </p:cNvGraphicFramePr>
          <p:nvPr>
            <p:extLst>
              <p:ext uri="{D42A27DB-BD31-4B8C-83A1-F6EECF244321}">
                <p14:modId xmlns:p14="http://schemas.microsoft.com/office/powerpoint/2010/main" val="1115033280"/>
              </p:ext>
            </p:extLst>
          </p:nvPr>
        </p:nvGraphicFramePr>
        <p:xfrm>
          <a:off x="755576" y="1052736"/>
          <a:ext cx="7104112" cy="1682496"/>
        </p:xfrm>
        <a:graphic>
          <a:graphicData uri="http://schemas.openxmlformats.org/drawingml/2006/table">
            <a:tbl>
              <a:tblPr>
                <a:tableStyleId>{69C7853C-536D-4A76-A0AE-DD22124D55A5}</a:tableStyleId>
              </a:tblPr>
              <a:tblGrid>
                <a:gridCol w="329190">
                  <a:extLst>
                    <a:ext uri="{9D8B030D-6E8A-4147-A177-3AD203B41FA5}">
                      <a16:colId xmlns:a16="http://schemas.microsoft.com/office/drawing/2014/main" val="20000"/>
                    </a:ext>
                  </a:extLst>
                </a:gridCol>
                <a:gridCol w="2542381">
                  <a:extLst>
                    <a:ext uri="{9D8B030D-6E8A-4147-A177-3AD203B41FA5}">
                      <a16:colId xmlns:a16="http://schemas.microsoft.com/office/drawing/2014/main" val="20001"/>
                    </a:ext>
                  </a:extLst>
                </a:gridCol>
                <a:gridCol w="944853">
                  <a:extLst>
                    <a:ext uri="{9D8B030D-6E8A-4147-A177-3AD203B41FA5}">
                      <a16:colId xmlns:a16="http://schemas.microsoft.com/office/drawing/2014/main" val="20002"/>
                    </a:ext>
                  </a:extLst>
                </a:gridCol>
                <a:gridCol w="1878428">
                  <a:extLst>
                    <a:ext uri="{9D8B030D-6E8A-4147-A177-3AD203B41FA5}">
                      <a16:colId xmlns:a16="http://schemas.microsoft.com/office/drawing/2014/main" val="20003"/>
                    </a:ext>
                  </a:extLst>
                </a:gridCol>
                <a:gridCol w="1409260">
                  <a:extLst>
                    <a:ext uri="{9D8B030D-6E8A-4147-A177-3AD203B41FA5}">
                      <a16:colId xmlns:a16="http://schemas.microsoft.com/office/drawing/2014/main" val="20004"/>
                    </a:ext>
                  </a:extLst>
                </a:gridCol>
              </a:tblGrid>
              <a:tr h="225514">
                <a:tc>
                  <a:txBody>
                    <a:bodyPr/>
                    <a:lstStyle/>
                    <a:p>
                      <a:pPr>
                        <a:lnSpc>
                          <a:spcPct val="115000"/>
                        </a:lnSpc>
                        <a:spcAft>
                          <a:spcPts val="0"/>
                        </a:spcAft>
                      </a:pPr>
                      <a:r>
                        <a:rPr lang="kk-KZ" sz="1600" b="1" dirty="0">
                          <a:latin typeface="Times New Roman" pitchFamily="18" charset="0"/>
                          <a:cs typeface="Times New Roman" pitchFamily="18" charset="0"/>
                        </a:rPr>
                        <a:t>№</a:t>
                      </a:r>
                      <a:endParaRPr lang="ru-RU" sz="1600" b="1"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b="1" dirty="0">
                          <a:latin typeface="Times New Roman" pitchFamily="18" charset="0"/>
                          <a:cs typeface="Times New Roman" pitchFamily="18" charset="0"/>
                        </a:rPr>
                        <a:t>Оқушының  аты-жөні</a:t>
                      </a:r>
                      <a:endParaRPr lang="ru-RU" sz="1600" b="1"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b="1" dirty="0">
                          <a:latin typeface="Times New Roman" pitchFamily="18" charset="0"/>
                          <a:cs typeface="Times New Roman" pitchFamily="18" charset="0"/>
                        </a:rPr>
                        <a:t>сыныбы</a:t>
                      </a:r>
                      <a:endParaRPr lang="ru-RU" sz="1600" b="1"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b="1" dirty="0">
                          <a:latin typeface="Times New Roman" pitchFamily="18" charset="0"/>
                          <a:cs typeface="Times New Roman" pitchFamily="18" charset="0"/>
                        </a:rPr>
                        <a:t>номинациясы</a:t>
                      </a:r>
                      <a:endParaRPr lang="ru-RU" sz="1600" b="1"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b="1" dirty="0">
                          <a:latin typeface="Times New Roman" pitchFamily="18" charset="0"/>
                          <a:cs typeface="Times New Roman" pitchFamily="18" charset="0"/>
                        </a:rPr>
                        <a:t>мадақтама</a:t>
                      </a:r>
                      <a:endParaRPr lang="ru-RU" sz="1600" b="1" dirty="0">
                        <a:latin typeface="Times New Roman" pitchFamily="18" charset="0"/>
                        <a:ea typeface="Calibri"/>
                        <a:cs typeface="Times New Roman" pitchFamily="18" charset="0"/>
                      </a:endParaRPr>
                    </a:p>
                  </a:txBody>
                  <a:tcPr marL="63032" marR="63032" marT="0" marB="0"/>
                </a:tc>
                <a:extLst>
                  <a:ext uri="{0D108BD9-81ED-4DB2-BD59-A6C34878D82A}">
                    <a16:rowId xmlns:a16="http://schemas.microsoft.com/office/drawing/2014/main" val="10000"/>
                  </a:ext>
                </a:extLst>
              </a:tr>
              <a:tr h="225514">
                <a:tc>
                  <a:txBody>
                    <a:bodyPr/>
                    <a:lstStyle/>
                    <a:p>
                      <a:pPr>
                        <a:lnSpc>
                          <a:spcPct val="115000"/>
                        </a:lnSpc>
                        <a:spcAft>
                          <a:spcPts val="0"/>
                        </a:spcAft>
                      </a:pPr>
                      <a:r>
                        <a:rPr lang="kk-KZ" sz="1600">
                          <a:latin typeface="Times New Roman" pitchFamily="18" charset="0"/>
                          <a:cs typeface="Times New Roman" pitchFamily="18" charset="0"/>
                        </a:rPr>
                        <a:t>1</a:t>
                      </a:r>
                      <a:endParaRPr lang="ru-RU" sz="160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dirty="0">
                          <a:latin typeface="Times New Roman" pitchFamily="18" charset="0"/>
                          <a:cs typeface="Times New Roman" pitchFamily="18" charset="0"/>
                        </a:rPr>
                        <a:t>Ашимов  Арнат </a:t>
                      </a:r>
                      <a:endParaRPr lang="ru-RU" sz="1600"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dirty="0">
                          <a:latin typeface="Times New Roman" pitchFamily="18" charset="0"/>
                          <a:cs typeface="Times New Roman" pitchFamily="18" charset="0"/>
                        </a:rPr>
                        <a:t>9д</a:t>
                      </a:r>
                      <a:endParaRPr lang="ru-RU" sz="1600"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dirty="0">
                          <a:latin typeface="Times New Roman" pitchFamily="18" charset="0"/>
                          <a:cs typeface="Times New Roman" pitchFamily="18" charset="0"/>
                        </a:rPr>
                        <a:t>Айтыс  өнері</a:t>
                      </a:r>
                      <a:endParaRPr lang="ru-RU" sz="1600"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en-US" sz="1600">
                          <a:latin typeface="Times New Roman" pitchFamily="18" charset="0"/>
                          <a:cs typeface="Times New Roman" pitchFamily="18" charset="0"/>
                        </a:rPr>
                        <a:t>III </a:t>
                      </a:r>
                      <a:r>
                        <a:rPr lang="kk-KZ" sz="1600">
                          <a:latin typeface="Times New Roman" pitchFamily="18" charset="0"/>
                          <a:cs typeface="Times New Roman" pitchFamily="18" charset="0"/>
                        </a:rPr>
                        <a:t>орын</a:t>
                      </a:r>
                      <a:endParaRPr lang="ru-RU" sz="1600">
                        <a:latin typeface="Times New Roman" pitchFamily="18" charset="0"/>
                        <a:ea typeface="Calibri"/>
                        <a:cs typeface="Times New Roman" pitchFamily="18" charset="0"/>
                      </a:endParaRPr>
                    </a:p>
                  </a:txBody>
                  <a:tcPr marL="63032" marR="63032" marT="0" marB="0"/>
                </a:tc>
                <a:extLst>
                  <a:ext uri="{0D108BD9-81ED-4DB2-BD59-A6C34878D82A}">
                    <a16:rowId xmlns:a16="http://schemas.microsoft.com/office/drawing/2014/main" val="10001"/>
                  </a:ext>
                </a:extLst>
              </a:tr>
              <a:tr h="225514">
                <a:tc>
                  <a:txBody>
                    <a:bodyPr/>
                    <a:lstStyle/>
                    <a:p>
                      <a:pPr>
                        <a:lnSpc>
                          <a:spcPct val="115000"/>
                        </a:lnSpc>
                        <a:spcAft>
                          <a:spcPts val="0"/>
                        </a:spcAft>
                      </a:pPr>
                      <a:r>
                        <a:rPr lang="kk-KZ" sz="1600" dirty="0">
                          <a:latin typeface="Times New Roman" pitchFamily="18" charset="0"/>
                          <a:cs typeface="Times New Roman" pitchFamily="18" charset="0"/>
                        </a:rPr>
                        <a:t>2</a:t>
                      </a:r>
                      <a:endParaRPr lang="ru-RU" sz="1600"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a:latin typeface="Times New Roman" pitchFamily="18" charset="0"/>
                          <a:cs typeface="Times New Roman" pitchFamily="18" charset="0"/>
                        </a:rPr>
                        <a:t>Маден  Ербұлан</a:t>
                      </a:r>
                      <a:endParaRPr lang="ru-RU" sz="160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dirty="0">
                          <a:latin typeface="Times New Roman" pitchFamily="18" charset="0"/>
                          <a:cs typeface="Times New Roman" pitchFamily="18" charset="0"/>
                        </a:rPr>
                        <a:t>7А</a:t>
                      </a:r>
                      <a:endParaRPr lang="ru-RU" sz="1600"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dirty="0">
                          <a:latin typeface="Times New Roman" pitchFamily="18" charset="0"/>
                          <a:cs typeface="Times New Roman" pitchFamily="18" charset="0"/>
                        </a:rPr>
                        <a:t>Саз  әлемі</a:t>
                      </a:r>
                      <a:endParaRPr lang="ru-RU" sz="1600"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en-US" sz="1600">
                          <a:latin typeface="Times New Roman" pitchFamily="18" charset="0"/>
                          <a:cs typeface="Times New Roman" pitchFamily="18" charset="0"/>
                        </a:rPr>
                        <a:t>III</a:t>
                      </a:r>
                      <a:r>
                        <a:rPr lang="kk-KZ" sz="1600">
                          <a:latin typeface="Times New Roman" pitchFamily="18" charset="0"/>
                          <a:cs typeface="Times New Roman" pitchFamily="18" charset="0"/>
                        </a:rPr>
                        <a:t> орын</a:t>
                      </a:r>
                      <a:endParaRPr lang="ru-RU" sz="1600">
                        <a:latin typeface="Times New Roman" pitchFamily="18" charset="0"/>
                        <a:ea typeface="Calibri"/>
                        <a:cs typeface="Times New Roman" pitchFamily="18" charset="0"/>
                      </a:endParaRPr>
                    </a:p>
                  </a:txBody>
                  <a:tcPr marL="63032" marR="63032" marT="0" marB="0"/>
                </a:tc>
                <a:extLst>
                  <a:ext uri="{0D108BD9-81ED-4DB2-BD59-A6C34878D82A}">
                    <a16:rowId xmlns:a16="http://schemas.microsoft.com/office/drawing/2014/main" val="10002"/>
                  </a:ext>
                </a:extLst>
              </a:tr>
              <a:tr h="225514">
                <a:tc>
                  <a:txBody>
                    <a:bodyPr/>
                    <a:lstStyle/>
                    <a:p>
                      <a:pPr>
                        <a:lnSpc>
                          <a:spcPct val="115000"/>
                        </a:lnSpc>
                        <a:spcAft>
                          <a:spcPts val="0"/>
                        </a:spcAft>
                      </a:pPr>
                      <a:r>
                        <a:rPr lang="kk-KZ" sz="1600" dirty="0">
                          <a:latin typeface="Times New Roman" pitchFamily="18" charset="0"/>
                          <a:cs typeface="Times New Roman" pitchFamily="18" charset="0"/>
                        </a:rPr>
                        <a:t>3</a:t>
                      </a:r>
                      <a:endParaRPr lang="ru-RU" sz="1600"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a:latin typeface="Times New Roman" pitchFamily="18" charset="0"/>
                          <a:cs typeface="Times New Roman" pitchFamily="18" charset="0"/>
                        </a:rPr>
                        <a:t>Әшіл Жанерке</a:t>
                      </a:r>
                      <a:endParaRPr lang="ru-RU" sz="160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a:latin typeface="Times New Roman" pitchFamily="18" charset="0"/>
                          <a:cs typeface="Times New Roman" pitchFamily="18" charset="0"/>
                        </a:rPr>
                        <a:t>6Б</a:t>
                      </a:r>
                      <a:endParaRPr lang="ru-RU" sz="160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dirty="0">
                          <a:latin typeface="Times New Roman" pitchFamily="18" charset="0"/>
                          <a:cs typeface="Times New Roman" pitchFamily="18" charset="0"/>
                        </a:rPr>
                        <a:t>Мәнерлеп  оқу</a:t>
                      </a:r>
                      <a:endParaRPr lang="ru-RU" sz="1600"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en-US" sz="1600" dirty="0">
                          <a:latin typeface="Times New Roman" pitchFamily="18" charset="0"/>
                          <a:cs typeface="Times New Roman" pitchFamily="18" charset="0"/>
                        </a:rPr>
                        <a:t>III</a:t>
                      </a:r>
                      <a:r>
                        <a:rPr lang="kk-KZ" sz="1600" dirty="0">
                          <a:latin typeface="Times New Roman" pitchFamily="18" charset="0"/>
                          <a:cs typeface="Times New Roman" pitchFamily="18" charset="0"/>
                        </a:rPr>
                        <a:t> орын</a:t>
                      </a:r>
                      <a:endParaRPr lang="ru-RU" sz="1600" dirty="0">
                        <a:latin typeface="Times New Roman" pitchFamily="18" charset="0"/>
                        <a:ea typeface="Calibri"/>
                        <a:cs typeface="Times New Roman" pitchFamily="18" charset="0"/>
                      </a:endParaRPr>
                    </a:p>
                  </a:txBody>
                  <a:tcPr marL="63032" marR="63032" marT="0" marB="0"/>
                </a:tc>
                <a:extLst>
                  <a:ext uri="{0D108BD9-81ED-4DB2-BD59-A6C34878D82A}">
                    <a16:rowId xmlns:a16="http://schemas.microsoft.com/office/drawing/2014/main" val="10003"/>
                  </a:ext>
                </a:extLst>
              </a:tr>
              <a:tr h="225514">
                <a:tc>
                  <a:txBody>
                    <a:bodyPr/>
                    <a:lstStyle/>
                    <a:p>
                      <a:pPr>
                        <a:lnSpc>
                          <a:spcPct val="115000"/>
                        </a:lnSpc>
                        <a:spcAft>
                          <a:spcPts val="0"/>
                        </a:spcAft>
                      </a:pPr>
                      <a:r>
                        <a:rPr lang="kk-KZ" sz="1600">
                          <a:latin typeface="Times New Roman" pitchFamily="18" charset="0"/>
                          <a:cs typeface="Times New Roman" pitchFamily="18" charset="0"/>
                        </a:rPr>
                        <a:t>4</a:t>
                      </a:r>
                      <a:endParaRPr lang="ru-RU" sz="160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dirty="0">
                          <a:latin typeface="Times New Roman" pitchFamily="18" charset="0"/>
                          <a:cs typeface="Times New Roman" pitchFamily="18" charset="0"/>
                        </a:rPr>
                        <a:t>Сейдіғали Меруерт</a:t>
                      </a:r>
                      <a:endParaRPr lang="ru-RU" sz="1600"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a:latin typeface="Times New Roman" pitchFamily="18" charset="0"/>
                          <a:cs typeface="Times New Roman" pitchFamily="18" charset="0"/>
                        </a:rPr>
                        <a:t>9В</a:t>
                      </a:r>
                      <a:endParaRPr lang="ru-RU" sz="160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a:latin typeface="Times New Roman" pitchFamily="18" charset="0"/>
                          <a:cs typeface="Times New Roman" pitchFamily="18" charset="0"/>
                        </a:rPr>
                        <a:t>Өлең  шығару</a:t>
                      </a:r>
                      <a:endParaRPr lang="ru-RU" sz="160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dirty="0">
                          <a:latin typeface="Times New Roman" pitchFamily="18" charset="0"/>
                          <a:cs typeface="Times New Roman" pitchFamily="18" charset="0"/>
                        </a:rPr>
                        <a:t>сертификат</a:t>
                      </a:r>
                      <a:endParaRPr lang="ru-RU" sz="1600" dirty="0">
                        <a:latin typeface="Times New Roman" pitchFamily="18" charset="0"/>
                        <a:ea typeface="Calibri"/>
                        <a:cs typeface="Times New Roman" pitchFamily="18" charset="0"/>
                      </a:endParaRPr>
                    </a:p>
                  </a:txBody>
                  <a:tcPr marL="63032" marR="63032" marT="0" marB="0"/>
                </a:tc>
                <a:extLst>
                  <a:ext uri="{0D108BD9-81ED-4DB2-BD59-A6C34878D82A}">
                    <a16:rowId xmlns:a16="http://schemas.microsoft.com/office/drawing/2014/main" val="10004"/>
                  </a:ext>
                </a:extLst>
              </a:tr>
              <a:tr h="225514">
                <a:tc>
                  <a:txBody>
                    <a:bodyPr/>
                    <a:lstStyle/>
                    <a:p>
                      <a:pPr>
                        <a:lnSpc>
                          <a:spcPct val="115000"/>
                        </a:lnSpc>
                        <a:spcAft>
                          <a:spcPts val="0"/>
                        </a:spcAft>
                      </a:pPr>
                      <a:r>
                        <a:rPr lang="kk-KZ" sz="1600">
                          <a:latin typeface="Times New Roman" pitchFamily="18" charset="0"/>
                          <a:cs typeface="Times New Roman" pitchFamily="18" charset="0"/>
                        </a:rPr>
                        <a:t>5</a:t>
                      </a:r>
                      <a:endParaRPr lang="ru-RU" sz="160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a:latin typeface="Times New Roman" pitchFamily="18" charset="0"/>
                          <a:cs typeface="Times New Roman" pitchFamily="18" charset="0"/>
                        </a:rPr>
                        <a:t>Серикбек  Дильназа</a:t>
                      </a:r>
                      <a:endParaRPr lang="ru-RU" sz="160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a:latin typeface="Times New Roman" pitchFamily="18" charset="0"/>
                          <a:cs typeface="Times New Roman" pitchFamily="18" charset="0"/>
                        </a:rPr>
                        <a:t>8Б</a:t>
                      </a:r>
                      <a:endParaRPr lang="ru-RU" sz="160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dirty="0" smtClean="0">
                          <a:latin typeface="Times New Roman" pitchFamily="18" charset="0"/>
                          <a:cs typeface="Times New Roman" pitchFamily="18" charset="0"/>
                        </a:rPr>
                        <a:t>Эссе</a:t>
                      </a:r>
                      <a:r>
                        <a:rPr lang="kk-KZ" sz="1600" baseline="0" dirty="0" smtClean="0">
                          <a:latin typeface="Times New Roman" pitchFamily="18" charset="0"/>
                          <a:cs typeface="Times New Roman" pitchFamily="18" charset="0"/>
                        </a:rPr>
                        <a:t>  жазу</a:t>
                      </a:r>
                      <a:endParaRPr lang="ru-RU" sz="1600" dirty="0">
                        <a:latin typeface="Times New Roman" pitchFamily="18" charset="0"/>
                        <a:ea typeface="Calibri"/>
                        <a:cs typeface="Times New Roman" pitchFamily="18" charset="0"/>
                      </a:endParaRPr>
                    </a:p>
                  </a:txBody>
                  <a:tcPr marL="63032" marR="63032" marT="0" marB="0"/>
                </a:tc>
                <a:tc>
                  <a:txBody>
                    <a:bodyPr/>
                    <a:lstStyle/>
                    <a:p>
                      <a:pPr>
                        <a:lnSpc>
                          <a:spcPct val="115000"/>
                        </a:lnSpc>
                        <a:spcAft>
                          <a:spcPts val="0"/>
                        </a:spcAft>
                      </a:pPr>
                      <a:r>
                        <a:rPr lang="kk-KZ" sz="1600" dirty="0">
                          <a:latin typeface="Times New Roman" pitchFamily="18" charset="0"/>
                          <a:cs typeface="Times New Roman" pitchFamily="18" charset="0"/>
                        </a:rPr>
                        <a:t>сертификат</a:t>
                      </a:r>
                      <a:endParaRPr lang="ru-RU" sz="1600" dirty="0">
                        <a:latin typeface="Times New Roman" pitchFamily="18" charset="0"/>
                        <a:ea typeface="Calibri"/>
                        <a:cs typeface="Times New Roman" pitchFamily="18" charset="0"/>
                      </a:endParaRPr>
                    </a:p>
                  </a:txBody>
                  <a:tcPr marL="63032" marR="63032" marT="0" marB="0"/>
                </a:tc>
                <a:extLst>
                  <a:ext uri="{0D108BD9-81ED-4DB2-BD59-A6C34878D82A}">
                    <a16:rowId xmlns:a16="http://schemas.microsoft.com/office/drawing/2014/main" val="10005"/>
                  </a:ext>
                </a:extLst>
              </a:tr>
            </a:tbl>
          </a:graphicData>
        </a:graphic>
      </p:graphicFrame>
      <p:pic>
        <p:nvPicPr>
          <p:cNvPr id="5" name="Рисунок 4" descr="C:\Users\zavuch2\AppData\Local\Microsoft\Windows\Temporary Internet Files\Content.Word\0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437112"/>
            <a:ext cx="2808312" cy="1944216"/>
          </a:xfrm>
          <a:prstGeom prst="rect">
            <a:avLst/>
          </a:prstGeom>
          <a:noFill/>
          <a:ln>
            <a:noFill/>
          </a:ln>
        </p:spPr>
      </p:pic>
      <p:pic>
        <p:nvPicPr>
          <p:cNvPr id="6" name="Рисунок 5" descr="C:\Users\zavuch2\AppData\Local\Microsoft\Windows\Temporary Internet Files\Content.Word\001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3284984"/>
            <a:ext cx="2964160" cy="1944216"/>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26370"/>
          </a:xfrm>
        </p:spPr>
        <p:txBody>
          <a:bodyPr>
            <a:noAutofit/>
          </a:bodyPr>
          <a:lstStyle/>
          <a:p>
            <a:pPr algn="l"/>
            <a:r>
              <a:rPr lang="kk-KZ" sz="2000" dirty="0">
                <a:latin typeface="Times New Roman" pitchFamily="18" charset="0"/>
                <a:cs typeface="Times New Roman" pitchFamily="18" charset="0"/>
              </a:rPr>
              <a:t>Сондай – ақ, дарынды  оқушыларымыз қалалық  іс- шараларға да  көп  қатысады.  Тілдер  мерекесіне  орай  қазақ  әдебиетінің  бәйтерегі, дауылпаз  ақыны  Сәкен Сейфуллиннің 125 жылдығына орай  қалалық  конференциялар, олимпиадалар  және  эссе  байқауы ұйымдастырылған  болатын. «Сәкен  Сейфуллин және  ұлттық  руханият»  атты  ғылыми- практикалық  конференциясында  11  сынып   оқушысы Казбекова  Меруерт арнайы  Алғыс  хатпен, «Дала  дауылпазы , Сарыарқаның </a:t>
            </a:r>
            <a:r>
              <a:rPr lang="kk-KZ" sz="2000" dirty="0" smtClean="0">
                <a:latin typeface="Times New Roman" pitchFamily="18" charset="0"/>
                <a:cs typeface="Times New Roman" pitchFamily="18" charset="0"/>
              </a:rPr>
              <a:t>сұңқары</a:t>
            </a:r>
            <a:r>
              <a:rPr lang="kk-KZ" sz="2000" dirty="0">
                <a:latin typeface="Times New Roman" pitchFamily="18" charset="0"/>
                <a:cs typeface="Times New Roman" pitchFamily="18" charset="0"/>
              </a:rPr>
              <a:t>, сыршыл  Сәкен» атты олимпиадасына 11   сынып  оқушысы  Козинова Жамила  3  дәрежелі  дипломмен   марапатталды. Жетекшісі: Халабаева  Арайлым Сыздыковна. </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4" name="Рисунок 3" descr="C:\Users\zavuch2\AppData\Local\Microsoft\Windows\Temporary Internet Files\Content.Word\Казбекова  Меруерт.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284984"/>
            <a:ext cx="4020140" cy="3168352"/>
          </a:xfrm>
          <a:prstGeom prst="rect">
            <a:avLst/>
          </a:prstGeom>
          <a:noFill/>
          <a:ln>
            <a:noFill/>
          </a:ln>
        </p:spPr>
      </p:pic>
      <p:pic>
        <p:nvPicPr>
          <p:cNvPr id="5" name="Рисунок 4" descr="C:\Users\zavuch2\AppData\Local\Microsoft\Windows\Temporary Internet Files\Content.Word\Козинова  Жамиля.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3356992"/>
            <a:ext cx="4305821" cy="3024336"/>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9872" y="1052736"/>
            <a:ext cx="5266928" cy="4824536"/>
          </a:xfrm>
        </p:spPr>
        <p:txBody>
          <a:bodyPr>
            <a:noAutofit/>
          </a:bodyPr>
          <a:lstStyle/>
          <a:p>
            <a:r>
              <a:rPr lang="kk-KZ" sz="2000" dirty="0">
                <a:latin typeface="Times New Roman" pitchFamily="18" charset="0"/>
                <a:cs typeface="Times New Roman" pitchFamily="18" charset="0"/>
              </a:rPr>
              <a:t> Ағылшын  тілі  пәні  бойынша тілдік  қарым –қатынас мәдениетін   қалыптастыру,  үштілділікті  қолдау  мақсатында  жастар арасында  ұйымдастырылған «Тілдарын» байқауына  10 Б  сынып  оқушысы Бексултанова  Сабина  қатысып, 2 дәрежелі  дипломмен және бағалы  сыйлықпен   марапатталды. Жетекшісі: Лекенова  Халима  Хамзаевна . Мұғалімдер арасынан  Жандыл  Елжас  қатысып, Алғыс  хатпен   марапатталды. </a:t>
            </a:r>
            <a:endParaRPr lang="ru-RU" sz="2000" dirty="0">
              <a:latin typeface="Times New Roman" pitchFamily="18" charset="0"/>
              <a:cs typeface="Times New Roman" pitchFamily="18" charset="0"/>
            </a:endParaRPr>
          </a:p>
        </p:txBody>
      </p:sp>
      <p:pic>
        <p:nvPicPr>
          <p:cNvPr id="4" name="Рисунок 3" descr="C:\Users\zavuch2\Desktop\Достижения 2019-2020\Тілдарын  Бексултанова  Сабина 0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68760"/>
            <a:ext cx="3024336" cy="4104456"/>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2000" dirty="0">
                <a:latin typeface="Times New Roman" pitchFamily="18" charset="0"/>
                <a:cs typeface="Times New Roman" pitchFamily="18" charset="0"/>
              </a:rPr>
              <a:t>Қалалық  жастар  орталығының  ұйымдастыруымен   қала  мектептері  аралығында  Не? Қайда? Қашан?   интеллектуалдық  турнирінде   мектеп  </a:t>
            </a:r>
            <a:r>
              <a:rPr lang="kk-KZ" sz="2000" dirty="0" smtClean="0">
                <a:latin typeface="Times New Roman" pitchFamily="18" charset="0"/>
                <a:cs typeface="Times New Roman" pitchFamily="18" charset="0"/>
              </a:rPr>
              <a:t>оқушыларынан  құралған «Аманат »  тобы 3 </a:t>
            </a:r>
            <a:r>
              <a:rPr lang="kk-KZ" sz="2000" dirty="0">
                <a:latin typeface="Times New Roman" pitchFamily="18" charset="0"/>
                <a:cs typeface="Times New Roman" pitchFamily="18" charset="0"/>
              </a:rPr>
              <a:t>орынға  ие болды. </a:t>
            </a:r>
            <a:r>
              <a:rPr lang="kk-KZ" sz="2000" dirty="0" smtClean="0">
                <a:latin typeface="Times New Roman" pitchFamily="18" charset="0"/>
                <a:cs typeface="Times New Roman" pitchFamily="18" charset="0"/>
              </a:rPr>
              <a:t> Жетекшісі: Мылғалшерова  Алтынай  Қабдоллақызы </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4" name="Рисунок 3" descr="C:\Users\zavuch2\Desktop\фото дарындылар\Атамекен (2).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12776"/>
            <a:ext cx="3960440" cy="2448272"/>
          </a:xfrm>
          <a:prstGeom prst="rect">
            <a:avLst/>
          </a:prstGeom>
          <a:noFill/>
          <a:ln>
            <a:noFill/>
          </a:ln>
        </p:spPr>
      </p:pic>
      <p:pic>
        <p:nvPicPr>
          <p:cNvPr id="5" name="Рисунок 4" descr="C:\Users\zavuch2\Desktop\фото дарындылар\Атамекен.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484784"/>
            <a:ext cx="3096344" cy="2376264"/>
          </a:xfrm>
          <a:prstGeom prst="rect">
            <a:avLst/>
          </a:prstGeom>
          <a:noFill/>
          <a:ln>
            <a:noFill/>
          </a:ln>
        </p:spPr>
      </p:pic>
      <p:pic>
        <p:nvPicPr>
          <p:cNvPr id="6" name="Рисунок 5" descr="C:\Users\zavuch2\Desktop\фото дарындылар\Атамекен (4).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4005064"/>
            <a:ext cx="3744416" cy="2304256"/>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699792" y="3501008"/>
            <a:ext cx="3312368" cy="3024336"/>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5220072" y="260648"/>
            <a:ext cx="3312368" cy="3096344"/>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611560" y="260648"/>
            <a:ext cx="3312368" cy="3096344"/>
          </a:xfrm>
          <a:prstGeom prst="round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79512" y="908720"/>
            <a:ext cx="4139952" cy="2448272"/>
          </a:xfrm>
          <a:prstGeom prst="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k-KZ" sz="800" dirty="0" smtClean="0">
              <a:solidFill>
                <a:schemeClr val="tx1"/>
              </a:solidFill>
              <a:latin typeface="Times New Roman" pitchFamily="18" charset="0"/>
              <a:cs typeface="Times New Roman" pitchFamily="18" charset="0"/>
            </a:endParaRPr>
          </a:p>
          <a:p>
            <a:r>
              <a:rPr lang="kk-KZ" sz="1400" dirty="0" smtClean="0">
                <a:solidFill>
                  <a:schemeClr val="tx1"/>
                </a:solidFill>
                <a:latin typeface="Times New Roman" pitchFamily="18" charset="0"/>
                <a:cs typeface="Times New Roman" pitchFamily="18" charset="0"/>
              </a:rPr>
              <a:t>Дарындылық- адамның  өз  бейімділігі арқылы,  шығармашылықпен  жұмыс  істеу арқылы  қалыптасатын  қасиет. Дарындылық  пен  қабілеттіліктің  не  екенін,   оқушы  дарындылығын  анықтайтын  психодиагностикалық  әдістемелердің тиімділігін,  нәтижелілігін білетін  мұғалім  ғана дарынды  оқушымен  жұмыс  істей  алады. </a:t>
            </a:r>
            <a:endParaRPr lang="ru-RU" sz="1400" dirty="0">
              <a:solidFill>
                <a:schemeClr val="tx1"/>
              </a:solidFill>
              <a:latin typeface="Times New Roman" pitchFamily="18" charset="0"/>
              <a:cs typeface="Times New Roman" pitchFamily="18" charset="0"/>
            </a:endParaRPr>
          </a:p>
          <a:p>
            <a:endParaRPr lang="ru-RU" sz="1400" dirty="0">
              <a:solidFill>
                <a:schemeClr val="tx1"/>
              </a:solidFill>
              <a:latin typeface="Times New Roman" pitchFamily="18" charset="0"/>
              <a:cs typeface="Times New Roman" pitchFamily="18" charset="0"/>
            </a:endParaRPr>
          </a:p>
        </p:txBody>
      </p:sp>
      <p:sp>
        <p:nvSpPr>
          <p:cNvPr id="8" name="Прямоугольник 7"/>
          <p:cNvSpPr/>
          <p:nvPr/>
        </p:nvSpPr>
        <p:spPr>
          <a:xfrm>
            <a:off x="4788024" y="908720"/>
            <a:ext cx="4176464" cy="2448272"/>
          </a:xfrm>
          <a:prstGeom prst="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k-KZ" sz="800" dirty="0" smtClean="0">
              <a:solidFill>
                <a:schemeClr val="tx1"/>
              </a:solidFill>
              <a:latin typeface="Times New Roman" pitchFamily="18" charset="0"/>
              <a:cs typeface="Times New Roman" pitchFamily="18" charset="0"/>
            </a:endParaRPr>
          </a:p>
          <a:p>
            <a:r>
              <a:rPr lang="kk-KZ" sz="1400" dirty="0" smtClean="0">
                <a:solidFill>
                  <a:schemeClr val="tx1"/>
                </a:solidFill>
                <a:latin typeface="Times New Roman" pitchFamily="18" charset="0"/>
                <a:cs typeface="Times New Roman" pitchFamily="18" charset="0"/>
              </a:rPr>
              <a:t>“Дарынды  оқушы” </a:t>
            </a:r>
            <a:r>
              <a:rPr lang="kk-KZ" sz="1400" dirty="0">
                <a:solidFill>
                  <a:schemeClr val="tx1"/>
                </a:solidFill>
                <a:latin typeface="Times New Roman" pitchFamily="18" charset="0"/>
                <a:cs typeface="Times New Roman" pitchFamily="18" charset="0"/>
              </a:rPr>
              <a:t>– бұл  жақсы  оқитын оқушы» деген  пікір қалыптасқан. Белгілі  ағылшын  психологі П.Торранстың зерттеулері бұл  пікірдің  мұғалімдер  арасында жиі  кездесетінін  анықтады.  Оларға  оқуда  қиыншылық  туғызбайтын, тәртіпті,  ұйымшыл, білімді,  тұрақты, ұғымтал, өз  ойын  нақты  және түсінікті  жеткізе  алатын оқушылар  көбірек  ұнайды.  Ал  қисынсыз  сұрақ  қоятын, өз  жұмысымен  ғана  айналысатын, тәуелсіз, көбіне  түсінбеушілік туғызатын, қияли , әр  нәрсеге  қөзқарасы  бөлек  оқушылар  ұнамайды. </a:t>
            </a:r>
            <a:endParaRPr lang="ru-RU" sz="1400" dirty="0">
              <a:solidFill>
                <a:schemeClr val="tx1"/>
              </a:solidFill>
              <a:latin typeface="Times New Roman" pitchFamily="18" charset="0"/>
              <a:cs typeface="Times New Roman" pitchFamily="18" charset="0"/>
            </a:endParaRPr>
          </a:p>
          <a:p>
            <a:pPr algn="ctr"/>
            <a:endParaRPr lang="ru-RU" sz="1400" dirty="0">
              <a:solidFill>
                <a:schemeClr val="tx1"/>
              </a:solidFill>
              <a:latin typeface="Times New Roman" pitchFamily="18" charset="0"/>
              <a:cs typeface="Times New Roman" pitchFamily="18" charset="0"/>
            </a:endParaRPr>
          </a:p>
        </p:txBody>
      </p:sp>
      <p:sp>
        <p:nvSpPr>
          <p:cNvPr id="9" name="Прямоугольник 8"/>
          <p:cNvSpPr/>
          <p:nvPr/>
        </p:nvSpPr>
        <p:spPr>
          <a:xfrm>
            <a:off x="2267744" y="4149080"/>
            <a:ext cx="4211960" cy="2376264"/>
          </a:xfrm>
          <a:prstGeom prst="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1400" dirty="0" smtClean="0">
                <a:solidFill>
                  <a:schemeClr val="tx1"/>
                </a:solidFill>
                <a:latin typeface="Times New Roman" pitchFamily="18" charset="0"/>
                <a:cs typeface="Times New Roman" pitchFamily="18" charset="0"/>
              </a:rPr>
              <a:t>Дарынды  оқушымен жұмыстың  негізгі  мақсаты – оқушылардың  шығармашылық  жұмыста,  өзінің  қабілетін  іске  асыруға дайындығын  қалыптастыру. </a:t>
            </a:r>
            <a:r>
              <a:rPr lang="kk-KZ" sz="1400" dirty="0">
                <a:solidFill>
                  <a:schemeClr val="tx1"/>
                </a:solidFill>
                <a:latin typeface="Times New Roman" pitchFamily="18" charset="0"/>
                <a:cs typeface="Times New Roman" pitchFamily="18" charset="0"/>
              </a:rPr>
              <a:t>Ал  мақсатқа  жету- оқу </a:t>
            </a:r>
            <a:r>
              <a:rPr lang="kk-KZ" sz="1400" dirty="0" smtClean="0">
                <a:solidFill>
                  <a:schemeClr val="tx1"/>
                </a:solidFill>
                <a:latin typeface="Times New Roman" pitchFamily="18" charset="0"/>
                <a:cs typeface="Times New Roman" pitchFamily="18" charset="0"/>
              </a:rPr>
              <a:t> </a:t>
            </a:r>
            <a:r>
              <a:rPr lang="kk-KZ" sz="1400" dirty="0">
                <a:solidFill>
                  <a:schemeClr val="tx1"/>
                </a:solidFill>
                <a:latin typeface="Times New Roman" pitchFamily="18" charset="0"/>
                <a:cs typeface="Times New Roman" pitchFamily="18" charset="0"/>
              </a:rPr>
              <a:t>бағдарламасын  тереңдетіп  оқу және   оқушылардың   таным  белсенділігін дамыту  арқылы  жүзеге  асады.</a:t>
            </a:r>
            <a:endParaRPr lang="ru-RU" sz="1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07904" y="692696"/>
            <a:ext cx="4906888" cy="4162474"/>
          </a:xfrm>
        </p:spPr>
        <p:txBody>
          <a:bodyPr>
            <a:normAutofit/>
          </a:bodyPr>
          <a:lstStyle/>
          <a:p>
            <a:r>
              <a:rPr lang="kk-KZ" sz="2000" dirty="0">
                <a:latin typeface="Times New Roman" pitchFamily="18" charset="0"/>
                <a:cs typeface="Times New Roman" pitchFamily="18" charset="0"/>
              </a:rPr>
              <a:t>Қазақтың  данасы, ұлы  ақыны Абай Құнанбаевтың  175 жылдық  мерейтойы  қарсаңында  ұйымдастырылған «Абай – руханияттың алтын  қазығы» жобасы  аясында өткізілген «Жүрегімнің түбіне   терең  бойла....» атты  қалалық Абай  оқуларында «Даналықтың  дара  шыңы» номинациясы  бойынша  9   сынып  оқушысы  Жанатова  Айзат   2 дәрежелі  дипломмен  марапатталды. </a:t>
            </a:r>
            <a:r>
              <a:rPr lang="kk-KZ" sz="2000" dirty="0" smtClean="0">
                <a:latin typeface="Times New Roman" pitchFamily="18" charset="0"/>
                <a:cs typeface="Times New Roman" pitchFamily="18" charset="0"/>
              </a:rPr>
              <a:t> Жетекшісі: Ахметбекова  А.С</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4" name="Рисунок 3" descr="C:\Users\zavuch2\Desktop\фото дарындылар\WhatsApp Image 2020-01-11 at 08.21.30 (2).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48680"/>
            <a:ext cx="3096344" cy="4176464"/>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2000" dirty="0">
                <a:latin typeface="Times New Roman" pitchFamily="18" charset="0"/>
                <a:cs typeface="Times New Roman" pitchFamily="18" charset="0"/>
              </a:rPr>
              <a:t>Сондай – ақ, дарынды  оқушылар сырттай байқаулардан  да  тыс  қалмайды.  5-11 сыныптар  бойынша  Республикалық Ұлы  Абайға  тағзым байқауына  21 оқушы  қатысып, 1және  2 дәрежелі  ди пломдармен  марапатталды. </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4" name="Рисунок 3" descr="C:\Users\zavuch2\Desktop\Сер¦к Тал__ар,  Женисова  Аяулым 0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340768"/>
            <a:ext cx="2988600" cy="2114550"/>
          </a:xfrm>
          <a:prstGeom prst="rect">
            <a:avLst/>
          </a:prstGeom>
          <a:noFill/>
          <a:ln>
            <a:noFill/>
          </a:ln>
        </p:spPr>
      </p:pic>
      <p:pic>
        <p:nvPicPr>
          <p:cNvPr id="5" name="Рисунок 4" descr="C:\Users\zavuch2\Desktop\Т__рсынбек  Аяужан, Раимова Аружан 0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340768"/>
            <a:ext cx="2800350" cy="2112732"/>
          </a:xfrm>
          <a:prstGeom prst="rect">
            <a:avLst/>
          </a:prstGeom>
          <a:noFill/>
          <a:ln>
            <a:noFill/>
          </a:ln>
        </p:spPr>
      </p:pic>
      <p:sp>
        <p:nvSpPr>
          <p:cNvPr id="6" name="TextBox 5"/>
          <p:cNvSpPr txBox="1"/>
          <p:nvPr/>
        </p:nvSpPr>
        <p:spPr>
          <a:xfrm>
            <a:off x="1331640" y="3501008"/>
            <a:ext cx="7416824" cy="646331"/>
          </a:xfrm>
          <a:prstGeom prst="rect">
            <a:avLst/>
          </a:prstGeom>
          <a:noFill/>
        </p:spPr>
        <p:txBody>
          <a:bodyPr wrap="square" rtlCol="0">
            <a:spAutoFit/>
          </a:bodyPr>
          <a:lstStyle/>
          <a:p>
            <a:r>
              <a:rPr lang="kk-KZ" dirty="0">
                <a:latin typeface="Times New Roman" pitchFamily="18" charset="0"/>
                <a:cs typeface="Times New Roman" pitchFamily="18" charset="0"/>
              </a:rPr>
              <a:t>Гуманитарлық пәндерден «Жас  </a:t>
            </a:r>
            <a:r>
              <a:rPr lang="kk-KZ" dirty="0" smtClean="0">
                <a:latin typeface="Times New Roman" pitchFamily="18" charset="0"/>
                <a:cs typeface="Times New Roman" pitchFamily="18" charset="0"/>
              </a:rPr>
              <a:t>білімпаз</a:t>
            </a:r>
            <a:r>
              <a:rPr lang="kk-KZ" dirty="0">
                <a:latin typeface="Times New Roman" pitchFamily="18" charset="0"/>
                <a:cs typeface="Times New Roman" pitchFamily="18" charset="0"/>
              </a:rPr>
              <a:t>» байқауына  1-11 сыныптар  аралығында 47 бала  қатысып, жүлделі  дипломдармен  марапатталды. </a:t>
            </a:r>
            <a:endParaRPr lang="ru-RU" dirty="0">
              <a:latin typeface="Times New Roman" pitchFamily="18" charset="0"/>
              <a:cs typeface="Times New Roman" pitchFamily="18" charset="0"/>
            </a:endParaRPr>
          </a:p>
        </p:txBody>
      </p:sp>
      <p:grpSp>
        <p:nvGrpSpPr>
          <p:cNvPr id="12" name="Группа 11"/>
          <p:cNvGrpSpPr/>
          <p:nvPr/>
        </p:nvGrpSpPr>
        <p:grpSpPr>
          <a:xfrm>
            <a:off x="683568" y="4149080"/>
            <a:ext cx="8208912" cy="2564904"/>
            <a:chOff x="755576" y="4293096"/>
            <a:chExt cx="8208912" cy="2564904"/>
          </a:xfrm>
        </p:grpSpPr>
        <p:pic>
          <p:nvPicPr>
            <p:cNvPr id="7" name="Рисунок 6" descr="C:\Users\zavuch2\Desktop\Достижения 2019-2020\Білімпаз 8-11\Scan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4293096"/>
              <a:ext cx="1728191" cy="2564904"/>
            </a:xfrm>
            <a:prstGeom prst="rect">
              <a:avLst/>
            </a:prstGeom>
            <a:noFill/>
            <a:ln>
              <a:noFill/>
            </a:ln>
          </p:spPr>
        </p:pic>
        <p:pic>
          <p:nvPicPr>
            <p:cNvPr id="8" name="Рисунок 7" descr="C:\Users\zavuch2\Desktop\Достижения 2019-2020\Білімпаз 8-11\Scan 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4293096"/>
              <a:ext cx="1584176" cy="2564904"/>
            </a:xfrm>
            <a:prstGeom prst="rect">
              <a:avLst/>
            </a:prstGeom>
            <a:noFill/>
            <a:ln>
              <a:noFill/>
            </a:ln>
          </p:spPr>
        </p:pic>
        <p:pic>
          <p:nvPicPr>
            <p:cNvPr id="9" name="Рисунок 8" descr="C:\Users\zavuch2\Desktop\Достижения 2019-2020\Білімпаз 8-11\Scan 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4293096"/>
              <a:ext cx="1656184" cy="2564904"/>
            </a:xfrm>
            <a:prstGeom prst="rect">
              <a:avLst/>
            </a:prstGeom>
            <a:noFill/>
            <a:ln>
              <a:noFill/>
            </a:ln>
          </p:spPr>
        </p:pic>
        <p:pic>
          <p:nvPicPr>
            <p:cNvPr id="10" name="Рисунок 9" descr="C:\Users\zavuch2\Desktop\Достижения 2019-2020\Білімпаз 8-11\Scan 1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4128" y="4293096"/>
              <a:ext cx="1656184" cy="2564904"/>
            </a:xfrm>
            <a:prstGeom prst="rect">
              <a:avLst/>
            </a:prstGeom>
            <a:noFill/>
            <a:ln>
              <a:noFill/>
            </a:ln>
          </p:spPr>
        </p:pic>
        <p:pic>
          <p:nvPicPr>
            <p:cNvPr id="11" name="Рисунок 10" descr="C:\Users\zavuch2\Desktop\Достижения 2019-2020\Білімпаз 8-11\скан 3.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0312" y="4293096"/>
              <a:ext cx="1584176" cy="2564904"/>
            </a:xfrm>
            <a:prstGeom prst="rect">
              <a:avLst/>
            </a:prstGeom>
            <a:noFill/>
            <a:ln>
              <a:noFill/>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514402"/>
          </a:xfrm>
        </p:spPr>
        <p:txBody>
          <a:bodyPr>
            <a:noAutofit/>
          </a:bodyPr>
          <a:lstStyle/>
          <a:p>
            <a:pPr algn="l"/>
            <a:r>
              <a:rPr lang="kk-KZ" sz="2000" dirty="0">
                <a:latin typeface="Times New Roman" pitchFamily="18" charset="0"/>
                <a:cs typeface="Times New Roman" pitchFamily="18" charset="0"/>
              </a:rPr>
              <a:t>Жылда  өтетін  дәстүрлі  Алтын  бала форумына біздің  мектеп  оқушылары да ұдайы  қатысып  отырады. Алтын  бала  форумының   мақсаты - дарынды оқушыларды ынталандыру, олардың зияткерлік қабілетінің дамуы мен кәсіби бағытта өз бетімен танымдық жұмыс жасауына қолайлы жағдайлар жасау. </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kk-KZ" sz="2000" dirty="0">
                <a:latin typeface="Times New Roman" pitchFamily="18" charset="0"/>
                <a:cs typeface="Times New Roman" pitchFamily="18" charset="0"/>
              </a:rPr>
              <a:t>2017-2018  оқу  жылында 5 оқушыны  үміткерлікке  ұсынылды, нәтижесінде  жүлделі   орынға ие болған  жоқ.  2018-2019  оқу жылында  3 оқушы  ұсынылып, 10  сынып  оқушысы  Қыдыргелді Диас </a:t>
            </a:r>
            <a:r>
              <a:rPr lang="kk-KZ" sz="2000" b="1" dirty="0">
                <a:latin typeface="Times New Roman" pitchFamily="18" charset="0"/>
                <a:cs typeface="Times New Roman" pitchFamily="18" charset="0"/>
              </a:rPr>
              <a:t>«Өресі  биік  өнер»</a:t>
            </a:r>
            <a:r>
              <a:rPr lang="kk-KZ" sz="2000" dirty="0">
                <a:latin typeface="Times New Roman" pitchFamily="18" charset="0"/>
                <a:cs typeface="Times New Roman" pitchFamily="18" charset="0"/>
              </a:rPr>
              <a:t> номинациясымен  марапатталды. Биылғы  жылы, 2019-2020 оқу  жылында  5 оқушыны  үміткерге  ұсынып, Бажбенова  Камила </a:t>
            </a:r>
            <a:r>
              <a:rPr lang="kk-KZ" sz="2000" b="1" dirty="0">
                <a:latin typeface="Times New Roman" pitchFamily="18" charset="0"/>
                <a:cs typeface="Times New Roman" pitchFamily="18" charset="0"/>
              </a:rPr>
              <a:t>«Алтын  тұғыр» </a:t>
            </a:r>
            <a:r>
              <a:rPr lang="kk-KZ" sz="2000" dirty="0">
                <a:latin typeface="Times New Roman" pitchFamily="18" charset="0"/>
                <a:cs typeface="Times New Roman" pitchFamily="18" charset="0"/>
              </a:rPr>
              <a:t>номинациясын иеленді. </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4" name="Рисунок 3" descr="C:\Users\zavuch2\Desktop\20181128_16000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979712" y="3645024"/>
            <a:ext cx="2304256" cy="2952328"/>
          </a:xfrm>
          <a:prstGeom prst="rect">
            <a:avLst/>
          </a:prstGeom>
          <a:noFill/>
          <a:ln>
            <a:noFill/>
          </a:ln>
        </p:spPr>
      </p:pic>
      <p:pic>
        <p:nvPicPr>
          <p:cNvPr id="5" name="Рисунок 4" descr="C:\Users\zavuch2\Desktop\Бажбенова  Камила.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645024"/>
            <a:ext cx="2088232" cy="2952328"/>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82554"/>
          </a:xfrm>
        </p:spPr>
        <p:txBody>
          <a:bodyPr>
            <a:normAutofit fontScale="90000"/>
          </a:bodyPr>
          <a:lstStyle/>
          <a:p>
            <a:pPr algn="l"/>
            <a:r>
              <a:rPr lang="kk-KZ" sz="4000" b="1" dirty="0" smtClean="0">
                <a:latin typeface="Times New Roman" pitchFamily="18" charset="0"/>
                <a:cs typeface="Times New Roman" pitchFamily="18" charset="0"/>
              </a:rPr>
              <a:t>                      МӘСЕЛЕ:</a:t>
            </a:r>
            <a:br>
              <a:rPr lang="kk-KZ" sz="4000" b="1" dirty="0" smtClean="0">
                <a:latin typeface="Times New Roman" pitchFamily="18" charset="0"/>
                <a:cs typeface="Times New Roman" pitchFamily="18" charset="0"/>
              </a:rPr>
            </a:br>
            <a:r>
              <a:rPr lang="kk-KZ" sz="4000" b="1" dirty="0" smtClean="0">
                <a:latin typeface="Times New Roman" pitchFamily="18" charset="0"/>
                <a:cs typeface="Times New Roman" pitchFamily="18" charset="0"/>
              </a:rPr>
              <a:t>  </a:t>
            </a:r>
            <a:r>
              <a:rPr lang="ru-RU" sz="4000" dirty="0">
                <a:latin typeface="Times New Roman" pitchFamily="18" charset="0"/>
                <a:cs typeface="Times New Roman" pitchFamily="18" charset="0"/>
              </a:rPr>
              <a:t/>
            </a:r>
            <a:br>
              <a:rPr lang="ru-RU" sz="4000" dirty="0">
                <a:latin typeface="Times New Roman" pitchFamily="18" charset="0"/>
                <a:cs typeface="Times New Roman" pitchFamily="18" charset="0"/>
              </a:rPr>
            </a:br>
            <a:r>
              <a:rPr lang="kk-KZ" sz="4000" b="1" dirty="0">
                <a:latin typeface="Times New Roman" pitchFamily="18" charset="0"/>
                <a:cs typeface="Times New Roman" pitchFamily="18" charset="0"/>
              </a:rPr>
              <a:t>-  </a:t>
            </a:r>
            <a:r>
              <a:rPr lang="kk-KZ" sz="4000" dirty="0">
                <a:latin typeface="Times New Roman" pitchFamily="18" charset="0"/>
                <a:cs typeface="Times New Roman" pitchFamily="18" charset="0"/>
              </a:rPr>
              <a:t>Дарынды  оқушылар  мүмкіндігіне  жеке  оқу  кабинеттерінің аздығы; </a:t>
            </a:r>
            <a:r>
              <a:rPr lang="ru-RU" sz="4000" dirty="0">
                <a:latin typeface="Times New Roman" pitchFamily="18" charset="0"/>
                <a:cs typeface="Times New Roman" pitchFamily="18" charset="0"/>
              </a:rPr>
              <a:t/>
            </a:r>
            <a:br>
              <a:rPr lang="ru-RU" sz="4000" dirty="0">
                <a:latin typeface="Times New Roman" pitchFamily="18" charset="0"/>
                <a:cs typeface="Times New Roman" pitchFamily="18" charset="0"/>
              </a:rPr>
            </a:br>
            <a:r>
              <a:rPr lang="kk-KZ" sz="4000" dirty="0">
                <a:latin typeface="Times New Roman" pitchFamily="18" charset="0"/>
                <a:cs typeface="Times New Roman" pitchFamily="18" charset="0"/>
              </a:rPr>
              <a:t>-  Олимпиада  көрсеткішін республикалық  деңгейге  көтеру;</a:t>
            </a:r>
            <a:r>
              <a:rPr lang="ru-RU" sz="4000" dirty="0">
                <a:latin typeface="Times New Roman" pitchFamily="18" charset="0"/>
                <a:cs typeface="Times New Roman" pitchFamily="18" charset="0"/>
              </a:rPr>
              <a:t/>
            </a:r>
            <a:br>
              <a:rPr lang="ru-RU" sz="4000" dirty="0">
                <a:latin typeface="Times New Roman" pitchFamily="18" charset="0"/>
                <a:cs typeface="Times New Roman" pitchFamily="18" charset="0"/>
              </a:rPr>
            </a:br>
            <a:r>
              <a:rPr lang="kk-KZ" sz="4000" dirty="0">
                <a:latin typeface="Times New Roman" pitchFamily="18" charset="0"/>
                <a:cs typeface="Times New Roman" pitchFamily="18" charset="0"/>
              </a:rPr>
              <a:t>- Ғылыми жоба байқауына  қатысу  көрсеткіші  аз;</a:t>
            </a: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3600" b="1" dirty="0">
                <a:latin typeface="Times New Roman" pitchFamily="18" charset="0"/>
                <a:cs typeface="Times New Roman" pitchFamily="18" charset="0"/>
              </a:rPr>
              <a:t>Шешу  жолдары: </a:t>
            </a: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lvl="0"/>
            <a:r>
              <a:rPr lang="kk-KZ" dirty="0">
                <a:latin typeface="Times New Roman" pitchFamily="18" charset="0"/>
                <a:cs typeface="Times New Roman" pitchFamily="18" charset="0"/>
              </a:rPr>
              <a:t>Әр  мұғалім  әр  сынып  бойынша  резервтегі нақты  оқушыларды  бекітіп, солармен   жүйелі жұмыс  жоспарлап, жан- жақты  дамыту  жұмысын ұйымдастыра  отырып, әр  оқушының  </a:t>
            </a:r>
            <a:r>
              <a:rPr lang="kk-KZ" dirty="0" smtClean="0">
                <a:latin typeface="Times New Roman" pitchFamily="18" charset="0"/>
                <a:cs typeface="Times New Roman" pitchFamily="18" charset="0"/>
              </a:rPr>
              <a:t>жеке  </a:t>
            </a:r>
            <a:r>
              <a:rPr lang="kk-KZ" dirty="0">
                <a:latin typeface="Times New Roman" pitchFamily="18" charset="0"/>
                <a:cs typeface="Times New Roman" pitchFamily="18" charset="0"/>
              </a:rPr>
              <a:t>даму  траекториясын құру;</a:t>
            </a:r>
            <a:endParaRPr lang="ru-RU" dirty="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600" b="1" dirty="0">
                <a:latin typeface="Times New Roman" pitchFamily="18" charset="0"/>
                <a:cs typeface="Times New Roman" pitchFamily="18" charset="0"/>
              </a:rPr>
              <a:t>ҰСЫНЫС: </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Autofit/>
          </a:bodyPr>
          <a:lstStyle/>
          <a:p>
            <a:pPr lvl="0"/>
            <a:endParaRPr lang="kk-KZ" sz="2800" dirty="0" smtClean="0">
              <a:latin typeface="Times New Roman" pitchFamily="18" charset="0"/>
              <a:cs typeface="Times New Roman" pitchFamily="18" charset="0"/>
            </a:endParaRPr>
          </a:p>
          <a:p>
            <a:pPr lvl="0"/>
            <a:endParaRPr lang="kk-KZ" sz="2800" dirty="0">
              <a:latin typeface="Times New Roman" pitchFamily="18" charset="0"/>
              <a:cs typeface="Times New Roman" pitchFamily="18" charset="0"/>
            </a:endParaRPr>
          </a:p>
          <a:p>
            <a:pPr lvl="0"/>
            <a:r>
              <a:rPr lang="kk-KZ" sz="2800" dirty="0" smtClean="0">
                <a:latin typeface="Times New Roman" pitchFamily="18" charset="0"/>
                <a:cs typeface="Times New Roman" pitchFamily="18" charset="0"/>
              </a:rPr>
              <a:t>Дарынды  </a:t>
            </a:r>
            <a:r>
              <a:rPr lang="kk-KZ" sz="2800" dirty="0">
                <a:latin typeface="Times New Roman" pitchFamily="18" charset="0"/>
                <a:cs typeface="Times New Roman" pitchFamily="18" charset="0"/>
              </a:rPr>
              <a:t>оқушылардың  белсенділігін  арттыру  мақсатында  жетістіктеріне  байланысты   ынталандыру  сыйлықтарымен  марапаттау;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smtClean="0"/>
              <a:t>: </a:t>
            </a:r>
            <a:r>
              <a:rPr lang="kk-KZ" b="1" dirty="0"/>
              <a:t/>
            </a:r>
            <a:br>
              <a:rPr lang="kk-KZ" b="1" dirty="0"/>
            </a:br>
            <a:r>
              <a:rPr lang="ru-RU" b="1" dirty="0"/>
              <a:t/>
            </a:r>
            <a:br>
              <a:rPr lang="ru-RU" b="1" dirty="0"/>
            </a:br>
            <a:r>
              <a:rPr lang="ru-RU" b="1" dirty="0"/>
              <a:t/>
            </a:r>
            <a:br>
              <a:rPr lang="ru-RU" b="1" dirty="0"/>
            </a:br>
            <a:r>
              <a:rPr lang="ru-RU" b="1" dirty="0"/>
              <a:t/>
            </a:r>
            <a:br>
              <a:rPr lang="ru-RU" b="1" dirty="0"/>
            </a:br>
            <a:endParaRPr lang="ru-RU" dirty="0"/>
          </a:p>
        </p:txBody>
      </p:sp>
      <p:sp>
        <p:nvSpPr>
          <p:cNvPr id="3" name="Объект 2"/>
          <p:cNvSpPr>
            <a:spLocks noGrp="1"/>
          </p:cNvSpPr>
          <p:nvPr>
            <p:ph idx="1"/>
          </p:nvPr>
        </p:nvSpPr>
        <p:spPr/>
        <p:txBody>
          <a:bodyPr/>
          <a:lstStyle/>
          <a:p>
            <a:r>
              <a:rPr lang="kk-KZ" b="1" dirty="0"/>
              <a:t>Сөз  соңында  айтарым: </a:t>
            </a:r>
            <a:br>
              <a:rPr lang="kk-KZ" b="1" dirty="0"/>
            </a:br>
            <a:r>
              <a:rPr lang="ru-RU" b="1" dirty="0"/>
              <a:t/>
            </a:r>
            <a:br>
              <a:rPr lang="ru-RU" b="1" dirty="0"/>
            </a:br>
            <a:r>
              <a:rPr lang="kk-KZ" b="1" dirty="0"/>
              <a:t>Білім шыңын, ғылым  сырын  іздеген, </a:t>
            </a:r>
            <a:r>
              <a:rPr lang="ru-RU" b="1" dirty="0"/>
              <a:t/>
            </a:r>
            <a:br>
              <a:rPr lang="ru-RU" b="1" dirty="0"/>
            </a:br>
            <a:r>
              <a:rPr lang="kk-KZ" b="1" dirty="0"/>
              <a:t>Ұстаз,  шәкірт, бір  болыңыз  бізбенен!</a:t>
            </a:r>
            <a:r>
              <a:rPr lang="ru-RU" b="1" dirty="0"/>
              <a:t/>
            </a:r>
            <a:br>
              <a:rPr lang="ru-RU" b="1" dirty="0"/>
            </a:br>
            <a:endParaRPr lang="ru-RU" dirty="0"/>
          </a:p>
        </p:txBody>
      </p:sp>
    </p:spTree>
    <p:extLst>
      <p:ext uri="{BB962C8B-B14F-4D97-AF65-F5344CB8AC3E}">
        <p14:creationId xmlns:p14="http://schemas.microsoft.com/office/powerpoint/2010/main" val="3314720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Шешім</a:t>
            </a:r>
            <a:endParaRPr lang="ru-RU" dirty="0"/>
          </a:p>
        </p:txBody>
      </p:sp>
      <p:sp>
        <p:nvSpPr>
          <p:cNvPr id="3" name="Объект 2"/>
          <p:cNvSpPr>
            <a:spLocks noGrp="1"/>
          </p:cNvSpPr>
          <p:nvPr>
            <p:ph idx="1"/>
          </p:nvPr>
        </p:nvSpPr>
        <p:spPr/>
        <p:txBody>
          <a:bodyPr>
            <a:normAutofit/>
          </a:bodyPr>
          <a:lstStyle/>
          <a:p>
            <a:pPr lvl="0"/>
            <a:r>
              <a:rPr lang="kk-KZ" dirty="0" smtClean="0"/>
              <a:t> </a:t>
            </a:r>
            <a:r>
              <a:rPr lang="kk-KZ" dirty="0"/>
              <a:t>Дарындыларды   ізденушілікке  баулу, зерттеу  дағдысы   мен  білім – білік  дағдыларын  жан- жақты  қолдана  білуге мүмкіндік туғызу</a:t>
            </a:r>
            <a:endParaRPr lang="ru-RU" dirty="0"/>
          </a:p>
          <a:p>
            <a:pPr lvl="0"/>
            <a:r>
              <a:rPr lang="kk-KZ" dirty="0"/>
              <a:t>Оқушыларға түсініктер аясын кеңейту үшін көбірек  ақпарат ұсыну, нәтижелердің кең ауқымды болуына  мүмкіндік беру</a:t>
            </a:r>
            <a:endParaRPr lang="ru-RU" dirty="0"/>
          </a:p>
          <a:p>
            <a:pPr marL="0" indent="0">
              <a:buNone/>
            </a:pPr>
            <a:r>
              <a:rPr lang="kk-KZ" dirty="0"/>
              <a:t> </a:t>
            </a:r>
            <a:endParaRPr lang="ru-RU" dirty="0"/>
          </a:p>
          <a:p>
            <a:pPr marL="0" indent="0">
              <a:buNone/>
            </a:pPr>
            <a:endParaRPr lang="ru-RU" dirty="0"/>
          </a:p>
          <a:p>
            <a:endParaRPr lang="ru-RU" dirty="0"/>
          </a:p>
        </p:txBody>
      </p:sp>
    </p:spTree>
    <p:extLst>
      <p:ext uri="{BB962C8B-B14F-4D97-AF65-F5344CB8AC3E}">
        <p14:creationId xmlns:p14="http://schemas.microsoft.com/office/powerpoint/2010/main" val="492056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Ромб 4"/>
          <p:cNvSpPr/>
          <p:nvPr/>
        </p:nvSpPr>
        <p:spPr>
          <a:xfrm>
            <a:off x="179512" y="1988840"/>
            <a:ext cx="2520280" cy="2880320"/>
          </a:xfrm>
          <a:prstGeom prst="diamond">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tx1"/>
              </a:solidFill>
              <a:latin typeface="Times New Roman" pitchFamily="18" charset="0"/>
              <a:cs typeface="Times New Roman" pitchFamily="18" charset="0"/>
            </a:endParaRPr>
          </a:p>
        </p:txBody>
      </p:sp>
      <p:sp>
        <p:nvSpPr>
          <p:cNvPr id="6" name="TextBox 5"/>
          <p:cNvSpPr txBox="1"/>
          <p:nvPr/>
        </p:nvSpPr>
        <p:spPr>
          <a:xfrm>
            <a:off x="539552" y="2348880"/>
            <a:ext cx="1872208" cy="2585323"/>
          </a:xfrm>
          <a:prstGeom prst="rect">
            <a:avLst/>
          </a:prstGeom>
          <a:noFill/>
        </p:spPr>
        <p:txBody>
          <a:bodyPr wrap="square" rtlCol="0">
            <a:spAutoFit/>
          </a:bodyPr>
          <a:lstStyle/>
          <a:p>
            <a:pPr algn="ctr"/>
            <a:r>
              <a:rPr lang="kk-KZ" dirty="0" smtClean="0">
                <a:solidFill>
                  <a:schemeClr val="tx1"/>
                </a:solidFill>
                <a:latin typeface="Times New Roman" pitchFamily="18" charset="0"/>
                <a:cs typeface="Times New Roman" pitchFamily="18" charset="0"/>
              </a:rPr>
              <a:t>Баланың  дарындылығын  анықтап, олармен  жұмыс  жасау қалай  жүзеге  асырылады?</a:t>
            </a:r>
            <a:endParaRPr lang="ru-RU" dirty="0" smtClean="0">
              <a:solidFill>
                <a:schemeClr val="tx1"/>
              </a:solidFill>
              <a:latin typeface="Times New Roman" pitchFamily="18" charset="0"/>
              <a:cs typeface="Times New Roman" pitchFamily="18" charset="0"/>
            </a:endParaRPr>
          </a:p>
          <a:p>
            <a:pPr algn="ctr"/>
            <a:endParaRPr lang="ru-RU" dirty="0" smtClean="0">
              <a:solidFill>
                <a:schemeClr val="tx1"/>
              </a:solidFill>
              <a:latin typeface="Times New Roman" pitchFamily="18" charset="0"/>
              <a:cs typeface="Times New Roman" pitchFamily="18" charset="0"/>
            </a:endParaRPr>
          </a:p>
          <a:p>
            <a:endParaRPr lang="ru-RU" dirty="0"/>
          </a:p>
        </p:txBody>
      </p:sp>
      <p:sp>
        <p:nvSpPr>
          <p:cNvPr id="7" name="Прямоугольник с двумя скругленными противолежащими углами 6"/>
          <p:cNvSpPr/>
          <p:nvPr/>
        </p:nvSpPr>
        <p:spPr>
          <a:xfrm>
            <a:off x="539552" y="188640"/>
            <a:ext cx="5472608" cy="648072"/>
          </a:xfrm>
          <a:prstGeom prst="round2Diag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k-KZ" sz="800" dirty="0" smtClean="0">
              <a:solidFill>
                <a:schemeClr val="tx1"/>
              </a:solidFill>
              <a:latin typeface="Times New Roman" pitchFamily="18" charset="0"/>
              <a:cs typeface="Times New Roman" pitchFamily="18" charset="0"/>
            </a:endParaRPr>
          </a:p>
          <a:p>
            <a:pPr lvl="0"/>
            <a:endParaRPr lang="kk-KZ" sz="800" dirty="0" smtClean="0">
              <a:solidFill>
                <a:schemeClr val="tx1"/>
              </a:solidFill>
              <a:latin typeface="Times New Roman" pitchFamily="18" charset="0"/>
              <a:cs typeface="Times New Roman" pitchFamily="18" charset="0"/>
            </a:endParaRPr>
          </a:p>
          <a:p>
            <a:pPr lvl="0"/>
            <a:r>
              <a:rPr lang="kk-KZ" dirty="0" smtClean="0">
                <a:solidFill>
                  <a:schemeClr val="tx1"/>
                </a:solidFill>
                <a:latin typeface="Times New Roman" pitchFamily="18" charset="0"/>
                <a:cs typeface="Times New Roman" pitchFamily="18" charset="0"/>
              </a:rPr>
              <a:t>Оқушының  </a:t>
            </a:r>
            <a:r>
              <a:rPr lang="kk-KZ" dirty="0">
                <a:solidFill>
                  <a:schemeClr val="tx1"/>
                </a:solidFill>
                <a:latin typeface="Times New Roman" pitchFamily="18" charset="0"/>
                <a:cs typeface="Times New Roman" pitchFamily="18" charset="0"/>
              </a:rPr>
              <a:t>сабақтан  тыс  әрекетіне  мән беріп, бақылау,  зерттеу  жүргізу;</a:t>
            </a:r>
            <a:endParaRPr lang="ru-RU" dirty="0">
              <a:solidFill>
                <a:schemeClr val="tx1"/>
              </a:solidFill>
              <a:latin typeface="Times New Roman" pitchFamily="18" charset="0"/>
              <a:cs typeface="Times New Roman" pitchFamily="18" charset="0"/>
            </a:endParaRPr>
          </a:p>
          <a:p>
            <a:endParaRPr lang="ru-RU" dirty="0">
              <a:solidFill>
                <a:schemeClr val="tx1"/>
              </a:solidFill>
              <a:latin typeface="Times New Roman" pitchFamily="18" charset="0"/>
              <a:cs typeface="Times New Roman" pitchFamily="18" charset="0"/>
            </a:endParaRPr>
          </a:p>
        </p:txBody>
      </p:sp>
      <p:sp>
        <p:nvSpPr>
          <p:cNvPr id="8" name="Прямоугольник с двумя скругленными противолежащими углами 7"/>
          <p:cNvSpPr/>
          <p:nvPr/>
        </p:nvSpPr>
        <p:spPr>
          <a:xfrm>
            <a:off x="971600" y="908720"/>
            <a:ext cx="5472608" cy="648072"/>
          </a:xfrm>
          <a:prstGeom prst="round2Diag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k-KZ" dirty="0" smtClean="0">
              <a:solidFill>
                <a:schemeClr val="tx1"/>
              </a:solidFill>
              <a:latin typeface="Times New Roman" pitchFamily="18" charset="0"/>
              <a:cs typeface="Times New Roman" pitchFamily="18" charset="0"/>
            </a:endParaRPr>
          </a:p>
          <a:p>
            <a:pPr lvl="0"/>
            <a:r>
              <a:rPr lang="kk-KZ" dirty="0">
                <a:solidFill>
                  <a:schemeClr val="tx1"/>
                </a:solidFill>
                <a:latin typeface="Times New Roman" pitchFamily="18" charset="0"/>
                <a:cs typeface="Times New Roman" pitchFamily="18" charset="0"/>
              </a:rPr>
              <a:t>Әр  түрлі  әдістер  арқылы   оқушының  білім  деңгейін  анықтау;</a:t>
            </a:r>
            <a:endParaRPr lang="ru-RU" dirty="0">
              <a:solidFill>
                <a:schemeClr val="tx1"/>
              </a:solidFill>
              <a:latin typeface="Times New Roman" pitchFamily="18" charset="0"/>
              <a:cs typeface="Times New Roman" pitchFamily="18" charset="0"/>
            </a:endParaRPr>
          </a:p>
          <a:p>
            <a:pPr algn="ctr"/>
            <a:endParaRPr lang="ru-RU" dirty="0">
              <a:solidFill>
                <a:schemeClr val="tx1"/>
              </a:solidFill>
              <a:latin typeface="Times New Roman" pitchFamily="18" charset="0"/>
              <a:cs typeface="Times New Roman" pitchFamily="18" charset="0"/>
            </a:endParaRPr>
          </a:p>
        </p:txBody>
      </p:sp>
      <p:sp>
        <p:nvSpPr>
          <p:cNvPr id="10" name="Прямоугольник с двумя скругленными противолежащими углами 9"/>
          <p:cNvSpPr/>
          <p:nvPr/>
        </p:nvSpPr>
        <p:spPr>
          <a:xfrm>
            <a:off x="1835696" y="1628800"/>
            <a:ext cx="5472608" cy="432048"/>
          </a:xfrm>
          <a:prstGeom prst="round2Diag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k-KZ" sz="800" dirty="0" smtClean="0">
              <a:solidFill>
                <a:schemeClr val="tx1"/>
              </a:solidFill>
              <a:latin typeface="Times New Roman" pitchFamily="18" charset="0"/>
              <a:cs typeface="Times New Roman" pitchFamily="18" charset="0"/>
            </a:endParaRPr>
          </a:p>
          <a:p>
            <a:pPr lvl="0"/>
            <a:endParaRPr lang="kk-KZ" sz="800" dirty="0" smtClean="0">
              <a:solidFill>
                <a:schemeClr val="tx1"/>
              </a:solidFill>
              <a:latin typeface="Times New Roman" pitchFamily="18" charset="0"/>
              <a:cs typeface="Times New Roman" pitchFamily="18" charset="0"/>
            </a:endParaRPr>
          </a:p>
          <a:p>
            <a:pPr lvl="0"/>
            <a:r>
              <a:rPr lang="kk-KZ" dirty="0" smtClean="0">
                <a:solidFill>
                  <a:schemeClr val="tx1"/>
                </a:solidFill>
                <a:latin typeface="Times New Roman" pitchFamily="18" charset="0"/>
                <a:cs typeface="Times New Roman" pitchFamily="18" charset="0"/>
              </a:rPr>
              <a:t>Оқушының </a:t>
            </a:r>
            <a:r>
              <a:rPr lang="kk-KZ" dirty="0">
                <a:solidFill>
                  <a:schemeClr val="tx1"/>
                </a:solidFill>
                <a:latin typeface="Times New Roman" pitchFamily="18" charset="0"/>
                <a:cs typeface="Times New Roman" pitchFamily="18" charset="0"/>
              </a:rPr>
              <a:t>креативті  ойлауына  аса  мән  беру;</a:t>
            </a:r>
            <a:endParaRPr lang="ru-RU" dirty="0">
              <a:solidFill>
                <a:schemeClr val="tx1"/>
              </a:solidFill>
              <a:latin typeface="Times New Roman" pitchFamily="18" charset="0"/>
              <a:cs typeface="Times New Roman" pitchFamily="18" charset="0"/>
            </a:endParaRPr>
          </a:p>
          <a:p>
            <a:endParaRPr lang="ru-RU" dirty="0">
              <a:solidFill>
                <a:schemeClr val="tx1"/>
              </a:solidFill>
              <a:latin typeface="Times New Roman" pitchFamily="18" charset="0"/>
              <a:cs typeface="Times New Roman" pitchFamily="18" charset="0"/>
            </a:endParaRPr>
          </a:p>
        </p:txBody>
      </p:sp>
      <p:sp>
        <p:nvSpPr>
          <p:cNvPr id="11" name="Прямоугольник с двумя скругленными противолежащими углами 10"/>
          <p:cNvSpPr/>
          <p:nvPr/>
        </p:nvSpPr>
        <p:spPr>
          <a:xfrm>
            <a:off x="2483768" y="2132856"/>
            <a:ext cx="5472608" cy="360040"/>
          </a:xfrm>
          <a:prstGeom prst="round2Diag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kk-KZ" sz="800" dirty="0" smtClean="0">
              <a:solidFill>
                <a:schemeClr val="tx1"/>
              </a:solidFill>
              <a:latin typeface="Times New Roman" pitchFamily="18" charset="0"/>
              <a:cs typeface="Times New Roman" pitchFamily="18" charset="0"/>
            </a:endParaRPr>
          </a:p>
          <a:p>
            <a:pPr lvl="0"/>
            <a:endParaRPr lang="kk-KZ" sz="800" dirty="0" smtClean="0">
              <a:solidFill>
                <a:schemeClr val="tx1"/>
              </a:solidFill>
              <a:latin typeface="Times New Roman" pitchFamily="18" charset="0"/>
              <a:cs typeface="Times New Roman" pitchFamily="18" charset="0"/>
            </a:endParaRPr>
          </a:p>
          <a:p>
            <a:pPr lvl="0"/>
            <a:r>
              <a:rPr lang="kk-KZ" dirty="0" smtClean="0">
                <a:solidFill>
                  <a:schemeClr val="tx1"/>
                </a:solidFill>
                <a:latin typeface="Times New Roman" pitchFamily="18" charset="0"/>
                <a:cs typeface="Times New Roman" pitchFamily="18" charset="0"/>
              </a:rPr>
              <a:t>Оқушының </a:t>
            </a:r>
            <a:r>
              <a:rPr lang="kk-KZ" dirty="0">
                <a:solidFill>
                  <a:schemeClr val="tx1"/>
                </a:solidFill>
                <a:latin typeface="Times New Roman" pitchFamily="18" charset="0"/>
                <a:cs typeface="Times New Roman" pitchFamily="18" charset="0"/>
              </a:rPr>
              <a:t>интуициясы  бар;</a:t>
            </a:r>
            <a:endParaRPr lang="ru-RU" dirty="0">
              <a:solidFill>
                <a:schemeClr val="tx1"/>
              </a:solidFill>
              <a:latin typeface="Times New Roman" pitchFamily="18" charset="0"/>
              <a:cs typeface="Times New Roman" pitchFamily="18" charset="0"/>
            </a:endParaRPr>
          </a:p>
          <a:p>
            <a:endParaRPr lang="ru-RU" dirty="0">
              <a:solidFill>
                <a:schemeClr val="tx1"/>
              </a:solidFill>
              <a:latin typeface="Times New Roman" pitchFamily="18" charset="0"/>
              <a:cs typeface="Times New Roman" pitchFamily="18" charset="0"/>
            </a:endParaRPr>
          </a:p>
        </p:txBody>
      </p:sp>
      <p:sp>
        <p:nvSpPr>
          <p:cNvPr id="12" name="Прямоугольник с двумя скругленными противолежащими углами 11"/>
          <p:cNvSpPr/>
          <p:nvPr/>
        </p:nvSpPr>
        <p:spPr>
          <a:xfrm>
            <a:off x="3347864" y="2996952"/>
            <a:ext cx="5472608" cy="360040"/>
          </a:xfrm>
          <a:prstGeom prst="round2Diag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k-KZ" sz="800" dirty="0" smtClean="0">
              <a:solidFill>
                <a:schemeClr val="tx1"/>
              </a:solidFill>
              <a:latin typeface="Times New Roman" pitchFamily="18" charset="0"/>
              <a:cs typeface="Times New Roman" pitchFamily="18" charset="0"/>
            </a:endParaRPr>
          </a:p>
          <a:p>
            <a:pPr lvl="0"/>
            <a:endParaRPr lang="kk-KZ" sz="800" dirty="0" smtClean="0">
              <a:solidFill>
                <a:schemeClr val="tx1"/>
              </a:solidFill>
              <a:latin typeface="Times New Roman" pitchFamily="18" charset="0"/>
              <a:cs typeface="Times New Roman" pitchFamily="18" charset="0"/>
            </a:endParaRPr>
          </a:p>
          <a:p>
            <a:pPr lvl="0"/>
            <a:r>
              <a:rPr lang="kk-KZ" dirty="0" smtClean="0">
                <a:solidFill>
                  <a:schemeClr val="tx1"/>
                </a:solidFill>
                <a:latin typeface="Times New Roman" pitchFamily="18" charset="0"/>
                <a:cs typeface="Times New Roman" pitchFamily="18" charset="0"/>
              </a:rPr>
              <a:t>Пәндік  </a:t>
            </a:r>
            <a:r>
              <a:rPr lang="kk-KZ" dirty="0">
                <a:solidFill>
                  <a:schemeClr val="tx1"/>
                </a:solidFill>
                <a:latin typeface="Times New Roman" pitchFamily="18" charset="0"/>
                <a:cs typeface="Times New Roman" pitchFamily="18" charset="0"/>
              </a:rPr>
              <a:t>үйірмелерге  </a:t>
            </a:r>
            <a:r>
              <a:rPr lang="kk-KZ" dirty="0" smtClean="0">
                <a:solidFill>
                  <a:schemeClr val="tx1"/>
                </a:solidFill>
                <a:latin typeface="Times New Roman" pitchFamily="18" charset="0"/>
                <a:cs typeface="Times New Roman" pitchFamily="18" charset="0"/>
              </a:rPr>
              <a:t>қатыстыру;</a:t>
            </a:r>
            <a:endParaRPr lang="ru-RU" dirty="0" smtClean="0">
              <a:solidFill>
                <a:schemeClr val="tx1"/>
              </a:solidFill>
              <a:latin typeface="Times New Roman" pitchFamily="18" charset="0"/>
              <a:cs typeface="Times New Roman" pitchFamily="18" charset="0"/>
            </a:endParaRPr>
          </a:p>
          <a:p>
            <a:endParaRPr lang="ru-RU" dirty="0">
              <a:solidFill>
                <a:schemeClr val="tx1"/>
              </a:solidFill>
              <a:latin typeface="Times New Roman" pitchFamily="18" charset="0"/>
              <a:cs typeface="Times New Roman" pitchFamily="18" charset="0"/>
            </a:endParaRPr>
          </a:p>
        </p:txBody>
      </p:sp>
      <p:sp>
        <p:nvSpPr>
          <p:cNvPr id="13" name="Прямоугольник с двумя скругленными противолежащими углами 12"/>
          <p:cNvSpPr/>
          <p:nvPr/>
        </p:nvSpPr>
        <p:spPr>
          <a:xfrm>
            <a:off x="2987824" y="4005064"/>
            <a:ext cx="5472608" cy="360040"/>
          </a:xfrm>
          <a:prstGeom prst="round2Diag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k-KZ" sz="800" dirty="0" smtClean="0">
              <a:solidFill>
                <a:schemeClr val="tx1"/>
              </a:solidFill>
              <a:latin typeface="Times New Roman" pitchFamily="18" charset="0"/>
              <a:cs typeface="Times New Roman" pitchFamily="18" charset="0"/>
            </a:endParaRPr>
          </a:p>
          <a:p>
            <a:pPr lvl="0"/>
            <a:endParaRPr lang="kk-KZ" sz="800" dirty="0" smtClean="0">
              <a:solidFill>
                <a:schemeClr val="tx1"/>
              </a:solidFill>
            </a:endParaRPr>
          </a:p>
          <a:p>
            <a:pPr lvl="0"/>
            <a:r>
              <a:rPr lang="kk-KZ" dirty="0" smtClean="0">
                <a:solidFill>
                  <a:schemeClr val="tx1"/>
                </a:solidFill>
                <a:latin typeface="Times New Roman" pitchFamily="18" charset="0"/>
                <a:cs typeface="Times New Roman" pitchFamily="18" charset="0"/>
              </a:rPr>
              <a:t>Олимпиадаларға  </a:t>
            </a:r>
            <a:r>
              <a:rPr lang="kk-KZ" dirty="0">
                <a:solidFill>
                  <a:schemeClr val="tx1"/>
                </a:solidFill>
                <a:latin typeface="Times New Roman" pitchFamily="18" charset="0"/>
                <a:cs typeface="Times New Roman" pitchFamily="18" charset="0"/>
              </a:rPr>
              <a:t>дайындау;</a:t>
            </a:r>
            <a:endParaRPr lang="ru-RU" dirty="0">
              <a:solidFill>
                <a:schemeClr val="tx1"/>
              </a:solidFill>
              <a:latin typeface="Times New Roman" pitchFamily="18" charset="0"/>
              <a:cs typeface="Times New Roman" pitchFamily="18" charset="0"/>
            </a:endParaRPr>
          </a:p>
          <a:p>
            <a:endParaRPr lang="ru-RU" dirty="0">
              <a:solidFill>
                <a:schemeClr val="tx1"/>
              </a:solidFill>
              <a:latin typeface="Times New Roman" pitchFamily="18" charset="0"/>
              <a:cs typeface="Times New Roman" pitchFamily="18" charset="0"/>
            </a:endParaRPr>
          </a:p>
        </p:txBody>
      </p:sp>
      <p:sp>
        <p:nvSpPr>
          <p:cNvPr id="14" name="Прямоугольник с двумя скругленными противолежащими углами 13"/>
          <p:cNvSpPr/>
          <p:nvPr/>
        </p:nvSpPr>
        <p:spPr>
          <a:xfrm>
            <a:off x="2483768" y="4509120"/>
            <a:ext cx="5472608" cy="648072"/>
          </a:xfrm>
          <a:prstGeom prst="round2Diag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k-KZ" sz="800" dirty="0" smtClean="0">
              <a:solidFill>
                <a:schemeClr val="tx1"/>
              </a:solidFill>
              <a:latin typeface="Times New Roman" pitchFamily="18" charset="0"/>
              <a:cs typeface="Times New Roman" pitchFamily="18" charset="0"/>
            </a:endParaRPr>
          </a:p>
          <a:p>
            <a:pPr lvl="0"/>
            <a:endParaRPr lang="kk-KZ" sz="800" dirty="0" smtClean="0">
              <a:solidFill>
                <a:schemeClr val="tx1"/>
              </a:solidFill>
              <a:latin typeface="Times New Roman" pitchFamily="18" charset="0"/>
              <a:cs typeface="Times New Roman" pitchFamily="18" charset="0"/>
            </a:endParaRPr>
          </a:p>
          <a:p>
            <a:pPr lvl="0"/>
            <a:r>
              <a:rPr lang="kk-KZ" dirty="0" smtClean="0">
                <a:solidFill>
                  <a:schemeClr val="tx1"/>
                </a:solidFill>
                <a:latin typeface="Times New Roman" pitchFamily="18" charset="0"/>
                <a:cs typeface="Times New Roman" pitchFamily="18" charset="0"/>
              </a:rPr>
              <a:t>Интеллектуалдық  </a:t>
            </a:r>
            <a:r>
              <a:rPr lang="kk-KZ" dirty="0">
                <a:solidFill>
                  <a:schemeClr val="tx1"/>
                </a:solidFill>
                <a:latin typeface="Times New Roman" pitchFamily="18" charset="0"/>
                <a:cs typeface="Times New Roman" pitchFamily="18" charset="0"/>
              </a:rPr>
              <a:t>ойындар, дебат(пікірсайыс) клубының  мүшесі  болу</a:t>
            </a:r>
            <a:endParaRPr lang="ru-RU" dirty="0">
              <a:solidFill>
                <a:schemeClr val="tx1"/>
              </a:solidFill>
              <a:latin typeface="Times New Roman" pitchFamily="18" charset="0"/>
              <a:cs typeface="Times New Roman" pitchFamily="18" charset="0"/>
            </a:endParaRPr>
          </a:p>
          <a:p>
            <a:endParaRPr lang="ru-RU" dirty="0">
              <a:solidFill>
                <a:schemeClr val="tx1"/>
              </a:solidFill>
              <a:latin typeface="Times New Roman" pitchFamily="18" charset="0"/>
              <a:cs typeface="Times New Roman" pitchFamily="18" charset="0"/>
            </a:endParaRPr>
          </a:p>
        </p:txBody>
      </p:sp>
      <p:sp>
        <p:nvSpPr>
          <p:cNvPr id="15" name="Прямоугольник с двумя скругленными противолежащими углами 14"/>
          <p:cNvSpPr/>
          <p:nvPr/>
        </p:nvSpPr>
        <p:spPr>
          <a:xfrm>
            <a:off x="683568" y="6093296"/>
            <a:ext cx="5472608" cy="576064"/>
          </a:xfrm>
          <a:prstGeom prst="round2Diag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sz="800" dirty="0" smtClean="0">
              <a:solidFill>
                <a:schemeClr val="tx1"/>
              </a:solidFill>
              <a:latin typeface="Times New Roman" pitchFamily="18" charset="0"/>
              <a:cs typeface="Times New Roman" pitchFamily="18" charset="0"/>
            </a:endParaRPr>
          </a:p>
          <a:p>
            <a:pPr algn="ctr"/>
            <a:r>
              <a:rPr lang="kk-KZ" dirty="0" smtClean="0">
                <a:solidFill>
                  <a:schemeClr val="tx1"/>
                </a:solidFill>
                <a:latin typeface="Times New Roman" pitchFamily="18" charset="0"/>
                <a:cs typeface="Times New Roman" pitchFamily="18" charset="0"/>
              </a:rPr>
              <a:t>Оқушыларды  </a:t>
            </a:r>
            <a:r>
              <a:rPr lang="kk-KZ" dirty="0">
                <a:solidFill>
                  <a:schemeClr val="tx1"/>
                </a:solidFill>
                <a:latin typeface="Times New Roman" pitchFamily="18" charset="0"/>
                <a:cs typeface="Times New Roman" pitchFamily="18" charset="0"/>
              </a:rPr>
              <a:t>аудандық, облыстық,  республикалық  шығармалар,  жобалар  байқауына  қатыстыру; </a:t>
            </a:r>
            <a:endParaRPr lang="ru-RU" dirty="0">
              <a:solidFill>
                <a:schemeClr val="tx1"/>
              </a:solidFill>
              <a:latin typeface="Times New Roman" pitchFamily="18" charset="0"/>
              <a:cs typeface="Times New Roman" pitchFamily="18" charset="0"/>
            </a:endParaRPr>
          </a:p>
          <a:p>
            <a:pPr lvl="0" algn="ctr"/>
            <a:endParaRPr lang="kk-KZ" sz="1600" dirty="0" smtClean="0">
              <a:solidFill>
                <a:schemeClr val="tx1"/>
              </a:solidFill>
              <a:latin typeface="Times New Roman" pitchFamily="18" charset="0"/>
              <a:cs typeface="Times New Roman" pitchFamily="18" charset="0"/>
            </a:endParaRPr>
          </a:p>
        </p:txBody>
      </p:sp>
      <p:sp>
        <p:nvSpPr>
          <p:cNvPr id="17" name="Прямоугольник с двумя скругленными противолежащими углами 16"/>
          <p:cNvSpPr/>
          <p:nvPr/>
        </p:nvSpPr>
        <p:spPr>
          <a:xfrm>
            <a:off x="2987824" y="2564904"/>
            <a:ext cx="5472608" cy="360040"/>
          </a:xfrm>
          <a:prstGeom prst="round2Diag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k-KZ" sz="800" dirty="0" smtClean="0">
              <a:solidFill>
                <a:schemeClr val="tx1"/>
              </a:solidFill>
              <a:latin typeface="Times New Roman" pitchFamily="18" charset="0"/>
              <a:cs typeface="Times New Roman" pitchFamily="18" charset="0"/>
            </a:endParaRPr>
          </a:p>
          <a:p>
            <a:pPr lvl="0"/>
            <a:endParaRPr lang="kk-KZ" sz="800" dirty="0" smtClean="0">
              <a:solidFill>
                <a:schemeClr val="tx1"/>
              </a:solidFill>
              <a:latin typeface="Times New Roman" pitchFamily="18" charset="0"/>
              <a:cs typeface="Times New Roman" pitchFamily="18" charset="0"/>
            </a:endParaRPr>
          </a:p>
          <a:p>
            <a:pPr lvl="0"/>
            <a:r>
              <a:rPr lang="kk-KZ" dirty="0" smtClean="0">
                <a:solidFill>
                  <a:schemeClr val="tx1"/>
                </a:solidFill>
                <a:latin typeface="Times New Roman" pitchFamily="18" charset="0"/>
                <a:cs typeface="Times New Roman" pitchFamily="18" charset="0"/>
              </a:rPr>
              <a:t>Толлеранттық  </a:t>
            </a:r>
            <a:r>
              <a:rPr lang="kk-KZ" dirty="0">
                <a:solidFill>
                  <a:schemeClr val="tx1"/>
                </a:solidFill>
                <a:latin typeface="Times New Roman" pitchFamily="18" charset="0"/>
                <a:cs typeface="Times New Roman" pitchFamily="18" charset="0"/>
              </a:rPr>
              <a:t>қабілеті  бар;</a:t>
            </a:r>
            <a:endParaRPr lang="ru-RU" dirty="0">
              <a:solidFill>
                <a:schemeClr val="tx1"/>
              </a:solidFill>
              <a:latin typeface="Times New Roman" pitchFamily="18" charset="0"/>
              <a:cs typeface="Times New Roman" pitchFamily="18" charset="0"/>
            </a:endParaRPr>
          </a:p>
          <a:p>
            <a:endParaRPr lang="ru-RU" dirty="0">
              <a:solidFill>
                <a:schemeClr val="tx1"/>
              </a:solidFill>
              <a:latin typeface="Times New Roman" pitchFamily="18" charset="0"/>
              <a:cs typeface="Times New Roman" pitchFamily="18" charset="0"/>
            </a:endParaRPr>
          </a:p>
        </p:txBody>
      </p:sp>
      <p:sp>
        <p:nvSpPr>
          <p:cNvPr id="18" name="Прямоугольник с двумя скругленными противолежащими углами 17"/>
          <p:cNvSpPr/>
          <p:nvPr/>
        </p:nvSpPr>
        <p:spPr>
          <a:xfrm>
            <a:off x="3347864" y="3501008"/>
            <a:ext cx="5472608" cy="360040"/>
          </a:xfrm>
          <a:prstGeom prst="round2Diag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kk-KZ" dirty="0" smtClean="0">
                <a:solidFill>
                  <a:schemeClr val="tx1"/>
                </a:solidFill>
                <a:latin typeface="Times New Roman" pitchFamily="18" charset="0"/>
                <a:cs typeface="Times New Roman" pitchFamily="18" charset="0"/>
              </a:rPr>
              <a:t>Сайыстарға </a:t>
            </a:r>
            <a:r>
              <a:rPr lang="kk-KZ" dirty="0">
                <a:solidFill>
                  <a:schemeClr val="tx1"/>
                </a:solidFill>
                <a:latin typeface="Times New Roman" pitchFamily="18" charset="0"/>
                <a:cs typeface="Times New Roman" pitchFamily="18" charset="0"/>
              </a:rPr>
              <a:t>қатысу</a:t>
            </a:r>
            <a:r>
              <a:rPr lang="kk-KZ" dirty="0" smtClean="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p:txBody>
      </p:sp>
      <p:sp>
        <p:nvSpPr>
          <p:cNvPr id="19" name="Прямоугольник с двумя скругленными противолежащими углами 18"/>
          <p:cNvSpPr/>
          <p:nvPr/>
        </p:nvSpPr>
        <p:spPr>
          <a:xfrm>
            <a:off x="1475656" y="5301208"/>
            <a:ext cx="5976664" cy="648072"/>
          </a:xfrm>
          <a:prstGeom prst="round2Diag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kk-KZ" dirty="0">
                <a:solidFill>
                  <a:schemeClr val="tx1"/>
                </a:solidFill>
                <a:latin typeface="Times New Roman" pitchFamily="18" charset="0"/>
                <a:cs typeface="Times New Roman" pitchFamily="18" charset="0"/>
              </a:rPr>
              <a:t>Шеберлер  байқауына қатысу ( ақындар  айтысы, шешендер   сайысы, би  үйірмесі, шебер қолдар  үйірмесі)</a:t>
            </a:r>
            <a:endParaRPr lang="ru-RU" dirty="0">
              <a:solidFill>
                <a:schemeClr val="tx1"/>
              </a:solidFill>
              <a:latin typeface="Times New Roman" pitchFamily="18" charset="0"/>
              <a:cs typeface="Times New Roman" pitchFamily="18" charset="0"/>
            </a:endParaRPr>
          </a:p>
        </p:txBody>
      </p:sp>
      <p:sp>
        <p:nvSpPr>
          <p:cNvPr id="20" name="4-конечная звезда 19"/>
          <p:cNvSpPr/>
          <p:nvPr/>
        </p:nvSpPr>
        <p:spPr>
          <a:xfrm>
            <a:off x="539552" y="1052736"/>
            <a:ext cx="288032" cy="288032"/>
          </a:xfrm>
          <a:prstGeom prst="star4">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ysClr val="windowText" lastClr="000000"/>
              </a:solidFill>
            </a:endParaRPr>
          </a:p>
        </p:txBody>
      </p:sp>
      <p:sp>
        <p:nvSpPr>
          <p:cNvPr id="21" name="4-конечная звезда 20"/>
          <p:cNvSpPr/>
          <p:nvPr/>
        </p:nvSpPr>
        <p:spPr>
          <a:xfrm>
            <a:off x="179512" y="332656"/>
            <a:ext cx="288032" cy="288032"/>
          </a:xfrm>
          <a:prstGeom prst="star4">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ysClr val="windowText" lastClr="000000"/>
              </a:solidFill>
            </a:endParaRPr>
          </a:p>
        </p:txBody>
      </p:sp>
      <p:sp>
        <p:nvSpPr>
          <p:cNvPr id="22" name="4-конечная звезда 21"/>
          <p:cNvSpPr/>
          <p:nvPr/>
        </p:nvSpPr>
        <p:spPr>
          <a:xfrm>
            <a:off x="1475656" y="1700808"/>
            <a:ext cx="288032" cy="288032"/>
          </a:xfrm>
          <a:prstGeom prst="star4">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ysClr val="windowText" lastClr="000000"/>
              </a:solidFill>
            </a:endParaRPr>
          </a:p>
        </p:txBody>
      </p:sp>
      <p:sp>
        <p:nvSpPr>
          <p:cNvPr id="23" name="4-конечная звезда 22"/>
          <p:cNvSpPr/>
          <p:nvPr/>
        </p:nvSpPr>
        <p:spPr>
          <a:xfrm>
            <a:off x="2123728" y="2132856"/>
            <a:ext cx="288032" cy="288032"/>
          </a:xfrm>
          <a:prstGeom prst="star4">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ysClr val="windowText" lastClr="000000"/>
              </a:solidFill>
            </a:endParaRPr>
          </a:p>
        </p:txBody>
      </p:sp>
      <p:sp>
        <p:nvSpPr>
          <p:cNvPr id="24" name="4-конечная звезда 23"/>
          <p:cNvSpPr/>
          <p:nvPr/>
        </p:nvSpPr>
        <p:spPr>
          <a:xfrm>
            <a:off x="2627784" y="2564904"/>
            <a:ext cx="288032" cy="288032"/>
          </a:xfrm>
          <a:prstGeom prst="star4">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ysClr val="windowText" lastClr="000000"/>
              </a:solidFill>
            </a:endParaRPr>
          </a:p>
        </p:txBody>
      </p:sp>
      <p:sp>
        <p:nvSpPr>
          <p:cNvPr id="25" name="4-конечная звезда 24"/>
          <p:cNvSpPr/>
          <p:nvPr/>
        </p:nvSpPr>
        <p:spPr>
          <a:xfrm>
            <a:off x="2987824" y="2996952"/>
            <a:ext cx="288032" cy="288032"/>
          </a:xfrm>
          <a:prstGeom prst="star4">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ysClr val="windowText" lastClr="000000"/>
              </a:solidFill>
            </a:endParaRPr>
          </a:p>
        </p:txBody>
      </p:sp>
      <p:sp>
        <p:nvSpPr>
          <p:cNvPr id="26" name="4-конечная звезда 25"/>
          <p:cNvSpPr/>
          <p:nvPr/>
        </p:nvSpPr>
        <p:spPr>
          <a:xfrm>
            <a:off x="2987824" y="3573016"/>
            <a:ext cx="288032" cy="288032"/>
          </a:xfrm>
          <a:prstGeom prst="star4">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ysClr val="windowText" lastClr="000000"/>
              </a:solidFill>
            </a:endParaRPr>
          </a:p>
        </p:txBody>
      </p:sp>
      <p:sp>
        <p:nvSpPr>
          <p:cNvPr id="27" name="4-конечная звезда 26"/>
          <p:cNvSpPr/>
          <p:nvPr/>
        </p:nvSpPr>
        <p:spPr>
          <a:xfrm>
            <a:off x="2627784" y="4005064"/>
            <a:ext cx="288032" cy="288032"/>
          </a:xfrm>
          <a:prstGeom prst="star4">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ysClr val="windowText" lastClr="000000"/>
              </a:solidFill>
            </a:endParaRPr>
          </a:p>
        </p:txBody>
      </p:sp>
      <p:sp>
        <p:nvSpPr>
          <p:cNvPr id="28" name="4-конечная звезда 27"/>
          <p:cNvSpPr/>
          <p:nvPr/>
        </p:nvSpPr>
        <p:spPr>
          <a:xfrm>
            <a:off x="2123728" y="4725144"/>
            <a:ext cx="288032" cy="288032"/>
          </a:xfrm>
          <a:prstGeom prst="star4">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ysClr val="windowText" lastClr="000000"/>
              </a:solidFill>
            </a:endParaRPr>
          </a:p>
        </p:txBody>
      </p:sp>
      <p:sp>
        <p:nvSpPr>
          <p:cNvPr id="29" name="4-конечная звезда 28"/>
          <p:cNvSpPr/>
          <p:nvPr/>
        </p:nvSpPr>
        <p:spPr>
          <a:xfrm>
            <a:off x="1115616" y="5445224"/>
            <a:ext cx="288032" cy="288032"/>
          </a:xfrm>
          <a:prstGeom prst="star4">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ysClr val="windowText" lastClr="000000"/>
              </a:solidFill>
            </a:endParaRPr>
          </a:p>
        </p:txBody>
      </p:sp>
      <p:sp>
        <p:nvSpPr>
          <p:cNvPr id="30" name="4-конечная звезда 29"/>
          <p:cNvSpPr/>
          <p:nvPr/>
        </p:nvSpPr>
        <p:spPr>
          <a:xfrm>
            <a:off x="251520" y="6237312"/>
            <a:ext cx="288032" cy="288032"/>
          </a:xfrm>
          <a:prstGeom prst="star4">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ysClr val="windowText" lastClr="000000"/>
              </a:solidFill>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amond(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amond(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amond(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amond(in)">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amond(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amond(in)">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amond(in)">
                                      <p:cBhvr>
                                        <p:cTn id="52" dur="2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diamond(in)">
                                      <p:cBhvr>
                                        <p:cTn id="5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661248"/>
            <a:ext cx="8229600" cy="648072"/>
          </a:xfrm>
        </p:spPr>
        <p:txBody>
          <a:bodyPr>
            <a:noAutofit/>
          </a:bodyPr>
          <a:lstStyle/>
          <a:p>
            <a:pPr algn="l"/>
            <a:r>
              <a:rPr lang="kk-KZ" sz="2800" dirty="0">
                <a:latin typeface="Times New Roman" pitchFamily="18" charset="0"/>
                <a:cs typeface="Times New Roman" pitchFamily="18" charset="0"/>
              </a:rPr>
              <a:t>секциялары  жұмыс  </a:t>
            </a:r>
            <a:r>
              <a:rPr lang="kk-KZ" sz="2800" dirty="0" smtClean="0">
                <a:latin typeface="Times New Roman" pitchFamily="18" charset="0"/>
                <a:cs typeface="Times New Roman" pitchFamily="18" charset="0"/>
              </a:rPr>
              <a:t>істейді.</a:t>
            </a:r>
            <a:endParaRPr lang="ru-RU" sz="2800" dirty="0">
              <a:latin typeface="Times New Roman" pitchFamily="18" charset="0"/>
              <a:cs typeface="Times New Roman" pitchFamily="18" charset="0"/>
            </a:endParaRPr>
          </a:p>
        </p:txBody>
      </p:sp>
      <p:sp>
        <p:nvSpPr>
          <p:cNvPr id="4" name="Нашивка 3"/>
          <p:cNvSpPr/>
          <p:nvPr/>
        </p:nvSpPr>
        <p:spPr>
          <a:xfrm>
            <a:off x="683568" y="1700808"/>
            <a:ext cx="504056" cy="216024"/>
          </a:xfrm>
          <a:prstGeom prst="chevro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ysClr val="windowText" lastClr="000000"/>
              </a:solidFill>
            </a:endParaRPr>
          </a:p>
        </p:txBody>
      </p:sp>
      <p:sp>
        <p:nvSpPr>
          <p:cNvPr id="5" name="Нашивка 4"/>
          <p:cNvSpPr/>
          <p:nvPr/>
        </p:nvSpPr>
        <p:spPr>
          <a:xfrm>
            <a:off x="1259632" y="2348880"/>
            <a:ext cx="504056" cy="216024"/>
          </a:xfrm>
          <a:prstGeom prst="chevro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ysClr val="windowText" lastClr="000000"/>
              </a:solidFill>
            </a:endParaRPr>
          </a:p>
        </p:txBody>
      </p:sp>
      <p:sp>
        <p:nvSpPr>
          <p:cNvPr id="6" name="Нашивка 5"/>
          <p:cNvSpPr/>
          <p:nvPr/>
        </p:nvSpPr>
        <p:spPr>
          <a:xfrm>
            <a:off x="1979712" y="3068960"/>
            <a:ext cx="504056" cy="216024"/>
          </a:xfrm>
          <a:prstGeom prst="chevro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ysClr val="windowText" lastClr="000000"/>
              </a:solidFill>
            </a:endParaRPr>
          </a:p>
        </p:txBody>
      </p:sp>
      <p:sp>
        <p:nvSpPr>
          <p:cNvPr id="7" name="Нашивка 6"/>
          <p:cNvSpPr/>
          <p:nvPr/>
        </p:nvSpPr>
        <p:spPr>
          <a:xfrm>
            <a:off x="1979712" y="3861048"/>
            <a:ext cx="504056" cy="216024"/>
          </a:xfrm>
          <a:prstGeom prst="chevro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ysClr val="windowText" lastClr="000000"/>
              </a:solidFill>
            </a:endParaRPr>
          </a:p>
        </p:txBody>
      </p:sp>
      <p:sp>
        <p:nvSpPr>
          <p:cNvPr id="8" name="Нашивка 7"/>
          <p:cNvSpPr/>
          <p:nvPr/>
        </p:nvSpPr>
        <p:spPr>
          <a:xfrm>
            <a:off x="1259632" y="4437112"/>
            <a:ext cx="504056" cy="216024"/>
          </a:xfrm>
          <a:prstGeom prst="chevro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ysClr val="windowText" lastClr="000000"/>
              </a:solidFill>
            </a:endParaRPr>
          </a:p>
        </p:txBody>
      </p:sp>
      <p:sp>
        <p:nvSpPr>
          <p:cNvPr id="9" name="Нашивка 8"/>
          <p:cNvSpPr/>
          <p:nvPr/>
        </p:nvSpPr>
        <p:spPr>
          <a:xfrm>
            <a:off x="611560" y="5013176"/>
            <a:ext cx="504056" cy="216024"/>
          </a:xfrm>
          <a:prstGeom prst="chevro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ysClr val="windowText" lastClr="000000"/>
              </a:solidFill>
            </a:endParaRPr>
          </a:p>
        </p:txBody>
      </p:sp>
      <p:sp>
        <p:nvSpPr>
          <p:cNvPr id="10" name="TextBox 9"/>
          <p:cNvSpPr txBox="1"/>
          <p:nvPr/>
        </p:nvSpPr>
        <p:spPr>
          <a:xfrm>
            <a:off x="1547664" y="1484784"/>
            <a:ext cx="1968809" cy="646331"/>
          </a:xfrm>
          <a:prstGeom prst="rect">
            <a:avLst/>
          </a:prstGeom>
          <a:noFill/>
        </p:spPr>
        <p:txBody>
          <a:bodyPr wrap="none" rtlCol="0">
            <a:spAutoFit/>
          </a:bodyPr>
          <a:lstStyle/>
          <a:p>
            <a:r>
              <a:rPr lang="kk-KZ" sz="3600" dirty="0">
                <a:solidFill>
                  <a:srgbClr val="FF0000"/>
                </a:solidFill>
                <a:latin typeface="Times New Roman" pitchFamily="18" charset="0"/>
                <a:cs typeface="Times New Roman" pitchFamily="18" charset="0"/>
              </a:rPr>
              <a:t>Бәйтерек</a:t>
            </a:r>
            <a:endParaRPr lang="ru-RU" sz="3600" dirty="0">
              <a:solidFill>
                <a:srgbClr val="FF0000"/>
              </a:solidFill>
              <a:latin typeface="Times New Roman" pitchFamily="18" charset="0"/>
              <a:cs typeface="Times New Roman" pitchFamily="18" charset="0"/>
            </a:endParaRPr>
          </a:p>
        </p:txBody>
      </p:sp>
      <p:sp>
        <p:nvSpPr>
          <p:cNvPr id="11" name="TextBox 10"/>
          <p:cNvSpPr txBox="1"/>
          <p:nvPr/>
        </p:nvSpPr>
        <p:spPr>
          <a:xfrm>
            <a:off x="2123728" y="2060848"/>
            <a:ext cx="1864165" cy="646331"/>
          </a:xfrm>
          <a:prstGeom prst="rect">
            <a:avLst/>
          </a:prstGeom>
          <a:noFill/>
        </p:spPr>
        <p:txBody>
          <a:bodyPr wrap="none" rtlCol="0">
            <a:spAutoFit/>
          </a:bodyPr>
          <a:lstStyle/>
          <a:p>
            <a:r>
              <a:rPr lang="kk-KZ" sz="3600" dirty="0">
                <a:solidFill>
                  <a:srgbClr val="00B0F0"/>
                </a:solidFill>
                <a:latin typeface="Times New Roman" pitchFamily="18" charset="0"/>
                <a:cs typeface="Times New Roman" pitchFamily="18" charset="0"/>
              </a:rPr>
              <a:t>Политра</a:t>
            </a:r>
            <a:endParaRPr lang="ru-RU" sz="3600" dirty="0">
              <a:solidFill>
                <a:srgbClr val="00B0F0"/>
              </a:solidFill>
              <a:latin typeface="Times New Roman" pitchFamily="18" charset="0"/>
              <a:cs typeface="Times New Roman" pitchFamily="18" charset="0"/>
            </a:endParaRPr>
          </a:p>
        </p:txBody>
      </p:sp>
      <p:sp>
        <p:nvSpPr>
          <p:cNvPr id="12" name="TextBox 11"/>
          <p:cNvSpPr txBox="1"/>
          <p:nvPr/>
        </p:nvSpPr>
        <p:spPr>
          <a:xfrm>
            <a:off x="2771800" y="2852936"/>
            <a:ext cx="1364797" cy="646331"/>
          </a:xfrm>
          <a:prstGeom prst="rect">
            <a:avLst/>
          </a:prstGeom>
          <a:noFill/>
        </p:spPr>
        <p:txBody>
          <a:bodyPr wrap="none" rtlCol="0">
            <a:spAutoFit/>
          </a:bodyPr>
          <a:lstStyle/>
          <a:p>
            <a:r>
              <a:rPr lang="kk-KZ" sz="3600" dirty="0">
                <a:solidFill>
                  <a:srgbClr val="7030A0"/>
                </a:solidFill>
                <a:latin typeface="Times New Roman" pitchFamily="18" charset="0"/>
                <a:cs typeface="Times New Roman" pitchFamily="18" charset="0"/>
              </a:rPr>
              <a:t>Кварк</a:t>
            </a:r>
            <a:endParaRPr lang="ru-RU" sz="3600" dirty="0">
              <a:solidFill>
                <a:srgbClr val="7030A0"/>
              </a:solidFill>
              <a:latin typeface="Times New Roman" pitchFamily="18" charset="0"/>
              <a:cs typeface="Times New Roman" pitchFamily="18" charset="0"/>
            </a:endParaRPr>
          </a:p>
        </p:txBody>
      </p:sp>
      <p:sp>
        <p:nvSpPr>
          <p:cNvPr id="13" name="TextBox 12"/>
          <p:cNvSpPr txBox="1"/>
          <p:nvPr/>
        </p:nvSpPr>
        <p:spPr>
          <a:xfrm>
            <a:off x="2699792" y="3645024"/>
            <a:ext cx="2091663" cy="646331"/>
          </a:xfrm>
          <a:prstGeom prst="rect">
            <a:avLst/>
          </a:prstGeom>
          <a:noFill/>
        </p:spPr>
        <p:txBody>
          <a:bodyPr wrap="none" rtlCol="0">
            <a:spAutoFit/>
          </a:bodyPr>
          <a:lstStyle/>
          <a:p>
            <a:r>
              <a:rPr lang="kk-KZ" sz="3600" dirty="0">
                <a:solidFill>
                  <a:srgbClr val="FF0000"/>
                </a:solidFill>
                <a:latin typeface="Times New Roman" pitchFamily="18" charset="0"/>
                <a:cs typeface="Times New Roman" pitchFamily="18" charset="0"/>
              </a:rPr>
              <a:t>Қол  өнер</a:t>
            </a:r>
            <a:endParaRPr lang="ru-RU" sz="3600" dirty="0">
              <a:solidFill>
                <a:srgbClr val="FF0000"/>
              </a:solidFill>
              <a:latin typeface="Times New Roman" pitchFamily="18" charset="0"/>
              <a:cs typeface="Times New Roman" pitchFamily="18" charset="0"/>
            </a:endParaRPr>
          </a:p>
        </p:txBody>
      </p:sp>
      <p:sp>
        <p:nvSpPr>
          <p:cNvPr id="14" name="TextBox 13"/>
          <p:cNvSpPr txBox="1"/>
          <p:nvPr/>
        </p:nvSpPr>
        <p:spPr>
          <a:xfrm>
            <a:off x="1979712" y="4221088"/>
            <a:ext cx="2423484" cy="646331"/>
          </a:xfrm>
          <a:prstGeom prst="rect">
            <a:avLst/>
          </a:prstGeom>
          <a:noFill/>
        </p:spPr>
        <p:txBody>
          <a:bodyPr wrap="none" rtlCol="0">
            <a:spAutoFit/>
          </a:bodyPr>
          <a:lstStyle/>
          <a:p>
            <a:r>
              <a:rPr lang="kk-KZ" sz="3600" dirty="0" smtClean="0">
                <a:solidFill>
                  <a:srgbClr val="00B050"/>
                </a:solidFill>
                <a:latin typeface="Times New Roman" pitchFamily="18" charset="0"/>
                <a:cs typeface="Times New Roman" pitchFamily="18" charset="0"/>
              </a:rPr>
              <a:t>Сазды </a:t>
            </a:r>
            <a:r>
              <a:rPr lang="kk-KZ" sz="3600" dirty="0">
                <a:solidFill>
                  <a:srgbClr val="00B050"/>
                </a:solidFill>
                <a:latin typeface="Times New Roman" pitchFamily="18" charset="0"/>
                <a:cs typeface="Times New Roman" pitchFamily="18" charset="0"/>
              </a:rPr>
              <a:t>әуен</a:t>
            </a:r>
            <a:endParaRPr lang="ru-RU" sz="3600" dirty="0">
              <a:solidFill>
                <a:srgbClr val="00B050"/>
              </a:solidFill>
              <a:latin typeface="Times New Roman" pitchFamily="18" charset="0"/>
              <a:cs typeface="Times New Roman" pitchFamily="18" charset="0"/>
            </a:endParaRPr>
          </a:p>
        </p:txBody>
      </p:sp>
      <p:sp>
        <p:nvSpPr>
          <p:cNvPr id="15" name="TextBox 14"/>
          <p:cNvSpPr txBox="1"/>
          <p:nvPr/>
        </p:nvSpPr>
        <p:spPr>
          <a:xfrm>
            <a:off x="1331640" y="4869160"/>
            <a:ext cx="2700932" cy="646331"/>
          </a:xfrm>
          <a:prstGeom prst="rect">
            <a:avLst/>
          </a:prstGeom>
          <a:noFill/>
        </p:spPr>
        <p:txBody>
          <a:bodyPr wrap="none" rtlCol="0">
            <a:spAutoFit/>
          </a:bodyPr>
          <a:lstStyle/>
          <a:p>
            <a:r>
              <a:rPr lang="kk-KZ" sz="3600" dirty="0" smtClean="0">
                <a:solidFill>
                  <a:srgbClr val="FF0000"/>
                </a:solidFill>
                <a:latin typeface="Times New Roman" pitchFamily="18" charset="0"/>
                <a:cs typeface="Times New Roman" pitchFamily="18" charset="0"/>
              </a:rPr>
              <a:t>Сырлы  </a:t>
            </a:r>
            <a:r>
              <a:rPr lang="kk-KZ" sz="3600" dirty="0">
                <a:solidFill>
                  <a:srgbClr val="FF0000"/>
                </a:solidFill>
                <a:latin typeface="Times New Roman" pitchFamily="18" charset="0"/>
                <a:cs typeface="Times New Roman" pitchFamily="18" charset="0"/>
              </a:rPr>
              <a:t>бояу</a:t>
            </a:r>
            <a:endParaRPr lang="ru-RU" sz="3600" dirty="0">
              <a:solidFill>
                <a:srgbClr val="FF0000"/>
              </a:solidFill>
              <a:latin typeface="Times New Roman" pitchFamily="18" charset="0"/>
              <a:cs typeface="Times New Roman" pitchFamily="18" charset="0"/>
            </a:endParaRPr>
          </a:p>
        </p:txBody>
      </p:sp>
      <p:sp>
        <p:nvSpPr>
          <p:cNvPr id="16" name="Заголовок 1"/>
          <p:cNvSpPr txBox="1">
            <a:spLocks/>
          </p:cNvSpPr>
          <p:nvPr/>
        </p:nvSpPr>
        <p:spPr>
          <a:xfrm>
            <a:off x="609600" y="427038"/>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Мектепте дарынды  оқушылардың  шығармашылығын, оқу  белсенділігін  шыңдау  мақсатында  </a:t>
            </a:r>
            <a:r>
              <a:rPr kumimoji="0" lang="kk-KZ"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«Жас  талап» </a:t>
            </a:r>
            <a:r>
              <a:rPr kumimoji="0" lang="kk-KZ"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қоғамында   </a:t>
            </a:r>
            <a: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ru-RU"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kk-KZ" sz="1400" dirty="0">
                <a:latin typeface="Times New Roman" pitchFamily="18" charset="0"/>
                <a:cs typeface="Times New Roman" pitchFamily="18" charset="0"/>
              </a:rPr>
              <a:t>Бұл  </a:t>
            </a:r>
            <a:r>
              <a:rPr lang="kk-KZ" sz="1400" dirty="0" smtClean="0">
                <a:latin typeface="Times New Roman" pitchFamily="18" charset="0"/>
                <a:cs typeface="Times New Roman" pitchFamily="18" charset="0"/>
              </a:rPr>
              <a:t>секцияларда  </a:t>
            </a:r>
            <a:r>
              <a:rPr lang="kk-KZ" sz="1400" dirty="0">
                <a:latin typeface="Times New Roman" pitchFamily="18" charset="0"/>
                <a:cs typeface="Times New Roman" pitchFamily="18" charset="0"/>
              </a:rPr>
              <a:t>жоспарлы мақсат – міндеттеріне  сай  жұмыс әрекеті  ұйымдастырылған.   Атап айтсақ, облыстық  Сарыарқа  Дарыны  аймақтық –ғылыми – практикалық  конференциясына  5 оқушының (Ахлбеков Ержан, Жанатова  Айзат,  Кусекенова  Камила, Қазбек  </a:t>
            </a:r>
            <a:r>
              <a:rPr lang="kk-KZ" sz="1400" dirty="0" smtClean="0">
                <a:latin typeface="Times New Roman" pitchFamily="18" charset="0"/>
                <a:cs typeface="Times New Roman" pitchFamily="18" charset="0"/>
              </a:rPr>
              <a:t>Айзат,  Сахабаева  Еркежан ) </a:t>
            </a:r>
            <a:r>
              <a:rPr lang="kk-KZ" sz="1400" dirty="0">
                <a:latin typeface="Times New Roman" pitchFamily="18" charset="0"/>
                <a:cs typeface="Times New Roman" pitchFamily="18" charset="0"/>
              </a:rPr>
              <a:t>ғылыми жобаларын ұсынып, нәтижесінде  8  сынып  оқушысы Сахабаева Еркежан 3 дәрежелі  дипломмен марапатталып, жетекшісі  Алибаева  Гулхайыр  Сиязовна  Алғыс  хатпен   марапатталды.</a:t>
            </a: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323528" y="1340768"/>
          <a:ext cx="8640960" cy="5296408"/>
        </p:xfrm>
        <a:graphic>
          <a:graphicData uri="http://schemas.openxmlformats.org/drawingml/2006/table">
            <a:tbl>
              <a:tblPr>
                <a:tableStyleId>{3C2FFA5D-87B4-456A-9821-1D502468CF0F}</a:tableStyleId>
              </a:tblPr>
              <a:tblGrid>
                <a:gridCol w="338649">
                  <a:extLst>
                    <a:ext uri="{9D8B030D-6E8A-4147-A177-3AD203B41FA5}">
                      <a16:colId xmlns:a16="http://schemas.microsoft.com/office/drawing/2014/main" val="20000"/>
                    </a:ext>
                  </a:extLst>
                </a:gridCol>
                <a:gridCol w="2586704">
                  <a:extLst>
                    <a:ext uri="{9D8B030D-6E8A-4147-A177-3AD203B41FA5}">
                      <a16:colId xmlns:a16="http://schemas.microsoft.com/office/drawing/2014/main" val="20001"/>
                    </a:ext>
                  </a:extLst>
                </a:gridCol>
                <a:gridCol w="992530">
                  <a:extLst>
                    <a:ext uri="{9D8B030D-6E8A-4147-A177-3AD203B41FA5}">
                      <a16:colId xmlns:a16="http://schemas.microsoft.com/office/drawing/2014/main" val="20002"/>
                    </a:ext>
                  </a:extLst>
                </a:gridCol>
                <a:gridCol w="2425486">
                  <a:extLst>
                    <a:ext uri="{9D8B030D-6E8A-4147-A177-3AD203B41FA5}">
                      <a16:colId xmlns:a16="http://schemas.microsoft.com/office/drawing/2014/main" val="20003"/>
                    </a:ext>
                  </a:extLst>
                </a:gridCol>
                <a:gridCol w="2297591">
                  <a:extLst>
                    <a:ext uri="{9D8B030D-6E8A-4147-A177-3AD203B41FA5}">
                      <a16:colId xmlns:a16="http://schemas.microsoft.com/office/drawing/2014/main" val="20004"/>
                    </a:ext>
                  </a:extLst>
                </a:gridCol>
              </a:tblGrid>
              <a:tr h="127000">
                <a:tc gridSpan="5">
                  <a:txBody>
                    <a:bodyPr/>
                    <a:lstStyle/>
                    <a:p>
                      <a:pPr marL="457200" algn="ctr">
                        <a:lnSpc>
                          <a:spcPct val="115000"/>
                        </a:lnSpc>
                        <a:spcAft>
                          <a:spcPts val="0"/>
                        </a:spcAft>
                      </a:pPr>
                      <a:r>
                        <a:rPr lang="kk-KZ" sz="1600" dirty="0">
                          <a:latin typeface="Times New Roman" pitchFamily="18" charset="0"/>
                          <a:cs typeface="Times New Roman" pitchFamily="18" charset="0"/>
                        </a:rPr>
                        <a:t>Сарыарқа  Дарыны ғылыми – практикалық  конференциясы</a:t>
                      </a:r>
                      <a:endParaRPr lang="ru-RU" sz="1600" dirty="0">
                        <a:latin typeface="Times New Roman" pitchFamily="18" charset="0"/>
                        <a:ea typeface="Calibri"/>
                        <a:cs typeface="Times New Roman" pitchFamily="18" charset="0"/>
                      </a:endParaRPr>
                    </a:p>
                  </a:txBody>
                  <a:tcPr marL="35497" marR="35497"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762000">
                <a:tc>
                  <a:txBody>
                    <a:bodyPr/>
                    <a:lstStyle/>
                    <a:p>
                      <a:pPr marL="457200">
                        <a:lnSpc>
                          <a:spcPct val="115000"/>
                        </a:lnSpc>
                        <a:spcAft>
                          <a:spcPts val="0"/>
                        </a:spcAft>
                      </a:pPr>
                      <a:endParaRPr lang="kk-KZ" sz="700">
                        <a:latin typeface="Times New Roman"/>
                        <a:ea typeface="Calibri"/>
                        <a:cs typeface="Times New Roman"/>
                      </a:endParaRPr>
                    </a:p>
                  </a:txBody>
                  <a:tcPr marL="35497" marR="35497" marT="0" marB="0"/>
                </a:tc>
                <a:tc>
                  <a:txBody>
                    <a:bodyPr/>
                    <a:lstStyle/>
                    <a:p>
                      <a:pPr marL="457200">
                        <a:lnSpc>
                          <a:spcPct val="115000"/>
                        </a:lnSpc>
                        <a:spcAft>
                          <a:spcPts val="0"/>
                        </a:spcAft>
                      </a:pPr>
                      <a:r>
                        <a:rPr lang="kk-KZ" sz="1600" dirty="0">
                          <a:latin typeface="Times New Roman" pitchFamily="18" charset="0"/>
                          <a:cs typeface="Times New Roman" pitchFamily="18" charset="0"/>
                        </a:rPr>
                        <a:t>Оқушының  аты- жөні</a:t>
                      </a:r>
                      <a:endParaRPr lang="ru-RU" sz="1600" dirty="0">
                        <a:latin typeface="Times New Roman" pitchFamily="18" charset="0"/>
                        <a:ea typeface="Calibri"/>
                        <a:cs typeface="Times New Roman" pitchFamily="18" charset="0"/>
                      </a:endParaRPr>
                    </a:p>
                  </a:txBody>
                  <a:tcPr marL="35497" marR="35497" marT="0" marB="0"/>
                </a:tc>
                <a:tc>
                  <a:txBody>
                    <a:bodyPr/>
                    <a:lstStyle/>
                    <a:p>
                      <a:pPr marL="457200">
                        <a:lnSpc>
                          <a:spcPct val="115000"/>
                        </a:lnSpc>
                        <a:spcAft>
                          <a:spcPts val="0"/>
                        </a:spcAft>
                      </a:pPr>
                      <a:r>
                        <a:rPr lang="kk-KZ" sz="1600" dirty="0">
                          <a:latin typeface="Times New Roman" pitchFamily="18" charset="0"/>
                          <a:cs typeface="Times New Roman" pitchFamily="18" charset="0"/>
                        </a:rPr>
                        <a:t>Сыныбы</a:t>
                      </a:r>
                      <a:endParaRPr lang="ru-RU" sz="1600" dirty="0">
                        <a:latin typeface="Times New Roman" pitchFamily="18" charset="0"/>
                        <a:ea typeface="Calibri"/>
                        <a:cs typeface="Times New Roman" pitchFamily="18" charset="0"/>
                      </a:endParaRPr>
                    </a:p>
                  </a:txBody>
                  <a:tcPr marL="35497" marR="35497" marT="0" marB="0"/>
                </a:tc>
                <a:tc>
                  <a:txBody>
                    <a:bodyPr/>
                    <a:lstStyle/>
                    <a:p>
                      <a:pPr marL="457200">
                        <a:lnSpc>
                          <a:spcPct val="115000"/>
                        </a:lnSpc>
                        <a:spcAft>
                          <a:spcPts val="0"/>
                        </a:spcAft>
                      </a:pPr>
                      <a:r>
                        <a:rPr lang="kk-KZ" sz="1600" dirty="0">
                          <a:latin typeface="Times New Roman" pitchFamily="18" charset="0"/>
                          <a:cs typeface="Times New Roman" pitchFamily="18" charset="0"/>
                        </a:rPr>
                        <a:t>Тақырыбы </a:t>
                      </a:r>
                      <a:endParaRPr lang="ru-RU" sz="1600" dirty="0">
                        <a:latin typeface="Times New Roman" pitchFamily="18" charset="0"/>
                        <a:ea typeface="Calibri"/>
                        <a:cs typeface="Times New Roman" pitchFamily="18" charset="0"/>
                      </a:endParaRPr>
                    </a:p>
                  </a:txBody>
                  <a:tcPr marL="35497" marR="35497" marT="0" marB="0"/>
                </a:tc>
                <a:tc>
                  <a:txBody>
                    <a:bodyPr/>
                    <a:lstStyle/>
                    <a:p>
                      <a:pPr marL="457200">
                        <a:lnSpc>
                          <a:spcPct val="115000"/>
                        </a:lnSpc>
                        <a:spcAft>
                          <a:spcPts val="0"/>
                        </a:spcAft>
                      </a:pPr>
                      <a:r>
                        <a:rPr lang="kk-KZ" sz="1600" dirty="0">
                          <a:latin typeface="Times New Roman" pitchFamily="18" charset="0"/>
                          <a:cs typeface="Times New Roman" pitchFamily="18" charset="0"/>
                        </a:rPr>
                        <a:t>Жетекшісі</a:t>
                      </a:r>
                      <a:endParaRPr lang="ru-RU" sz="1600" dirty="0">
                        <a:latin typeface="Times New Roman" pitchFamily="18" charset="0"/>
                        <a:ea typeface="Calibri"/>
                        <a:cs typeface="Times New Roman" pitchFamily="18" charset="0"/>
                      </a:endParaRPr>
                    </a:p>
                  </a:txBody>
                  <a:tcPr marL="35497" marR="35497" marT="0" marB="0"/>
                </a:tc>
                <a:extLst>
                  <a:ext uri="{0D108BD9-81ED-4DB2-BD59-A6C34878D82A}">
                    <a16:rowId xmlns:a16="http://schemas.microsoft.com/office/drawing/2014/main" val="10001"/>
                  </a:ext>
                </a:extLst>
              </a:tr>
              <a:tr h="254000">
                <a:tc>
                  <a:txBody>
                    <a:bodyPr/>
                    <a:lstStyle/>
                    <a:p>
                      <a:pPr marL="457200">
                        <a:lnSpc>
                          <a:spcPct val="115000"/>
                        </a:lnSpc>
                        <a:spcAft>
                          <a:spcPts val="0"/>
                        </a:spcAft>
                      </a:pPr>
                      <a:r>
                        <a:rPr lang="kk-KZ" sz="700"/>
                        <a:t>1</a:t>
                      </a:r>
                      <a:endParaRPr lang="ru-RU" sz="700">
                        <a:latin typeface="Times New Roman"/>
                        <a:ea typeface="Calibri"/>
                        <a:cs typeface="Times New Roman"/>
                      </a:endParaRPr>
                    </a:p>
                  </a:txBody>
                  <a:tcPr marL="35497" marR="35497" marT="0" marB="0"/>
                </a:tc>
                <a:tc>
                  <a:txBody>
                    <a:bodyPr/>
                    <a:lstStyle/>
                    <a:p>
                      <a:pPr marL="457200">
                        <a:lnSpc>
                          <a:spcPct val="115000"/>
                        </a:lnSpc>
                        <a:spcAft>
                          <a:spcPts val="0"/>
                        </a:spcAft>
                      </a:pPr>
                      <a:r>
                        <a:rPr lang="kk-KZ" sz="1600" dirty="0">
                          <a:latin typeface="Times New Roman" pitchFamily="18" charset="0"/>
                          <a:cs typeface="Times New Roman" pitchFamily="18" charset="0"/>
                        </a:rPr>
                        <a:t>Ахлбеков  Ержан</a:t>
                      </a:r>
                      <a:endParaRPr lang="ru-RU" sz="1600" dirty="0">
                        <a:latin typeface="Times New Roman" pitchFamily="18" charset="0"/>
                        <a:ea typeface="Calibri"/>
                        <a:cs typeface="Times New Roman" pitchFamily="18" charset="0"/>
                      </a:endParaRPr>
                    </a:p>
                  </a:txBody>
                  <a:tcPr marL="35497" marR="35497" marT="0" marB="0"/>
                </a:tc>
                <a:tc>
                  <a:txBody>
                    <a:bodyPr/>
                    <a:lstStyle/>
                    <a:p>
                      <a:pPr marL="457200">
                        <a:lnSpc>
                          <a:spcPct val="115000"/>
                        </a:lnSpc>
                        <a:spcAft>
                          <a:spcPts val="0"/>
                        </a:spcAft>
                      </a:pPr>
                      <a:r>
                        <a:rPr lang="kk-KZ" sz="1600" dirty="0">
                          <a:latin typeface="Times New Roman" pitchFamily="18" charset="0"/>
                          <a:cs typeface="Times New Roman" pitchFamily="18" charset="0"/>
                        </a:rPr>
                        <a:t>7 Б</a:t>
                      </a:r>
                      <a:endParaRPr lang="ru-RU" sz="1600" dirty="0">
                        <a:latin typeface="Times New Roman" pitchFamily="18" charset="0"/>
                        <a:ea typeface="Calibri"/>
                        <a:cs typeface="Times New Roman" pitchFamily="18" charset="0"/>
                      </a:endParaRPr>
                    </a:p>
                  </a:txBody>
                  <a:tcPr marL="35497" marR="35497" marT="0" marB="0"/>
                </a:tc>
                <a:tc>
                  <a:txBody>
                    <a:bodyPr/>
                    <a:lstStyle/>
                    <a:p>
                      <a:pPr marL="457200">
                        <a:lnSpc>
                          <a:spcPct val="115000"/>
                        </a:lnSpc>
                        <a:spcAft>
                          <a:spcPts val="0"/>
                        </a:spcAft>
                      </a:pPr>
                      <a:r>
                        <a:rPr lang="kk-KZ" sz="1600" dirty="0">
                          <a:latin typeface="Times New Roman" pitchFamily="18" charset="0"/>
                          <a:cs typeface="Times New Roman" pitchFamily="18" charset="0"/>
                        </a:rPr>
                        <a:t>«Ракушкамен   жұмыс»</a:t>
                      </a:r>
                      <a:endParaRPr lang="ru-RU" sz="1600" dirty="0">
                        <a:latin typeface="Times New Roman" pitchFamily="18" charset="0"/>
                        <a:ea typeface="Calibri"/>
                        <a:cs typeface="Times New Roman" pitchFamily="18" charset="0"/>
                      </a:endParaRPr>
                    </a:p>
                  </a:txBody>
                  <a:tcPr marL="35497" marR="35497" marT="0" marB="0"/>
                </a:tc>
                <a:tc>
                  <a:txBody>
                    <a:bodyPr/>
                    <a:lstStyle/>
                    <a:p>
                      <a:pPr marL="457200">
                        <a:lnSpc>
                          <a:spcPct val="115000"/>
                        </a:lnSpc>
                        <a:spcAft>
                          <a:spcPts val="0"/>
                        </a:spcAft>
                      </a:pPr>
                      <a:r>
                        <a:rPr lang="kk-KZ" sz="1600">
                          <a:latin typeface="Times New Roman" pitchFamily="18" charset="0"/>
                          <a:cs typeface="Times New Roman" pitchFamily="18" charset="0"/>
                        </a:rPr>
                        <a:t>Алибаева  Г.С</a:t>
                      </a:r>
                      <a:endParaRPr lang="ru-RU" sz="1600">
                        <a:latin typeface="Times New Roman" pitchFamily="18" charset="0"/>
                        <a:ea typeface="Calibri"/>
                        <a:cs typeface="Times New Roman" pitchFamily="18" charset="0"/>
                      </a:endParaRPr>
                    </a:p>
                  </a:txBody>
                  <a:tcPr marL="35497" marR="35497" marT="0" marB="0"/>
                </a:tc>
                <a:extLst>
                  <a:ext uri="{0D108BD9-81ED-4DB2-BD59-A6C34878D82A}">
                    <a16:rowId xmlns:a16="http://schemas.microsoft.com/office/drawing/2014/main" val="10002"/>
                  </a:ext>
                </a:extLst>
              </a:tr>
              <a:tr h="762000">
                <a:tc>
                  <a:txBody>
                    <a:bodyPr/>
                    <a:lstStyle/>
                    <a:p>
                      <a:pPr marL="457200">
                        <a:lnSpc>
                          <a:spcPct val="115000"/>
                        </a:lnSpc>
                        <a:spcAft>
                          <a:spcPts val="0"/>
                        </a:spcAft>
                      </a:pPr>
                      <a:r>
                        <a:rPr lang="kk-KZ" sz="700"/>
                        <a:t>2</a:t>
                      </a:r>
                      <a:endParaRPr lang="ru-RU" sz="700">
                        <a:latin typeface="Times New Roman"/>
                        <a:ea typeface="Calibri"/>
                        <a:cs typeface="Times New Roman"/>
                      </a:endParaRPr>
                    </a:p>
                  </a:txBody>
                  <a:tcPr marL="35497" marR="35497" marT="0" marB="0"/>
                </a:tc>
                <a:tc>
                  <a:txBody>
                    <a:bodyPr/>
                    <a:lstStyle/>
                    <a:p>
                      <a:pPr marL="457200">
                        <a:lnSpc>
                          <a:spcPct val="115000"/>
                        </a:lnSpc>
                        <a:spcAft>
                          <a:spcPts val="0"/>
                        </a:spcAft>
                      </a:pPr>
                      <a:r>
                        <a:rPr lang="kk-KZ" sz="1600" dirty="0">
                          <a:latin typeface="Times New Roman" pitchFamily="18" charset="0"/>
                          <a:cs typeface="Times New Roman" pitchFamily="18" charset="0"/>
                        </a:rPr>
                        <a:t>Қазбек  Айзат</a:t>
                      </a:r>
                      <a:endParaRPr lang="ru-RU" sz="1600" dirty="0">
                        <a:latin typeface="Times New Roman" pitchFamily="18" charset="0"/>
                        <a:ea typeface="Calibri"/>
                        <a:cs typeface="Times New Roman" pitchFamily="18" charset="0"/>
                      </a:endParaRPr>
                    </a:p>
                  </a:txBody>
                  <a:tcPr marL="35497" marR="35497" marT="0" marB="0"/>
                </a:tc>
                <a:tc>
                  <a:txBody>
                    <a:bodyPr/>
                    <a:lstStyle/>
                    <a:p>
                      <a:pPr marL="457200">
                        <a:lnSpc>
                          <a:spcPct val="115000"/>
                        </a:lnSpc>
                        <a:spcAft>
                          <a:spcPts val="0"/>
                        </a:spcAft>
                      </a:pPr>
                      <a:r>
                        <a:rPr lang="kk-KZ" sz="1600" dirty="0">
                          <a:latin typeface="Times New Roman" pitchFamily="18" charset="0"/>
                          <a:cs typeface="Times New Roman" pitchFamily="18" charset="0"/>
                        </a:rPr>
                        <a:t>10 Б</a:t>
                      </a:r>
                      <a:endParaRPr lang="ru-RU" sz="1600" dirty="0">
                        <a:latin typeface="Times New Roman" pitchFamily="18" charset="0"/>
                        <a:ea typeface="Calibri"/>
                        <a:cs typeface="Times New Roman" pitchFamily="18" charset="0"/>
                      </a:endParaRPr>
                    </a:p>
                  </a:txBody>
                  <a:tcPr marL="35497" marR="35497" marT="0" marB="0"/>
                </a:tc>
                <a:tc>
                  <a:txBody>
                    <a:bodyPr/>
                    <a:lstStyle/>
                    <a:p>
                      <a:pPr marL="457200">
                        <a:lnSpc>
                          <a:spcPct val="115000"/>
                        </a:lnSpc>
                        <a:spcAft>
                          <a:spcPts val="0"/>
                        </a:spcAft>
                      </a:pPr>
                      <a:r>
                        <a:rPr lang="kk-KZ" sz="1600" dirty="0">
                          <a:latin typeface="Times New Roman" pitchFamily="18" charset="0"/>
                          <a:cs typeface="Times New Roman" pitchFamily="18" charset="0"/>
                        </a:rPr>
                        <a:t>«Бектауата өңірі  туризімін дамыту: жаңа  жолдары  мен  үрдістері»</a:t>
                      </a:r>
                      <a:endParaRPr lang="ru-RU" sz="1600" dirty="0">
                        <a:latin typeface="Times New Roman" pitchFamily="18" charset="0"/>
                        <a:ea typeface="Calibri"/>
                        <a:cs typeface="Times New Roman" pitchFamily="18" charset="0"/>
                      </a:endParaRPr>
                    </a:p>
                  </a:txBody>
                  <a:tcPr marL="35497" marR="35497" marT="0" marB="0"/>
                </a:tc>
                <a:tc>
                  <a:txBody>
                    <a:bodyPr/>
                    <a:lstStyle/>
                    <a:p>
                      <a:pPr marL="457200">
                        <a:lnSpc>
                          <a:spcPct val="115000"/>
                        </a:lnSpc>
                        <a:spcAft>
                          <a:spcPts val="0"/>
                        </a:spcAft>
                      </a:pPr>
                      <a:r>
                        <a:rPr lang="kk-KZ" sz="1600" dirty="0">
                          <a:latin typeface="Times New Roman" pitchFamily="18" charset="0"/>
                          <a:cs typeface="Times New Roman" pitchFamily="18" charset="0"/>
                        </a:rPr>
                        <a:t>Мухамедиева  Г.С</a:t>
                      </a:r>
                      <a:endParaRPr lang="ru-RU" sz="1600" dirty="0">
                        <a:latin typeface="Times New Roman" pitchFamily="18" charset="0"/>
                        <a:ea typeface="Calibri"/>
                        <a:cs typeface="Times New Roman" pitchFamily="18" charset="0"/>
                      </a:endParaRPr>
                    </a:p>
                  </a:txBody>
                  <a:tcPr marL="35497" marR="35497" marT="0" marB="0"/>
                </a:tc>
                <a:extLst>
                  <a:ext uri="{0D108BD9-81ED-4DB2-BD59-A6C34878D82A}">
                    <a16:rowId xmlns:a16="http://schemas.microsoft.com/office/drawing/2014/main" val="10003"/>
                  </a:ext>
                </a:extLst>
              </a:tr>
              <a:tr h="1016000">
                <a:tc>
                  <a:txBody>
                    <a:bodyPr/>
                    <a:lstStyle/>
                    <a:p>
                      <a:pPr marL="457200">
                        <a:lnSpc>
                          <a:spcPct val="115000"/>
                        </a:lnSpc>
                        <a:spcAft>
                          <a:spcPts val="0"/>
                        </a:spcAft>
                      </a:pPr>
                      <a:r>
                        <a:rPr lang="kk-KZ" sz="700"/>
                        <a:t>3</a:t>
                      </a:r>
                      <a:endParaRPr lang="ru-RU" sz="700">
                        <a:latin typeface="Times New Roman"/>
                        <a:ea typeface="Calibri"/>
                        <a:cs typeface="Times New Roman"/>
                      </a:endParaRPr>
                    </a:p>
                  </a:txBody>
                  <a:tcPr marL="35497" marR="35497" marT="0" marB="0"/>
                </a:tc>
                <a:tc>
                  <a:txBody>
                    <a:bodyPr/>
                    <a:lstStyle/>
                    <a:p>
                      <a:pPr marL="457200">
                        <a:lnSpc>
                          <a:spcPct val="115000"/>
                        </a:lnSpc>
                        <a:spcAft>
                          <a:spcPts val="0"/>
                        </a:spcAft>
                      </a:pPr>
                      <a:r>
                        <a:rPr lang="kk-KZ" sz="1600">
                          <a:latin typeface="Times New Roman" pitchFamily="18" charset="0"/>
                          <a:cs typeface="Times New Roman" pitchFamily="18" charset="0"/>
                        </a:rPr>
                        <a:t>Жанатова  Айзат</a:t>
                      </a:r>
                      <a:endParaRPr lang="ru-RU" sz="1600">
                        <a:latin typeface="Times New Roman" pitchFamily="18" charset="0"/>
                        <a:ea typeface="Calibri"/>
                        <a:cs typeface="Times New Roman" pitchFamily="18" charset="0"/>
                      </a:endParaRPr>
                    </a:p>
                  </a:txBody>
                  <a:tcPr marL="35497" marR="35497" marT="0" marB="0"/>
                </a:tc>
                <a:tc>
                  <a:txBody>
                    <a:bodyPr/>
                    <a:lstStyle/>
                    <a:p>
                      <a:pPr marL="457200">
                        <a:lnSpc>
                          <a:spcPct val="115000"/>
                        </a:lnSpc>
                        <a:spcAft>
                          <a:spcPts val="0"/>
                        </a:spcAft>
                      </a:pPr>
                      <a:r>
                        <a:rPr lang="kk-KZ" sz="1600" dirty="0">
                          <a:latin typeface="Times New Roman" pitchFamily="18" charset="0"/>
                          <a:cs typeface="Times New Roman" pitchFamily="18" charset="0"/>
                        </a:rPr>
                        <a:t>9Б</a:t>
                      </a:r>
                      <a:endParaRPr lang="ru-RU" sz="1600" dirty="0">
                        <a:latin typeface="Times New Roman" pitchFamily="18" charset="0"/>
                        <a:ea typeface="Calibri"/>
                        <a:cs typeface="Times New Roman" pitchFamily="18" charset="0"/>
                      </a:endParaRPr>
                    </a:p>
                  </a:txBody>
                  <a:tcPr marL="35497" marR="35497" marT="0" marB="0"/>
                </a:tc>
                <a:tc>
                  <a:txBody>
                    <a:bodyPr/>
                    <a:lstStyle/>
                    <a:p>
                      <a:pPr marL="457200">
                        <a:lnSpc>
                          <a:spcPct val="115000"/>
                        </a:lnSpc>
                        <a:spcAft>
                          <a:spcPts val="0"/>
                        </a:spcAft>
                      </a:pPr>
                      <a:r>
                        <a:rPr lang="kk-KZ" sz="1600" dirty="0">
                          <a:latin typeface="Times New Roman" pitchFamily="18" charset="0"/>
                          <a:cs typeface="Times New Roman" pitchFamily="18" charset="0"/>
                        </a:rPr>
                        <a:t>« Дулат  Бабатайұлының шығармаларының  мазмұндық -жанрлық  сипаты»</a:t>
                      </a:r>
                      <a:endParaRPr lang="ru-RU" sz="1600" dirty="0">
                        <a:latin typeface="Times New Roman" pitchFamily="18" charset="0"/>
                        <a:ea typeface="Calibri"/>
                        <a:cs typeface="Times New Roman" pitchFamily="18" charset="0"/>
                      </a:endParaRPr>
                    </a:p>
                  </a:txBody>
                  <a:tcPr marL="35497" marR="35497" marT="0" marB="0"/>
                </a:tc>
                <a:tc>
                  <a:txBody>
                    <a:bodyPr/>
                    <a:lstStyle/>
                    <a:p>
                      <a:pPr marL="457200">
                        <a:lnSpc>
                          <a:spcPct val="115000"/>
                        </a:lnSpc>
                        <a:spcAft>
                          <a:spcPts val="0"/>
                        </a:spcAft>
                      </a:pPr>
                      <a:r>
                        <a:rPr lang="kk-KZ" sz="1600" dirty="0">
                          <a:latin typeface="Times New Roman" pitchFamily="18" charset="0"/>
                          <a:cs typeface="Times New Roman" pitchFamily="18" charset="0"/>
                        </a:rPr>
                        <a:t>Ахметбекова А.С</a:t>
                      </a:r>
                      <a:endParaRPr lang="ru-RU" sz="1600" dirty="0">
                        <a:latin typeface="Times New Roman" pitchFamily="18" charset="0"/>
                        <a:ea typeface="Calibri"/>
                        <a:cs typeface="Times New Roman" pitchFamily="18" charset="0"/>
                      </a:endParaRPr>
                    </a:p>
                  </a:txBody>
                  <a:tcPr marL="35497" marR="35497" marT="0" marB="0"/>
                </a:tc>
                <a:extLst>
                  <a:ext uri="{0D108BD9-81ED-4DB2-BD59-A6C34878D82A}">
                    <a16:rowId xmlns:a16="http://schemas.microsoft.com/office/drawing/2014/main" val="10004"/>
                  </a:ext>
                </a:extLst>
              </a:tr>
              <a:tr h="889000">
                <a:tc>
                  <a:txBody>
                    <a:bodyPr/>
                    <a:lstStyle/>
                    <a:p>
                      <a:pPr marL="457200">
                        <a:lnSpc>
                          <a:spcPct val="115000"/>
                        </a:lnSpc>
                        <a:spcAft>
                          <a:spcPts val="0"/>
                        </a:spcAft>
                      </a:pPr>
                      <a:r>
                        <a:rPr lang="kk-KZ" sz="700"/>
                        <a:t>4</a:t>
                      </a:r>
                      <a:endParaRPr lang="ru-RU" sz="700">
                        <a:latin typeface="Times New Roman"/>
                        <a:ea typeface="Calibri"/>
                        <a:cs typeface="Times New Roman"/>
                      </a:endParaRPr>
                    </a:p>
                  </a:txBody>
                  <a:tcPr marL="35497" marR="35497" marT="0" marB="0"/>
                </a:tc>
                <a:tc>
                  <a:txBody>
                    <a:bodyPr/>
                    <a:lstStyle/>
                    <a:p>
                      <a:pPr marL="457200">
                        <a:lnSpc>
                          <a:spcPct val="115000"/>
                        </a:lnSpc>
                        <a:spcAft>
                          <a:spcPts val="0"/>
                        </a:spcAft>
                      </a:pPr>
                      <a:r>
                        <a:rPr lang="kk-KZ" sz="1600">
                          <a:latin typeface="Times New Roman" pitchFamily="18" charset="0"/>
                          <a:cs typeface="Times New Roman" pitchFamily="18" charset="0"/>
                        </a:rPr>
                        <a:t>Кусекенова  Камила</a:t>
                      </a:r>
                      <a:endParaRPr lang="ru-RU" sz="1600">
                        <a:latin typeface="Times New Roman" pitchFamily="18" charset="0"/>
                        <a:ea typeface="Calibri"/>
                        <a:cs typeface="Times New Roman" pitchFamily="18" charset="0"/>
                      </a:endParaRPr>
                    </a:p>
                  </a:txBody>
                  <a:tcPr marL="35497" marR="35497" marT="0" marB="0"/>
                </a:tc>
                <a:tc>
                  <a:txBody>
                    <a:bodyPr/>
                    <a:lstStyle/>
                    <a:p>
                      <a:pPr marL="457200">
                        <a:lnSpc>
                          <a:spcPct val="115000"/>
                        </a:lnSpc>
                        <a:spcAft>
                          <a:spcPts val="0"/>
                        </a:spcAft>
                      </a:pPr>
                      <a:r>
                        <a:rPr lang="kk-KZ" sz="1600">
                          <a:latin typeface="Times New Roman" pitchFamily="18" charset="0"/>
                          <a:cs typeface="Times New Roman" pitchFamily="18" charset="0"/>
                        </a:rPr>
                        <a:t>11А</a:t>
                      </a:r>
                      <a:endParaRPr lang="ru-RU" sz="1600">
                        <a:latin typeface="Times New Roman" pitchFamily="18" charset="0"/>
                        <a:ea typeface="Calibri"/>
                        <a:cs typeface="Times New Roman" pitchFamily="18" charset="0"/>
                      </a:endParaRPr>
                    </a:p>
                  </a:txBody>
                  <a:tcPr marL="35497" marR="35497" marT="0" marB="0"/>
                </a:tc>
                <a:tc>
                  <a:txBody>
                    <a:bodyPr/>
                    <a:lstStyle/>
                    <a:p>
                      <a:pPr marL="457200">
                        <a:lnSpc>
                          <a:spcPct val="115000"/>
                        </a:lnSpc>
                        <a:spcAft>
                          <a:spcPts val="0"/>
                        </a:spcAft>
                      </a:pPr>
                      <a:r>
                        <a:rPr lang="kk-KZ" sz="1600" dirty="0">
                          <a:latin typeface="Times New Roman" pitchFamily="18" charset="0"/>
                          <a:cs typeface="Times New Roman" pitchFamily="18" charset="0"/>
                        </a:rPr>
                        <a:t>«</a:t>
                      </a:r>
                      <a:r>
                        <a:rPr lang="ru-RU" sz="1600" dirty="0">
                          <a:latin typeface="Times New Roman" pitchFamily="18" charset="0"/>
                          <a:cs typeface="Times New Roman" pitchFamily="18" charset="0"/>
                        </a:rPr>
                        <a:t>Роль деепричастий в художественных  произведениях</a:t>
                      </a:r>
                      <a:r>
                        <a:rPr lang="kk-KZ" sz="1600" dirty="0">
                          <a:latin typeface="Times New Roman" pitchFamily="18" charset="0"/>
                          <a:cs typeface="Times New Roman" pitchFamily="18" charset="0"/>
                        </a:rPr>
                        <a:t>»</a:t>
                      </a:r>
                      <a:endParaRPr lang="ru-RU" sz="1600" dirty="0">
                        <a:latin typeface="Times New Roman" pitchFamily="18" charset="0"/>
                        <a:ea typeface="Calibri"/>
                        <a:cs typeface="Times New Roman" pitchFamily="18" charset="0"/>
                      </a:endParaRPr>
                    </a:p>
                  </a:txBody>
                  <a:tcPr marL="35497" marR="35497" marT="0" marB="0"/>
                </a:tc>
                <a:tc>
                  <a:txBody>
                    <a:bodyPr/>
                    <a:lstStyle/>
                    <a:p>
                      <a:pPr marL="457200">
                        <a:lnSpc>
                          <a:spcPct val="115000"/>
                        </a:lnSpc>
                        <a:spcAft>
                          <a:spcPts val="0"/>
                        </a:spcAft>
                      </a:pPr>
                      <a:r>
                        <a:rPr lang="kk-KZ" sz="1600" dirty="0">
                          <a:latin typeface="Times New Roman" pitchFamily="18" charset="0"/>
                          <a:cs typeface="Times New Roman" pitchFamily="18" charset="0"/>
                        </a:rPr>
                        <a:t>Иманбекова  Г.Т</a:t>
                      </a:r>
                      <a:endParaRPr lang="ru-RU" sz="1600" dirty="0">
                        <a:latin typeface="Times New Roman" pitchFamily="18" charset="0"/>
                        <a:ea typeface="Calibri"/>
                        <a:cs typeface="Times New Roman" pitchFamily="18" charset="0"/>
                      </a:endParaRPr>
                    </a:p>
                  </a:txBody>
                  <a:tcPr marL="35497" marR="35497" marT="0" marB="0"/>
                </a:tc>
                <a:extLst>
                  <a:ext uri="{0D108BD9-81ED-4DB2-BD59-A6C34878D82A}">
                    <a16:rowId xmlns:a16="http://schemas.microsoft.com/office/drawing/2014/main" val="10005"/>
                  </a:ext>
                </a:extLst>
              </a:tr>
              <a:tr h="254000">
                <a:tc>
                  <a:txBody>
                    <a:bodyPr/>
                    <a:lstStyle/>
                    <a:p>
                      <a:pPr marL="457200">
                        <a:lnSpc>
                          <a:spcPct val="115000"/>
                        </a:lnSpc>
                        <a:spcAft>
                          <a:spcPts val="0"/>
                        </a:spcAft>
                      </a:pPr>
                      <a:r>
                        <a:rPr lang="kk-KZ" sz="700"/>
                        <a:t>5</a:t>
                      </a:r>
                      <a:endParaRPr lang="ru-RU" sz="700">
                        <a:latin typeface="Times New Roman"/>
                        <a:ea typeface="Calibri"/>
                        <a:cs typeface="Times New Roman"/>
                      </a:endParaRPr>
                    </a:p>
                  </a:txBody>
                  <a:tcPr marL="35497" marR="35497" marT="0" marB="0"/>
                </a:tc>
                <a:tc>
                  <a:txBody>
                    <a:bodyPr/>
                    <a:lstStyle/>
                    <a:p>
                      <a:pPr marL="457200">
                        <a:lnSpc>
                          <a:spcPct val="115000"/>
                        </a:lnSpc>
                        <a:spcAft>
                          <a:spcPts val="0"/>
                        </a:spcAft>
                      </a:pPr>
                      <a:r>
                        <a:rPr lang="kk-KZ" sz="1600">
                          <a:latin typeface="Times New Roman" pitchFamily="18" charset="0"/>
                          <a:cs typeface="Times New Roman" pitchFamily="18" charset="0"/>
                        </a:rPr>
                        <a:t>Сахабаева Еркежан</a:t>
                      </a:r>
                      <a:endParaRPr lang="ru-RU" sz="1600">
                        <a:latin typeface="Times New Roman" pitchFamily="18" charset="0"/>
                        <a:ea typeface="Calibri"/>
                        <a:cs typeface="Times New Roman" pitchFamily="18" charset="0"/>
                      </a:endParaRPr>
                    </a:p>
                  </a:txBody>
                  <a:tcPr marL="35497" marR="35497" marT="0" marB="0"/>
                </a:tc>
                <a:tc>
                  <a:txBody>
                    <a:bodyPr/>
                    <a:lstStyle/>
                    <a:p>
                      <a:pPr marL="457200">
                        <a:lnSpc>
                          <a:spcPct val="115000"/>
                        </a:lnSpc>
                        <a:spcAft>
                          <a:spcPts val="0"/>
                        </a:spcAft>
                      </a:pPr>
                      <a:r>
                        <a:rPr lang="kk-KZ" sz="1600">
                          <a:latin typeface="Times New Roman" pitchFamily="18" charset="0"/>
                          <a:cs typeface="Times New Roman" pitchFamily="18" charset="0"/>
                        </a:rPr>
                        <a:t>8А</a:t>
                      </a:r>
                      <a:endParaRPr lang="ru-RU" sz="1600">
                        <a:latin typeface="Times New Roman" pitchFamily="18" charset="0"/>
                        <a:ea typeface="Calibri"/>
                        <a:cs typeface="Times New Roman" pitchFamily="18" charset="0"/>
                      </a:endParaRPr>
                    </a:p>
                  </a:txBody>
                  <a:tcPr marL="35497" marR="35497" marT="0" marB="0"/>
                </a:tc>
                <a:tc>
                  <a:txBody>
                    <a:bodyPr/>
                    <a:lstStyle/>
                    <a:p>
                      <a:pPr marL="457200">
                        <a:lnSpc>
                          <a:spcPct val="115000"/>
                        </a:lnSpc>
                        <a:spcAft>
                          <a:spcPts val="0"/>
                        </a:spcAft>
                      </a:pPr>
                      <a:r>
                        <a:rPr lang="kk-KZ" sz="1600" dirty="0">
                          <a:latin typeface="Times New Roman" pitchFamily="18" charset="0"/>
                          <a:cs typeface="Times New Roman" pitchFamily="18" charset="0"/>
                        </a:rPr>
                        <a:t>«</a:t>
                      </a:r>
                      <a:r>
                        <a:rPr lang="ru-RU" sz="1600" dirty="0" err="1">
                          <a:latin typeface="Times New Roman" pitchFamily="18" charset="0"/>
                          <a:cs typeface="Times New Roman" pitchFamily="18" charset="0"/>
                        </a:rPr>
                        <a:t>Фетрамен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жұмы</a:t>
                      </a:r>
                      <a:r>
                        <a:rPr lang="kk-KZ" sz="1600" dirty="0">
                          <a:latin typeface="Times New Roman" pitchFamily="18" charset="0"/>
                          <a:cs typeface="Times New Roman" pitchFamily="18" charset="0"/>
                        </a:rPr>
                        <a:t>с»</a:t>
                      </a:r>
                      <a:endParaRPr lang="ru-RU" sz="1600" dirty="0">
                        <a:latin typeface="Times New Roman" pitchFamily="18" charset="0"/>
                        <a:ea typeface="Calibri"/>
                        <a:cs typeface="Times New Roman" pitchFamily="18" charset="0"/>
                      </a:endParaRPr>
                    </a:p>
                  </a:txBody>
                  <a:tcPr marL="35497" marR="35497" marT="0" marB="0"/>
                </a:tc>
                <a:tc>
                  <a:txBody>
                    <a:bodyPr/>
                    <a:lstStyle/>
                    <a:p>
                      <a:pPr marL="457200">
                        <a:lnSpc>
                          <a:spcPct val="115000"/>
                        </a:lnSpc>
                        <a:spcAft>
                          <a:spcPts val="0"/>
                        </a:spcAft>
                      </a:pPr>
                      <a:r>
                        <a:rPr lang="kk-KZ" sz="1600" dirty="0">
                          <a:latin typeface="Times New Roman" pitchFamily="18" charset="0"/>
                          <a:cs typeface="Times New Roman" pitchFamily="18" charset="0"/>
                        </a:rPr>
                        <a:t>Алибаева  Г.С</a:t>
                      </a:r>
                      <a:endParaRPr lang="ru-RU" sz="1600" dirty="0">
                        <a:latin typeface="Times New Roman" pitchFamily="18" charset="0"/>
                        <a:ea typeface="Calibri"/>
                        <a:cs typeface="Times New Roman" pitchFamily="18" charset="0"/>
                      </a:endParaRPr>
                    </a:p>
                  </a:txBody>
                  <a:tcPr marL="35497" marR="35497" marT="0" marB="0"/>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zavuch2\Desktop\Ахлбеков Ержан.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212976"/>
            <a:ext cx="4176464" cy="3456384"/>
          </a:xfrm>
          <a:prstGeom prst="rect">
            <a:avLst/>
          </a:prstGeom>
          <a:noFill/>
          <a:ln>
            <a:noFill/>
          </a:ln>
        </p:spPr>
      </p:pic>
      <p:pic>
        <p:nvPicPr>
          <p:cNvPr id="5" name="Рисунок 4" descr="C:\Users\zavuch2\Desktop\Сотка фота.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8640"/>
            <a:ext cx="4176464" cy="2952328"/>
          </a:xfrm>
          <a:prstGeom prst="rect">
            <a:avLst/>
          </a:prstGeom>
          <a:noFill/>
          <a:ln>
            <a:noFill/>
          </a:ln>
        </p:spPr>
      </p:pic>
      <p:pic>
        <p:nvPicPr>
          <p:cNvPr id="6" name="Рисунок 5" descr="C:\Users\zavuch2\Desktop\9b14407f-0563-4f3b-a404-f57bf39a0c6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212976"/>
            <a:ext cx="3960440" cy="3456384"/>
          </a:xfrm>
          <a:prstGeom prst="rect">
            <a:avLst/>
          </a:prstGeom>
          <a:noFill/>
          <a:ln>
            <a:noFill/>
          </a:ln>
        </p:spPr>
      </p:pic>
      <p:pic>
        <p:nvPicPr>
          <p:cNvPr id="7" name="Рисунок 6" descr="C:\Users\zavuch2\Desktop\Сотка фота 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188640"/>
            <a:ext cx="3960440" cy="2952328"/>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1728192"/>
          </a:xfrm>
        </p:spPr>
        <p:txBody>
          <a:bodyPr>
            <a:noAutofit/>
          </a:bodyPr>
          <a:lstStyle/>
          <a:p>
            <a:r>
              <a:rPr lang="kk-KZ" sz="2000" dirty="0">
                <a:latin typeface="Times New Roman" pitchFamily="18" charset="0"/>
                <a:cs typeface="Times New Roman" pitchFamily="18" charset="0"/>
              </a:rPr>
              <a:t> Оқушылардың  зерттеушілік  қыры  бастауыш  буыннан  бастау  алатыны  белгілі .  Осы  орайда  </a:t>
            </a:r>
            <a:r>
              <a:rPr lang="kk-KZ" sz="2000" dirty="0" smtClean="0">
                <a:latin typeface="Times New Roman" pitchFamily="18" charset="0"/>
                <a:cs typeface="Times New Roman" pitchFamily="18" charset="0"/>
              </a:rPr>
              <a:t>облыстық  КҒА </a:t>
            </a:r>
            <a:r>
              <a:rPr lang="kk-KZ" sz="2000" dirty="0">
                <a:latin typeface="Times New Roman" pitchFamily="18" charset="0"/>
                <a:cs typeface="Times New Roman" pitchFamily="18" charset="0"/>
              </a:rPr>
              <a:t>ұйымдастыруымен 1-4  сыныптар  арлығында  ғылыми  жұмыстар  байқауында   8 оқушының жұмыстары  үздік  қорғалып, 5-7  сыныптар  аралығында 2  жұмыс қорғалып,   арнайы мадақтамамен ,  алғыс  хаттармен  марапатталды. </a:t>
            </a:r>
            <a:endParaRPr lang="ru-RU" sz="2000" dirty="0">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256520384"/>
              </p:ext>
            </p:extLst>
          </p:nvPr>
        </p:nvGraphicFramePr>
        <p:xfrm>
          <a:off x="251520" y="2060848"/>
          <a:ext cx="8712969" cy="4305549"/>
        </p:xfrm>
        <a:graphic>
          <a:graphicData uri="http://schemas.openxmlformats.org/drawingml/2006/table">
            <a:tbl>
              <a:tblPr>
                <a:tableStyleId>{08FB837D-C827-4EFA-A057-4D05807E0F7C}</a:tableStyleId>
              </a:tblPr>
              <a:tblGrid>
                <a:gridCol w="2148149">
                  <a:extLst>
                    <a:ext uri="{9D8B030D-6E8A-4147-A177-3AD203B41FA5}">
                      <a16:colId xmlns:a16="http://schemas.microsoft.com/office/drawing/2014/main" val="20000"/>
                    </a:ext>
                  </a:extLst>
                </a:gridCol>
                <a:gridCol w="959597">
                  <a:extLst>
                    <a:ext uri="{9D8B030D-6E8A-4147-A177-3AD203B41FA5}">
                      <a16:colId xmlns:a16="http://schemas.microsoft.com/office/drawing/2014/main" val="20001"/>
                    </a:ext>
                  </a:extLst>
                </a:gridCol>
                <a:gridCol w="3698656">
                  <a:extLst>
                    <a:ext uri="{9D8B030D-6E8A-4147-A177-3AD203B41FA5}">
                      <a16:colId xmlns:a16="http://schemas.microsoft.com/office/drawing/2014/main" val="20002"/>
                    </a:ext>
                  </a:extLst>
                </a:gridCol>
                <a:gridCol w="1906567">
                  <a:extLst>
                    <a:ext uri="{9D8B030D-6E8A-4147-A177-3AD203B41FA5}">
                      <a16:colId xmlns:a16="http://schemas.microsoft.com/office/drawing/2014/main" val="20003"/>
                    </a:ext>
                  </a:extLst>
                </a:gridCol>
              </a:tblGrid>
              <a:tr h="145143">
                <a:tc gridSpan="4">
                  <a:txBody>
                    <a:bodyPr/>
                    <a:lstStyle/>
                    <a:p>
                      <a:pPr marL="457200" algn="ctr">
                        <a:lnSpc>
                          <a:spcPct val="115000"/>
                        </a:lnSpc>
                        <a:spcAft>
                          <a:spcPts val="0"/>
                        </a:spcAft>
                      </a:pPr>
                      <a:r>
                        <a:rPr lang="kk-KZ" sz="1400" b="1" dirty="0">
                          <a:latin typeface="Times New Roman" pitchFamily="18" charset="0"/>
                          <a:cs typeface="Times New Roman" pitchFamily="18" charset="0"/>
                        </a:rPr>
                        <a:t>Кіші  Ғылым Академиясының  жоба  жұмыстары</a:t>
                      </a:r>
                      <a:endParaRPr lang="ru-RU" sz="1400" b="1" dirty="0">
                        <a:latin typeface="Times New Roman" pitchFamily="18" charset="0"/>
                        <a:ea typeface="Calibri"/>
                        <a:cs typeface="Times New Roman" pitchFamily="18" charset="0"/>
                      </a:endParaRPr>
                    </a:p>
                  </a:txBody>
                  <a:tcPr marL="51632" marR="51632" marT="0" marB="0" anchor="ct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10635">
                <a:tc>
                  <a:txBody>
                    <a:bodyPr/>
                    <a:lstStyle/>
                    <a:p>
                      <a:pPr marL="0" indent="0" algn="ctr">
                        <a:lnSpc>
                          <a:spcPct val="115000"/>
                        </a:lnSpc>
                        <a:spcAft>
                          <a:spcPts val="0"/>
                        </a:spcAft>
                      </a:pPr>
                      <a:r>
                        <a:rPr lang="kk-KZ" sz="1400" b="1" dirty="0">
                          <a:latin typeface="Times New Roman" pitchFamily="18" charset="0"/>
                          <a:cs typeface="Times New Roman" pitchFamily="18" charset="0"/>
                        </a:rPr>
                        <a:t>Оқушының  аты- жөні</a:t>
                      </a:r>
                      <a:endParaRPr lang="ru-RU" sz="1400" b="1" dirty="0">
                        <a:latin typeface="Times New Roman" pitchFamily="18" charset="0"/>
                        <a:ea typeface="Calibri"/>
                        <a:cs typeface="Times New Roman" pitchFamily="18" charset="0"/>
                      </a:endParaRPr>
                    </a:p>
                  </a:txBody>
                  <a:tcPr marL="51632" marR="51632" marT="0" marB="0" anchor="ctr"/>
                </a:tc>
                <a:tc>
                  <a:txBody>
                    <a:bodyPr/>
                    <a:lstStyle/>
                    <a:p>
                      <a:pPr marL="457200" indent="-457200" algn="ctr">
                        <a:lnSpc>
                          <a:spcPct val="115000"/>
                        </a:lnSpc>
                        <a:spcAft>
                          <a:spcPts val="0"/>
                        </a:spcAft>
                        <a:tabLst>
                          <a:tab pos="0" algn="l"/>
                        </a:tabLst>
                      </a:pPr>
                      <a:r>
                        <a:rPr lang="kk-KZ" sz="1400" b="1" dirty="0">
                          <a:latin typeface="Times New Roman" pitchFamily="18" charset="0"/>
                          <a:cs typeface="Times New Roman" pitchFamily="18" charset="0"/>
                        </a:rPr>
                        <a:t>Сыныбы</a:t>
                      </a:r>
                      <a:endParaRPr lang="ru-RU" sz="1400" b="1" dirty="0">
                        <a:latin typeface="Times New Roman" pitchFamily="18" charset="0"/>
                        <a:ea typeface="Calibri"/>
                        <a:cs typeface="Times New Roman" pitchFamily="18" charset="0"/>
                      </a:endParaRPr>
                    </a:p>
                  </a:txBody>
                  <a:tcPr marL="51632" marR="51632" marT="0" marB="0" anchor="ctr"/>
                </a:tc>
                <a:tc>
                  <a:txBody>
                    <a:bodyPr/>
                    <a:lstStyle/>
                    <a:p>
                      <a:pPr marL="457200" algn="ctr">
                        <a:lnSpc>
                          <a:spcPct val="115000"/>
                        </a:lnSpc>
                        <a:spcAft>
                          <a:spcPts val="0"/>
                        </a:spcAft>
                      </a:pPr>
                      <a:r>
                        <a:rPr lang="kk-KZ" sz="1400" b="1" dirty="0">
                          <a:latin typeface="Times New Roman" pitchFamily="18" charset="0"/>
                          <a:cs typeface="Times New Roman" pitchFamily="18" charset="0"/>
                        </a:rPr>
                        <a:t>Тақырыбы</a:t>
                      </a:r>
                      <a:endParaRPr lang="ru-RU" sz="1400" b="1" dirty="0">
                        <a:latin typeface="Times New Roman" pitchFamily="18" charset="0"/>
                        <a:ea typeface="Calibri"/>
                        <a:cs typeface="Times New Roman" pitchFamily="18" charset="0"/>
                      </a:endParaRPr>
                    </a:p>
                  </a:txBody>
                  <a:tcPr marL="51632" marR="51632" marT="0" marB="0" anchor="ctr"/>
                </a:tc>
                <a:tc>
                  <a:txBody>
                    <a:bodyPr/>
                    <a:lstStyle/>
                    <a:p>
                      <a:pPr marL="457200" algn="ctr">
                        <a:lnSpc>
                          <a:spcPct val="115000"/>
                        </a:lnSpc>
                        <a:spcAft>
                          <a:spcPts val="0"/>
                        </a:spcAft>
                      </a:pPr>
                      <a:r>
                        <a:rPr lang="kk-KZ" sz="1400" b="1" dirty="0">
                          <a:latin typeface="Times New Roman" pitchFamily="18" charset="0"/>
                          <a:cs typeface="Times New Roman" pitchFamily="18" charset="0"/>
                        </a:rPr>
                        <a:t>Жетекшісі</a:t>
                      </a:r>
                      <a:endParaRPr lang="ru-RU" sz="1400" b="1" dirty="0">
                        <a:latin typeface="Times New Roman" pitchFamily="18" charset="0"/>
                        <a:ea typeface="Calibri"/>
                        <a:cs typeface="Times New Roman" pitchFamily="18" charset="0"/>
                      </a:endParaRPr>
                    </a:p>
                  </a:txBody>
                  <a:tcPr marL="51632" marR="51632" marT="0" marB="0" anchor="ctr"/>
                </a:tc>
                <a:extLst>
                  <a:ext uri="{0D108BD9-81ED-4DB2-BD59-A6C34878D82A}">
                    <a16:rowId xmlns:a16="http://schemas.microsoft.com/office/drawing/2014/main" val="10001"/>
                  </a:ext>
                </a:extLst>
              </a:tr>
              <a:tr h="290286">
                <a:tc>
                  <a:txBody>
                    <a:bodyPr/>
                    <a:lstStyle/>
                    <a:p>
                      <a:pPr marL="0" indent="0">
                        <a:lnSpc>
                          <a:spcPct val="115000"/>
                        </a:lnSpc>
                        <a:spcAft>
                          <a:spcPts val="0"/>
                        </a:spcAft>
                      </a:pPr>
                      <a:r>
                        <a:rPr lang="kk-KZ" sz="1400" dirty="0">
                          <a:latin typeface="Times New Roman" pitchFamily="18" charset="0"/>
                          <a:cs typeface="Times New Roman" pitchFamily="18" charset="0"/>
                        </a:rPr>
                        <a:t>Нурсултанова Аружан</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algn="l">
                        <a:lnSpc>
                          <a:spcPct val="115000"/>
                        </a:lnSpc>
                        <a:spcAft>
                          <a:spcPts val="0"/>
                        </a:spcAft>
                      </a:pPr>
                      <a:r>
                        <a:rPr lang="kk-KZ" sz="1400" dirty="0">
                          <a:latin typeface="Times New Roman" pitchFamily="18" charset="0"/>
                          <a:cs typeface="Times New Roman" pitchFamily="18" charset="0"/>
                        </a:rPr>
                        <a:t>2А</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indent="-457200">
                        <a:lnSpc>
                          <a:spcPct val="115000"/>
                        </a:lnSpc>
                        <a:spcAft>
                          <a:spcPts val="0"/>
                        </a:spcAft>
                      </a:pPr>
                      <a:r>
                        <a:rPr lang="kk-KZ" sz="1400" dirty="0">
                          <a:latin typeface="Times New Roman" pitchFamily="18" charset="0"/>
                          <a:cs typeface="Times New Roman" pitchFamily="18" charset="0"/>
                        </a:rPr>
                        <a:t>«Ең  дәмді  сусын, білесің бе  досым?»</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indent="-457200">
                        <a:lnSpc>
                          <a:spcPct val="115000"/>
                        </a:lnSpc>
                        <a:spcAft>
                          <a:spcPts val="0"/>
                        </a:spcAft>
                      </a:pPr>
                      <a:r>
                        <a:rPr lang="kk-KZ" sz="1400" dirty="0">
                          <a:latin typeface="Times New Roman" pitchFamily="18" charset="0"/>
                          <a:cs typeface="Times New Roman" pitchFamily="18" charset="0"/>
                        </a:rPr>
                        <a:t>Ашенбекова А.А</a:t>
                      </a:r>
                      <a:endParaRPr lang="ru-RU" sz="1400" dirty="0">
                        <a:latin typeface="Times New Roman" pitchFamily="18" charset="0"/>
                        <a:ea typeface="Calibri"/>
                        <a:cs typeface="Times New Roman" pitchFamily="18" charset="0"/>
                      </a:endParaRPr>
                    </a:p>
                  </a:txBody>
                  <a:tcPr marL="51632" marR="51632" marT="0" marB="0" anchor="ctr"/>
                </a:tc>
                <a:extLst>
                  <a:ext uri="{0D108BD9-81ED-4DB2-BD59-A6C34878D82A}">
                    <a16:rowId xmlns:a16="http://schemas.microsoft.com/office/drawing/2014/main" val="10002"/>
                  </a:ext>
                </a:extLst>
              </a:tr>
              <a:tr h="290286">
                <a:tc>
                  <a:txBody>
                    <a:bodyPr/>
                    <a:lstStyle/>
                    <a:p>
                      <a:pPr marL="0" indent="0">
                        <a:lnSpc>
                          <a:spcPct val="115000"/>
                        </a:lnSpc>
                        <a:spcAft>
                          <a:spcPts val="0"/>
                        </a:spcAft>
                      </a:pPr>
                      <a:r>
                        <a:rPr lang="kk-KZ" sz="1400" dirty="0">
                          <a:latin typeface="Times New Roman" pitchFamily="18" charset="0"/>
                          <a:cs typeface="Times New Roman" pitchFamily="18" charset="0"/>
                        </a:rPr>
                        <a:t>Ильясов  Ильжан</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algn="l">
                        <a:lnSpc>
                          <a:spcPct val="115000"/>
                        </a:lnSpc>
                        <a:spcAft>
                          <a:spcPts val="0"/>
                        </a:spcAft>
                      </a:pPr>
                      <a:r>
                        <a:rPr lang="kk-KZ" sz="1400" dirty="0">
                          <a:latin typeface="Times New Roman" pitchFamily="18" charset="0"/>
                          <a:cs typeface="Times New Roman" pitchFamily="18" charset="0"/>
                        </a:rPr>
                        <a:t>2</a:t>
                      </a:r>
                      <a:r>
                        <a:rPr lang="kk-KZ" sz="1400" dirty="0" smtClean="0">
                          <a:latin typeface="Times New Roman" pitchFamily="18" charset="0"/>
                          <a:cs typeface="Times New Roman" pitchFamily="18" charset="0"/>
                        </a:rPr>
                        <a:t>В</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indent="-457200">
                        <a:lnSpc>
                          <a:spcPct val="115000"/>
                        </a:lnSpc>
                        <a:spcAft>
                          <a:spcPts val="0"/>
                        </a:spcAft>
                      </a:pPr>
                      <a:r>
                        <a:rPr lang="kk-KZ" sz="1400" dirty="0">
                          <a:latin typeface="Times New Roman" pitchFamily="18" charset="0"/>
                          <a:cs typeface="Times New Roman" pitchFamily="18" charset="0"/>
                        </a:rPr>
                        <a:t>«Лимонның қасиеті»</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indent="-457200">
                        <a:lnSpc>
                          <a:spcPct val="115000"/>
                        </a:lnSpc>
                        <a:spcAft>
                          <a:spcPts val="0"/>
                        </a:spcAft>
                      </a:pPr>
                      <a:r>
                        <a:rPr lang="kk-KZ" sz="1400" dirty="0">
                          <a:latin typeface="Times New Roman" pitchFamily="18" charset="0"/>
                          <a:cs typeface="Times New Roman" pitchFamily="18" charset="0"/>
                        </a:rPr>
                        <a:t>Абдильдина З.С</a:t>
                      </a:r>
                      <a:endParaRPr lang="ru-RU" sz="1400" dirty="0">
                        <a:latin typeface="Times New Roman" pitchFamily="18" charset="0"/>
                        <a:ea typeface="Calibri"/>
                        <a:cs typeface="Times New Roman" pitchFamily="18" charset="0"/>
                      </a:endParaRPr>
                    </a:p>
                  </a:txBody>
                  <a:tcPr marL="51632" marR="51632" marT="0" marB="0" anchor="ctr"/>
                </a:tc>
                <a:extLst>
                  <a:ext uri="{0D108BD9-81ED-4DB2-BD59-A6C34878D82A}">
                    <a16:rowId xmlns:a16="http://schemas.microsoft.com/office/drawing/2014/main" val="10003"/>
                  </a:ext>
                </a:extLst>
              </a:tr>
              <a:tr h="290286">
                <a:tc>
                  <a:txBody>
                    <a:bodyPr/>
                    <a:lstStyle/>
                    <a:p>
                      <a:pPr marL="0" indent="0">
                        <a:lnSpc>
                          <a:spcPct val="115000"/>
                        </a:lnSpc>
                        <a:spcAft>
                          <a:spcPts val="0"/>
                        </a:spcAft>
                      </a:pPr>
                      <a:r>
                        <a:rPr lang="kk-KZ" sz="1400" dirty="0">
                          <a:latin typeface="Times New Roman" pitchFamily="18" charset="0"/>
                          <a:cs typeface="Times New Roman" pitchFamily="18" charset="0"/>
                        </a:rPr>
                        <a:t>Дәулет  Кәусар</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algn="l">
                        <a:lnSpc>
                          <a:spcPct val="115000"/>
                        </a:lnSpc>
                        <a:spcAft>
                          <a:spcPts val="0"/>
                        </a:spcAft>
                      </a:pPr>
                      <a:r>
                        <a:rPr lang="kk-KZ" sz="1400" dirty="0">
                          <a:latin typeface="Times New Roman" pitchFamily="18" charset="0"/>
                          <a:cs typeface="Times New Roman" pitchFamily="18" charset="0"/>
                        </a:rPr>
                        <a:t>2В</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indent="-457200">
                        <a:lnSpc>
                          <a:spcPct val="115000"/>
                        </a:lnSpc>
                        <a:spcAft>
                          <a:spcPts val="0"/>
                        </a:spcAft>
                      </a:pPr>
                      <a:r>
                        <a:rPr lang="kk-KZ" sz="1400" dirty="0">
                          <a:latin typeface="Times New Roman" pitchFamily="18" charset="0"/>
                          <a:cs typeface="Times New Roman" pitchFamily="18" charset="0"/>
                        </a:rPr>
                        <a:t>«Қымыздың пайдасы»</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indent="-457200">
                        <a:lnSpc>
                          <a:spcPct val="115000"/>
                        </a:lnSpc>
                        <a:spcAft>
                          <a:spcPts val="0"/>
                        </a:spcAft>
                      </a:pPr>
                      <a:r>
                        <a:rPr lang="kk-KZ" sz="1400" dirty="0">
                          <a:latin typeface="Times New Roman" pitchFamily="18" charset="0"/>
                          <a:cs typeface="Times New Roman" pitchFamily="18" charset="0"/>
                        </a:rPr>
                        <a:t>Абдильдина З.С</a:t>
                      </a:r>
                      <a:endParaRPr lang="ru-RU" sz="1400" dirty="0">
                        <a:latin typeface="Times New Roman" pitchFamily="18" charset="0"/>
                        <a:ea typeface="Calibri"/>
                        <a:cs typeface="Times New Roman" pitchFamily="18" charset="0"/>
                      </a:endParaRPr>
                    </a:p>
                  </a:txBody>
                  <a:tcPr marL="51632" marR="51632" marT="0" marB="0" anchor="ctr"/>
                </a:tc>
                <a:extLst>
                  <a:ext uri="{0D108BD9-81ED-4DB2-BD59-A6C34878D82A}">
                    <a16:rowId xmlns:a16="http://schemas.microsoft.com/office/drawing/2014/main" val="10004"/>
                  </a:ext>
                </a:extLst>
              </a:tr>
              <a:tr h="290286">
                <a:tc>
                  <a:txBody>
                    <a:bodyPr/>
                    <a:lstStyle/>
                    <a:p>
                      <a:pPr marL="6350" indent="0">
                        <a:lnSpc>
                          <a:spcPct val="115000"/>
                        </a:lnSpc>
                        <a:spcAft>
                          <a:spcPts val="0"/>
                        </a:spcAft>
                      </a:pPr>
                      <a:r>
                        <a:rPr lang="kk-KZ" sz="1400" dirty="0">
                          <a:latin typeface="Times New Roman" pitchFamily="18" charset="0"/>
                          <a:cs typeface="Times New Roman" pitchFamily="18" charset="0"/>
                        </a:rPr>
                        <a:t>Иса  Нұрайым</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algn="l">
                        <a:lnSpc>
                          <a:spcPct val="115000"/>
                        </a:lnSpc>
                        <a:spcAft>
                          <a:spcPts val="0"/>
                        </a:spcAft>
                      </a:pPr>
                      <a:r>
                        <a:rPr lang="kk-KZ" sz="1400" dirty="0" smtClean="0">
                          <a:latin typeface="Times New Roman" pitchFamily="18" charset="0"/>
                          <a:cs typeface="Times New Roman" pitchFamily="18" charset="0"/>
                        </a:rPr>
                        <a:t>2А</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indent="-457200">
                        <a:lnSpc>
                          <a:spcPct val="115000"/>
                        </a:lnSpc>
                        <a:spcAft>
                          <a:spcPts val="0"/>
                        </a:spcAft>
                      </a:pPr>
                      <a:r>
                        <a:rPr lang="kk-KZ" sz="1400" dirty="0">
                          <a:latin typeface="Times New Roman" pitchFamily="18" charset="0"/>
                          <a:cs typeface="Times New Roman" pitchFamily="18" charset="0"/>
                        </a:rPr>
                        <a:t>«Каучук  фикусы»</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indent="-457200">
                        <a:lnSpc>
                          <a:spcPct val="115000"/>
                        </a:lnSpc>
                        <a:spcAft>
                          <a:spcPts val="0"/>
                        </a:spcAft>
                      </a:pPr>
                      <a:r>
                        <a:rPr lang="kk-KZ" sz="1400" dirty="0">
                          <a:latin typeface="Times New Roman" pitchFamily="18" charset="0"/>
                          <a:cs typeface="Times New Roman" pitchFamily="18" charset="0"/>
                        </a:rPr>
                        <a:t>Ашенбекова А.А</a:t>
                      </a:r>
                      <a:endParaRPr lang="ru-RU" sz="1400" dirty="0">
                        <a:latin typeface="Times New Roman" pitchFamily="18" charset="0"/>
                        <a:ea typeface="Calibri"/>
                        <a:cs typeface="Times New Roman" pitchFamily="18" charset="0"/>
                      </a:endParaRPr>
                    </a:p>
                  </a:txBody>
                  <a:tcPr marL="51632" marR="51632" marT="0" marB="0" anchor="ctr"/>
                </a:tc>
                <a:extLst>
                  <a:ext uri="{0D108BD9-81ED-4DB2-BD59-A6C34878D82A}">
                    <a16:rowId xmlns:a16="http://schemas.microsoft.com/office/drawing/2014/main" val="10005"/>
                  </a:ext>
                </a:extLst>
              </a:tr>
              <a:tr h="290286">
                <a:tc>
                  <a:txBody>
                    <a:bodyPr/>
                    <a:lstStyle/>
                    <a:p>
                      <a:pPr marL="457200" indent="-457200">
                        <a:lnSpc>
                          <a:spcPct val="115000"/>
                        </a:lnSpc>
                        <a:spcAft>
                          <a:spcPts val="0"/>
                        </a:spcAft>
                        <a:tabLst>
                          <a:tab pos="0" algn="l"/>
                        </a:tabLst>
                      </a:pPr>
                      <a:r>
                        <a:rPr lang="kk-KZ" sz="1400" dirty="0">
                          <a:latin typeface="Times New Roman" pitchFamily="18" charset="0"/>
                          <a:cs typeface="Times New Roman" pitchFamily="18" charset="0"/>
                        </a:rPr>
                        <a:t>Рыстай  Дарина</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algn="l">
                        <a:lnSpc>
                          <a:spcPct val="115000"/>
                        </a:lnSpc>
                        <a:spcAft>
                          <a:spcPts val="0"/>
                        </a:spcAft>
                      </a:pPr>
                      <a:r>
                        <a:rPr lang="kk-KZ" sz="1400" dirty="0" smtClean="0">
                          <a:latin typeface="Times New Roman" pitchFamily="18" charset="0"/>
                          <a:ea typeface="+mn-ea"/>
                          <a:cs typeface="Times New Roman" pitchFamily="18" charset="0"/>
                        </a:rPr>
                        <a:t>3В</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indent="-457200">
                        <a:lnSpc>
                          <a:spcPct val="115000"/>
                        </a:lnSpc>
                        <a:spcAft>
                          <a:spcPts val="0"/>
                        </a:spcAft>
                      </a:pPr>
                      <a:r>
                        <a:rPr lang="kk-KZ" sz="1400" dirty="0">
                          <a:latin typeface="Times New Roman" pitchFamily="18" charset="0"/>
                          <a:cs typeface="Times New Roman" pitchFamily="18" charset="0"/>
                        </a:rPr>
                        <a:t>«Ешкі  сүтінің  пайдасы»</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marR="0" indent="-457200" algn="l" defTabSz="914400" rtl="0" eaLnBrk="1" fontAlgn="auto" latinLnBrk="0" hangingPunct="1">
                        <a:lnSpc>
                          <a:spcPct val="115000"/>
                        </a:lnSpc>
                        <a:spcBef>
                          <a:spcPts val="0"/>
                        </a:spcBef>
                        <a:spcAft>
                          <a:spcPts val="0"/>
                        </a:spcAft>
                        <a:buClrTx/>
                        <a:buSzTx/>
                        <a:buFontTx/>
                        <a:buNone/>
                        <a:tabLst/>
                        <a:defRPr/>
                      </a:pPr>
                      <a:r>
                        <a:rPr lang="kk-KZ" sz="1400" dirty="0" smtClean="0">
                          <a:latin typeface="Times New Roman" pitchFamily="18" charset="0"/>
                          <a:cs typeface="Times New Roman" pitchFamily="18" charset="0"/>
                        </a:rPr>
                        <a:t>Сағдатова  Т.Қ</a:t>
                      </a:r>
                      <a:endParaRPr lang="ru-RU" sz="1400" dirty="0" smtClean="0">
                        <a:latin typeface="Times New Roman" pitchFamily="18" charset="0"/>
                        <a:ea typeface="Calibri"/>
                        <a:cs typeface="Times New Roman" pitchFamily="18" charset="0"/>
                      </a:endParaRPr>
                    </a:p>
                    <a:p>
                      <a:pPr marL="457200" indent="-457200">
                        <a:lnSpc>
                          <a:spcPct val="115000"/>
                        </a:lnSpc>
                        <a:spcAft>
                          <a:spcPts val="0"/>
                        </a:spcAft>
                      </a:pPr>
                      <a:endParaRPr lang="ru-RU" sz="1400" dirty="0">
                        <a:latin typeface="Times New Roman" pitchFamily="18" charset="0"/>
                        <a:ea typeface="Calibri"/>
                        <a:cs typeface="Times New Roman" pitchFamily="18" charset="0"/>
                      </a:endParaRPr>
                    </a:p>
                  </a:txBody>
                  <a:tcPr marL="51632" marR="51632" marT="0" marB="0" anchor="ctr"/>
                </a:tc>
                <a:extLst>
                  <a:ext uri="{0D108BD9-81ED-4DB2-BD59-A6C34878D82A}">
                    <a16:rowId xmlns:a16="http://schemas.microsoft.com/office/drawing/2014/main" val="10006"/>
                  </a:ext>
                </a:extLst>
              </a:tr>
              <a:tr h="290286">
                <a:tc>
                  <a:txBody>
                    <a:bodyPr/>
                    <a:lstStyle/>
                    <a:p>
                      <a:pPr marL="457200" indent="-457200">
                        <a:lnSpc>
                          <a:spcPct val="115000"/>
                        </a:lnSpc>
                        <a:spcAft>
                          <a:spcPts val="0"/>
                        </a:spcAft>
                      </a:pPr>
                      <a:r>
                        <a:rPr lang="kk-KZ" sz="1400" dirty="0">
                          <a:latin typeface="Times New Roman" pitchFamily="18" charset="0"/>
                          <a:cs typeface="Times New Roman" pitchFamily="18" charset="0"/>
                        </a:rPr>
                        <a:t>Кәрімхан  Ануар</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algn="l">
                        <a:lnSpc>
                          <a:spcPct val="115000"/>
                        </a:lnSpc>
                        <a:spcAft>
                          <a:spcPts val="0"/>
                        </a:spcAft>
                      </a:pPr>
                      <a:r>
                        <a:rPr lang="kk-KZ" sz="1400" dirty="0">
                          <a:latin typeface="Times New Roman" pitchFamily="18" charset="0"/>
                          <a:cs typeface="Times New Roman" pitchFamily="18" charset="0"/>
                        </a:rPr>
                        <a:t>3В</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indent="-457200">
                        <a:lnSpc>
                          <a:spcPct val="115000"/>
                        </a:lnSpc>
                        <a:spcAft>
                          <a:spcPts val="0"/>
                        </a:spcAft>
                      </a:pPr>
                      <a:r>
                        <a:rPr lang="kk-KZ" sz="1400" dirty="0">
                          <a:latin typeface="Times New Roman" pitchFamily="18" charset="0"/>
                          <a:cs typeface="Times New Roman" pitchFamily="18" charset="0"/>
                        </a:rPr>
                        <a:t>«Күн  сәулесінің   теріге  тигізетін пайдасы»</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indent="-457200">
                        <a:lnSpc>
                          <a:spcPct val="115000"/>
                        </a:lnSpc>
                        <a:spcAft>
                          <a:spcPts val="0"/>
                        </a:spcAft>
                      </a:pPr>
                      <a:r>
                        <a:rPr lang="kk-KZ" sz="1400" dirty="0">
                          <a:latin typeface="Times New Roman" pitchFamily="18" charset="0"/>
                          <a:cs typeface="Times New Roman" pitchFamily="18" charset="0"/>
                        </a:rPr>
                        <a:t>Арыстанбекова  П.А</a:t>
                      </a:r>
                      <a:endParaRPr lang="ru-RU" sz="1400" dirty="0">
                        <a:latin typeface="Times New Roman" pitchFamily="18" charset="0"/>
                        <a:ea typeface="Calibri"/>
                        <a:cs typeface="Times New Roman" pitchFamily="18" charset="0"/>
                      </a:endParaRPr>
                    </a:p>
                  </a:txBody>
                  <a:tcPr marL="51632" marR="51632" marT="0" marB="0" anchor="ctr"/>
                </a:tc>
                <a:extLst>
                  <a:ext uri="{0D108BD9-81ED-4DB2-BD59-A6C34878D82A}">
                    <a16:rowId xmlns:a16="http://schemas.microsoft.com/office/drawing/2014/main" val="10007"/>
                  </a:ext>
                </a:extLst>
              </a:tr>
              <a:tr h="290286">
                <a:tc>
                  <a:txBody>
                    <a:bodyPr/>
                    <a:lstStyle/>
                    <a:p>
                      <a:pPr marL="457200" indent="-457200">
                        <a:lnSpc>
                          <a:spcPct val="115000"/>
                        </a:lnSpc>
                        <a:spcAft>
                          <a:spcPts val="0"/>
                        </a:spcAft>
                      </a:pPr>
                      <a:r>
                        <a:rPr lang="kk-KZ" sz="1400" dirty="0">
                          <a:latin typeface="Times New Roman" pitchFamily="18" charset="0"/>
                          <a:cs typeface="Times New Roman" pitchFamily="18" charset="0"/>
                        </a:rPr>
                        <a:t>Әшімхан  Айсұлтан</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algn="l">
                        <a:lnSpc>
                          <a:spcPct val="115000"/>
                        </a:lnSpc>
                        <a:spcAft>
                          <a:spcPts val="0"/>
                        </a:spcAft>
                      </a:pPr>
                      <a:r>
                        <a:rPr lang="kk-KZ" sz="1400" dirty="0">
                          <a:latin typeface="Times New Roman" pitchFamily="18" charset="0"/>
                          <a:cs typeface="Times New Roman" pitchFamily="18" charset="0"/>
                        </a:rPr>
                        <a:t>3В</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indent="-457200">
                        <a:lnSpc>
                          <a:spcPct val="115000"/>
                        </a:lnSpc>
                        <a:spcAft>
                          <a:spcPts val="0"/>
                        </a:spcAft>
                      </a:pPr>
                      <a:r>
                        <a:rPr lang="kk-KZ" sz="1400" dirty="0">
                          <a:latin typeface="Times New Roman" pitchFamily="18" charset="0"/>
                          <a:cs typeface="Times New Roman" pitchFamily="18" charset="0"/>
                        </a:rPr>
                        <a:t>«Қарапайым  мумиеның  құнды  қасиеттері»</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indent="-457200">
                        <a:lnSpc>
                          <a:spcPct val="115000"/>
                        </a:lnSpc>
                        <a:spcAft>
                          <a:spcPts val="0"/>
                        </a:spcAft>
                      </a:pPr>
                      <a:r>
                        <a:rPr lang="kk-KZ" sz="1400" dirty="0">
                          <a:latin typeface="Times New Roman" pitchFamily="18" charset="0"/>
                          <a:cs typeface="Times New Roman" pitchFamily="18" charset="0"/>
                        </a:rPr>
                        <a:t>Сағдатова  Т.Қ</a:t>
                      </a:r>
                      <a:endParaRPr lang="ru-RU" sz="1400" dirty="0">
                        <a:latin typeface="Times New Roman" pitchFamily="18" charset="0"/>
                        <a:ea typeface="Calibri"/>
                        <a:cs typeface="Times New Roman" pitchFamily="18" charset="0"/>
                      </a:endParaRPr>
                    </a:p>
                  </a:txBody>
                  <a:tcPr marL="51632" marR="51632" marT="0" marB="0" anchor="ctr"/>
                </a:tc>
                <a:extLst>
                  <a:ext uri="{0D108BD9-81ED-4DB2-BD59-A6C34878D82A}">
                    <a16:rowId xmlns:a16="http://schemas.microsoft.com/office/drawing/2014/main" val="10008"/>
                  </a:ext>
                </a:extLst>
              </a:tr>
              <a:tr h="290286">
                <a:tc>
                  <a:txBody>
                    <a:bodyPr/>
                    <a:lstStyle/>
                    <a:p>
                      <a:pPr marL="457200" indent="-457200">
                        <a:lnSpc>
                          <a:spcPct val="115000"/>
                        </a:lnSpc>
                        <a:spcAft>
                          <a:spcPts val="0"/>
                        </a:spcAft>
                      </a:pPr>
                      <a:r>
                        <a:rPr lang="kk-KZ" sz="1400" dirty="0">
                          <a:latin typeface="Times New Roman" pitchFamily="18" charset="0"/>
                          <a:cs typeface="Times New Roman" pitchFamily="18" charset="0"/>
                        </a:rPr>
                        <a:t>Ермеков  Нұрислам</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algn="l">
                        <a:lnSpc>
                          <a:spcPct val="115000"/>
                        </a:lnSpc>
                        <a:spcAft>
                          <a:spcPts val="0"/>
                        </a:spcAft>
                      </a:pPr>
                      <a:r>
                        <a:rPr lang="kk-KZ" sz="1400" dirty="0">
                          <a:latin typeface="Times New Roman" pitchFamily="18" charset="0"/>
                          <a:cs typeface="Times New Roman" pitchFamily="18" charset="0"/>
                        </a:rPr>
                        <a:t>3А</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indent="-457200">
                        <a:lnSpc>
                          <a:spcPct val="115000"/>
                        </a:lnSpc>
                        <a:spcAft>
                          <a:spcPts val="0"/>
                        </a:spcAft>
                      </a:pPr>
                      <a:r>
                        <a:rPr lang="kk-KZ" sz="1400" dirty="0">
                          <a:latin typeface="Times New Roman" pitchFamily="18" charset="0"/>
                          <a:cs typeface="Times New Roman" pitchFamily="18" charset="0"/>
                        </a:rPr>
                        <a:t>«Қазақтың  ұлттық  тағамы  бауырсақтың  ерекшелігі»</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indent="-457200">
                        <a:lnSpc>
                          <a:spcPct val="115000"/>
                        </a:lnSpc>
                        <a:spcAft>
                          <a:spcPts val="0"/>
                        </a:spcAft>
                      </a:pPr>
                      <a:r>
                        <a:rPr lang="kk-KZ" sz="1400" dirty="0">
                          <a:latin typeface="Times New Roman" pitchFamily="18" charset="0"/>
                          <a:cs typeface="Times New Roman" pitchFamily="18" charset="0"/>
                        </a:rPr>
                        <a:t>Арыстанбекова  П.А</a:t>
                      </a:r>
                      <a:endParaRPr lang="ru-RU" sz="1400" dirty="0">
                        <a:latin typeface="Times New Roman" pitchFamily="18" charset="0"/>
                        <a:ea typeface="Calibri"/>
                        <a:cs typeface="Times New Roman" pitchFamily="18" charset="0"/>
                      </a:endParaRPr>
                    </a:p>
                  </a:txBody>
                  <a:tcPr marL="51632" marR="51632" marT="0" marB="0" anchor="ctr"/>
                </a:tc>
                <a:extLst>
                  <a:ext uri="{0D108BD9-81ED-4DB2-BD59-A6C34878D82A}">
                    <a16:rowId xmlns:a16="http://schemas.microsoft.com/office/drawing/2014/main" val="10009"/>
                  </a:ext>
                </a:extLst>
              </a:tr>
              <a:tr h="290286">
                <a:tc>
                  <a:txBody>
                    <a:bodyPr/>
                    <a:lstStyle/>
                    <a:p>
                      <a:pPr marL="457200" indent="-457200">
                        <a:lnSpc>
                          <a:spcPct val="115000"/>
                        </a:lnSpc>
                        <a:spcAft>
                          <a:spcPts val="0"/>
                        </a:spcAft>
                      </a:pPr>
                      <a:r>
                        <a:rPr lang="kk-KZ" sz="1400" dirty="0">
                          <a:latin typeface="Times New Roman" pitchFamily="18" charset="0"/>
                          <a:cs typeface="Times New Roman" pitchFamily="18" charset="0"/>
                        </a:rPr>
                        <a:t>Рзаханов  Абумуслим</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algn="l">
                        <a:lnSpc>
                          <a:spcPct val="115000"/>
                        </a:lnSpc>
                        <a:spcAft>
                          <a:spcPts val="0"/>
                        </a:spcAft>
                      </a:pPr>
                      <a:r>
                        <a:rPr lang="kk-KZ" sz="1400" dirty="0">
                          <a:latin typeface="Times New Roman" pitchFamily="18" charset="0"/>
                          <a:cs typeface="Times New Roman" pitchFamily="18" charset="0"/>
                        </a:rPr>
                        <a:t>5 Г</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indent="-457200">
                        <a:lnSpc>
                          <a:spcPct val="115000"/>
                        </a:lnSpc>
                        <a:spcAft>
                          <a:spcPts val="0"/>
                        </a:spcAft>
                      </a:pPr>
                      <a:r>
                        <a:rPr lang="kk-KZ" sz="1400" dirty="0">
                          <a:latin typeface="Times New Roman" pitchFamily="18" charset="0"/>
                          <a:cs typeface="Times New Roman" pitchFamily="18" charset="0"/>
                        </a:rPr>
                        <a:t>«Айдың тірі  ағзаға әсері»</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indent="-457200">
                        <a:lnSpc>
                          <a:spcPct val="115000"/>
                        </a:lnSpc>
                        <a:spcAft>
                          <a:spcPts val="0"/>
                        </a:spcAft>
                      </a:pPr>
                      <a:r>
                        <a:rPr lang="kk-KZ" sz="1400" dirty="0">
                          <a:latin typeface="Times New Roman" pitchFamily="18" charset="0"/>
                          <a:cs typeface="Times New Roman" pitchFamily="18" charset="0"/>
                        </a:rPr>
                        <a:t>Махмет  К.С</a:t>
                      </a:r>
                      <a:endParaRPr lang="ru-RU" sz="1400" dirty="0">
                        <a:latin typeface="Times New Roman" pitchFamily="18" charset="0"/>
                        <a:ea typeface="Calibri"/>
                        <a:cs typeface="Times New Roman" pitchFamily="18" charset="0"/>
                      </a:endParaRPr>
                    </a:p>
                  </a:txBody>
                  <a:tcPr marL="51632" marR="51632" marT="0" marB="0" anchor="ctr"/>
                </a:tc>
                <a:extLst>
                  <a:ext uri="{0D108BD9-81ED-4DB2-BD59-A6C34878D82A}">
                    <a16:rowId xmlns:a16="http://schemas.microsoft.com/office/drawing/2014/main" val="10010"/>
                  </a:ext>
                </a:extLst>
              </a:tr>
              <a:tr h="435429">
                <a:tc>
                  <a:txBody>
                    <a:bodyPr/>
                    <a:lstStyle/>
                    <a:p>
                      <a:pPr marL="457200" indent="-457200">
                        <a:lnSpc>
                          <a:spcPct val="115000"/>
                        </a:lnSpc>
                        <a:spcAft>
                          <a:spcPts val="0"/>
                        </a:spcAft>
                      </a:pPr>
                      <a:r>
                        <a:rPr lang="kk-KZ" sz="1400" dirty="0">
                          <a:latin typeface="Times New Roman" pitchFamily="18" charset="0"/>
                          <a:cs typeface="Times New Roman" pitchFamily="18" charset="0"/>
                        </a:rPr>
                        <a:t>Канатова  Амина</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algn="l">
                        <a:lnSpc>
                          <a:spcPct val="115000"/>
                        </a:lnSpc>
                        <a:spcAft>
                          <a:spcPts val="0"/>
                        </a:spcAft>
                      </a:pPr>
                      <a:r>
                        <a:rPr lang="kk-KZ" sz="1400" dirty="0">
                          <a:latin typeface="Times New Roman" pitchFamily="18" charset="0"/>
                          <a:cs typeface="Times New Roman" pitchFamily="18" charset="0"/>
                        </a:rPr>
                        <a:t>7В</a:t>
                      </a:r>
                      <a:endParaRPr lang="ru-RU" sz="1400" dirty="0">
                        <a:latin typeface="Times New Roman" pitchFamily="18" charset="0"/>
                        <a:ea typeface="Calibri"/>
                        <a:cs typeface="Times New Roman" pitchFamily="18" charset="0"/>
                      </a:endParaRPr>
                    </a:p>
                  </a:txBody>
                  <a:tcPr marL="51632" marR="51632" marT="0" marB="0" anchor="ctr"/>
                </a:tc>
                <a:tc>
                  <a:txBody>
                    <a:bodyPr/>
                    <a:lstStyle/>
                    <a:p>
                      <a:pPr>
                        <a:lnSpc>
                          <a:spcPct val="115000"/>
                        </a:lnSpc>
                        <a:spcAft>
                          <a:spcPts val="0"/>
                        </a:spcAft>
                      </a:pPr>
                      <a:r>
                        <a:rPr lang="kk-KZ" sz="1400" dirty="0">
                          <a:latin typeface="Times New Roman" pitchFamily="18" charset="0"/>
                          <a:cs typeface="Times New Roman" pitchFamily="18" charset="0"/>
                        </a:rPr>
                        <a:t>«</a:t>
                      </a:r>
                      <a:r>
                        <a:rPr lang="ru-RU" sz="1400" dirty="0">
                          <a:latin typeface="Times New Roman" pitchFamily="18" charset="0"/>
                          <a:cs typeface="Times New Roman" pitchFamily="18" charset="0"/>
                        </a:rPr>
                        <a:t>Русские пословицы - поговорки и  обряды, связанные с  названиями  частей  человеческого тела</a:t>
                      </a:r>
                      <a:r>
                        <a:rPr lang="kk-KZ" sz="1400" dirty="0">
                          <a:latin typeface="Times New Roman" pitchFamily="18" charset="0"/>
                          <a:cs typeface="Times New Roman" pitchFamily="18" charset="0"/>
                        </a:rPr>
                        <a:t>»</a:t>
                      </a:r>
                      <a:endParaRPr lang="ru-RU" sz="1400" dirty="0">
                        <a:latin typeface="Times New Roman" pitchFamily="18" charset="0"/>
                        <a:ea typeface="Calibri"/>
                        <a:cs typeface="Times New Roman" pitchFamily="18" charset="0"/>
                      </a:endParaRPr>
                    </a:p>
                  </a:txBody>
                  <a:tcPr marL="51632" marR="51632" marT="0" marB="0" anchor="ctr"/>
                </a:tc>
                <a:tc>
                  <a:txBody>
                    <a:bodyPr/>
                    <a:lstStyle/>
                    <a:p>
                      <a:pPr marL="457200" indent="-457200">
                        <a:lnSpc>
                          <a:spcPct val="115000"/>
                        </a:lnSpc>
                        <a:spcAft>
                          <a:spcPts val="0"/>
                        </a:spcAft>
                      </a:pPr>
                      <a:r>
                        <a:rPr lang="kk-KZ" sz="1400" dirty="0">
                          <a:latin typeface="Times New Roman" pitchFamily="18" charset="0"/>
                          <a:cs typeface="Times New Roman" pitchFamily="18" charset="0"/>
                        </a:rPr>
                        <a:t>Иманбекова  Г.Т</a:t>
                      </a:r>
                      <a:endParaRPr lang="ru-RU" sz="1400" dirty="0">
                        <a:latin typeface="Times New Roman" pitchFamily="18" charset="0"/>
                        <a:ea typeface="Calibri"/>
                        <a:cs typeface="Times New Roman" pitchFamily="18" charset="0"/>
                      </a:endParaRPr>
                    </a:p>
                  </a:txBody>
                  <a:tcPr marL="51632" marR="51632" marT="0" marB="0" anchor="ctr"/>
                </a:tc>
                <a:extLst>
                  <a:ext uri="{0D108BD9-81ED-4DB2-BD59-A6C34878D82A}">
                    <a16:rowId xmlns:a16="http://schemas.microsoft.com/office/drawing/2014/main" val="10011"/>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rmAutofit/>
          </a:bodyPr>
          <a:lstStyle/>
          <a:p>
            <a:r>
              <a:rPr lang="kk-KZ" sz="2000" dirty="0"/>
              <a:t> </a:t>
            </a:r>
            <a:r>
              <a:rPr lang="kk-KZ" sz="2000" dirty="0">
                <a:latin typeface="Times New Roman" pitchFamily="18" charset="0"/>
                <a:cs typeface="Times New Roman" pitchFamily="18" charset="0"/>
              </a:rPr>
              <a:t>Зерде  ғылыми  жоба  байқауында  9 жоба  ұсынылды,  1 оқушы II  орын  алды, 8  жұмыс мадақтамамен  марапатталды.</a:t>
            </a:r>
            <a:endParaRPr lang="ru-RU" sz="2000" dirty="0">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283401353"/>
              </p:ext>
            </p:extLst>
          </p:nvPr>
        </p:nvGraphicFramePr>
        <p:xfrm>
          <a:off x="179512" y="1217848"/>
          <a:ext cx="8784976" cy="5538012"/>
        </p:xfrm>
        <a:graphic>
          <a:graphicData uri="http://schemas.openxmlformats.org/drawingml/2006/table">
            <a:tbl>
              <a:tblPr>
                <a:tableStyleId>{69C7853C-536D-4A76-A0AE-DD22124D55A5}</a:tableStyleId>
              </a:tblPr>
              <a:tblGrid>
                <a:gridCol w="2669042">
                  <a:extLst>
                    <a:ext uri="{9D8B030D-6E8A-4147-A177-3AD203B41FA5}">
                      <a16:colId xmlns:a16="http://schemas.microsoft.com/office/drawing/2014/main" val="20000"/>
                    </a:ext>
                  </a:extLst>
                </a:gridCol>
                <a:gridCol w="1024123">
                  <a:extLst>
                    <a:ext uri="{9D8B030D-6E8A-4147-A177-3AD203B41FA5}">
                      <a16:colId xmlns:a16="http://schemas.microsoft.com/office/drawing/2014/main" val="20001"/>
                    </a:ext>
                  </a:extLst>
                </a:gridCol>
                <a:gridCol w="2502692">
                  <a:extLst>
                    <a:ext uri="{9D8B030D-6E8A-4147-A177-3AD203B41FA5}">
                      <a16:colId xmlns:a16="http://schemas.microsoft.com/office/drawing/2014/main" val="20002"/>
                    </a:ext>
                  </a:extLst>
                </a:gridCol>
                <a:gridCol w="2589119">
                  <a:extLst>
                    <a:ext uri="{9D8B030D-6E8A-4147-A177-3AD203B41FA5}">
                      <a16:colId xmlns:a16="http://schemas.microsoft.com/office/drawing/2014/main" val="20003"/>
                    </a:ext>
                  </a:extLst>
                </a:gridCol>
              </a:tblGrid>
              <a:tr h="261378">
                <a:tc gridSpan="4">
                  <a:txBody>
                    <a:bodyPr/>
                    <a:lstStyle/>
                    <a:p>
                      <a:pPr marL="457200" algn="ctr">
                        <a:lnSpc>
                          <a:spcPct val="115000"/>
                        </a:lnSpc>
                        <a:spcAft>
                          <a:spcPts val="0"/>
                        </a:spcAft>
                      </a:pPr>
                      <a:r>
                        <a:rPr lang="kk-KZ" sz="1600" b="1" dirty="0">
                          <a:latin typeface="Times New Roman" pitchFamily="18" charset="0"/>
                          <a:cs typeface="Times New Roman" pitchFamily="18" charset="0"/>
                        </a:rPr>
                        <a:t>«Зерде  ғылыми  жоба»</a:t>
                      </a:r>
                      <a:endParaRPr lang="ru-RU" sz="1600" b="1" dirty="0">
                        <a:latin typeface="Times New Roman" pitchFamily="18" charset="0"/>
                        <a:ea typeface="Calibri"/>
                        <a:cs typeface="Times New Roman" pitchFamily="18" charset="0"/>
                      </a:endParaRPr>
                    </a:p>
                  </a:txBody>
                  <a:tcPr marL="27045" marR="27045"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13734">
                <a:tc>
                  <a:txBody>
                    <a:bodyPr/>
                    <a:lstStyle/>
                    <a:p>
                      <a:pPr marL="457200" algn="ctr">
                        <a:lnSpc>
                          <a:spcPct val="115000"/>
                        </a:lnSpc>
                        <a:spcAft>
                          <a:spcPts val="0"/>
                        </a:spcAft>
                      </a:pPr>
                      <a:r>
                        <a:rPr lang="kk-KZ" sz="1600" b="1" dirty="0">
                          <a:latin typeface="Times New Roman" pitchFamily="18" charset="0"/>
                          <a:cs typeface="Times New Roman" pitchFamily="18" charset="0"/>
                        </a:rPr>
                        <a:t>Оқушының  аты- жөні</a:t>
                      </a:r>
                      <a:endParaRPr lang="ru-RU" sz="1600" b="1" dirty="0">
                        <a:latin typeface="Times New Roman" pitchFamily="18" charset="0"/>
                        <a:ea typeface="Calibri"/>
                        <a:cs typeface="Times New Roman" pitchFamily="18" charset="0"/>
                      </a:endParaRPr>
                    </a:p>
                  </a:txBody>
                  <a:tcPr marL="27045" marR="27045" marT="0" marB="0"/>
                </a:tc>
                <a:tc>
                  <a:txBody>
                    <a:bodyPr/>
                    <a:lstStyle/>
                    <a:p>
                      <a:pPr marL="457200" indent="-457200" algn="ctr">
                        <a:lnSpc>
                          <a:spcPct val="115000"/>
                        </a:lnSpc>
                        <a:spcAft>
                          <a:spcPts val="0"/>
                        </a:spcAft>
                      </a:pPr>
                      <a:r>
                        <a:rPr lang="kk-KZ" sz="1600" b="1" dirty="0">
                          <a:latin typeface="Times New Roman" pitchFamily="18" charset="0"/>
                          <a:cs typeface="Times New Roman" pitchFamily="18" charset="0"/>
                        </a:rPr>
                        <a:t>Сыныбы</a:t>
                      </a:r>
                      <a:endParaRPr lang="ru-RU" sz="1600" b="1" dirty="0">
                        <a:latin typeface="Times New Roman" pitchFamily="18" charset="0"/>
                        <a:ea typeface="Calibri"/>
                        <a:cs typeface="Times New Roman" pitchFamily="18" charset="0"/>
                      </a:endParaRPr>
                    </a:p>
                  </a:txBody>
                  <a:tcPr marL="27045" marR="27045" marT="0" marB="0"/>
                </a:tc>
                <a:tc>
                  <a:txBody>
                    <a:bodyPr/>
                    <a:lstStyle/>
                    <a:p>
                      <a:pPr marL="457200" indent="-457200" algn="ctr">
                        <a:lnSpc>
                          <a:spcPct val="115000"/>
                        </a:lnSpc>
                        <a:spcAft>
                          <a:spcPts val="0"/>
                        </a:spcAft>
                      </a:pPr>
                      <a:r>
                        <a:rPr lang="kk-KZ" sz="1600" b="1" dirty="0">
                          <a:latin typeface="Times New Roman" pitchFamily="18" charset="0"/>
                          <a:cs typeface="Times New Roman" pitchFamily="18" charset="0"/>
                        </a:rPr>
                        <a:t>Тақырыбы </a:t>
                      </a:r>
                      <a:endParaRPr lang="ru-RU" sz="1600" b="1" dirty="0">
                        <a:latin typeface="Times New Roman" pitchFamily="18" charset="0"/>
                        <a:ea typeface="Calibri"/>
                        <a:cs typeface="Times New Roman" pitchFamily="18" charset="0"/>
                      </a:endParaRPr>
                    </a:p>
                  </a:txBody>
                  <a:tcPr marL="27045" marR="27045" marT="0" marB="0"/>
                </a:tc>
                <a:tc>
                  <a:txBody>
                    <a:bodyPr/>
                    <a:lstStyle/>
                    <a:p>
                      <a:pPr marL="457200" indent="-457200" algn="ctr">
                        <a:lnSpc>
                          <a:spcPct val="115000"/>
                        </a:lnSpc>
                        <a:spcAft>
                          <a:spcPts val="0"/>
                        </a:spcAft>
                      </a:pPr>
                      <a:r>
                        <a:rPr lang="kk-KZ" sz="1600" b="1" dirty="0">
                          <a:latin typeface="Times New Roman" pitchFamily="18" charset="0"/>
                          <a:cs typeface="Times New Roman" pitchFamily="18" charset="0"/>
                        </a:rPr>
                        <a:t>Жетекшісі</a:t>
                      </a:r>
                      <a:endParaRPr lang="ru-RU" sz="1600" b="1" dirty="0">
                        <a:latin typeface="Times New Roman" pitchFamily="18" charset="0"/>
                        <a:ea typeface="Calibri"/>
                        <a:cs typeface="Times New Roman" pitchFamily="18" charset="0"/>
                      </a:endParaRPr>
                    </a:p>
                  </a:txBody>
                  <a:tcPr marL="27045" marR="27045" marT="0" marB="0"/>
                </a:tc>
                <a:extLst>
                  <a:ext uri="{0D108BD9-81ED-4DB2-BD59-A6C34878D82A}">
                    <a16:rowId xmlns:a16="http://schemas.microsoft.com/office/drawing/2014/main" val="10001"/>
                  </a:ext>
                </a:extLst>
              </a:tr>
              <a:tr h="261378">
                <a:tc>
                  <a:txBody>
                    <a:bodyPr/>
                    <a:lstStyle/>
                    <a:p>
                      <a:pPr marL="457200" indent="-457200">
                        <a:lnSpc>
                          <a:spcPct val="115000"/>
                        </a:lnSpc>
                        <a:spcAft>
                          <a:spcPts val="0"/>
                        </a:spcAft>
                      </a:pPr>
                      <a:r>
                        <a:rPr lang="kk-KZ" sz="1600" dirty="0">
                          <a:latin typeface="Times New Roman" pitchFamily="18" charset="0"/>
                          <a:cs typeface="Times New Roman" pitchFamily="18" charset="0"/>
                        </a:rPr>
                        <a:t>Нурсултанова  Аружан</a:t>
                      </a:r>
                      <a:endParaRPr lang="ru-RU" sz="1600" dirty="0">
                        <a:latin typeface="Times New Roman" pitchFamily="18" charset="0"/>
                        <a:ea typeface="Calibri"/>
                        <a:cs typeface="Times New Roman" pitchFamily="18" charset="0"/>
                      </a:endParaRPr>
                    </a:p>
                  </a:txBody>
                  <a:tcPr marL="27045" marR="27045" marT="0" marB="0"/>
                </a:tc>
                <a:tc>
                  <a:txBody>
                    <a:bodyPr/>
                    <a:lstStyle/>
                    <a:p>
                      <a:pPr marL="457200">
                        <a:lnSpc>
                          <a:spcPct val="115000"/>
                        </a:lnSpc>
                        <a:spcAft>
                          <a:spcPts val="0"/>
                        </a:spcAft>
                      </a:pPr>
                      <a:r>
                        <a:rPr lang="kk-KZ" sz="1600" dirty="0">
                          <a:latin typeface="Times New Roman" pitchFamily="18" charset="0"/>
                          <a:cs typeface="Times New Roman" pitchFamily="18" charset="0"/>
                        </a:rPr>
                        <a:t>7 Б</a:t>
                      </a:r>
                      <a:endParaRPr lang="ru-RU" sz="1600" dirty="0">
                        <a:latin typeface="Times New Roman" pitchFamily="18" charset="0"/>
                        <a:ea typeface="Calibri"/>
                        <a:cs typeface="Times New Roman" pitchFamily="18" charset="0"/>
                      </a:endParaRPr>
                    </a:p>
                  </a:txBody>
                  <a:tcPr marL="27045" marR="27045" marT="0" marB="0"/>
                </a:tc>
                <a:tc>
                  <a:txBody>
                    <a:bodyPr/>
                    <a:lstStyle/>
                    <a:p>
                      <a:pPr marL="457200" indent="-457200">
                        <a:lnSpc>
                          <a:spcPct val="115000"/>
                        </a:lnSpc>
                        <a:spcAft>
                          <a:spcPts val="0"/>
                        </a:spcAft>
                      </a:pPr>
                      <a:r>
                        <a:rPr lang="kk-KZ" sz="1600" dirty="0">
                          <a:latin typeface="Times New Roman" pitchFamily="18" charset="0"/>
                          <a:cs typeface="Times New Roman" pitchFamily="18" charset="0"/>
                        </a:rPr>
                        <a:t>« Су – тіршілік көзі»</a:t>
                      </a:r>
                      <a:endParaRPr lang="ru-RU" sz="1600" dirty="0">
                        <a:latin typeface="Times New Roman" pitchFamily="18" charset="0"/>
                        <a:ea typeface="Calibri"/>
                        <a:cs typeface="Times New Roman" pitchFamily="18" charset="0"/>
                      </a:endParaRPr>
                    </a:p>
                  </a:txBody>
                  <a:tcPr marL="27045" marR="27045" marT="0" marB="0"/>
                </a:tc>
                <a:tc>
                  <a:txBody>
                    <a:bodyPr/>
                    <a:lstStyle/>
                    <a:p>
                      <a:pPr marL="457200" indent="-457200">
                        <a:lnSpc>
                          <a:spcPct val="115000"/>
                        </a:lnSpc>
                        <a:spcAft>
                          <a:spcPts val="0"/>
                        </a:spcAft>
                      </a:pPr>
                      <a:r>
                        <a:rPr lang="kk-KZ" sz="1600" dirty="0">
                          <a:latin typeface="Times New Roman" pitchFamily="18" charset="0"/>
                          <a:cs typeface="Times New Roman" pitchFamily="18" charset="0"/>
                        </a:rPr>
                        <a:t>Ашенбекова А.А</a:t>
                      </a:r>
                      <a:endParaRPr lang="ru-RU" sz="1600" dirty="0">
                        <a:latin typeface="Times New Roman" pitchFamily="18" charset="0"/>
                        <a:ea typeface="Calibri"/>
                        <a:cs typeface="Times New Roman" pitchFamily="18" charset="0"/>
                      </a:endParaRPr>
                    </a:p>
                  </a:txBody>
                  <a:tcPr marL="27045" marR="27045" marT="0" marB="0"/>
                </a:tc>
                <a:extLst>
                  <a:ext uri="{0D108BD9-81ED-4DB2-BD59-A6C34878D82A}">
                    <a16:rowId xmlns:a16="http://schemas.microsoft.com/office/drawing/2014/main" val="10002"/>
                  </a:ext>
                </a:extLst>
              </a:tr>
              <a:tr h="669675">
                <a:tc>
                  <a:txBody>
                    <a:bodyPr/>
                    <a:lstStyle/>
                    <a:p>
                      <a:pPr marL="457200" indent="-457200">
                        <a:lnSpc>
                          <a:spcPct val="115000"/>
                        </a:lnSpc>
                        <a:spcAft>
                          <a:spcPts val="0"/>
                        </a:spcAft>
                      </a:pPr>
                      <a:r>
                        <a:rPr lang="kk-KZ" sz="1600" dirty="0">
                          <a:latin typeface="Times New Roman" pitchFamily="18" charset="0"/>
                          <a:cs typeface="Times New Roman" pitchFamily="18" charset="0"/>
                        </a:rPr>
                        <a:t>Ермекова   Нурислам</a:t>
                      </a:r>
                      <a:endParaRPr lang="ru-RU" sz="1600" dirty="0">
                        <a:latin typeface="Times New Roman" pitchFamily="18" charset="0"/>
                        <a:ea typeface="Calibri"/>
                        <a:cs typeface="Times New Roman" pitchFamily="18" charset="0"/>
                      </a:endParaRPr>
                    </a:p>
                  </a:txBody>
                  <a:tcPr marL="27045" marR="27045" marT="0" marB="0"/>
                </a:tc>
                <a:tc>
                  <a:txBody>
                    <a:bodyPr/>
                    <a:lstStyle/>
                    <a:p>
                      <a:pPr marL="457200">
                        <a:lnSpc>
                          <a:spcPct val="115000"/>
                        </a:lnSpc>
                        <a:spcAft>
                          <a:spcPts val="0"/>
                        </a:spcAft>
                      </a:pPr>
                      <a:r>
                        <a:rPr lang="kk-KZ" sz="1600" dirty="0">
                          <a:latin typeface="Times New Roman" pitchFamily="18" charset="0"/>
                          <a:cs typeface="Times New Roman" pitchFamily="18" charset="0"/>
                        </a:rPr>
                        <a:t>3А</a:t>
                      </a:r>
                      <a:endParaRPr lang="ru-RU" sz="1600" dirty="0">
                        <a:latin typeface="Times New Roman" pitchFamily="18" charset="0"/>
                        <a:ea typeface="Calibri"/>
                        <a:cs typeface="Times New Roman" pitchFamily="18" charset="0"/>
                      </a:endParaRPr>
                    </a:p>
                  </a:txBody>
                  <a:tcPr marL="27045" marR="27045" marT="0" marB="0"/>
                </a:tc>
                <a:tc>
                  <a:txBody>
                    <a:bodyPr/>
                    <a:lstStyle/>
                    <a:p>
                      <a:pPr marL="0" indent="0">
                        <a:lnSpc>
                          <a:spcPct val="115000"/>
                        </a:lnSpc>
                        <a:spcAft>
                          <a:spcPts val="0"/>
                        </a:spcAft>
                      </a:pPr>
                      <a:r>
                        <a:rPr lang="kk-KZ" sz="1600" dirty="0">
                          <a:latin typeface="Times New Roman" pitchFamily="18" charset="0"/>
                          <a:cs typeface="Times New Roman" pitchFamily="18" charset="0"/>
                        </a:rPr>
                        <a:t>«Қазақтың  ұлттық  тағамы  бауырсақтың   ерекшілігі»</a:t>
                      </a:r>
                      <a:endParaRPr lang="ru-RU" sz="1600" dirty="0">
                        <a:latin typeface="Times New Roman" pitchFamily="18" charset="0"/>
                        <a:ea typeface="Calibri"/>
                        <a:cs typeface="Times New Roman" pitchFamily="18" charset="0"/>
                      </a:endParaRPr>
                    </a:p>
                  </a:txBody>
                  <a:tcPr marL="27045" marR="27045" marT="0" marB="0"/>
                </a:tc>
                <a:tc>
                  <a:txBody>
                    <a:bodyPr/>
                    <a:lstStyle/>
                    <a:p>
                      <a:pPr marL="457200" indent="-457200">
                        <a:lnSpc>
                          <a:spcPct val="115000"/>
                        </a:lnSpc>
                        <a:spcAft>
                          <a:spcPts val="0"/>
                        </a:spcAft>
                      </a:pPr>
                      <a:r>
                        <a:rPr lang="kk-KZ" sz="1600" dirty="0">
                          <a:latin typeface="Times New Roman" pitchFamily="18" charset="0"/>
                          <a:cs typeface="Times New Roman" pitchFamily="18" charset="0"/>
                        </a:rPr>
                        <a:t>Арыстанбекова П.А</a:t>
                      </a:r>
                      <a:endParaRPr lang="ru-RU" sz="1600" dirty="0">
                        <a:latin typeface="Times New Roman" pitchFamily="18" charset="0"/>
                        <a:ea typeface="Calibri"/>
                        <a:cs typeface="Times New Roman" pitchFamily="18" charset="0"/>
                      </a:endParaRPr>
                    </a:p>
                  </a:txBody>
                  <a:tcPr marL="27045" marR="27045" marT="0" marB="0"/>
                </a:tc>
                <a:extLst>
                  <a:ext uri="{0D108BD9-81ED-4DB2-BD59-A6C34878D82A}">
                    <a16:rowId xmlns:a16="http://schemas.microsoft.com/office/drawing/2014/main" val="10003"/>
                  </a:ext>
                </a:extLst>
              </a:tr>
              <a:tr h="545534">
                <a:tc>
                  <a:txBody>
                    <a:bodyPr/>
                    <a:lstStyle/>
                    <a:p>
                      <a:pPr marL="457200" indent="-457200">
                        <a:lnSpc>
                          <a:spcPct val="115000"/>
                        </a:lnSpc>
                        <a:spcAft>
                          <a:spcPts val="0"/>
                        </a:spcAft>
                      </a:pPr>
                      <a:r>
                        <a:rPr lang="kk-KZ" sz="1600" dirty="0">
                          <a:latin typeface="Times New Roman" pitchFamily="18" charset="0"/>
                          <a:cs typeface="Times New Roman" pitchFamily="18" charset="0"/>
                        </a:rPr>
                        <a:t>Кәрімхан   Ануар</a:t>
                      </a:r>
                      <a:endParaRPr lang="ru-RU" sz="1600" dirty="0">
                        <a:latin typeface="Times New Roman" pitchFamily="18" charset="0"/>
                        <a:ea typeface="Calibri"/>
                        <a:cs typeface="Times New Roman" pitchFamily="18" charset="0"/>
                      </a:endParaRPr>
                    </a:p>
                  </a:txBody>
                  <a:tcPr marL="27045" marR="27045" marT="0" marB="0"/>
                </a:tc>
                <a:tc>
                  <a:txBody>
                    <a:bodyPr/>
                    <a:lstStyle/>
                    <a:p>
                      <a:pPr marL="457200">
                        <a:lnSpc>
                          <a:spcPct val="115000"/>
                        </a:lnSpc>
                        <a:spcAft>
                          <a:spcPts val="0"/>
                        </a:spcAft>
                      </a:pPr>
                      <a:r>
                        <a:rPr lang="kk-KZ" sz="1600" dirty="0">
                          <a:latin typeface="Times New Roman" pitchFamily="18" charset="0"/>
                          <a:cs typeface="Times New Roman" pitchFamily="18" charset="0"/>
                        </a:rPr>
                        <a:t>9Б</a:t>
                      </a:r>
                      <a:endParaRPr lang="ru-RU" sz="1600" dirty="0">
                        <a:latin typeface="Times New Roman" pitchFamily="18" charset="0"/>
                        <a:ea typeface="Calibri"/>
                        <a:cs typeface="Times New Roman" pitchFamily="18" charset="0"/>
                      </a:endParaRPr>
                    </a:p>
                  </a:txBody>
                  <a:tcPr marL="27045" marR="27045" marT="0" marB="0"/>
                </a:tc>
                <a:tc>
                  <a:txBody>
                    <a:bodyPr/>
                    <a:lstStyle/>
                    <a:p>
                      <a:pPr marL="0" indent="0">
                        <a:lnSpc>
                          <a:spcPct val="115000"/>
                        </a:lnSpc>
                        <a:spcAft>
                          <a:spcPts val="0"/>
                        </a:spcAft>
                      </a:pPr>
                      <a:r>
                        <a:rPr lang="kk-KZ" sz="1600" dirty="0">
                          <a:latin typeface="Times New Roman" pitchFamily="18" charset="0"/>
                          <a:cs typeface="Times New Roman" pitchFamily="18" charset="0"/>
                        </a:rPr>
                        <a:t>«Күн  сәулесінің   теріге  тигізетін пайдасы»</a:t>
                      </a:r>
                      <a:endParaRPr lang="ru-RU" sz="1600" dirty="0">
                        <a:latin typeface="Times New Roman" pitchFamily="18" charset="0"/>
                        <a:ea typeface="Calibri"/>
                        <a:cs typeface="Times New Roman" pitchFamily="18" charset="0"/>
                      </a:endParaRPr>
                    </a:p>
                  </a:txBody>
                  <a:tcPr marL="27045" marR="27045" marT="0" marB="0"/>
                </a:tc>
                <a:tc>
                  <a:txBody>
                    <a:bodyPr/>
                    <a:lstStyle/>
                    <a:p>
                      <a:pPr marL="457200" indent="-457200">
                        <a:lnSpc>
                          <a:spcPct val="115000"/>
                        </a:lnSpc>
                        <a:spcAft>
                          <a:spcPts val="0"/>
                        </a:spcAft>
                      </a:pPr>
                      <a:r>
                        <a:rPr lang="kk-KZ" sz="1600" dirty="0">
                          <a:latin typeface="Times New Roman" pitchFamily="18" charset="0"/>
                          <a:cs typeface="Times New Roman" pitchFamily="18" charset="0"/>
                        </a:rPr>
                        <a:t>Арыстанбекова П.А</a:t>
                      </a:r>
                      <a:endParaRPr lang="ru-RU" sz="1600" dirty="0">
                        <a:latin typeface="Times New Roman" pitchFamily="18" charset="0"/>
                        <a:ea typeface="Calibri"/>
                        <a:cs typeface="Times New Roman" pitchFamily="18" charset="0"/>
                      </a:endParaRPr>
                    </a:p>
                  </a:txBody>
                  <a:tcPr marL="27045" marR="27045" marT="0" marB="0"/>
                </a:tc>
                <a:extLst>
                  <a:ext uri="{0D108BD9-81ED-4DB2-BD59-A6C34878D82A}">
                    <a16:rowId xmlns:a16="http://schemas.microsoft.com/office/drawing/2014/main" val="10004"/>
                  </a:ext>
                </a:extLst>
              </a:tr>
              <a:tr h="266529">
                <a:tc>
                  <a:txBody>
                    <a:bodyPr/>
                    <a:lstStyle/>
                    <a:p>
                      <a:pPr marL="457200" indent="-457200">
                        <a:lnSpc>
                          <a:spcPct val="115000"/>
                        </a:lnSpc>
                        <a:spcAft>
                          <a:spcPts val="0"/>
                        </a:spcAft>
                      </a:pPr>
                      <a:r>
                        <a:rPr lang="kk-KZ" sz="1600" dirty="0">
                          <a:latin typeface="Times New Roman" pitchFamily="18" charset="0"/>
                          <a:cs typeface="Times New Roman" pitchFamily="18" charset="0"/>
                        </a:rPr>
                        <a:t>Рыстай  Дарина</a:t>
                      </a:r>
                      <a:endParaRPr lang="ru-RU" sz="1600" dirty="0">
                        <a:latin typeface="Times New Roman" pitchFamily="18" charset="0"/>
                        <a:ea typeface="Calibri"/>
                        <a:cs typeface="Times New Roman" pitchFamily="18" charset="0"/>
                      </a:endParaRPr>
                    </a:p>
                  </a:txBody>
                  <a:tcPr marL="27045" marR="27045" marT="0" marB="0"/>
                </a:tc>
                <a:tc>
                  <a:txBody>
                    <a:bodyPr/>
                    <a:lstStyle/>
                    <a:p>
                      <a:pPr marL="457200">
                        <a:lnSpc>
                          <a:spcPct val="115000"/>
                        </a:lnSpc>
                        <a:spcAft>
                          <a:spcPts val="0"/>
                        </a:spcAft>
                      </a:pPr>
                      <a:r>
                        <a:rPr lang="kk-KZ" sz="1600">
                          <a:latin typeface="Times New Roman" pitchFamily="18" charset="0"/>
                          <a:cs typeface="Times New Roman" pitchFamily="18" charset="0"/>
                        </a:rPr>
                        <a:t>11А</a:t>
                      </a:r>
                      <a:endParaRPr lang="ru-RU" sz="1600">
                        <a:latin typeface="Times New Roman" pitchFamily="18" charset="0"/>
                        <a:ea typeface="Calibri"/>
                        <a:cs typeface="Times New Roman" pitchFamily="18" charset="0"/>
                      </a:endParaRPr>
                    </a:p>
                  </a:txBody>
                  <a:tcPr marL="27045" marR="27045" marT="0" marB="0"/>
                </a:tc>
                <a:tc>
                  <a:txBody>
                    <a:bodyPr/>
                    <a:lstStyle/>
                    <a:p>
                      <a:pPr marL="457200" indent="-457200">
                        <a:lnSpc>
                          <a:spcPct val="115000"/>
                        </a:lnSpc>
                        <a:spcAft>
                          <a:spcPts val="0"/>
                        </a:spcAft>
                      </a:pPr>
                      <a:r>
                        <a:rPr lang="kk-KZ" sz="1600" dirty="0">
                          <a:latin typeface="Times New Roman" pitchFamily="18" charset="0"/>
                          <a:cs typeface="Times New Roman" pitchFamily="18" charset="0"/>
                        </a:rPr>
                        <a:t>«Ешкі  сүтінің  пайдасы»</a:t>
                      </a:r>
                      <a:endParaRPr lang="ru-RU" sz="1600" dirty="0">
                        <a:latin typeface="Times New Roman" pitchFamily="18" charset="0"/>
                        <a:ea typeface="Calibri"/>
                        <a:cs typeface="Times New Roman" pitchFamily="18" charset="0"/>
                      </a:endParaRPr>
                    </a:p>
                  </a:txBody>
                  <a:tcPr marL="27045" marR="27045" marT="0" marB="0"/>
                </a:tc>
                <a:tc>
                  <a:txBody>
                    <a:bodyPr/>
                    <a:lstStyle/>
                    <a:p>
                      <a:pPr marL="457200" indent="-457200">
                        <a:lnSpc>
                          <a:spcPct val="115000"/>
                        </a:lnSpc>
                        <a:spcAft>
                          <a:spcPts val="0"/>
                        </a:spcAft>
                      </a:pPr>
                      <a:r>
                        <a:rPr lang="kk-KZ" sz="1600" dirty="0" smtClean="0">
                          <a:latin typeface="Times New Roman" pitchFamily="18" charset="0"/>
                          <a:cs typeface="Times New Roman" pitchFamily="18" charset="0"/>
                        </a:rPr>
                        <a:t>Сағдатова  Т.Қ</a:t>
                      </a:r>
                      <a:endParaRPr lang="ru-RU" sz="1600" dirty="0">
                        <a:latin typeface="Times New Roman" pitchFamily="18" charset="0"/>
                        <a:ea typeface="Calibri"/>
                        <a:cs typeface="Times New Roman" pitchFamily="18" charset="0"/>
                      </a:endParaRPr>
                    </a:p>
                  </a:txBody>
                  <a:tcPr marL="27045" marR="27045" marT="0" marB="0"/>
                </a:tc>
                <a:extLst>
                  <a:ext uri="{0D108BD9-81ED-4DB2-BD59-A6C34878D82A}">
                    <a16:rowId xmlns:a16="http://schemas.microsoft.com/office/drawing/2014/main" val="10005"/>
                  </a:ext>
                </a:extLst>
              </a:tr>
              <a:tr h="545534">
                <a:tc>
                  <a:txBody>
                    <a:bodyPr/>
                    <a:lstStyle/>
                    <a:p>
                      <a:pPr marL="457200" indent="-457200">
                        <a:lnSpc>
                          <a:spcPct val="115000"/>
                        </a:lnSpc>
                        <a:spcAft>
                          <a:spcPts val="0"/>
                        </a:spcAft>
                      </a:pPr>
                      <a:r>
                        <a:rPr lang="kk-KZ" sz="1600" dirty="0">
                          <a:latin typeface="Times New Roman" pitchFamily="18" charset="0"/>
                          <a:cs typeface="Times New Roman" pitchFamily="18" charset="0"/>
                        </a:rPr>
                        <a:t>Әшімхан  Айсұлтан</a:t>
                      </a:r>
                      <a:endParaRPr lang="ru-RU" sz="1600" dirty="0">
                        <a:latin typeface="Times New Roman" pitchFamily="18" charset="0"/>
                        <a:ea typeface="Calibri"/>
                        <a:cs typeface="Times New Roman" pitchFamily="18" charset="0"/>
                      </a:endParaRPr>
                    </a:p>
                  </a:txBody>
                  <a:tcPr marL="27045" marR="27045" marT="0" marB="0"/>
                </a:tc>
                <a:tc>
                  <a:txBody>
                    <a:bodyPr/>
                    <a:lstStyle/>
                    <a:p>
                      <a:pPr marL="457200">
                        <a:lnSpc>
                          <a:spcPct val="115000"/>
                        </a:lnSpc>
                        <a:spcAft>
                          <a:spcPts val="0"/>
                        </a:spcAft>
                      </a:pPr>
                      <a:r>
                        <a:rPr lang="kk-KZ" sz="1600">
                          <a:latin typeface="Times New Roman" pitchFamily="18" charset="0"/>
                          <a:cs typeface="Times New Roman" pitchFamily="18" charset="0"/>
                        </a:rPr>
                        <a:t>3В</a:t>
                      </a:r>
                      <a:endParaRPr lang="ru-RU" sz="1600">
                        <a:latin typeface="Times New Roman" pitchFamily="18" charset="0"/>
                        <a:ea typeface="Calibri"/>
                        <a:cs typeface="Times New Roman" pitchFamily="18" charset="0"/>
                      </a:endParaRPr>
                    </a:p>
                  </a:txBody>
                  <a:tcPr marL="27045" marR="27045" marT="0" marB="0"/>
                </a:tc>
                <a:tc>
                  <a:txBody>
                    <a:bodyPr/>
                    <a:lstStyle/>
                    <a:p>
                      <a:pPr marL="0" indent="0">
                        <a:lnSpc>
                          <a:spcPct val="115000"/>
                        </a:lnSpc>
                        <a:spcAft>
                          <a:spcPts val="0"/>
                        </a:spcAft>
                      </a:pPr>
                      <a:r>
                        <a:rPr lang="kk-KZ" sz="1600" dirty="0">
                          <a:latin typeface="Times New Roman" pitchFamily="18" charset="0"/>
                          <a:cs typeface="Times New Roman" pitchFamily="18" charset="0"/>
                        </a:rPr>
                        <a:t>«Мумиенің құнды  қасиеттері»</a:t>
                      </a:r>
                      <a:endParaRPr lang="ru-RU" sz="1600" dirty="0">
                        <a:latin typeface="Times New Roman" pitchFamily="18" charset="0"/>
                        <a:ea typeface="Calibri"/>
                        <a:cs typeface="Times New Roman" pitchFamily="18" charset="0"/>
                      </a:endParaRPr>
                    </a:p>
                  </a:txBody>
                  <a:tcPr marL="27045" marR="27045" marT="0" marB="0"/>
                </a:tc>
                <a:tc>
                  <a:txBody>
                    <a:bodyPr/>
                    <a:lstStyle/>
                    <a:p>
                      <a:pPr marL="457200" indent="-457200">
                        <a:lnSpc>
                          <a:spcPct val="115000"/>
                        </a:lnSpc>
                        <a:spcAft>
                          <a:spcPts val="0"/>
                        </a:spcAft>
                      </a:pPr>
                      <a:r>
                        <a:rPr lang="kk-KZ" sz="1600" dirty="0">
                          <a:latin typeface="Times New Roman" pitchFamily="18" charset="0"/>
                          <a:cs typeface="Times New Roman" pitchFamily="18" charset="0"/>
                        </a:rPr>
                        <a:t>Сағдатова  Т.Қ</a:t>
                      </a:r>
                      <a:endParaRPr lang="ru-RU" sz="1600" dirty="0">
                        <a:latin typeface="Times New Roman" pitchFamily="18" charset="0"/>
                        <a:ea typeface="Calibri"/>
                        <a:cs typeface="Times New Roman" pitchFamily="18" charset="0"/>
                      </a:endParaRPr>
                    </a:p>
                  </a:txBody>
                  <a:tcPr marL="27045" marR="27045" marT="0" marB="0"/>
                </a:tc>
                <a:extLst>
                  <a:ext uri="{0D108BD9-81ED-4DB2-BD59-A6C34878D82A}">
                    <a16:rowId xmlns:a16="http://schemas.microsoft.com/office/drawing/2014/main" val="10006"/>
                  </a:ext>
                </a:extLst>
              </a:tr>
              <a:tr h="829691">
                <a:tc>
                  <a:txBody>
                    <a:bodyPr/>
                    <a:lstStyle/>
                    <a:p>
                      <a:pPr marL="457200" indent="-457200">
                        <a:lnSpc>
                          <a:spcPct val="115000"/>
                        </a:lnSpc>
                        <a:spcAft>
                          <a:spcPts val="0"/>
                        </a:spcAft>
                      </a:pPr>
                      <a:r>
                        <a:rPr lang="kk-KZ" sz="1600" dirty="0">
                          <a:latin typeface="Times New Roman" pitchFamily="18" charset="0"/>
                          <a:cs typeface="Times New Roman" pitchFamily="18" charset="0"/>
                        </a:rPr>
                        <a:t>Қоянбаева  Жанерке</a:t>
                      </a:r>
                      <a:endParaRPr lang="ru-RU" sz="1600" dirty="0">
                        <a:latin typeface="Times New Roman" pitchFamily="18" charset="0"/>
                        <a:ea typeface="Calibri"/>
                        <a:cs typeface="Times New Roman" pitchFamily="18" charset="0"/>
                      </a:endParaRPr>
                    </a:p>
                  </a:txBody>
                  <a:tcPr marL="27045" marR="27045" marT="0" marB="0"/>
                </a:tc>
                <a:tc>
                  <a:txBody>
                    <a:bodyPr/>
                    <a:lstStyle/>
                    <a:p>
                      <a:pPr marL="457200">
                        <a:lnSpc>
                          <a:spcPct val="115000"/>
                        </a:lnSpc>
                        <a:spcAft>
                          <a:spcPts val="0"/>
                        </a:spcAft>
                      </a:pPr>
                      <a:r>
                        <a:rPr lang="kk-KZ" sz="1600">
                          <a:latin typeface="Times New Roman" pitchFamily="18" charset="0"/>
                          <a:cs typeface="Times New Roman" pitchFamily="18" charset="0"/>
                        </a:rPr>
                        <a:t>3В</a:t>
                      </a:r>
                      <a:endParaRPr lang="ru-RU" sz="1600">
                        <a:latin typeface="Times New Roman" pitchFamily="18" charset="0"/>
                        <a:ea typeface="Calibri"/>
                        <a:cs typeface="Times New Roman" pitchFamily="18" charset="0"/>
                      </a:endParaRPr>
                    </a:p>
                  </a:txBody>
                  <a:tcPr marL="27045" marR="27045" marT="0" marB="0"/>
                </a:tc>
                <a:tc>
                  <a:txBody>
                    <a:bodyPr/>
                    <a:lstStyle/>
                    <a:p>
                      <a:pPr marL="0" indent="0">
                        <a:lnSpc>
                          <a:spcPct val="115000"/>
                        </a:lnSpc>
                        <a:spcAft>
                          <a:spcPts val="0"/>
                        </a:spcAft>
                      </a:pPr>
                      <a:r>
                        <a:rPr lang="kk-KZ" sz="1600" dirty="0">
                          <a:latin typeface="Times New Roman" pitchFamily="18" charset="0"/>
                          <a:cs typeface="Times New Roman" pitchFamily="18" charset="0"/>
                        </a:rPr>
                        <a:t>«Қолөнермен  шұғылданудың  пайдалы  қырлары»</a:t>
                      </a:r>
                      <a:endParaRPr lang="ru-RU" sz="1600" dirty="0">
                        <a:latin typeface="Times New Roman" pitchFamily="18" charset="0"/>
                        <a:ea typeface="Calibri"/>
                        <a:cs typeface="Times New Roman" pitchFamily="18" charset="0"/>
                      </a:endParaRPr>
                    </a:p>
                  </a:txBody>
                  <a:tcPr marL="27045" marR="27045" marT="0" marB="0"/>
                </a:tc>
                <a:tc>
                  <a:txBody>
                    <a:bodyPr/>
                    <a:lstStyle/>
                    <a:p>
                      <a:pPr marL="457200" indent="-457200">
                        <a:lnSpc>
                          <a:spcPct val="115000"/>
                        </a:lnSpc>
                        <a:spcAft>
                          <a:spcPts val="0"/>
                        </a:spcAft>
                      </a:pPr>
                      <a:r>
                        <a:rPr lang="kk-KZ" sz="1600" dirty="0">
                          <a:latin typeface="Times New Roman" pitchFamily="18" charset="0"/>
                          <a:cs typeface="Times New Roman" pitchFamily="18" charset="0"/>
                        </a:rPr>
                        <a:t>Сағдатова  Т.Қ</a:t>
                      </a:r>
                      <a:endParaRPr lang="ru-RU" sz="1600" dirty="0">
                        <a:latin typeface="Times New Roman" pitchFamily="18" charset="0"/>
                        <a:ea typeface="Calibri"/>
                        <a:cs typeface="Times New Roman" pitchFamily="18" charset="0"/>
                      </a:endParaRPr>
                    </a:p>
                  </a:txBody>
                  <a:tcPr marL="27045" marR="27045" marT="0" marB="0"/>
                </a:tc>
                <a:extLst>
                  <a:ext uri="{0D108BD9-81ED-4DB2-BD59-A6C34878D82A}">
                    <a16:rowId xmlns:a16="http://schemas.microsoft.com/office/drawing/2014/main" val="10007"/>
                  </a:ext>
                </a:extLst>
              </a:tr>
              <a:tr h="440337">
                <a:tc>
                  <a:txBody>
                    <a:bodyPr/>
                    <a:lstStyle/>
                    <a:p>
                      <a:pPr marL="457200" indent="-457200">
                        <a:lnSpc>
                          <a:spcPct val="115000"/>
                        </a:lnSpc>
                        <a:spcAft>
                          <a:spcPts val="0"/>
                        </a:spcAft>
                      </a:pPr>
                      <a:r>
                        <a:rPr lang="kk-KZ" sz="1600" dirty="0">
                          <a:latin typeface="Times New Roman" pitchFamily="18" charset="0"/>
                          <a:cs typeface="Times New Roman" pitchFamily="18" charset="0"/>
                        </a:rPr>
                        <a:t>Рзаханов Абумуслим</a:t>
                      </a:r>
                      <a:endParaRPr lang="ru-RU" sz="1600" dirty="0">
                        <a:latin typeface="Times New Roman" pitchFamily="18" charset="0"/>
                        <a:ea typeface="Calibri"/>
                        <a:cs typeface="Times New Roman" pitchFamily="18" charset="0"/>
                      </a:endParaRPr>
                    </a:p>
                  </a:txBody>
                  <a:tcPr marL="27045" marR="27045" marT="0" marB="0"/>
                </a:tc>
                <a:tc>
                  <a:txBody>
                    <a:bodyPr/>
                    <a:lstStyle/>
                    <a:p>
                      <a:pPr marL="457200">
                        <a:lnSpc>
                          <a:spcPct val="115000"/>
                        </a:lnSpc>
                        <a:spcAft>
                          <a:spcPts val="0"/>
                        </a:spcAft>
                      </a:pPr>
                      <a:r>
                        <a:rPr lang="kk-KZ" sz="1600" dirty="0">
                          <a:latin typeface="Times New Roman" pitchFamily="18" charset="0"/>
                          <a:cs typeface="Times New Roman" pitchFamily="18" charset="0"/>
                        </a:rPr>
                        <a:t>5Г</a:t>
                      </a:r>
                      <a:endParaRPr lang="ru-RU" sz="1600" dirty="0">
                        <a:latin typeface="Times New Roman" pitchFamily="18" charset="0"/>
                        <a:ea typeface="Calibri"/>
                        <a:cs typeface="Times New Roman" pitchFamily="18" charset="0"/>
                      </a:endParaRPr>
                    </a:p>
                  </a:txBody>
                  <a:tcPr marL="27045" marR="27045" marT="0" marB="0"/>
                </a:tc>
                <a:tc>
                  <a:txBody>
                    <a:bodyPr/>
                    <a:lstStyle/>
                    <a:p>
                      <a:pPr marL="0" indent="0">
                        <a:lnSpc>
                          <a:spcPct val="115000"/>
                        </a:lnSpc>
                        <a:spcAft>
                          <a:spcPts val="0"/>
                        </a:spcAft>
                      </a:pPr>
                      <a:r>
                        <a:rPr lang="kk-KZ" sz="1600" dirty="0">
                          <a:latin typeface="Times New Roman" pitchFamily="18" charset="0"/>
                          <a:cs typeface="Times New Roman" pitchFamily="18" charset="0"/>
                        </a:rPr>
                        <a:t>«Айдың  тірі ағзаға әсері»</a:t>
                      </a:r>
                      <a:endParaRPr lang="ru-RU" sz="1600" dirty="0">
                        <a:latin typeface="Times New Roman" pitchFamily="18" charset="0"/>
                        <a:ea typeface="Calibri"/>
                        <a:cs typeface="Times New Roman" pitchFamily="18" charset="0"/>
                      </a:endParaRPr>
                    </a:p>
                  </a:txBody>
                  <a:tcPr marL="27045" marR="27045" marT="0" marB="0"/>
                </a:tc>
                <a:tc>
                  <a:txBody>
                    <a:bodyPr/>
                    <a:lstStyle/>
                    <a:p>
                      <a:pPr marL="457200" indent="-457200">
                        <a:lnSpc>
                          <a:spcPct val="115000"/>
                        </a:lnSpc>
                        <a:spcAft>
                          <a:spcPts val="0"/>
                        </a:spcAft>
                      </a:pPr>
                      <a:r>
                        <a:rPr lang="kk-KZ" sz="1600" dirty="0">
                          <a:latin typeface="Times New Roman" pitchFamily="18" charset="0"/>
                          <a:cs typeface="Times New Roman" pitchFamily="18" charset="0"/>
                        </a:rPr>
                        <a:t>Махмет К.С</a:t>
                      </a:r>
                      <a:endParaRPr lang="ru-RU" sz="1600" dirty="0">
                        <a:latin typeface="Times New Roman" pitchFamily="18" charset="0"/>
                        <a:ea typeface="Calibri"/>
                        <a:cs typeface="Times New Roman" pitchFamily="18" charset="0"/>
                      </a:endParaRPr>
                    </a:p>
                  </a:txBody>
                  <a:tcPr marL="27045" marR="27045" marT="0" marB="0"/>
                </a:tc>
                <a:extLst>
                  <a:ext uri="{0D108BD9-81ED-4DB2-BD59-A6C34878D82A}">
                    <a16:rowId xmlns:a16="http://schemas.microsoft.com/office/drawing/2014/main" val="10008"/>
                  </a:ext>
                </a:extLst>
              </a:tr>
              <a:tr h="1029690">
                <a:tc>
                  <a:txBody>
                    <a:bodyPr/>
                    <a:lstStyle/>
                    <a:p>
                      <a:pPr marL="457200" indent="-457200">
                        <a:lnSpc>
                          <a:spcPct val="115000"/>
                        </a:lnSpc>
                        <a:spcAft>
                          <a:spcPts val="0"/>
                        </a:spcAft>
                      </a:pPr>
                      <a:r>
                        <a:rPr lang="kk-KZ" sz="1600" dirty="0">
                          <a:latin typeface="Times New Roman" pitchFamily="18" charset="0"/>
                          <a:cs typeface="Times New Roman" pitchFamily="18" charset="0"/>
                        </a:rPr>
                        <a:t>Канатова  Амина</a:t>
                      </a:r>
                      <a:endParaRPr lang="ru-RU" sz="1600" dirty="0">
                        <a:latin typeface="Times New Roman" pitchFamily="18" charset="0"/>
                        <a:ea typeface="Calibri"/>
                        <a:cs typeface="Times New Roman" pitchFamily="18" charset="0"/>
                      </a:endParaRPr>
                    </a:p>
                  </a:txBody>
                  <a:tcPr marL="27045" marR="27045" marT="0" marB="0"/>
                </a:tc>
                <a:tc>
                  <a:txBody>
                    <a:bodyPr/>
                    <a:lstStyle/>
                    <a:p>
                      <a:pPr marL="457200">
                        <a:lnSpc>
                          <a:spcPct val="115000"/>
                        </a:lnSpc>
                        <a:spcAft>
                          <a:spcPts val="0"/>
                        </a:spcAft>
                      </a:pPr>
                      <a:r>
                        <a:rPr lang="kk-KZ" sz="1600">
                          <a:latin typeface="Times New Roman" pitchFamily="18" charset="0"/>
                          <a:cs typeface="Times New Roman" pitchFamily="18" charset="0"/>
                        </a:rPr>
                        <a:t>7В</a:t>
                      </a:r>
                      <a:endParaRPr lang="ru-RU" sz="1600">
                        <a:latin typeface="Times New Roman" pitchFamily="18" charset="0"/>
                        <a:ea typeface="Calibri"/>
                        <a:cs typeface="Times New Roman" pitchFamily="18" charset="0"/>
                      </a:endParaRPr>
                    </a:p>
                  </a:txBody>
                  <a:tcPr marL="27045" marR="27045" marT="0" marB="0"/>
                </a:tc>
                <a:tc>
                  <a:txBody>
                    <a:bodyPr/>
                    <a:lstStyle/>
                    <a:p>
                      <a:pPr marL="0" indent="0">
                        <a:lnSpc>
                          <a:spcPct val="100000"/>
                        </a:lnSpc>
                        <a:spcAft>
                          <a:spcPts val="0"/>
                        </a:spcAft>
                      </a:pPr>
                      <a:r>
                        <a:rPr lang="kk-KZ" sz="1600" dirty="0">
                          <a:latin typeface="Times New Roman" pitchFamily="18" charset="0"/>
                          <a:cs typeface="Times New Roman" pitchFamily="18" charset="0"/>
                        </a:rPr>
                        <a:t>«</a:t>
                      </a:r>
                      <a:r>
                        <a:rPr lang="ru-RU" sz="1600" dirty="0">
                          <a:latin typeface="Times New Roman" pitchFamily="18" charset="0"/>
                          <a:cs typeface="Times New Roman" pitchFamily="18" charset="0"/>
                        </a:rPr>
                        <a:t>Русские пословицы - поговорки и  обряды, связанные с  </a:t>
                      </a:r>
                      <a:r>
                        <a:rPr lang="ru-RU" sz="1600" dirty="0" smtClean="0">
                          <a:latin typeface="Times New Roman" pitchFamily="18" charset="0"/>
                          <a:cs typeface="Times New Roman" pitchFamily="18" charset="0"/>
                        </a:rPr>
                        <a:t>названиями  </a:t>
                      </a:r>
                      <a:r>
                        <a:rPr lang="ru-RU" sz="1600" dirty="0">
                          <a:latin typeface="Times New Roman" pitchFamily="18" charset="0"/>
                          <a:cs typeface="Times New Roman" pitchFamily="18" charset="0"/>
                        </a:rPr>
                        <a:t>частей  человеческого тела</a:t>
                      </a:r>
                      <a:r>
                        <a:rPr lang="kk-KZ" sz="1600" dirty="0">
                          <a:latin typeface="Times New Roman" pitchFamily="18" charset="0"/>
                          <a:cs typeface="Times New Roman" pitchFamily="18" charset="0"/>
                        </a:rPr>
                        <a:t>»</a:t>
                      </a:r>
                      <a:endParaRPr lang="ru-RU" sz="1600" dirty="0">
                        <a:latin typeface="Times New Roman" pitchFamily="18" charset="0"/>
                        <a:ea typeface="Calibri"/>
                        <a:cs typeface="Times New Roman" pitchFamily="18" charset="0"/>
                      </a:endParaRPr>
                    </a:p>
                  </a:txBody>
                  <a:tcPr marL="27045" marR="27045" marT="0" marB="0"/>
                </a:tc>
                <a:tc>
                  <a:txBody>
                    <a:bodyPr/>
                    <a:lstStyle/>
                    <a:p>
                      <a:pPr marL="457200" indent="-457200">
                        <a:lnSpc>
                          <a:spcPct val="100000"/>
                        </a:lnSpc>
                        <a:spcAft>
                          <a:spcPts val="0"/>
                        </a:spcAft>
                      </a:pPr>
                      <a:r>
                        <a:rPr lang="kk-KZ" sz="1600" dirty="0">
                          <a:latin typeface="Times New Roman" pitchFamily="18" charset="0"/>
                          <a:cs typeface="Times New Roman" pitchFamily="18" charset="0"/>
                        </a:rPr>
                        <a:t>Иманбекова  Г.Т</a:t>
                      </a:r>
                      <a:endParaRPr lang="ru-RU" sz="1600" dirty="0">
                        <a:latin typeface="Times New Roman" pitchFamily="18" charset="0"/>
                        <a:ea typeface="Calibri"/>
                        <a:cs typeface="Times New Roman" pitchFamily="18" charset="0"/>
                      </a:endParaRPr>
                    </a:p>
                  </a:txBody>
                  <a:tcPr marL="27045" marR="27045" marT="0" marB="0"/>
                </a:tc>
                <a:extLst>
                  <a:ext uri="{0D108BD9-81ED-4DB2-BD59-A6C34878D82A}">
                    <a16:rowId xmlns:a16="http://schemas.microsoft.com/office/drawing/2014/main" val="10009"/>
                  </a:ext>
                </a:extLst>
              </a:tr>
              <a:tr h="261378">
                <a:tc>
                  <a:txBody>
                    <a:bodyPr/>
                    <a:lstStyle/>
                    <a:p>
                      <a:pPr marL="457200" indent="-457200">
                        <a:lnSpc>
                          <a:spcPct val="115000"/>
                        </a:lnSpc>
                        <a:spcAft>
                          <a:spcPts val="0"/>
                        </a:spcAft>
                      </a:pPr>
                      <a:r>
                        <a:rPr lang="kk-KZ" sz="1600" dirty="0">
                          <a:latin typeface="Times New Roman" panose="02020603050405020304" pitchFamily="18" charset="0"/>
                          <a:cs typeface="Times New Roman" panose="02020603050405020304" pitchFamily="18" charset="0"/>
                        </a:rPr>
                        <a:t>Қайыржанов  Ғибрат</a:t>
                      </a:r>
                      <a:endParaRPr lang="ru-RU" sz="1600" dirty="0">
                        <a:latin typeface="Times New Roman" panose="02020603050405020304" pitchFamily="18" charset="0"/>
                        <a:ea typeface="Calibri"/>
                        <a:cs typeface="Times New Roman" panose="02020603050405020304" pitchFamily="18" charset="0"/>
                      </a:endParaRPr>
                    </a:p>
                  </a:txBody>
                  <a:tcPr marL="27045" marR="27045" marT="0" marB="0"/>
                </a:tc>
                <a:tc>
                  <a:txBody>
                    <a:bodyPr/>
                    <a:lstStyle/>
                    <a:p>
                      <a:pPr marL="457200">
                        <a:lnSpc>
                          <a:spcPct val="115000"/>
                        </a:lnSpc>
                        <a:spcAft>
                          <a:spcPts val="0"/>
                        </a:spcAft>
                      </a:pPr>
                      <a:r>
                        <a:rPr lang="kk-KZ" sz="1600">
                          <a:latin typeface="Times New Roman" panose="02020603050405020304" pitchFamily="18" charset="0"/>
                          <a:cs typeface="Times New Roman" panose="02020603050405020304" pitchFamily="18" charset="0"/>
                        </a:rPr>
                        <a:t>7Г</a:t>
                      </a:r>
                      <a:endParaRPr lang="ru-RU" sz="1600">
                        <a:latin typeface="Times New Roman" panose="02020603050405020304" pitchFamily="18" charset="0"/>
                        <a:ea typeface="Calibri"/>
                        <a:cs typeface="Times New Roman" panose="02020603050405020304" pitchFamily="18" charset="0"/>
                      </a:endParaRPr>
                    </a:p>
                  </a:txBody>
                  <a:tcPr marL="27045" marR="27045" marT="0" marB="0"/>
                </a:tc>
                <a:tc>
                  <a:txBody>
                    <a:bodyPr/>
                    <a:lstStyle/>
                    <a:p>
                      <a:pPr marL="457200" indent="-457200">
                        <a:lnSpc>
                          <a:spcPct val="115000"/>
                        </a:lnSpc>
                        <a:spcAft>
                          <a:spcPts val="0"/>
                        </a:spcAft>
                      </a:pPr>
                      <a:r>
                        <a:rPr lang="kk-KZ" sz="1600" dirty="0">
                          <a:latin typeface="Times New Roman" panose="02020603050405020304" pitchFamily="18" charset="0"/>
                          <a:cs typeface="Times New Roman" panose="02020603050405020304" pitchFamily="18" charset="0"/>
                        </a:rPr>
                        <a:t>«Ас  үйдегі  физика»</a:t>
                      </a:r>
                      <a:endParaRPr lang="ru-RU" sz="1600" dirty="0">
                        <a:latin typeface="Times New Roman" panose="02020603050405020304" pitchFamily="18" charset="0"/>
                        <a:ea typeface="Calibri"/>
                        <a:cs typeface="Times New Roman" panose="02020603050405020304" pitchFamily="18" charset="0"/>
                      </a:endParaRPr>
                    </a:p>
                  </a:txBody>
                  <a:tcPr marL="27045" marR="27045" marT="0" marB="0"/>
                </a:tc>
                <a:tc>
                  <a:txBody>
                    <a:bodyPr/>
                    <a:lstStyle/>
                    <a:p>
                      <a:pPr marL="457200" indent="-457200">
                        <a:lnSpc>
                          <a:spcPct val="115000"/>
                        </a:lnSpc>
                        <a:spcAft>
                          <a:spcPts val="0"/>
                        </a:spcAft>
                      </a:pPr>
                      <a:r>
                        <a:rPr lang="kk-KZ" sz="1600" dirty="0">
                          <a:latin typeface="Times New Roman" panose="02020603050405020304" pitchFamily="18" charset="0"/>
                          <a:cs typeface="Times New Roman" panose="02020603050405020304" pitchFamily="18" charset="0"/>
                        </a:rPr>
                        <a:t>Съезбек  Жания</a:t>
                      </a:r>
                      <a:endParaRPr lang="ru-RU" sz="1600" dirty="0">
                        <a:latin typeface="Times New Roman" panose="02020603050405020304" pitchFamily="18" charset="0"/>
                        <a:ea typeface="Calibri"/>
                        <a:cs typeface="Times New Roman" panose="02020603050405020304" pitchFamily="18" charset="0"/>
                      </a:endParaRPr>
                    </a:p>
                  </a:txBody>
                  <a:tcPr marL="27045" marR="27045" marT="0" marB="0"/>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1600" dirty="0">
                <a:latin typeface="Times New Roman" pitchFamily="18" charset="0"/>
                <a:cs typeface="Times New Roman" pitchFamily="18" charset="0"/>
              </a:rPr>
              <a:t> </a:t>
            </a:r>
            <a:r>
              <a:rPr lang="kk-KZ" sz="2200" dirty="0">
                <a:latin typeface="Times New Roman" pitchFamily="18" charset="0"/>
                <a:cs typeface="Times New Roman" pitchFamily="18" charset="0"/>
              </a:rPr>
              <a:t>Биылғы  жылы  жалпы  ғылыми  жоба  жұмысының  саны – 24. Бұл  мектеп   мұғалімдер санына шаққанда  28 пайызды  ғана  көрсетеді. Бұл  пайыздық  көрсеткіштен ғылыми  жоба  бойынша  жұмыстарын  әлі  де  болса  жандандыру   қажет екендігі  байқалады.  </a:t>
            </a:r>
            <a:endParaRPr lang="ru-RU" sz="2200" dirty="0">
              <a:latin typeface="Times New Roman" pitchFamily="18" charset="0"/>
              <a:cs typeface="Times New Roman" pitchFamily="18" charset="0"/>
            </a:endParaRPr>
          </a:p>
        </p:txBody>
      </p:sp>
      <p:graphicFrame>
        <p:nvGraphicFramePr>
          <p:cNvPr id="4" name="Диаграмма 3"/>
          <p:cNvGraphicFramePr/>
          <p:nvPr/>
        </p:nvGraphicFramePr>
        <p:xfrm>
          <a:off x="539552" y="1700808"/>
          <a:ext cx="6264696" cy="39604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Таблица 4"/>
          <p:cNvGraphicFramePr>
            <a:graphicFrameLocks noGrp="1"/>
          </p:cNvGraphicFramePr>
          <p:nvPr/>
        </p:nvGraphicFramePr>
        <p:xfrm>
          <a:off x="6228184" y="4725144"/>
          <a:ext cx="2514600" cy="1402080"/>
        </p:xfrm>
        <a:graphic>
          <a:graphicData uri="http://schemas.openxmlformats.org/drawingml/2006/table">
            <a:tbl>
              <a:tblPr/>
              <a:tblGrid>
                <a:gridCol w="1438275">
                  <a:extLst>
                    <a:ext uri="{9D8B030D-6E8A-4147-A177-3AD203B41FA5}">
                      <a16:colId xmlns:a16="http://schemas.microsoft.com/office/drawing/2014/main" val="20000"/>
                    </a:ext>
                  </a:extLst>
                </a:gridCol>
                <a:gridCol w="1076325">
                  <a:extLst>
                    <a:ext uri="{9D8B030D-6E8A-4147-A177-3AD203B41FA5}">
                      <a16:colId xmlns:a16="http://schemas.microsoft.com/office/drawing/2014/main" val="20001"/>
                    </a:ext>
                  </a:extLst>
                </a:gridCol>
              </a:tblGrid>
              <a:tr h="0">
                <a:tc>
                  <a:txBody>
                    <a:bodyPr/>
                    <a:lstStyle/>
                    <a:p>
                      <a:pPr algn="ctr">
                        <a:lnSpc>
                          <a:spcPct val="115000"/>
                        </a:lnSpc>
                        <a:spcAft>
                          <a:spcPts val="0"/>
                        </a:spcAft>
                      </a:pPr>
                      <a:r>
                        <a:rPr lang="kk-KZ" sz="2000" dirty="0">
                          <a:latin typeface="Times New Roman"/>
                          <a:ea typeface="Calibri"/>
                          <a:cs typeface="Times New Roman"/>
                        </a:rPr>
                        <a:t>Жылы</a:t>
                      </a:r>
                      <a:endParaRPr lang="ru-RU"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2000" dirty="0">
                          <a:latin typeface="Times New Roman"/>
                          <a:ea typeface="Calibri"/>
                          <a:cs typeface="Times New Roman"/>
                        </a:rPr>
                        <a:t>Саны</a:t>
                      </a:r>
                      <a:endParaRPr lang="ru-RU"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15000"/>
                        </a:lnSpc>
                        <a:spcAft>
                          <a:spcPts val="0"/>
                        </a:spcAft>
                      </a:pPr>
                      <a:r>
                        <a:rPr lang="kk-KZ" sz="2000" dirty="0">
                          <a:latin typeface="Times New Roman"/>
                          <a:ea typeface="Calibri"/>
                          <a:cs typeface="Times New Roman"/>
                        </a:rPr>
                        <a:t>2017-2018</a:t>
                      </a:r>
                      <a:endParaRPr lang="ru-RU"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2000" dirty="0">
                          <a:latin typeface="Times New Roman"/>
                          <a:ea typeface="Calibri"/>
                          <a:cs typeface="Times New Roman"/>
                        </a:rPr>
                        <a:t>13</a:t>
                      </a:r>
                      <a:endParaRPr lang="ru-RU"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15000"/>
                        </a:lnSpc>
                        <a:spcAft>
                          <a:spcPts val="0"/>
                        </a:spcAft>
                      </a:pPr>
                      <a:r>
                        <a:rPr lang="kk-KZ" sz="2000">
                          <a:latin typeface="Times New Roman"/>
                          <a:ea typeface="Calibri"/>
                          <a:cs typeface="Times New Roman"/>
                        </a:rPr>
                        <a:t>2018-2019</a:t>
                      </a:r>
                      <a:endParaRPr lang="ru-RU"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2000" dirty="0">
                          <a:latin typeface="Times New Roman"/>
                          <a:ea typeface="Calibri"/>
                          <a:cs typeface="Times New Roman"/>
                        </a:rPr>
                        <a:t>9</a:t>
                      </a:r>
                      <a:endParaRPr lang="ru-RU"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15000"/>
                        </a:lnSpc>
                        <a:spcAft>
                          <a:spcPts val="0"/>
                        </a:spcAft>
                      </a:pPr>
                      <a:r>
                        <a:rPr lang="kk-KZ" sz="2000">
                          <a:latin typeface="Times New Roman"/>
                          <a:ea typeface="Calibri"/>
                          <a:cs typeface="Times New Roman"/>
                        </a:rPr>
                        <a:t>2019-2020</a:t>
                      </a:r>
                      <a:endParaRPr lang="ru-RU" sz="2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2000" dirty="0">
                          <a:latin typeface="Times New Roman"/>
                          <a:ea typeface="Calibri"/>
                          <a:cs typeface="Times New Roman"/>
                        </a:rPr>
                        <a:t>24</a:t>
                      </a:r>
                      <a:endParaRPr lang="ru-RU"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TotalTime>
  <Words>1555</Words>
  <Application>Microsoft Office PowerPoint</Application>
  <PresentationFormat>Экран (4:3)</PresentationFormat>
  <Paragraphs>266</Paragraphs>
  <Slides>27</Slides>
  <Notes>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Arial</vt:lpstr>
      <vt:lpstr>Calibri</vt:lpstr>
      <vt:lpstr>Times New Roman</vt:lpstr>
      <vt:lpstr>Тема Office</vt:lpstr>
      <vt:lpstr>«Дарынды  оқушы  іс- әрекетінің  мотивациясы  және  оны  жүзеге  асырудың  тиімді  жолдары» </vt:lpstr>
      <vt:lpstr>Презентация PowerPoint</vt:lpstr>
      <vt:lpstr>Презентация PowerPoint</vt:lpstr>
      <vt:lpstr>секциялары  жұмыс  істейді.</vt:lpstr>
      <vt:lpstr>Бұл  секцияларда  жоспарлы мақсат – міндеттеріне  сай  жұмыс әрекеті  ұйымдастырылған.   Атап айтсақ, облыстық  Сарыарқа  Дарыны  аймақтық –ғылыми – практикалық  конференциясына  5 оқушының (Ахлбеков Ержан, Жанатова  Айзат,  Кусекенова  Камила, Қазбек  Айзат,  Сахабаева  Еркежан ) ғылыми жобаларын ұсынып, нәтижесінде  8  сынып  оқушысы Сахабаева Еркежан 3 дәрежелі  дипломмен марапатталып, жетекшісі  Алибаева  Гулхайыр  Сиязовна  Алғыс  хатпен   марапатталды. </vt:lpstr>
      <vt:lpstr>Презентация PowerPoint</vt:lpstr>
      <vt:lpstr> Оқушылардың  зерттеушілік  қыры  бастауыш  буыннан  бастау  алатыны  белгілі .  Осы  орайда  облыстық  КҒА ұйымдастыруымен 1-4  сыныптар  арлығында  ғылыми  жұмыстар  байқауында   8 оқушының жұмыстары  үздік  қорғалып, 5-7  сыныптар  аралығында 2  жұмыс қорғалып,   арнайы мадақтамамен ,  алғыс  хаттармен  марапатталды. </vt:lpstr>
      <vt:lpstr> Зерде  ғылыми  жоба  байқауында  9 жоба  ұсынылды,  1 оқушы II  орын  алды, 8  жұмыс мадақтамамен  марапатталды.</vt:lpstr>
      <vt:lpstr> Биылғы  жылы  жалпы  ғылыми  жоба  жұмысының  саны – 24. Бұл  мектеп   мұғалімдер санына шаққанда  28 пайызды  ғана  көрсетеді. Бұл  пайыздық  көрсеткіштен ғылыми  жоба  бойынша  жұмыстарын  әлі  де  болса  жандандыру   қажет екендігі  байқалады.  </vt:lpstr>
      <vt:lpstr>Олимпиада  - білім  бәсекелестігінің  биік  шыңы .  Оқушылардың  білімі , ұстаздардың жұмыс  нәтижесі, мектеп  мәртебесінің  өрістеуі  олимпиадамен  өлшенеді. Жалпы  мектепішілік олимпиадаға 292 оқушы  қатысты, 176  оқушы 1-2-3 дәрежелермен  марапатталды.   Қалалық  олимпиадаға  9-11 сыныптар  аралығында 30 оқушы  жолдама  алып, 16  - сы арнайы  дипломдармен   марапатталды.   Облысқа  5 оқушы  (Жанатова  Айзат,  Толеухалым  Ислам, Марат  Бота, Тлеугабылова  Аружан, Мажитова  Анель) қатысып, 3 оқушы  өз  білімдерін  үзеңгілестерімен  теке тірестіріп, жүлделі 3 орындарды  иеленді. (Тлеугабылова  Аружан, Мажитова  Анель, Жанатова  Айзат). Жетекшілері:  Калкенов  Сунгат  Ибрагимұлы,  Маден  Темирлан  Серикжанұлы, Шакеев  Саят Саматұлы, Надирбеков  А.Б</vt:lpstr>
      <vt:lpstr>Қалалық  олимпиаданың 3 жылдық көрсеткіші </vt:lpstr>
      <vt:lpstr>Қалалық  олимпиада  қорытындысы бойынша 3 жылда  да 1  орынға   ие  болды.  Облыстық олимпиаданың  3 жылдық  көрсеткіш</vt:lpstr>
      <vt:lpstr>Презентация PowerPoint</vt:lpstr>
      <vt:lpstr>4- 6  сыныптар  арасында  өтетін   Облыстық  CLEVER олимпиадасына  12 оқушы  қатысып, 2 бала  жүлделі  орындарға  ие  болды.  </vt:lpstr>
      <vt:lpstr> Ақпан  айында «Жарқын болашақ» және  «Ақберен» қалалық  олимпиадалары   өтіп,  оқушыларымыз   жүлделі  орындарға  ие  болды. </vt:lpstr>
      <vt:lpstr>«Ақберен»  олимпиадасының  қорытындысы </vt:lpstr>
      <vt:lpstr>Сондай – ақ, дарынды  оқушыларымыз қалалық  іс- шараларға да  көп  қатысады.  Тілдер  мерекесіне  орай  қазақ  әдебиетінің  бәйтерегі, дауылпаз  ақыны  Сәкен Сейфуллиннің 125 жылдығына орай  қалалық  конференциялар, олимпиадалар  және  эссе  байқауы ұйымдастырылған  болатын. «Сәкен  Сейфуллин және  ұлттық  руханият»  атты  ғылыми- практикалық  конференциясында  11  сынып   оқушысы Казбекова  Меруерт арнайы  Алғыс  хатпен, «Дала  дауылпазы , Сарыарқаның сұңқары, сыршыл  Сәкен» атты олимпиадасына 11   сынып  оқушысы  Козинова Жамила  3  дәрежелі  дипломмен   марапатталды. Жетекшісі: Халабаева  Арайлым Сыздыковна.  </vt:lpstr>
      <vt:lpstr> Ағылшын  тілі  пәні  бойынша тілдік  қарым –қатынас мәдениетін   қалыптастыру,  үштілділікті  қолдау  мақсатында  жастар арасында  ұйымдастырылған «Тілдарын» байқауына  10 Б  сынып  оқушысы Бексултанова  Сабина  қатысып, 2 дәрежелі  дипломмен және бағалы  сыйлықпен   марапатталды. Жетекшісі: Лекенова  Халима  Хамзаевна . Мұғалімдер арасынан  Жандыл  Елжас  қатысып, Алғыс  хатпен   марапатталды. </vt:lpstr>
      <vt:lpstr>Қалалық  жастар  орталығының  ұйымдастыруымен   қала  мектептері  аралығында  Не? Қайда? Қашан?   интеллектуалдық  турнирінде   мектеп  оқушыларынан  құралған «Аманат »  тобы 3 орынға  ие болды.  Жетекшісі: Мылғалшерова  Алтынай  Қабдоллақызы  </vt:lpstr>
      <vt:lpstr>Қазақтың  данасы, ұлы  ақыны Абай Құнанбаевтың  175 жылдық  мерейтойы  қарсаңында  ұйымдастырылған «Абай – руханияттың алтын  қазығы» жобасы  аясында өткізілген «Жүрегімнің түбіне   терең  бойла....» атты  қалалық Абай  оқуларында «Даналықтың  дара  шыңы» номинациясы  бойынша  9   сынып  оқушысы  Жанатова  Айзат   2 дәрежелі  дипломмен  марапатталды.  Жетекшісі: Ахметбекова  А.С </vt:lpstr>
      <vt:lpstr>Сондай – ақ, дарынды  оқушылар сырттай байқаулардан  да  тыс  қалмайды.  5-11 сыныптар  бойынша  Республикалық Ұлы  Абайға  тағзым байқауына  21 оқушы  қатысып, 1және  2 дәрежелі  ди пломдармен  марапатталды.  </vt:lpstr>
      <vt:lpstr>Жылда  өтетін  дәстүрлі  Алтын  бала форумына біздің  мектеп  оқушылары да ұдайы  қатысып  отырады. Алтын  бала  форумының   мақсаты - дарынды оқушыларды ынталандыру, олардың зияткерлік қабілетінің дамуы мен кәсіби бағытта өз бетімен танымдық жұмыс жасауына қолайлы жағдайлар жасау.  2017-2018  оқу  жылында 5 оқушыны  үміткерлікке  ұсынылды, нәтижесінде  жүлделі   орынға ие болған  жоқ.  2018-2019  оқу жылында  3 оқушы  ұсынылып, 10  сынып  оқушысы  Қыдыргелді Диас «Өресі  биік  өнер» номинациясымен  марапатталды. Биылғы  жылы, 2019-2020 оқу  жылында  5 оқушыны  үміткерге  ұсынып, Бажбенова  Камила «Алтын  тұғыр» номинациясын иеленді.  </vt:lpstr>
      <vt:lpstr>                      МӘСЕЛЕ:    -  Дарынды  оқушылар  мүмкіндігіне  жеке  оқу  кабинеттерінің аздығы;  -  Олимпиада  көрсеткішін республикалық  деңгейге  көтеру; - Ғылыми жоба байқауына  қатысу  көрсеткіші  аз; </vt:lpstr>
      <vt:lpstr>Шешу  жолдары:  </vt:lpstr>
      <vt:lpstr>ҰСЫНЫС: </vt:lpstr>
      <vt:lpstr>:     </vt:lpstr>
      <vt:lpstr>Шешім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«Дарынды  оқушы  іс- әрекетінің  мотивациясы  және  оны  жүзеге  асырудың  тиімді  жолдары»</dc:title>
  <dc:creator>Cezim</dc:creator>
  <cp:lastModifiedBy>Amina Erlankyzy</cp:lastModifiedBy>
  <cp:revision>15</cp:revision>
  <cp:lastPrinted>2020-03-30T03:26:28Z</cp:lastPrinted>
  <dcterms:created xsi:type="dcterms:W3CDTF">2020-03-26T17:16:48Z</dcterms:created>
  <dcterms:modified xsi:type="dcterms:W3CDTF">2020-04-14T05:50:17Z</dcterms:modified>
</cp:coreProperties>
</file>