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24"/>
  </p:notesMasterIdLst>
  <p:sldIdLst>
    <p:sldId id="303" r:id="rId2"/>
    <p:sldId id="297" r:id="rId3"/>
    <p:sldId id="278" r:id="rId4"/>
    <p:sldId id="279" r:id="rId5"/>
    <p:sldId id="257" r:id="rId6"/>
    <p:sldId id="298" r:id="rId7"/>
    <p:sldId id="299" r:id="rId8"/>
    <p:sldId id="302" r:id="rId9"/>
    <p:sldId id="282" r:id="rId10"/>
    <p:sldId id="283" r:id="rId11"/>
    <p:sldId id="285" r:id="rId12"/>
    <p:sldId id="286" r:id="rId13"/>
    <p:sldId id="281" r:id="rId14"/>
    <p:sldId id="288" r:id="rId15"/>
    <p:sldId id="287" r:id="rId16"/>
    <p:sldId id="269" r:id="rId17"/>
    <p:sldId id="280" r:id="rId18"/>
    <p:sldId id="289" r:id="rId19"/>
    <p:sldId id="265" r:id="rId20"/>
    <p:sldId id="300" r:id="rId21"/>
    <p:sldId id="301" r:id="rId22"/>
    <p:sldId id="277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6666FF"/>
    <a:srgbClr val="A50021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4" d="100"/>
          <a:sy n="64" d="100"/>
        </p:scale>
        <p:origin x="-2154" y="-59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70C30C-90A1-44EA-AFCD-86E42EE92D3C}" type="datetimeFigureOut">
              <a:rPr lang="ru-RU" smtClean="0"/>
              <a:pPr/>
              <a:t>17.03.2020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F642EC-7975-4F1E-A28E-83BE7FEF3DB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9375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79226C-CD5D-48E3-9838-01092BD44C03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34199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79226C-CD5D-48E3-9838-01092BD44C03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34199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EBB63-8CD8-47ED-9F44-0A19F3B6943E}" type="datetimeFigureOut">
              <a:rPr lang="ru-RU" smtClean="0"/>
              <a:pPr/>
              <a:t>17.03.2020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1037-0328-47AD-BFEC-0C6E79B7D3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EBB63-8CD8-47ED-9F44-0A19F3B6943E}" type="datetimeFigureOut">
              <a:rPr lang="ru-RU" smtClean="0"/>
              <a:pPr/>
              <a:t>17.03.2020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1037-0328-47AD-BFEC-0C6E79B7D3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EBB63-8CD8-47ED-9F44-0A19F3B6943E}" type="datetimeFigureOut">
              <a:rPr lang="ru-RU" smtClean="0"/>
              <a:pPr/>
              <a:t>17.03.2020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1037-0328-47AD-BFEC-0C6E79B7D34C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EBB63-8CD8-47ED-9F44-0A19F3B6943E}" type="datetimeFigureOut">
              <a:rPr lang="ru-RU" smtClean="0"/>
              <a:pPr/>
              <a:t>17.03.2020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1037-0328-47AD-BFEC-0C6E79B7D34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EBB63-8CD8-47ED-9F44-0A19F3B6943E}" type="datetimeFigureOut">
              <a:rPr lang="ru-RU" smtClean="0"/>
              <a:pPr/>
              <a:t>17.03.2020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1037-0328-47AD-BFEC-0C6E79B7D3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EBB63-8CD8-47ED-9F44-0A19F3B6943E}" type="datetimeFigureOut">
              <a:rPr lang="ru-RU" smtClean="0"/>
              <a:pPr/>
              <a:t>17.03.2020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1037-0328-47AD-BFEC-0C6E79B7D34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EBB63-8CD8-47ED-9F44-0A19F3B6943E}" type="datetimeFigureOut">
              <a:rPr lang="ru-RU" smtClean="0"/>
              <a:pPr/>
              <a:t>17.03.2020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1037-0328-47AD-BFEC-0C6E79B7D3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EBB63-8CD8-47ED-9F44-0A19F3B6943E}" type="datetimeFigureOut">
              <a:rPr lang="ru-RU" smtClean="0"/>
              <a:pPr/>
              <a:t>17.03.2020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1037-0328-47AD-BFEC-0C6E79B7D3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EBB63-8CD8-47ED-9F44-0A19F3B6943E}" type="datetimeFigureOut">
              <a:rPr lang="ru-RU" smtClean="0"/>
              <a:pPr/>
              <a:t>17.03.2020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1037-0328-47AD-BFEC-0C6E79B7D3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EBB63-8CD8-47ED-9F44-0A19F3B6943E}" type="datetimeFigureOut">
              <a:rPr lang="ru-RU" smtClean="0"/>
              <a:pPr/>
              <a:t>17.03.2020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1037-0328-47AD-BFEC-0C6E79B7D34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EBB63-8CD8-47ED-9F44-0A19F3B6943E}" type="datetimeFigureOut">
              <a:rPr lang="ru-RU" smtClean="0"/>
              <a:pPr/>
              <a:t>17.03.2020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1037-0328-47AD-BFEC-0C6E79B7D34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F23EBB63-8CD8-47ED-9F44-0A19F3B6943E}" type="datetimeFigureOut">
              <a:rPr lang="ru-RU" smtClean="0"/>
              <a:pPr/>
              <a:t>17.03.2020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26A61037-0328-47AD-BFEC-0C6E79B7D34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916832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kk-KZ" sz="6600" b="1" dirty="0" smtClean="0">
                <a:solidFill>
                  <a:srgbClr val="FF0000"/>
                </a:solidFill>
              </a:rPr>
              <a:t>Ақиқатты іздеу</a:t>
            </a:r>
            <a:br>
              <a:rPr lang="kk-KZ" sz="6600" b="1" dirty="0" smtClean="0">
                <a:solidFill>
                  <a:srgbClr val="FF0000"/>
                </a:solidFill>
              </a:rPr>
            </a:br>
            <a:r>
              <a:rPr lang="kk-KZ" sz="6600" b="1" dirty="0" smtClean="0">
                <a:solidFill>
                  <a:srgbClr val="FF0000"/>
                </a:solidFill>
              </a:rPr>
              <a:t>5 «а», «ә» сыныптар</a:t>
            </a:r>
            <a:br>
              <a:rPr lang="kk-KZ" sz="6600" b="1" dirty="0" smtClean="0">
                <a:solidFill>
                  <a:srgbClr val="FF0000"/>
                </a:solidFill>
              </a:rPr>
            </a:br>
            <a:r>
              <a:rPr lang="kk-KZ" sz="6600" b="1" dirty="0" smtClean="0">
                <a:solidFill>
                  <a:srgbClr val="FF0000"/>
                </a:solidFill>
              </a:rPr>
              <a:t>17.03.20ж</a:t>
            </a:r>
            <a:endParaRPr lang="ru-RU" sz="6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56678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1416941"/>
              </p:ext>
            </p:extLst>
          </p:nvPr>
        </p:nvGraphicFramePr>
        <p:xfrm>
          <a:off x="357158" y="1428736"/>
          <a:ext cx="8424937" cy="48210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9910"/>
                <a:gridCol w="2338403"/>
                <a:gridCol w="504056"/>
                <a:gridCol w="5112568"/>
              </a:tblGrid>
              <a:tr h="2796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Қасиеті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Анықтымасы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</a:tr>
              <a:tr h="2796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дискреттілігі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  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атқарушыға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алгоритмнің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орындау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жолы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түсінікті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болатындай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алгоритмнің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жазылу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түрі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дәл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және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толық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болуы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тиіс</a:t>
                      </a:r>
                      <a:endParaRPr lang="ru-RU" sz="20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</a:tr>
              <a:tr h="7555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нәтижелігі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алгоритм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тізбектеп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орындалатын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қарапайым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қадамдарға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бөлінуі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тиіс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20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</a:tr>
              <a:tr h="4533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Жан-жақтылығы: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алгоритмнің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әр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бір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қадамы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бірнеше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болмай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дәл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және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бір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мағыналы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болуы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тиіс</a:t>
                      </a:r>
                      <a:endParaRPr lang="ru-RU" sz="20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</a:tr>
              <a:tr h="5593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түсініктілігі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endParaRPr lang="ru-RU" sz="18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алгоритм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ұқсас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есептерді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шешкенде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кез-келген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адам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қолдана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алатындай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етіп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жалпы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түрде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жазылады</a:t>
                      </a:r>
                      <a:endParaRPr lang="ru-RU" sz="20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</a:tr>
              <a:tr h="4851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анықтылығы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Алгоритнің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барлық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қадамдары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орындалғаннан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кейін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ол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дұрыс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шешім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әкелуі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тиіс</a:t>
                      </a:r>
                      <a:endParaRPr lang="ru-RU" sz="20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9752" y="260648"/>
            <a:ext cx="6501408" cy="868958"/>
          </a:xfrm>
        </p:spPr>
        <p:txBody>
          <a:bodyPr>
            <a:noAutofit/>
          </a:bodyPr>
          <a:lstStyle/>
          <a:p>
            <a:r>
              <a:rPr lang="ru-RU" sz="2800" b="1" dirty="0" err="1" smtClean="0">
                <a:solidFill>
                  <a:srgbClr val="FF0000"/>
                </a:solidFill>
              </a:rPr>
              <a:t>Тапсырма</a:t>
            </a:r>
            <a:r>
              <a:rPr lang="ru-RU" sz="2800" b="1" dirty="0" smtClean="0">
                <a:solidFill>
                  <a:srgbClr val="FF0000"/>
                </a:solidFill>
              </a:rPr>
              <a:t> 3: </a:t>
            </a:r>
            <a:r>
              <a:rPr lang="ru-RU" sz="2800" b="1" dirty="0" err="1" smtClean="0">
                <a:solidFill>
                  <a:srgbClr val="FF0000"/>
                </a:solidFill>
              </a:rPr>
              <a:t>мәліметтерді</a:t>
            </a:r>
            <a:r>
              <a:rPr lang="ru-RU" sz="2800" b="1" dirty="0" smtClean="0">
                <a:solidFill>
                  <a:srgbClr val="FF0000"/>
                </a:solidFill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</a:rPr>
              <a:t>сәйкестендіріңіз</a:t>
            </a:r>
            <a:r>
              <a:rPr lang="ru-RU" sz="2800" b="1" dirty="0" smtClean="0">
                <a:solidFill>
                  <a:srgbClr val="FF0000"/>
                </a:solidFill>
              </a:rPr>
              <a:t>.</a:t>
            </a:r>
            <a:endParaRPr lang="ru-RU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906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1416941"/>
              </p:ext>
            </p:extLst>
          </p:nvPr>
        </p:nvGraphicFramePr>
        <p:xfrm>
          <a:off x="357158" y="1428736"/>
          <a:ext cx="8424937" cy="47385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9910"/>
                <a:gridCol w="2338403"/>
                <a:gridCol w="504056"/>
                <a:gridCol w="5112568"/>
              </a:tblGrid>
              <a:tr h="2796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Қасиеті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Анықтымасы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</a:tr>
              <a:tr h="2796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дискреттілігі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  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алгоритм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тізбектеп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орындалатын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қарапайым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қадамдарға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бөлінуі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тиіс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20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</a:tr>
              <a:tr h="7555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нәтижелігі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Алгоритнің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барлық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қадамдары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орындалғаннан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кейін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ол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дұрыс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шешім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әкелуі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тиіс</a:t>
                      </a:r>
                      <a:endParaRPr lang="ru-RU" sz="20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</a:tr>
              <a:tr h="4533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Жан-жақтылығы: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алгоритм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ұқсас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есептерді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шешкенде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кез-келген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адам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қолдана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алатындай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етіп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жалпы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түрде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жазылады</a:t>
                      </a:r>
                      <a:endParaRPr lang="ru-RU" sz="20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</a:tr>
              <a:tr h="5593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түсініктілігі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endParaRPr lang="ru-RU" sz="18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атқарушыға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алгоритмнің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орындау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жолы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түсінікті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болатындай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алгоритмнің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жазылу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түрі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дәл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және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толық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болуы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тиіс</a:t>
                      </a:r>
                      <a:endParaRPr lang="ru-RU" sz="20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</a:tr>
              <a:tr h="4851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анықтылығы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алгоритмнің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әр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бір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қадамы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бірнеше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болмай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дәл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және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бір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мағыналы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болуы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тиіс</a:t>
                      </a:r>
                      <a:endParaRPr lang="ru-RU" sz="20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1760" y="260648"/>
            <a:ext cx="6429400" cy="868958"/>
          </a:xfrm>
        </p:spPr>
        <p:txBody>
          <a:bodyPr>
            <a:normAutofit/>
          </a:bodyPr>
          <a:lstStyle/>
          <a:p>
            <a:r>
              <a:rPr lang="ru-RU" sz="3200" b="1" dirty="0" err="1" smtClean="0">
                <a:solidFill>
                  <a:srgbClr val="FF0000"/>
                </a:solidFill>
              </a:rPr>
              <a:t>Жауап</a:t>
            </a:r>
            <a:endParaRPr lang="ru-RU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3095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229600" cy="868958"/>
          </a:xfrm>
        </p:spPr>
        <p:txBody>
          <a:bodyPr>
            <a:normAutofit/>
          </a:bodyPr>
          <a:lstStyle/>
          <a:p>
            <a:pPr algn="r"/>
            <a:r>
              <a:rPr lang="ru-RU" b="1" dirty="0" err="1" smtClean="0">
                <a:solidFill>
                  <a:srgbClr val="FF0000"/>
                </a:solidFill>
              </a:rPr>
              <a:t>Алгоритмнің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қасиеттері</a:t>
            </a:r>
            <a:endParaRPr lang="ru-RU" b="1" dirty="0">
              <a:solidFill>
                <a:srgbClr val="FF0000"/>
              </a:solidFill>
            </a:endParaRPr>
          </a:p>
        </p:txBody>
      </p:sp>
      <p:graphicFrame>
        <p:nvGraphicFramePr>
          <p:cNvPr id="7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1416941"/>
              </p:ext>
            </p:extLst>
          </p:nvPr>
        </p:nvGraphicFramePr>
        <p:xfrm>
          <a:off x="357158" y="1428736"/>
          <a:ext cx="8501122" cy="44705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4333"/>
                <a:gridCol w="2509702"/>
                <a:gridCol w="5487087"/>
              </a:tblGrid>
              <a:tr h="2796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Қасиеті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Анықтымасы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</a:tr>
              <a:tr h="2796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дискреттілігі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  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алгоритм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тізбектеп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орындалатын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қарапайым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қадамдарға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бөлінуі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тиіс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20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</a:tr>
              <a:tr h="7555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нәтижелігі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Алгоритнің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барлық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қадамдары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орындалғаннан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кейін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ол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дұрыс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шешім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әкелуі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тиіс</a:t>
                      </a:r>
                      <a:endParaRPr lang="ru-RU" sz="20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</a:tr>
              <a:tr h="4533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Жан-жақтылығы: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алгоритм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ұқсас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есептерді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шешкенде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кез-келген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адам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қолдана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алатындай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етіп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жалпы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түрде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жазылады</a:t>
                      </a:r>
                      <a:endParaRPr lang="ru-RU" sz="20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</a:tr>
              <a:tr h="5593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түсініктілігі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endParaRPr lang="ru-RU" sz="18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атқарушыға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алгоритмнің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орындау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жолы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түсінікті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болатындай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алгоритмнің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жазылу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түрі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дәл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және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толық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болуы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тиіс</a:t>
                      </a:r>
                      <a:endParaRPr lang="ru-RU" sz="20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</a:tr>
              <a:tr h="4851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анықтылығы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алгоритмнің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әр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бір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қадамы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бірнеше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болмай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дәл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және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бір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мағыналы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болуы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тиіс</a:t>
                      </a:r>
                      <a:endParaRPr lang="ru-RU" sz="20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80" marR="66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500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0544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dirty="0" smtClean="0"/>
              <a:t>1) </a:t>
            </a:r>
            <a:r>
              <a:rPr lang="ru-RU" sz="4000" dirty="0" err="1" smtClean="0"/>
              <a:t>Табиғи</a:t>
            </a:r>
            <a:r>
              <a:rPr lang="ru-RU" sz="4000" dirty="0" smtClean="0"/>
              <a:t> </a:t>
            </a:r>
            <a:r>
              <a:rPr lang="ru-RU" sz="4000" dirty="0" err="1" smtClean="0"/>
              <a:t>тілде</a:t>
            </a:r>
            <a:r>
              <a:rPr lang="ru-RU" sz="4000" dirty="0" smtClean="0"/>
              <a:t>;</a:t>
            </a:r>
            <a:endParaRPr lang="ru-RU" sz="4000" dirty="0"/>
          </a:p>
          <a:p>
            <a:pPr marL="0" indent="0">
              <a:buNone/>
            </a:pPr>
            <a:r>
              <a:rPr lang="ru-RU" sz="4000" dirty="0" smtClean="0"/>
              <a:t>2) Блок-схема </a:t>
            </a:r>
            <a:r>
              <a:rPr lang="ru-RU" sz="4000" dirty="0" err="1" smtClean="0"/>
              <a:t>түрінде</a:t>
            </a:r>
            <a:r>
              <a:rPr lang="ru-RU" sz="4000" dirty="0" smtClean="0"/>
              <a:t>;</a:t>
            </a:r>
            <a:endParaRPr lang="ru-RU" sz="4000" dirty="0"/>
          </a:p>
          <a:p>
            <a:pPr marL="0" indent="0">
              <a:buNone/>
            </a:pPr>
            <a:r>
              <a:rPr lang="ru-RU" sz="4000" dirty="0" smtClean="0"/>
              <a:t>3) </a:t>
            </a:r>
            <a:r>
              <a:rPr lang="ru-RU" sz="4000" dirty="0" err="1" smtClean="0"/>
              <a:t>Программалау</a:t>
            </a:r>
            <a:r>
              <a:rPr lang="ru-RU" sz="4000" dirty="0" smtClean="0"/>
              <a:t> </a:t>
            </a:r>
            <a:r>
              <a:rPr lang="ru-RU" sz="4000" dirty="0" err="1" smtClean="0"/>
              <a:t>тілінде</a:t>
            </a:r>
            <a:r>
              <a:rPr lang="ru-RU" sz="4000" dirty="0" smtClean="0"/>
              <a:t>.</a:t>
            </a:r>
            <a:endParaRPr lang="ru-RU" sz="4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274638"/>
            <a:ext cx="7022014" cy="1143000"/>
          </a:xfrm>
        </p:spPr>
        <p:txBody>
          <a:bodyPr>
            <a:normAutofit fontScale="90000"/>
          </a:bodyPr>
          <a:lstStyle/>
          <a:p>
            <a:pPr algn="r"/>
            <a:r>
              <a:rPr lang="ru-RU" b="1" dirty="0" err="1" smtClean="0">
                <a:solidFill>
                  <a:srgbClr val="FF0000"/>
                </a:solidFill>
              </a:rPr>
              <a:t>Алгоритмнің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жазылу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түрлері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591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700" dirty="0" smtClean="0"/>
              <a:t>	</a:t>
            </a: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Блок-схема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 – </a:t>
            </a:r>
            <a:r>
              <a:rPr lang="ru-RU" sz="3700" dirty="0" err="1" smtClean="0">
                <a:latin typeface="Times New Roman" pitchFamily="18" charset="0"/>
                <a:cs typeface="Times New Roman" pitchFamily="18" charset="0"/>
              </a:rPr>
              <a:t>бұнда</a:t>
            </a: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00" dirty="0" err="1" smtClean="0">
                <a:latin typeface="Times New Roman" pitchFamily="18" charset="0"/>
                <a:cs typeface="Times New Roman" pitchFamily="18" charset="0"/>
              </a:rPr>
              <a:t>кез-келген</a:t>
            </a: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00" dirty="0" err="1" smtClean="0">
                <a:latin typeface="Times New Roman" pitchFamily="18" charset="0"/>
                <a:cs typeface="Times New Roman" pitchFamily="18" charset="0"/>
              </a:rPr>
              <a:t>амал</a:t>
            </a: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00" dirty="0" err="1" smtClean="0">
                <a:latin typeface="Times New Roman" pitchFamily="18" charset="0"/>
                <a:cs typeface="Times New Roman" pitchFamily="18" charset="0"/>
              </a:rPr>
              <a:t>белгілі</a:t>
            </a: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00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00" dirty="0" err="1" smtClean="0">
                <a:latin typeface="Times New Roman" pitchFamily="18" charset="0"/>
                <a:cs typeface="Times New Roman" pitchFamily="18" charset="0"/>
              </a:rPr>
              <a:t>өзара</a:t>
            </a: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00" dirty="0" err="1" smtClean="0">
                <a:latin typeface="Times New Roman" pitchFamily="18" charset="0"/>
                <a:cs typeface="Times New Roman" pitchFamily="18" charset="0"/>
              </a:rPr>
              <a:t>байланысқан</a:t>
            </a: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00" dirty="0" err="1" smtClean="0">
                <a:latin typeface="Times New Roman" pitchFamily="18" charset="0"/>
                <a:cs typeface="Times New Roman" pitchFamily="18" charset="0"/>
              </a:rPr>
              <a:t>геометриялық</a:t>
            </a: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00" dirty="0" err="1" smtClean="0">
                <a:latin typeface="Times New Roman" pitchFamily="18" charset="0"/>
                <a:cs typeface="Times New Roman" pitchFamily="18" charset="0"/>
              </a:rPr>
              <a:t>фигурамен</a:t>
            </a: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00" dirty="0" err="1" smtClean="0">
                <a:latin typeface="Times New Roman" pitchFamily="18" charset="0"/>
                <a:cs typeface="Times New Roman" pitchFamily="18" charset="0"/>
              </a:rPr>
              <a:t>өрнектеледі</a:t>
            </a: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7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700" dirty="0" err="1" smtClean="0">
                <a:latin typeface="Times New Roman" pitchFamily="18" charset="0"/>
                <a:cs typeface="Times New Roman" pitchFamily="18" charset="0"/>
              </a:rPr>
              <a:t>Программалау</a:t>
            </a: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00" dirty="0" err="1" smtClean="0">
                <a:latin typeface="Times New Roman" pitchFamily="18" charset="0"/>
                <a:cs typeface="Times New Roman" pitchFamily="18" charset="0"/>
              </a:rPr>
              <a:t>тілі</a:t>
            </a: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700" dirty="0" err="1" smtClean="0">
                <a:latin typeface="Times New Roman" pitchFamily="18" charset="0"/>
                <a:cs typeface="Times New Roman" pitchFamily="18" charset="0"/>
              </a:rPr>
              <a:t>компьютерге</a:t>
            </a: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00" dirty="0" err="1" smtClean="0">
                <a:latin typeface="Times New Roman" pitchFamily="18" charset="0"/>
                <a:cs typeface="Times New Roman" pitchFamily="18" charset="0"/>
              </a:rPr>
              <a:t>түсінікті</a:t>
            </a: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00" dirty="0" err="1" smtClean="0">
                <a:latin typeface="Times New Roman" pitchFamily="18" charset="0"/>
                <a:cs typeface="Times New Roman" pitchFamily="18" charset="0"/>
              </a:rPr>
              <a:t>командалар</a:t>
            </a: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00" dirty="0" err="1" smtClean="0">
                <a:latin typeface="Times New Roman" pitchFamily="18" charset="0"/>
                <a:cs typeface="Times New Roman" pitchFamily="18" charset="0"/>
              </a:rPr>
              <a:t>мәтіні</a:t>
            </a: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00" dirty="0" err="1" smtClean="0">
                <a:latin typeface="Times New Roman" pitchFamily="18" charset="0"/>
                <a:cs typeface="Times New Roman" pitchFamily="18" charset="0"/>
              </a:rPr>
              <a:t>түрде</a:t>
            </a: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00" dirty="0" err="1" smtClean="0">
                <a:latin typeface="Times New Roman" pitchFamily="18" charset="0"/>
                <a:cs typeface="Times New Roman" pitchFamily="18" charset="0"/>
              </a:rPr>
              <a:t>жазуға</a:t>
            </a: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00" dirty="0" err="1" smtClean="0">
                <a:latin typeface="Times New Roman" pitchFamily="18" charset="0"/>
                <a:cs typeface="Times New Roman" pitchFamily="18" charset="0"/>
              </a:rPr>
              <a:t>арналған</a:t>
            </a: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00" dirty="0" err="1" smtClean="0">
                <a:latin typeface="Times New Roman" pitchFamily="18" charset="0"/>
                <a:cs typeface="Times New Roman" pitchFamily="18" charset="0"/>
              </a:rPr>
              <a:t>жасанды</a:t>
            </a: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00" dirty="0" err="1" smtClean="0">
                <a:latin typeface="Times New Roman" pitchFamily="18" charset="0"/>
                <a:cs typeface="Times New Roman" pitchFamily="18" charset="0"/>
              </a:rPr>
              <a:t>тіл</a:t>
            </a: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0872" y="274638"/>
            <a:ext cx="8229600" cy="1143000"/>
          </a:xfrm>
        </p:spPr>
        <p:txBody>
          <a:bodyPr>
            <a:normAutofit/>
          </a:bodyPr>
          <a:lstStyle/>
          <a:p>
            <a:r>
              <a:rPr lang="ru-RU" b="1" dirty="0" err="1" smtClean="0">
                <a:solidFill>
                  <a:srgbClr val="FF0000"/>
                </a:solidFill>
              </a:rPr>
              <a:t>Терминдер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292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2687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dirty="0" err="1" smtClean="0"/>
              <a:t>Уақыт</a:t>
            </a:r>
            <a:r>
              <a:rPr lang="ru-RU" sz="4000" dirty="0" smtClean="0"/>
              <a:t> </a:t>
            </a:r>
            <a:r>
              <a:rPr lang="ru-RU" sz="4000" dirty="0" err="1" smtClean="0"/>
              <a:t>берілген</a:t>
            </a:r>
            <a:r>
              <a:rPr lang="ru-RU" sz="4000" dirty="0" smtClean="0"/>
              <a:t> </a:t>
            </a:r>
            <a:r>
              <a:rPr lang="en-US" sz="4000" dirty="0" smtClean="0"/>
              <a:t>t</a:t>
            </a:r>
            <a:r>
              <a:rPr lang="kk-KZ" sz="4000" dirty="0" smtClean="0"/>
              <a:t>, жылдамдық</a:t>
            </a:r>
            <a:r>
              <a:rPr lang="ru-RU" sz="4000" dirty="0" smtClean="0"/>
              <a:t> </a:t>
            </a:r>
            <a:r>
              <a:rPr lang="en-US" sz="4000" dirty="0"/>
              <a:t>v</a:t>
            </a:r>
            <a:r>
              <a:rPr lang="ru-RU" sz="4000" dirty="0"/>
              <a:t>. </a:t>
            </a:r>
            <a:r>
              <a:rPr lang="ru-RU" sz="4000" dirty="0" err="1" smtClean="0"/>
              <a:t>Жаяу</a:t>
            </a:r>
            <a:r>
              <a:rPr lang="ru-RU" sz="4000" dirty="0" smtClean="0"/>
              <a:t> </a:t>
            </a:r>
            <a:r>
              <a:rPr lang="ru-RU" sz="4000" dirty="0" err="1" smtClean="0"/>
              <a:t>жүргіншінің</a:t>
            </a:r>
            <a:r>
              <a:rPr lang="ru-RU" sz="4000" dirty="0" smtClean="0"/>
              <a:t> </a:t>
            </a:r>
            <a:r>
              <a:rPr lang="ru-RU" sz="4000" dirty="0" err="1" smtClean="0"/>
              <a:t>жүрген</a:t>
            </a:r>
            <a:r>
              <a:rPr lang="ru-RU" sz="4000" dirty="0" smtClean="0"/>
              <a:t> </a:t>
            </a:r>
            <a:r>
              <a:rPr lang="ru-RU" sz="4000" dirty="0" err="1" smtClean="0"/>
              <a:t>жолын</a:t>
            </a:r>
            <a:r>
              <a:rPr lang="ru-RU" sz="4000" dirty="0" smtClean="0"/>
              <a:t> </a:t>
            </a:r>
            <a:r>
              <a:rPr lang="ru-RU" sz="4000" dirty="0" err="1" smtClean="0"/>
              <a:t>есептеңіз</a:t>
            </a:r>
            <a:r>
              <a:rPr lang="ru-RU" sz="4000" dirty="0" smtClean="0"/>
              <a:t>?</a:t>
            </a:r>
          </a:p>
          <a:p>
            <a:pPr marL="0" indent="0">
              <a:buNone/>
            </a:pPr>
            <a:r>
              <a:rPr lang="en-US" sz="4000" dirty="0" smtClean="0"/>
              <a:t>V</a:t>
            </a:r>
            <a:r>
              <a:rPr lang="ru-RU" sz="4000" dirty="0" smtClean="0"/>
              <a:t>=5 км/</a:t>
            </a:r>
            <a:r>
              <a:rPr lang="ru-RU" sz="4000" dirty="0" err="1" smtClean="0"/>
              <a:t>сағ</a:t>
            </a:r>
            <a:endParaRPr lang="ru-RU" sz="4000" dirty="0" smtClean="0"/>
          </a:p>
          <a:p>
            <a:pPr marL="0" indent="0">
              <a:buNone/>
            </a:pPr>
            <a:r>
              <a:rPr lang="en-US" sz="4000" dirty="0" smtClean="0"/>
              <a:t>T</a:t>
            </a:r>
            <a:r>
              <a:rPr lang="ru-RU" sz="4000" dirty="0" smtClean="0"/>
              <a:t>=45 мин</a:t>
            </a:r>
            <a:endParaRPr lang="ru-RU" sz="4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55776" y="274638"/>
            <a:ext cx="6264696" cy="1143000"/>
          </a:xfrm>
        </p:spPr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rgbClr val="FF0000"/>
                </a:solidFill>
              </a:rPr>
              <a:t>Компьютерде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тапсырманы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қалай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шешеміз</a:t>
            </a:r>
            <a:r>
              <a:rPr lang="ru-RU" b="1" dirty="0" smtClean="0">
                <a:solidFill>
                  <a:srgbClr val="FF0000"/>
                </a:solidFill>
              </a:rPr>
              <a:t>?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367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AutoShape 4"/>
          <p:cNvSpPr>
            <a:spLocks noChangeArrowheads="1"/>
          </p:cNvSpPr>
          <p:nvPr/>
        </p:nvSpPr>
        <p:spPr bwMode="auto">
          <a:xfrm>
            <a:off x="827088" y="1052513"/>
            <a:ext cx="2087562" cy="504825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8437" name="AutoShape 5"/>
          <p:cNvSpPr>
            <a:spLocks noChangeArrowheads="1"/>
          </p:cNvSpPr>
          <p:nvPr/>
        </p:nvSpPr>
        <p:spPr bwMode="auto">
          <a:xfrm>
            <a:off x="755650" y="2205038"/>
            <a:ext cx="2303463" cy="647700"/>
          </a:xfrm>
          <a:prstGeom prst="flowChartInputOutpu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8438" name="AutoShape 6"/>
          <p:cNvSpPr>
            <a:spLocks noChangeArrowheads="1"/>
          </p:cNvSpPr>
          <p:nvPr/>
        </p:nvSpPr>
        <p:spPr bwMode="auto">
          <a:xfrm>
            <a:off x="827088" y="3429000"/>
            <a:ext cx="2160587" cy="792163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8439" name="AutoShape 7"/>
          <p:cNvSpPr>
            <a:spLocks noChangeArrowheads="1"/>
          </p:cNvSpPr>
          <p:nvPr/>
        </p:nvSpPr>
        <p:spPr bwMode="auto">
          <a:xfrm>
            <a:off x="539750" y="4652963"/>
            <a:ext cx="2520950" cy="792162"/>
          </a:xfrm>
          <a:prstGeom prst="flowChartDecisi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3206501" y="116632"/>
            <a:ext cx="5541963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 err="1" smtClean="0">
                <a:solidFill>
                  <a:srgbClr val="FF0000"/>
                </a:solidFill>
              </a:rPr>
              <a:t>блок-схеманың</a:t>
            </a:r>
            <a:r>
              <a:rPr lang="ru-RU" sz="2800" b="1" dirty="0" smtClean="0">
                <a:solidFill>
                  <a:srgbClr val="FF0000"/>
                </a:solidFill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</a:rPr>
              <a:t>графикалық</a:t>
            </a:r>
            <a:r>
              <a:rPr lang="ru-RU" sz="2800" b="1" dirty="0" smtClean="0">
                <a:solidFill>
                  <a:srgbClr val="FF0000"/>
                </a:solidFill>
              </a:rPr>
              <a:t> </a:t>
            </a:r>
            <a:r>
              <a:rPr lang="ru-RU" sz="2800" b="1" dirty="0" err="1" smtClean="0">
                <a:solidFill>
                  <a:schemeClr val="accent1"/>
                </a:solidFill>
              </a:rPr>
              <a:t>объектілері</a:t>
            </a:r>
            <a:endParaRPr lang="ru-RU" sz="2800" b="1" dirty="0">
              <a:solidFill>
                <a:schemeClr val="accent1"/>
              </a:solidFill>
            </a:endParaRPr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3708400" y="1052513"/>
            <a:ext cx="287972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 err="1" smtClean="0"/>
              <a:t>басы-соңы</a:t>
            </a:r>
            <a:endParaRPr lang="ru-RU" dirty="0"/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3563938" y="2276475"/>
            <a:ext cx="40322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 err="1" smtClean="0"/>
              <a:t>Мәндерді</a:t>
            </a:r>
            <a:r>
              <a:rPr lang="ru-RU" dirty="0" smtClean="0"/>
              <a:t> </a:t>
            </a:r>
            <a:r>
              <a:rPr lang="ru-RU" dirty="0" err="1" smtClean="0"/>
              <a:t>енгізу-шығару</a:t>
            </a:r>
            <a:endParaRPr lang="ru-RU" dirty="0"/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3779838" y="3500438"/>
            <a:ext cx="453548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 err="1" smtClean="0"/>
              <a:t>Амалдарды</a:t>
            </a:r>
            <a:r>
              <a:rPr lang="ru-RU" dirty="0" smtClean="0"/>
              <a:t> </a:t>
            </a:r>
            <a:r>
              <a:rPr lang="ru-RU" dirty="0" err="1" smtClean="0"/>
              <a:t>орындау</a:t>
            </a:r>
            <a:endParaRPr lang="ru-RU" dirty="0"/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3635375" y="4724400"/>
            <a:ext cx="50403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 err="1" smtClean="0"/>
              <a:t>шарт</a:t>
            </a:r>
            <a:endParaRPr lang="ru-RU" dirty="0"/>
          </a:p>
        </p:txBody>
      </p:sp>
      <p:sp>
        <p:nvSpPr>
          <p:cNvPr id="18445" name="AutoShape 13"/>
          <p:cNvSpPr>
            <a:spLocks noChangeArrowheads="1"/>
          </p:cNvSpPr>
          <p:nvPr/>
        </p:nvSpPr>
        <p:spPr bwMode="auto">
          <a:xfrm>
            <a:off x="900113" y="5734050"/>
            <a:ext cx="2232025" cy="790575"/>
          </a:xfrm>
          <a:prstGeom prst="flowChartPredefined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8446" name="Text Box 14"/>
          <p:cNvSpPr txBox="1">
            <a:spLocks noChangeArrowheads="1"/>
          </p:cNvSpPr>
          <p:nvPr/>
        </p:nvSpPr>
        <p:spPr bwMode="auto">
          <a:xfrm>
            <a:off x="3708400" y="5734050"/>
            <a:ext cx="432117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 err="1" smtClean="0"/>
              <a:t>Көмекші</a:t>
            </a:r>
            <a:r>
              <a:rPr lang="ru-RU" dirty="0" smtClean="0"/>
              <a:t> алгоритм</a:t>
            </a:r>
            <a:endParaRPr lang="ru-RU" dirty="0"/>
          </a:p>
        </p:txBody>
      </p:sp>
      <p:sp>
        <p:nvSpPr>
          <p:cNvPr id="18447" name="Line 15"/>
          <p:cNvSpPr>
            <a:spLocks noChangeShapeType="1"/>
          </p:cNvSpPr>
          <p:nvPr/>
        </p:nvSpPr>
        <p:spPr bwMode="auto">
          <a:xfrm>
            <a:off x="2987675" y="1341438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48" name="Line 16"/>
          <p:cNvSpPr>
            <a:spLocks noChangeShapeType="1"/>
          </p:cNvSpPr>
          <p:nvPr/>
        </p:nvSpPr>
        <p:spPr bwMode="auto">
          <a:xfrm>
            <a:off x="2916238" y="2565400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49" name="Line 17"/>
          <p:cNvSpPr>
            <a:spLocks noChangeShapeType="1"/>
          </p:cNvSpPr>
          <p:nvPr/>
        </p:nvSpPr>
        <p:spPr bwMode="auto">
          <a:xfrm>
            <a:off x="3059113" y="3789363"/>
            <a:ext cx="7191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51" name="Line 19"/>
          <p:cNvSpPr>
            <a:spLocks noChangeShapeType="1"/>
          </p:cNvSpPr>
          <p:nvPr/>
        </p:nvSpPr>
        <p:spPr bwMode="auto">
          <a:xfrm>
            <a:off x="3132138" y="5013325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52" name="Line 20"/>
          <p:cNvSpPr>
            <a:spLocks noChangeShapeType="1"/>
          </p:cNvSpPr>
          <p:nvPr/>
        </p:nvSpPr>
        <p:spPr bwMode="auto">
          <a:xfrm>
            <a:off x="3203575" y="6092825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7871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84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84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84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84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8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8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84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84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8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 animBg="1"/>
      <p:bldP spid="18437" grpId="0" animBg="1"/>
      <p:bldP spid="18438" grpId="0" animBg="1"/>
      <p:bldP spid="18439" grpId="0" animBg="1"/>
      <p:bldP spid="18441" grpId="0"/>
      <p:bldP spid="18442" grpId="0"/>
      <p:bldP spid="18443" grpId="0"/>
      <p:bldP spid="18444" grpId="0"/>
      <p:bldP spid="18445" grpId="0" animBg="1"/>
      <p:bldP spid="18446" grpId="0"/>
      <p:bldP spid="18447" grpId="0" animBg="1"/>
      <p:bldP spid="18448" grpId="0" animBg="1"/>
      <p:bldP spid="18449" grpId="0" animBg="1"/>
      <p:bldP spid="18451" grpId="0" animBg="1"/>
      <p:bldP spid="1845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2781533"/>
              </p:ext>
            </p:extLst>
          </p:nvPr>
        </p:nvGraphicFramePr>
        <p:xfrm>
          <a:off x="251520" y="1340768"/>
          <a:ext cx="8712968" cy="46805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64296"/>
                <a:gridCol w="3143742"/>
                <a:gridCol w="2904930"/>
              </a:tblGrid>
              <a:tr h="46805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«- 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Бұнда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кім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? – бар 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деп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қасқыр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сұрайды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Басында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қызыл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телпек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қорқады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да 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кейін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апамның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тамағы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суықтап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қалған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шығар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келген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сол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болса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керек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деп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ойлайды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мен 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сіздің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немереңіз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болам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деп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жауап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береді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 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Саған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май мен 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нан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алып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келдім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! 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24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Аңсарда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аю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бар. </a:t>
                      </a:r>
                      <a:r>
                        <a:rPr lang="ru-RU" sz="24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Оңға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жүрсе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өлең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айтады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24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солға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жүрсе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ертегі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айтады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Шал:Кәмпит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жейсің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Кемпір: жоқ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Шал: 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Сағыз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ше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Кемпір: жоқ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Шал: 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нан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ше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Кемпір: жоқ</a:t>
                      </a:r>
                      <a:endParaRPr lang="ru-RU" sz="20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Шал: 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онда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не 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жейсің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Кемпір:балық</a:t>
                      </a:r>
                      <a:endParaRPr lang="ru-RU" sz="20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Шал: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оны </a:t>
                      </a:r>
                      <a:r>
                        <a:rPr lang="ru-RU" sz="20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қайдан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алам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ru-RU" sz="20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331644" y="44624"/>
            <a:ext cx="68488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Тапсырма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Кестедегі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тапсырманың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алгоритмнің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қай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түріне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жататынын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анықтаңыз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268760"/>
            <a:ext cx="2736304" cy="5328592"/>
          </a:xfrm>
          <a:prstGeom prst="rect">
            <a:avLst/>
          </a:prstGeom>
          <a:noFill/>
          <a:ln w="635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915816" y="1268760"/>
            <a:ext cx="3024336" cy="5328592"/>
          </a:xfrm>
          <a:prstGeom prst="rect">
            <a:avLst/>
          </a:prstGeom>
          <a:noFill/>
          <a:ln w="635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940152" y="1268760"/>
            <a:ext cx="3024336" cy="5328592"/>
          </a:xfrm>
          <a:prstGeom prst="rect">
            <a:avLst/>
          </a:prstGeom>
          <a:noFill/>
          <a:ln w="635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557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635896" y="221739"/>
            <a:ext cx="5337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Тапсырма5: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жауап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7608" y="1072089"/>
            <a:ext cx="17524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err="1" smtClean="0">
                <a:solidFill>
                  <a:srgbClr val="00B050"/>
                </a:solidFill>
              </a:rPr>
              <a:t>сызықтық</a:t>
            </a:r>
            <a:endParaRPr lang="ru-RU" sz="2800" b="1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27251" y="1071546"/>
            <a:ext cx="23374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err="1" smtClean="0">
                <a:solidFill>
                  <a:srgbClr val="00B050"/>
                </a:solidFill>
              </a:rPr>
              <a:t>тармақталған</a:t>
            </a:r>
            <a:endParaRPr lang="ru-RU" sz="2800" b="1" dirty="0">
              <a:solidFill>
                <a:srgbClr val="00B05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72264" y="1071546"/>
            <a:ext cx="17924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err="1" smtClean="0">
                <a:solidFill>
                  <a:srgbClr val="00B050"/>
                </a:solidFill>
              </a:rPr>
              <a:t>қайталану</a:t>
            </a:r>
            <a:endParaRPr lang="ru-RU" sz="2800" b="1" dirty="0">
              <a:solidFill>
                <a:srgbClr val="00B050"/>
              </a:solidFill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2781533"/>
              </p:ext>
            </p:extLst>
          </p:nvPr>
        </p:nvGraphicFramePr>
        <p:xfrm>
          <a:off x="214282" y="1928802"/>
          <a:ext cx="8712968" cy="432333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664296"/>
                <a:gridCol w="3143742"/>
                <a:gridCol w="2904930"/>
              </a:tblGrid>
              <a:tr h="43233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«- </a:t>
                      </a:r>
                      <a:r>
                        <a:rPr lang="ru-RU" sz="2000" dirty="0" err="1" smtClean="0">
                          <a:effectLst/>
                        </a:rPr>
                        <a:t>Бұнда</a:t>
                      </a:r>
                      <a:r>
                        <a:rPr lang="ru-RU" sz="2000" baseline="0" dirty="0" smtClean="0">
                          <a:effectLst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</a:rPr>
                        <a:t>кім</a:t>
                      </a:r>
                      <a:r>
                        <a:rPr lang="ru-RU" sz="2000" dirty="0" smtClean="0">
                          <a:effectLst/>
                        </a:rPr>
                        <a:t>? – бар </a:t>
                      </a:r>
                      <a:r>
                        <a:rPr lang="ru-RU" sz="2000" dirty="0" err="1" smtClean="0">
                          <a:effectLst/>
                        </a:rPr>
                        <a:t>деп</a:t>
                      </a:r>
                      <a:r>
                        <a:rPr lang="ru-RU" sz="2000" dirty="0" smtClean="0">
                          <a:effectLst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</a:rPr>
                        <a:t>қасқыр</a:t>
                      </a:r>
                      <a:r>
                        <a:rPr lang="ru-RU" sz="2000" dirty="0" smtClean="0">
                          <a:effectLst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</a:rPr>
                        <a:t>сұрайды</a:t>
                      </a:r>
                      <a:r>
                        <a:rPr lang="ru-RU" sz="2000" dirty="0" smtClean="0">
                          <a:effectLst/>
                        </a:rPr>
                        <a:t>.</a:t>
                      </a:r>
                      <a:endParaRPr lang="ru-RU" sz="2400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effectLst/>
                        </a:rPr>
                        <a:t>Басында</a:t>
                      </a:r>
                      <a:r>
                        <a:rPr lang="ru-RU" sz="2000" dirty="0" smtClean="0">
                          <a:effectLst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</a:rPr>
                        <a:t>қызыл</a:t>
                      </a:r>
                      <a:r>
                        <a:rPr lang="ru-RU" sz="2000" dirty="0" smtClean="0">
                          <a:effectLst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</a:rPr>
                        <a:t>телпек</a:t>
                      </a:r>
                      <a:r>
                        <a:rPr lang="ru-RU" sz="2000" dirty="0" smtClean="0">
                          <a:effectLst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</a:rPr>
                        <a:t>қорқады</a:t>
                      </a:r>
                      <a:r>
                        <a:rPr lang="ru-RU" sz="2000" dirty="0" smtClean="0">
                          <a:effectLst/>
                        </a:rPr>
                        <a:t> да </a:t>
                      </a:r>
                      <a:r>
                        <a:rPr lang="ru-RU" sz="2000" dirty="0" err="1" smtClean="0">
                          <a:effectLst/>
                        </a:rPr>
                        <a:t>кейін</a:t>
                      </a:r>
                      <a:r>
                        <a:rPr lang="ru-RU" sz="2000" dirty="0" smtClean="0">
                          <a:effectLst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</a:rPr>
                        <a:t>апамның</a:t>
                      </a:r>
                      <a:r>
                        <a:rPr lang="ru-RU" sz="2000" baseline="0" dirty="0" smtClean="0">
                          <a:effectLst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</a:rPr>
                        <a:t>тамағы</a:t>
                      </a:r>
                      <a:r>
                        <a:rPr lang="ru-RU" sz="2000" baseline="0" dirty="0" smtClean="0">
                          <a:effectLst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</a:rPr>
                        <a:t>суықтап</a:t>
                      </a:r>
                      <a:r>
                        <a:rPr lang="ru-RU" sz="2000" baseline="0" dirty="0" smtClean="0">
                          <a:effectLst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</a:rPr>
                        <a:t>қалған</a:t>
                      </a:r>
                      <a:r>
                        <a:rPr lang="ru-RU" sz="2000" baseline="0" dirty="0" smtClean="0">
                          <a:effectLst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</a:rPr>
                        <a:t>шығар</a:t>
                      </a:r>
                      <a:r>
                        <a:rPr lang="ru-RU" sz="2000" dirty="0" smtClean="0">
                          <a:effectLst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</a:rPr>
                        <a:t>келген</a:t>
                      </a:r>
                      <a:r>
                        <a:rPr lang="ru-RU" sz="2000" dirty="0" smtClean="0">
                          <a:effectLst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</a:rPr>
                        <a:t>сол</a:t>
                      </a:r>
                      <a:r>
                        <a:rPr lang="ru-RU" sz="2000" dirty="0" smtClean="0">
                          <a:effectLst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</a:rPr>
                        <a:t>болса</a:t>
                      </a:r>
                      <a:r>
                        <a:rPr lang="ru-RU" sz="2000" dirty="0" smtClean="0">
                          <a:effectLst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</a:rPr>
                        <a:t>керек</a:t>
                      </a:r>
                      <a:r>
                        <a:rPr lang="ru-RU" sz="2000" dirty="0" smtClean="0">
                          <a:effectLst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</a:rPr>
                        <a:t>деп</a:t>
                      </a:r>
                      <a:r>
                        <a:rPr lang="ru-RU" sz="2000" dirty="0" smtClean="0">
                          <a:effectLst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</a:rPr>
                        <a:t>ойлайды</a:t>
                      </a:r>
                      <a:r>
                        <a:rPr lang="ru-RU" sz="2000" dirty="0" smtClean="0">
                          <a:effectLst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</a:rPr>
                        <a:t>да</a:t>
                      </a:r>
                      <a:r>
                        <a:rPr lang="ru-RU" sz="2000" dirty="0" smtClean="0">
                          <a:effectLst/>
                        </a:rPr>
                        <a:t> мен </a:t>
                      </a:r>
                      <a:r>
                        <a:rPr lang="ru-RU" sz="2000" dirty="0" err="1" smtClean="0">
                          <a:effectLst/>
                        </a:rPr>
                        <a:t>сіздің</a:t>
                      </a:r>
                      <a:r>
                        <a:rPr lang="ru-RU" sz="2000" dirty="0" smtClean="0">
                          <a:effectLst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</a:rPr>
                        <a:t>немереңіз</a:t>
                      </a:r>
                      <a:r>
                        <a:rPr lang="ru-RU" sz="2000" dirty="0" smtClean="0">
                          <a:effectLst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</a:rPr>
                        <a:t>болам</a:t>
                      </a:r>
                      <a:r>
                        <a:rPr lang="ru-RU" sz="2000" dirty="0" smtClean="0">
                          <a:effectLst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</a:rPr>
                        <a:t>деп</a:t>
                      </a:r>
                      <a:r>
                        <a:rPr lang="ru-RU" sz="2000" dirty="0" smtClean="0">
                          <a:effectLst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</a:rPr>
                        <a:t>жауап</a:t>
                      </a:r>
                      <a:r>
                        <a:rPr lang="ru-RU" sz="2000" dirty="0" smtClean="0">
                          <a:effectLst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</a:rPr>
                        <a:t>береді</a:t>
                      </a:r>
                      <a:r>
                        <a:rPr lang="ru-RU" sz="2000" dirty="0" smtClean="0">
                          <a:effectLst/>
                        </a:rPr>
                        <a:t>.  </a:t>
                      </a:r>
                      <a:r>
                        <a:rPr lang="ru-RU" sz="2000" dirty="0" err="1" smtClean="0">
                          <a:effectLst/>
                        </a:rPr>
                        <a:t>Саған</a:t>
                      </a:r>
                      <a:r>
                        <a:rPr lang="ru-RU" sz="2000" dirty="0" smtClean="0">
                          <a:effectLst/>
                        </a:rPr>
                        <a:t> май мен </a:t>
                      </a:r>
                      <a:r>
                        <a:rPr lang="ru-RU" sz="2000" dirty="0" err="1" smtClean="0">
                          <a:effectLst/>
                        </a:rPr>
                        <a:t>нан</a:t>
                      </a:r>
                      <a:r>
                        <a:rPr lang="ru-RU" sz="2000" dirty="0" smtClean="0">
                          <a:effectLst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</a:rPr>
                        <a:t>алып</a:t>
                      </a:r>
                      <a:r>
                        <a:rPr lang="ru-RU" sz="2000" dirty="0" smtClean="0">
                          <a:effectLst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</a:rPr>
                        <a:t>келдім</a:t>
                      </a:r>
                      <a:r>
                        <a:rPr lang="ru-RU" sz="2000" dirty="0" smtClean="0">
                          <a:effectLst/>
                        </a:rPr>
                        <a:t>! 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</a:rPr>
                        <a:t>«</a:t>
                      </a:r>
                      <a:r>
                        <a:rPr lang="ru-RU" sz="2400" dirty="0" err="1" smtClean="0">
                          <a:effectLst/>
                        </a:rPr>
                        <a:t>Аңсарда</a:t>
                      </a:r>
                      <a:r>
                        <a:rPr lang="ru-RU" sz="2400" baseline="0" dirty="0" smtClean="0">
                          <a:effectLst/>
                        </a:rPr>
                        <a:t> </a:t>
                      </a:r>
                      <a:r>
                        <a:rPr lang="ru-RU" sz="2400" baseline="0" dirty="0" err="1" smtClean="0">
                          <a:effectLst/>
                        </a:rPr>
                        <a:t>аю</a:t>
                      </a:r>
                      <a:r>
                        <a:rPr lang="ru-RU" sz="2400" baseline="0" dirty="0" smtClean="0">
                          <a:effectLst/>
                        </a:rPr>
                        <a:t> бар. </a:t>
                      </a:r>
                      <a:r>
                        <a:rPr lang="ru-RU" sz="2400" baseline="0" dirty="0" err="1" smtClean="0">
                          <a:effectLst/>
                        </a:rPr>
                        <a:t>Оңға</a:t>
                      </a:r>
                      <a:r>
                        <a:rPr lang="ru-RU" sz="2400" baseline="0" dirty="0" smtClean="0">
                          <a:effectLst/>
                        </a:rPr>
                        <a:t> </a:t>
                      </a:r>
                      <a:r>
                        <a:rPr lang="ru-RU" sz="2400" baseline="0" dirty="0" err="1" smtClean="0">
                          <a:effectLst/>
                        </a:rPr>
                        <a:t>жүрсе</a:t>
                      </a:r>
                      <a:r>
                        <a:rPr lang="ru-RU" sz="2400" baseline="0" dirty="0" smtClean="0">
                          <a:effectLst/>
                        </a:rPr>
                        <a:t> </a:t>
                      </a:r>
                      <a:r>
                        <a:rPr lang="ru-RU" sz="2400" baseline="0" dirty="0" err="1" smtClean="0">
                          <a:effectLst/>
                        </a:rPr>
                        <a:t>өлең</a:t>
                      </a:r>
                      <a:r>
                        <a:rPr lang="ru-RU" sz="2400" baseline="0" dirty="0" smtClean="0">
                          <a:effectLst/>
                        </a:rPr>
                        <a:t> </a:t>
                      </a:r>
                      <a:r>
                        <a:rPr lang="ru-RU" sz="2400" baseline="0" dirty="0" err="1" smtClean="0">
                          <a:effectLst/>
                        </a:rPr>
                        <a:t>айтады</a:t>
                      </a:r>
                      <a:r>
                        <a:rPr lang="ru-RU" sz="2400" baseline="0" dirty="0" smtClean="0">
                          <a:effectLst/>
                        </a:rPr>
                        <a:t>, </a:t>
                      </a:r>
                      <a:r>
                        <a:rPr lang="ru-RU" sz="2400" baseline="0" dirty="0" err="1" smtClean="0">
                          <a:effectLst/>
                        </a:rPr>
                        <a:t>солға</a:t>
                      </a:r>
                      <a:r>
                        <a:rPr lang="ru-RU" sz="2400" baseline="0" dirty="0" smtClean="0">
                          <a:effectLst/>
                        </a:rPr>
                        <a:t> </a:t>
                      </a:r>
                      <a:r>
                        <a:rPr lang="ru-RU" sz="2400" baseline="0" dirty="0" err="1" smtClean="0">
                          <a:effectLst/>
                        </a:rPr>
                        <a:t>жүрсе</a:t>
                      </a:r>
                      <a:r>
                        <a:rPr lang="ru-RU" sz="2400" baseline="0" dirty="0" smtClean="0">
                          <a:effectLst/>
                        </a:rPr>
                        <a:t> </a:t>
                      </a:r>
                      <a:r>
                        <a:rPr lang="ru-RU" sz="2400" baseline="0" dirty="0" err="1" smtClean="0">
                          <a:effectLst/>
                        </a:rPr>
                        <a:t>ертегі</a:t>
                      </a:r>
                      <a:r>
                        <a:rPr lang="ru-RU" sz="2400" baseline="0" dirty="0" smtClean="0">
                          <a:effectLst/>
                        </a:rPr>
                        <a:t> </a:t>
                      </a:r>
                      <a:r>
                        <a:rPr lang="ru-RU" sz="2400" baseline="0" dirty="0" err="1" smtClean="0">
                          <a:effectLst/>
                        </a:rPr>
                        <a:t>айтады</a:t>
                      </a:r>
                      <a:r>
                        <a:rPr lang="ru-RU" sz="2400" baseline="0" dirty="0" smtClean="0">
                          <a:effectLst/>
                        </a:rPr>
                        <a:t>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effectLst/>
                        </a:rPr>
                        <a:t>Шал:Кәмпит</a:t>
                      </a:r>
                      <a:r>
                        <a:rPr lang="ru-RU" sz="2000" dirty="0" smtClean="0">
                          <a:effectLst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</a:rPr>
                        <a:t>жейсің</a:t>
                      </a:r>
                      <a:r>
                        <a:rPr lang="ru-RU" sz="2000" dirty="0" smtClean="0">
                          <a:effectLst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</a:rPr>
                        <a:t>бе</a:t>
                      </a:r>
                      <a:r>
                        <a:rPr lang="ru-RU" sz="2000" dirty="0" smtClean="0">
                          <a:effectLst/>
                        </a:rPr>
                        <a:t>?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effectLst/>
                        </a:rPr>
                        <a:t>Кемпір: жоқ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Шал: </a:t>
                      </a:r>
                      <a:r>
                        <a:rPr lang="ru-RU" sz="2000" dirty="0" err="1" smtClean="0">
                          <a:effectLst/>
                        </a:rPr>
                        <a:t>Сағыз</a:t>
                      </a:r>
                      <a:r>
                        <a:rPr lang="ru-RU" sz="2000" dirty="0" smtClean="0">
                          <a:effectLst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</a:rPr>
                        <a:t>ше</a:t>
                      </a:r>
                      <a:r>
                        <a:rPr lang="ru-RU" sz="2000" dirty="0" smtClean="0">
                          <a:effectLst/>
                        </a:rPr>
                        <a:t>?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effectLst/>
                        </a:rPr>
                        <a:t>Кемпір: жоқ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Шал: </a:t>
                      </a:r>
                      <a:r>
                        <a:rPr lang="ru-RU" sz="2000" dirty="0" err="1" smtClean="0">
                          <a:effectLst/>
                        </a:rPr>
                        <a:t>нан</a:t>
                      </a:r>
                      <a:r>
                        <a:rPr lang="ru-RU" sz="2000" dirty="0" smtClean="0">
                          <a:effectLst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</a:rPr>
                        <a:t>ше</a:t>
                      </a:r>
                      <a:r>
                        <a:rPr lang="ru-RU" sz="2000" dirty="0" smtClean="0">
                          <a:effectLst/>
                        </a:rPr>
                        <a:t>?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effectLst/>
                        </a:rPr>
                        <a:t>Кемпір: жоқ</a:t>
                      </a:r>
                      <a:endParaRPr lang="ru-RU" sz="2000" dirty="0" smtClean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Шал: </a:t>
                      </a:r>
                      <a:r>
                        <a:rPr lang="ru-RU" sz="2000" dirty="0" err="1" smtClean="0">
                          <a:effectLst/>
                        </a:rPr>
                        <a:t>онда</a:t>
                      </a:r>
                      <a:r>
                        <a:rPr lang="ru-RU" sz="2000" dirty="0" smtClean="0">
                          <a:effectLst/>
                        </a:rPr>
                        <a:t> не </a:t>
                      </a:r>
                      <a:r>
                        <a:rPr lang="ru-RU" sz="2000" dirty="0" err="1" smtClean="0">
                          <a:effectLst/>
                        </a:rPr>
                        <a:t>жейсің</a:t>
                      </a:r>
                      <a:r>
                        <a:rPr lang="ru-RU" sz="2000" dirty="0" smtClean="0">
                          <a:effectLst/>
                        </a:rPr>
                        <a:t>?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effectLst/>
                        </a:rPr>
                        <a:t>Кемпір:балық</a:t>
                      </a:r>
                      <a:endParaRPr lang="ru-RU" sz="2000" dirty="0" smtClean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Шал:</a:t>
                      </a:r>
                      <a:r>
                        <a:rPr lang="ru-RU" sz="2000" baseline="0" dirty="0" smtClean="0">
                          <a:effectLst/>
                        </a:rPr>
                        <a:t> оны </a:t>
                      </a:r>
                      <a:r>
                        <a:rPr lang="ru-RU" sz="2000" baseline="0" dirty="0" err="1" smtClean="0">
                          <a:effectLst/>
                        </a:rPr>
                        <a:t>қайдан</a:t>
                      </a:r>
                      <a:r>
                        <a:rPr lang="ru-RU" sz="2000" baseline="0" dirty="0" smtClean="0">
                          <a:effectLst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</a:rPr>
                        <a:t>алам</a:t>
                      </a:r>
                      <a:r>
                        <a:rPr lang="ru-RU" sz="2000" baseline="0" dirty="0" smtClean="0">
                          <a:effectLst/>
                        </a:rPr>
                        <a:t>?</a:t>
                      </a:r>
                      <a:endParaRPr lang="ru-RU" sz="20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3362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16960"/>
            <a:ext cx="8229600" cy="542440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Ортаның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интерфейс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67745" y="116632"/>
            <a:ext cx="64807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Ойын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ортасы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программалау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Scratch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http://festival.1september.ru/articles/528168/img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772816"/>
            <a:ext cx="7488832" cy="5002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6064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ru-RU" dirty="0" smtClean="0"/>
              <a:t>А</a:t>
            </a:r>
            <a:r>
              <a:rPr lang="en-GB" dirty="0" err="1" smtClean="0"/>
              <a:t>лгоритмдер</a:t>
            </a:r>
            <a:r>
              <a:rPr lang="ru-RU" smtClean="0"/>
              <a:t> </a:t>
            </a:r>
            <a:r>
              <a:rPr lang="en-GB" smtClean="0"/>
              <a:t> </a:t>
            </a:r>
            <a:r>
              <a:rPr lang="en-GB" dirty="0" err="1"/>
              <a:t>типтері</a:t>
            </a:r>
            <a:r>
              <a:rPr lang="kk-KZ" dirty="0"/>
              <a:t>мен т</a:t>
            </a:r>
            <a:r>
              <a:rPr lang="en-GB" dirty="0" err="1"/>
              <a:t>аныстыру</a:t>
            </a:r>
            <a:endParaRPr lang="ru-RU" dirty="0" smtClean="0"/>
          </a:p>
          <a:p>
            <a:pPr lvl="0">
              <a:lnSpc>
                <a:spcPct val="150000"/>
              </a:lnSpc>
            </a:pPr>
            <a:r>
              <a:rPr lang="ru-RU" dirty="0" err="1" smtClean="0"/>
              <a:t>Қарапайым</a:t>
            </a:r>
            <a:r>
              <a:rPr lang="ru-RU" dirty="0" smtClean="0"/>
              <a:t> программа </a:t>
            </a:r>
            <a:r>
              <a:rPr lang="ru-RU" dirty="0" err="1" smtClean="0"/>
              <a:t>құру</a:t>
            </a:r>
            <a:r>
              <a:rPr lang="ru-RU" dirty="0" smtClean="0"/>
              <a:t>;</a:t>
            </a:r>
            <a:endParaRPr lang="ru-RU" dirty="0"/>
          </a:p>
          <a:p>
            <a:pPr lvl="0">
              <a:lnSpc>
                <a:spcPct val="150000"/>
              </a:lnSpc>
            </a:pPr>
            <a:r>
              <a:rPr lang="ru-RU" dirty="0" err="1" smtClean="0"/>
              <a:t>Мысалдар</a:t>
            </a:r>
            <a:r>
              <a:rPr lang="ru-RU" dirty="0" smtClean="0"/>
              <a:t> </a:t>
            </a:r>
            <a:r>
              <a:rPr lang="ru-RU" dirty="0" err="1" smtClean="0"/>
              <a:t>қарастыру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274638"/>
            <a:ext cx="6552728" cy="1143000"/>
          </a:xfrm>
        </p:spPr>
        <p:txBody>
          <a:bodyPr>
            <a:noAutofit/>
          </a:bodyPr>
          <a:lstStyle/>
          <a:p>
            <a:r>
              <a:rPr lang="kk-KZ" sz="5400" b="1" dirty="0" smtClean="0">
                <a:solidFill>
                  <a:srgbClr val="FF0000"/>
                </a:solidFill>
              </a:rPr>
              <a:t>Сабақтың мақсаты</a:t>
            </a:r>
            <a:endParaRPr lang="ru-RU" sz="5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32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79512" y="548680"/>
            <a:ext cx="8728107" cy="16670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12696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sz="2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Өзіндік жұмыс</a:t>
            </a:r>
            <a:endParaRPr lang="ru-RU" sz="2000" b="1" dirty="0">
              <a:solidFill>
                <a:srgbClr val="FF0000"/>
              </a:solidFill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Төмендегі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тапсырманы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орындаңыз</a:t>
            </a:r>
            <a:r>
              <a:rPr lang="ru-RU" sz="2000" dirty="0" smtClean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және</a:t>
            </a:r>
            <a:r>
              <a:rPr lang="ru-RU" sz="2000" dirty="0" smtClean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программаны</a:t>
            </a:r>
            <a:r>
              <a:rPr lang="ru-RU" sz="2000" dirty="0" smtClean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тестілеп</a:t>
            </a:r>
            <a:r>
              <a:rPr lang="ru-RU" sz="2000" dirty="0" smtClean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көріңіз</a:t>
            </a:r>
            <a:r>
              <a:rPr lang="ru-RU" sz="2000" dirty="0" smtClean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Соңында</a:t>
            </a:r>
            <a:r>
              <a:rPr lang="ru-RU" sz="2000" dirty="0" smtClean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қалай</a:t>
            </a:r>
            <a:r>
              <a:rPr lang="ru-RU" sz="2000" dirty="0" smtClean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жұмыс</a:t>
            </a:r>
            <a:r>
              <a:rPr lang="ru-RU" sz="2000" dirty="0" smtClean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істеп</a:t>
            </a:r>
            <a:r>
              <a:rPr lang="ru-RU" sz="2000" dirty="0" smtClean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тұрғанын</a:t>
            </a:r>
            <a:r>
              <a:rPr lang="ru-RU" sz="2000" dirty="0" smtClean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айтыңыз</a:t>
            </a:r>
            <a:r>
              <a:rPr lang="ru-RU" sz="2000" dirty="0" smtClean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Arial" pitchFamily="34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5" name="image1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7281" y="1844824"/>
            <a:ext cx="5112568" cy="4771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1975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1412776"/>
            <a:ext cx="864096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530225" algn="l"/>
              </a:tabLst>
            </a:pPr>
            <a:r>
              <a:rPr lang="kk-KZ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Өзіндік жұмысқа сұрақтар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lang="ru-RU" sz="28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530225" algn="l"/>
              </a:tabLst>
            </a:pPr>
            <a:r>
              <a:rPr lang="ru-RU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Программада</a:t>
            </a: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қанша</a:t>
            </a: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цикл бар.</a:t>
            </a:r>
            <a:endParaRPr lang="ru-RU" sz="28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530225" algn="l"/>
              </a:tabLst>
            </a:pPr>
            <a:r>
              <a:rPr lang="ru-RU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Ішкі</a:t>
            </a: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және</a:t>
            </a: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сыртқы</a:t>
            </a: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циклды</a:t>
            </a: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көрсетіңіз</a:t>
            </a:r>
            <a:endParaRPr lang="ru-RU" sz="28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530225" algn="l"/>
              </a:tabLst>
            </a:pPr>
            <a:r>
              <a:rPr lang="ru-RU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Қандай</a:t>
            </a: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командалар</a:t>
            </a: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қайталанады</a:t>
            </a: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  <a:endParaRPr lang="ru-RU" sz="28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530225" algn="l"/>
              </a:tabLst>
            </a:pPr>
            <a:r>
              <a:rPr lang="ru-RU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Мысық</a:t>
            </a: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 </a:t>
            </a:r>
            <a:r>
              <a:rPr lang="ru-RU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секундта</a:t>
            </a: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қанша</a:t>
            </a: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қадам</a:t>
            </a: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жасайды</a:t>
            </a: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54732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60684" y="403572"/>
            <a:ext cx="6515771" cy="721172"/>
          </a:xfrm>
          <a:ln>
            <a:miter lim="800000"/>
            <a:headEnd/>
            <a:tailEnd/>
          </a:ln>
          <a:extLst/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Рефлексия 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«КҮНДЕЛІК»: 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628800"/>
            <a:ext cx="8496944" cy="2728894"/>
          </a:xfrm>
        </p:spPr>
        <p:txBody>
          <a:bodyPr>
            <a:normAutofit fontScale="92500"/>
          </a:bodyPr>
          <a:lstStyle/>
          <a:p>
            <a:pPr>
              <a:buClr>
                <a:schemeClr val="accent3"/>
              </a:buClr>
              <a:defRPr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Мұғалім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таратқан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парақшаны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толтырыңыздар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Сабақ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үстінде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үйренгендеріңіздің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барлығын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жазыңыздар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Clr>
                <a:schemeClr val="accent3"/>
              </a:buClr>
              <a:defRPr/>
            </a:pP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Қалай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болды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>
              <a:buClr>
                <a:schemeClr val="accent3"/>
              </a:buClr>
              <a:defRPr/>
            </a:pP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Әр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жағдайға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қаншалықты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мағызды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болғаны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баға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беріңіз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026" name="Picture 2" descr="http://cs412718.vk.me/v412718019/9046/ORNCthxUoJ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4293096"/>
            <a:ext cx="1905000" cy="246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364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5961" y="1309365"/>
            <a:ext cx="8676519" cy="5071963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300" i="1" dirty="0">
                <a:solidFill>
                  <a:schemeClr val="tx1"/>
                </a:solidFill>
              </a:rPr>
              <a:t>	</a:t>
            </a:r>
            <a:r>
              <a:rPr lang="ru-RU" sz="2300" i="1" dirty="0" err="1" smtClean="0">
                <a:solidFill>
                  <a:schemeClr val="tx1"/>
                </a:solidFill>
              </a:rPr>
              <a:t>Екі</a:t>
            </a:r>
            <a:r>
              <a:rPr lang="ru-RU" sz="2300" i="1" dirty="0" smtClean="0">
                <a:solidFill>
                  <a:schemeClr val="tx1"/>
                </a:solidFill>
              </a:rPr>
              <a:t> </a:t>
            </a:r>
            <a:r>
              <a:rPr lang="ru-RU" sz="2300" i="1" dirty="0" err="1" smtClean="0">
                <a:solidFill>
                  <a:schemeClr val="tx1"/>
                </a:solidFill>
              </a:rPr>
              <a:t>объектіні</a:t>
            </a:r>
            <a:r>
              <a:rPr lang="ru-RU" sz="2300" i="1" dirty="0" smtClean="0">
                <a:solidFill>
                  <a:schemeClr val="tx1"/>
                </a:solidFill>
              </a:rPr>
              <a:t> </a:t>
            </a:r>
            <a:r>
              <a:rPr lang="ru-RU" sz="2300" i="1" dirty="0" err="1" smtClean="0">
                <a:solidFill>
                  <a:schemeClr val="tx1"/>
                </a:solidFill>
              </a:rPr>
              <a:t>сөздер</a:t>
            </a:r>
            <a:r>
              <a:rPr lang="ru-RU" sz="2300" i="1" dirty="0" smtClean="0">
                <a:solidFill>
                  <a:schemeClr val="tx1"/>
                </a:solidFill>
              </a:rPr>
              <a:t> </a:t>
            </a:r>
            <a:r>
              <a:rPr lang="ru-RU" sz="2300" i="1" dirty="0" err="1" smtClean="0">
                <a:solidFill>
                  <a:schemeClr val="tx1"/>
                </a:solidFill>
              </a:rPr>
              <a:t>арқылы</a:t>
            </a:r>
            <a:r>
              <a:rPr lang="ru-RU" sz="2300" i="1" smtClean="0">
                <a:solidFill>
                  <a:schemeClr val="tx1"/>
                </a:solidFill>
              </a:rPr>
              <a:t> өзара</a:t>
            </a:r>
            <a:r>
              <a:rPr lang="ru-RU" sz="2300" i="1" dirty="0" smtClean="0">
                <a:solidFill>
                  <a:schemeClr val="tx1"/>
                </a:solidFill>
              </a:rPr>
              <a:t> </a:t>
            </a:r>
            <a:r>
              <a:rPr lang="ru-RU" sz="2300" i="1" dirty="0" err="1" smtClean="0">
                <a:solidFill>
                  <a:schemeClr val="tx1"/>
                </a:solidFill>
              </a:rPr>
              <a:t>тізбектей</a:t>
            </a:r>
            <a:r>
              <a:rPr lang="ru-RU" sz="2300" i="1" dirty="0" smtClean="0"/>
              <a:t> </a:t>
            </a:r>
            <a:r>
              <a:rPr lang="ru-RU" sz="2300" i="1" dirty="0" err="1" smtClean="0"/>
              <a:t>логикалық</a:t>
            </a:r>
            <a:r>
              <a:rPr lang="ru-RU" sz="2300" i="1" dirty="0" smtClean="0"/>
              <a:t> </a:t>
            </a:r>
            <a:r>
              <a:rPr lang="ru-RU" sz="2300" i="1" dirty="0" err="1" smtClean="0"/>
              <a:t>байланыстырыңыз</a:t>
            </a:r>
            <a:r>
              <a:rPr lang="ru-RU" sz="2300" i="1" dirty="0" smtClean="0"/>
              <a:t>.</a:t>
            </a:r>
            <a:endParaRPr lang="ru-RU" sz="2300" i="1" dirty="0" smtClean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300" i="1" dirty="0" smtClean="0">
                <a:solidFill>
                  <a:schemeClr val="tx1"/>
                </a:solidFill>
              </a:rPr>
              <a:t> 	</a:t>
            </a:r>
            <a:r>
              <a:rPr lang="ru-RU" sz="2300" i="1" dirty="0" err="1" smtClean="0">
                <a:solidFill>
                  <a:schemeClr val="tx1"/>
                </a:solidFill>
              </a:rPr>
              <a:t>мысалы</a:t>
            </a:r>
            <a:r>
              <a:rPr lang="ru-RU" sz="2300" i="1" dirty="0" smtClean="0">
                <a:solidFill>
                  <a:schemeClr val="tx1"/>
                </a:solidFill>
              </a:rPr>
              <a:t>: калькулятор </a:t>
            </a:r>
            <a:r>
              <a:rPr lang="ru-RU" sz="2300" i="1" dirty="0" err="1" smtClean="0">
                <a:solidFill>
                  <a:schemeClr val="tx1"/>
                </a:solidFill>
              </a:rPr>
              <a:t>және</a:t>
            </a:r>
            <a:r>
              <a:rPr lang="ru-RU" sz="2300" i="1" dirty="0" smtClean="0">
                <a:solidFill>
                  <a:schemeClr val="tx1"/>
                </a:solidFill>
              </a:rPr>
              <a:t> </a:t>
            </a:r>
            <a:r>
              <a:rPr lang="ru-RU" sz="2300" i="1" dirty="0" err="1" smtClean="0">
                <a:solidFill>
                  <a:schemeClr val="tx1"/>
                </a:solidFill>
              </a:rPr>
              <a:t>сіріңке</a:t>
            </a:r>
            <a:r>
              <a:rPr lang="ru-RU" sz="2300" i="1" dirty="0" smtClean="0">
                <a:solidFill>
                  <a:schemeClr val="tx1"/>
                </a:solidFill>
              </a:rPr>
              <a:t>. </a:t>
            </a:r>
            <a:r>
              <a:rPr lang="ru-RU" sz="2300" i="1" dirty="0" err="1" smtClean="0">
                <a:solidFill>
                  <a:schemeClr val="tx1"/>
                </a:solidFill>
              </a:rPr>
              <a:t>Бұлар</a:t>
            </a:r>
            <a:r>
              <a:rPr lang="ru-RU" sz="2300" i="1" dirty="0" smtClean="0">
                <a:solidFill>
                  <a:schemeClr val="tx1"/>
                </a:solidFill>
              </a:rPr>
              <a:t> </a:t>
            </a:r>
            <a:r>
              <a:rPr lang="ru-RU" sz="2300" i="1" dirty="0" err="1" smtClean="0">
                <a:solidFill>
                  <a:schemeClr val="tx1"/>
                </a:solidFill>
              </a:rPr>
              <a:t>өзара</a:t>
            </a:r>
            <a:r>
              <a:rPr lang="ru-RU" sz="2300" i="1" dirty="0" smtClean="0">
                <a:solidFill>
                  <a:schemeClr val="tx1"/>
                </a:solidFill>
              </a:rPr>
              <a:t> </a:t>
            </a:r>
            <a:r>
              <a:rPr lang="ru-RU" sz="2300" i="1" dirty="0" err="1" smtClean="0">
                <a:solidFill>
                  <a:schemeClr val="tx1"/>
                </a:solidFill>
              </a:rPr>
              <a:t>былай</a:t>
            </a:r>
            <a:r>
              <a:rPr lang="ru-RU" sz="2300" i="1" dirty="0" smtClean="0">
                <a:solidFill>
                  <a:schemeClr val="tx1"/>
                </a:solidFill>
              </a:rPr>
              <a:t> </a:t>
            </a:r>
            <a:r>
              <a:rPr lang="ru-RU" sz="2300" i="1" dirty="0" err="1" smtClean="0">
                <a:solidFill>
                  <a:schemeClr val="tx1"/>
                </a:solidFill>
              </a:rPr>
              <a:t>байланысуы</a:t>
            </a:r>
            <a:r>
              <a:rPr lang="ru-RU" sz="2300" i="1" dirty="0" smtClean="0">
                <a:solidFill>
                  <a:schemeClr val="tx1"/>
                </a:solidFill>
              </a:rPr>
              <a:t> </a:t>
            </a:r>
            <a:r>
              <a:rPr lang="ru-RU" sz="2300" i="1" dirty="0" err="1" smtClean="0">
                <a:solidFill>
                  <a:schemeClr val="tx1"/>
                </a:solidFill>
              </a:rPr>
              <a:t>мүмкін</a:t>
            </a:r>
            <a:r>
              <a:rPr lang="ru-RU" sz="2300" i="1" dirty="0" smtClean="0">
                <a:solidFill>
                  <a:schemeClr val="tx1"/>
                </a:solidFill>
              </a:rPr>
              <a:t>:</a:t>
            </a:r>
            <a:endParaRPr lang="ru-RU" sz="2300" i="1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300" i="1" dirty="0">
                <a:solidFill>
                  <a:schemeClr val="tx1"/>
                </a:solidFill>
              </a:rPr>
              <a:t>«калькулятор — </a:t>
            </a:r>
            <a:r>
              <a:rPr lang="ru-RU" sz="2300" i="1" dirty="0" err="1" smtClean="0">
                <a:solidFill>
                  <a:schemeClr val="tx1"/>
                </a:solidFill>
              </a:rPr>
              <a:t>тоқ</a:t>
            </a:r>
            <a:r>
              <a:rPr lang="ru-RU" sz="2300" i="1" dirty="0" smtClean="0">
                <a:solidFill>
                  <a:schemeClr val="tx1"/>
                </a:solidFill>
              </a:rPr>
              <a:t>— </a:t>
            </a:r>
            <a:r>
              <a:rPr lang="ru-RU" sz="2300" i="1" dirty="0" err="1" smtClean="0">
                <a:solidFill>
                  <a:schemeClr val="tx1"/>
                </a:solidFill>
              </a:rPr>
              <a:t>тұйықталу</a:t>
            </a:r>
            <a:r>
              <a:rPr lang="ru-RU" sz="2300" i="1" dirty="0" smtClean="0">
                <a:solidFill>
                  <a:schemeClr val="tx1"/>
                </a:solidFill>
              </a:rPr>
              <a:t>— </a:t>
            </a:r>
            <a:r>
              <a:rPr lang="ru-RU" sz="2300" i="1" dirty="0" err="1" smtClean="0">
                <a:solidFill>
                  <a:schemeClr val="tx1"/>
                </a:solidFill>
              </a:rPr>
              <a:t>өр</a:t>
            </a:r>
            <a:r>
              <a:rPr lang="ru-RU" sz="2300" i="1" dirty="0" smtClean="0">
                <a:solidFill>
                  <a:schemeClr val="tx1"/>
                </a:solidFill>
              </a:rPr>
              <a:t>— </a:t>
            </a:r>
            <a:r>
              <a:rPr lang="ru-RU" sz="2300" i="1" dirty="0" err="1" smtClean="0">
                <a:solidFill>
                  <a:schemeClr val="tx1"/>
                </a:solidFill>
              </a:rPr>
              <a:t>сіріңке</a:t>
            </a:r>
            <a:r>
              <a:rPr lang="ru-RU" sz="2300" i="1" dirty="0" smtClean="0">
                <a:solidFill>
                  <a:schemeClr val="tx1"/>
                </a:solidFill>
              </a:rPr>
              <a:t>», </a:t>
            </a:r>
            <a:r>
              <a:rPr lang="ru-RU" sz="2300" i="1" dirty="0" err="1" smtClean="0">
                <a:solidFill>
                  <a:schemeClr val="tx1"/>
                </a:solidFill>
              </a:rPr>
              <a:t>немесе</a:t>
            </a:r>
            <a:r>
              <a:rPr lang="ru-RU" sz="2300" i="1" dirty="0" smtClean="0">
                <a:solidFill>
                  <a:schemeClr val="tx1"/>
                </a:solidFill>
              </a:rPr>
              <a:t>: </a:t>
            </a:r>
            <a:r>
              <a:rPr lang="ru-RU" sz="2300" i="1" dirty="0">
                <a:solidFill>
                  <a:schemeClr val="tx1"/>
                </a:solidFill>
              </a:rPr>
              <a:t>«калькулятор — микроэлектроника — </a:t>
            </a:r>
            <a:r>
              <a:rPr lang="ru-RU" sz="2300" i="1" dirty="0" err="1" smtClean="0">
                <a:solidFill>
                  <a:schemeClr val="tx1"/>
                </a:solidFill>
              </a:rPr>
              <a:t>жартылай</a:t>
            </a:r>
            <a:r>
              <a:rPr lang="ru-RU" sz="2300" i="1" dirty="0" smtClean="0">
                <a:solidFill>
                  <a:schemeClr val="tx1"/>
                </a:solidFill>
              </a:rPr>
              <a:t> </a:t>
            </a:r>
            <a:r>
              <a:rPr lang="ru-RU" sz="2300" i="1" dirty="0" err="1" smtClean="0"/>
              <a:t>өткізгіш</a:t>
            </a:r>
            <a:r>
              <a:rPr lang="ru-RU" sz="2300" i="1" dirty="0" smtClean="0">
                <a:solidFill>
                  <a:schemeClr val="tx1"/>
                </a:solidFill>
              </a:rPr>
              <a:t>— физика </a:t>
            </a:r>
            <a:r>
              <a:rPr lang="ru-RU" sz="2300" i="1" dirty="0">
                <a:solidFill>
                  <a:schemeClr val="tx1"/>
                </a:solidFill>
              </a:rPr>
              <a:t>— химия — </a:t>
            </a:r>
            <a:r>
              <a:rPr lang="ru-RU" sz="2300" i="1" dirty="0" err="1" smtClean="0">
                <a:solidFill>
                  <a:schemeClr val="tx1"/>
                </a:solidFill>
              </a:rPr>
              <a:t>тотығу</a:t>
            </a:r>
            <a:r>
              <a:rPr lang="ru-RU" sz="2300" i="1" dirty="0" smtClean="0">
                <a:solidFill>
                  <a:schemeClr val="tx1"/>
                </a:solidFill>
              </a:rPr>
              <a:t>— </a:t>
            </a:r>
            <a:r>
              <a:rPr lang="ru-RU" sz="2300" i="1" dirty="0" err="1" smtClean="0">
                <a:solidFill>
                  <a:schemeClr val="tx1"/>
                </a:solidFill>
              </a:rPr>
              <a:t>жану</a:t>
            </a:r>
            <a:r>
              <a:rPr lang="ru-RU" sz="2300" i="1" dirty="0" smtClean="0">
                <a:solidFill>
                  <a:schemeClr val="tx1"/>
                </a:solidFill>
              </a:rPr>
              <a:t>— </a:t>
            </a:r>
            <a:r>
              <a:rPr lang="ru-RU" sz="2300" i="1" dirty="0" err="1" smtClean="0">
                <a:solidFill>
                  <a:schemeClr val="tx1"/>
                </a:solidFill>
              </a:rPr>
              <a:t>сіріңке</a:t>
            </a:r>
            <a:r>
              <a:rPr lang="ru-RU" sz="2300" i="1" dirty="0" smtClean="0">
                <a:solidFill>
                  <a:schemeClr val="tx1"/>
                </a:solidFill>
              </a:rPr>
              <a:t>».</a:t>
            </a:r>
            <a:endParaRPr lang="ru-RU" sz="2300" i="1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ru-RU" sz="2300" i="1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ru-RU" sz="2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73978" y="477764"/>
            <a:ext cx="6624736" cy="718988"/>
          </a:xfrm>
        </p:spPr>
        <p:txBody>
          <a:bodyPr>
            <a:normAutofit/>
          </a:bodyPr>
          <a:lstStyle/>
          <a:p>
            <a:r>
              <a:rPr lang="kk-KZ" sz="4000" b="1" dirty="0" smtClean="0">
                <a:solidFill>
                  <a:srgbClr val="FF0000"/>
                </a:solidFill>
              </a:rPr>
              <a:t>Тапсырма </a:t>
            </a:r>
            <a:r>
              <a:rPr lang="ru-RU" sz="4000" b="1" dirty="0" smtClean="0">
                <a:solidFill>
                  <a:srgbClr val="FF0000"/>
                </a:solidFill>
              </a:rPr>
              <a:t>1: «</a:t>
            </a:r>
            <a:r>
              <a:rPr lang="ru-RU" sz="4000" b="1" dirty="0" err="1" smtClean="0">
                <a:solidFill>
                  <a:srgbClr val="FF0000"/>
                </a:solidFill>
              </a:rPr>
              <a:t>Қауымдастық</a:t>
            </a:r>
            <a:r>
              <a:rPr lang="ru-RU" sz="4000" b="1" dirty="0" smtClean="0">
                <a:solidFill>
                  <a:srgbClr val="FF0000"/>
                </a:solidFill>
              </a:rPr>
              <a:t>»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6986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5961" y="1309365"/>
            <a:ext cx="8676519" cy="5071963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300" i="1" dirty="0">
                <a:solidFill>
                  <a:schemeClr val="tx1"/>
                </a:solidFill>
              </a:rPr>
              <a:t>	</a:t>
            </a:r>
            <a:endParaRPr lang="ru-RU" sz="2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73978" y="548680"/>
            <a:ext cx="6624736" cy="575518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Объекты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98637" y="5867980"/>
            <a:ext cx="8340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сурет1</a:t>
            </a: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40540" y="5867980"/>
            <a:ext cx="8340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сурет2</a:t>
            </a: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user\Desktop\Дополнительные компоненты\картинки\Парта Дэми14-02 клен оранжевый copy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11" r="14041"/>
          <a:stretch/>
        </p:blipFill>
        <p:spPr bwMode="auto">
          <a:xfrm>
            <a:off x="283390" y="2164475"/>
            <a:ext cx="4175208" cy="3400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static.vz.ua/image/1381155157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77" r="14937"/>
          <a:stretch/>
        </p:blipFill>
        <p:spPr bwMode="auto">
          <a:xfrm>
            <a:off x="4913351" y="1821912"/>
            <a:ext cx="3629891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0959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44548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Электронды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кесте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Алгоритм;</a:t>
            </a:r>
          </a:p>
          <a:p>
            <a:pPr marL="0" indent="0"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Программалау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4) Scratch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5) Анимация;</a:t>
            </a:r>
          </a:p>
          <a:p>
            <a:pPr marL="0" indent="0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6)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Тексті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редактор.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274638"/>
            <a:ext cx="6552728" cy="1368412"/>
          </a:xfrm>
        </p:spPr>
        <p:txBody>
          <a:bodyPr>
            <a:noAutofit/>
          </a:bodyPr>
          <a:lstStyle/>
          <a:p>
            <a:r>
              <a:rPr lang="ru-RU" sz="3200" b="1" dirty="0" err="1" smtClean="0">
                <a:solidFill>
                  <a:srgbClr val="FF0000"/>
                </a:solidFill>
              </a:rPr>
              <a:t>Тапсырма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</a:rPr>
              <a:t>қандай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</a:rPr>
              <a:t>кілтті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</a:rPr>
              <a:t>сөдермен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</a:rPr>
              <a:t>байланысқан</a:t>
            </a:r>
            <a:r>
              <a:rPr lang="ru-RU" sz="3200" b="1" dirty="0" smtClean="0">
                <a:solidFill>
                  <a:srgbClr val="FF0000"/>
                </a:solidFill>
              </a:rPr>
              <a:t>?  </a:t>
            </a:r>
            <a:endParaRPr lang="ru-RU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797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Электронды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кесте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Алгоритм;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36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Программалау</a:t>
            </a:r>
            <a:r>
              <a:rPr lang="ru-RU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4) Scratch</a:t>
            </a:r>
            <a:r>
              <a:rPr lang="ru-RU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5) Анимация;</a:t>
            </a:r>
          </a:p>
          <a:p>
            <a:pPr marL="0" indent="0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6)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Тексті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редактор.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274638"/>
            <a:ext cx="6552728" cy="1143000"/>
          </a:xfrm>
        </p:spPr>
        <p:txBody>
          <a:bodyPr>
            <a:noAutofit/>
          </a:bodyPr>
          <a:lstStyle/>
          <a:p>
            <a:r>
              <a:rPr lang="ru-RU" sz="5400" b="1" dirty="0" err="1" smtClean="0">
                <a:solidFill>
                  <a:srgbClr val="FF0000"/>
                </a:solidFill>
              </a:rPr>
              <a:t>Жауап</a:t>
            </a:r>
            <a:endParaRPr lang="ru-RU" sz="5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916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8834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мақсатқа</a:t>
            </a:r>
            <a:r>
              <a:rPr lang="ru-RU" sz="4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жиынтығы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рет-ретімен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командалар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белгілі</a:t>
            </a:r>
            <a:r>
              <a:rPr lang="ru-RU" sz="48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48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4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дегеніміз</a:t>
            </a:r>
            <a:r>
              <a:rPr lang="ru-RU" sz="4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жету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орындалатын</a:t>
            </a:r>
            <a:r>
              <a:rPr lang="ru-RU" sz="4800" b="1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алгоритм </a:t>
            </a:r>
            <a:r>
              <a:rPr lang="ru-RU" sz="4800" b="1" dirty="0" err="1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тізбектеліп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b="1" dirty="0">
              <a:solidFill>
                <a:srgbClr val="66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274638"/>
            <a:ext cx="6552728" cy="1143000"/>
          </a:xfrm>
        </p:spPr>
        <p:txBody>
          <a:bodyPr>
            <a:noAutofit/>
          </a:bodyPr>
          <a:lstStyle/>
          <a:p>
            <a:r>
              <a:rPr lang="ru-RU" sz="3200" b="1" dirty="0" err="1" smtClean="0">
                <a:solidFill>
                  <a:srgbClr val="FF0000"/>
                </a:solidFill>
              </a:rPr>
              <a:t>Тапсырма</a:t>
            </a:r>
            <a:r>
              <a:rPr lang="ru-RU" sz="3200" b="1" dirty="0" smtClean="0">
                <a:solidFill>
                  <a:srgbClr val="FF0000"/>
                </a:solidFill>
              </a:rPr>
              <a:t> 2: </a:t>
            </a:r>
            <a:r>
              <a:rPr lang="ru-RU" sz="3200" b="1" dirty="0" err="1" smtClean="0">
                <a:solidFill>
                  <a:srgbClr val="FF0000"/>
                </a:solidFill>
              </a:rPr>
              <a:t>Терминдерді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</a:rPr>
              <a:t>қолданып</a:t>
            </a:r>
            <a:r>
              <a:rPr lang="ru-RU" sz="3200" b="1" dirty="0" smtClean="0">
                <a:solidFill>
                  <a:srgbClr val="FF0000"/>
                </a:solidFill>
              </a:rPr>
              <a:t> «Алгоритм» </a:t>
            </a:r>
            <a:r>
              <a:rPr lang="ru-RU" sz="3200" b="1" dirty="0" err="1" smtClean="0">
                <a:solidFill>
                  <a:srgbClr val="FF0000"/>
                </a:solidFill>
              </a:rPr>
              <a:t>сөзіне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</a:rPr>
              <a:t>анықтама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</a:rPr>
              <a:t>беріңіз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1857364"/>
            <a:ext cx="8640960" cy="471490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4883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8834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алгоритм - </a:t>
            </a:r>
            <a:r>
              <a:rPr lang="ru-RU" sz="4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дегеніміз</a:t>
            </a:r>
            <a:r>
              <a:rPr lang="ru-RU" sz="4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белгілі</a:t>
            </a:r>
            <a:r>
              <a:rPr lang="ru-RU" sz="48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мақсатқа</a:t>
            </a:r>
            <a:r>
              <a:rPr lang="ru-RU" sz="4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жету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рет-ретімен</a:t>
            </a:r>
            <a:r>
              <a:rPr lang="ru-RU" sz="4800" b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тізбектеліп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орындалатын</a:t>
            </a:r>
            <a:r>
              <a:rPr lang="ru-RU" sz="4800" b="1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командалар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жиынтығы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800" b="1" dirty="0">
              <a:solidFill>
                <a:srgbClr val="66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274638"/>
            <a:ext cx="6552728" cy="1143000"/>
          </a:xfrm>
        </p:spPr>
        <p:txBody>
          <a:bodyPr>
            <a:noAutofit/>
          </a:bodyPr>
          <a:lstStyle/>
          <a:p>
            <a:r>
              <a:rPr lang="ru-RU" sz="3200" b="1" dirty="0" err="1" smtClean="0">
                <a:solidFill>
                  <a:srgbClr val="FF0000"/>
                </a:solidFill>
              </a:rPr>
              <a:t>Жауап</a:t>
            </a:r>
            <a:r>
              <a:rPr lang="ru-RU" sz="3200" b="1" dirty="0" smtClean="0">
                <a:solidFill>
                  <a:srgbClr val="FF0000"/>
                </a:solidFill>
              </a:rPr>
              <a:t> «Алгоритм»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1857364"/>
            <a:ext cx="8640960" cy="471490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4883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Алгоритм -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дегеніміз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белгілі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мақсатқа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жету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рет-ретімен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тізбектеліп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орындалатын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командалар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жиынтығы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274638"/>
            <a:ext cx="6840760" cy="11430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«Алгоритм» </a:t>
            </a:r>
            <a:r>
              <a:rPr lang="ru-RU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анықтама</a:t>
            </a:r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2520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331</TotalTime>
  <Words>683</Words>
  <Application>Microsoft Office PowerPoint</Application>
  <PresentationFormat>Экран (4:3)</PresentationFormat>
  <Paragraphs>164</Paragraphs>
  <Slides>22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Волна</vt:lpstr>
      <vt:lpstr>Ақиқатты іздеу 5 «а», «ә» сыныптар 17.03.20ж</vt:lpstr>
      <vt:lpstr>Сабақтың мақсаты</vt:lpstr>
      <vt:lpstr>Тапсырма 1: «Қауымдастық»</vt:lpstr>
      <vt:lpstr>Объекты</vt:lpstr>
      <vt:lpstr>Тапсырма қандай кілтті сөдермен байланысқан?  </vt:lpstr>
      <vt:lpstr>Жауап</vt:lpstr>
      <vt:lpstr>Тапсырма 2: Терминдерді қолданып «Алгоритм» сөзіне анықтама беріңіз</vt:lpstr>
      <vt:lpstr>Жауап «Алгоритм»</vt:lpstr>
      <vt:lpstr>«Алгоритм» анықтама</vt:lpstr>
      <vt:lpstr>Тапсырма 3: мәліметтерді сәйкестендіріңіз.</vt:lpstr>
      <vt:lpstr>Жауап</vt:lpstr>
      <vt:lpstr>Алгоритмнің қасиеттері</vt:lpstr>
      <vt:lpstr>Алгоритмнің жазылу түрлері</vt:lpstr>
      <vt:lpstr>Терминдер </vt:lpstr>
      <vt:lpstr>Компьютерде тапсырманы қалай шешеміз?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Рефлексия «КҮНДЕЛІК»: 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Программирование в Scrath</dc:title>
  <dc:creator>Алия</dc:creator>
  <cp:lastModifiedBy>Computer</cp:lastModifiedBy>
  <cp:revision>74</cp:revision>
  <dcterms:created xsi:type="dcterms:W3CDTF">2014-02-23T17:40:45Z</dcterms:created>
  <dcterms:modified xsi:type="dcterms:W3CDTF">2020-03-17T05:43:44Z</dcterms:modified>
</cp:coreProperties>
</file>