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4"/>
  </p:notesMasterIdLst>
  <p:sldIdLst>
    <p:sldId id="303" r:id="rId2"/>
    <p:sldId id="297" r:id="rId3"/>
    <p:sldId id="278" r:id="rId4"/>
    <p:sldId id="279" r:id="rId5"/>
    <p:sldId id="257" r:id="rId6"/>
    <p:sldId id="298" r:id="rId7"/>
    <p:sldId id="299" r:id="rId8"/>
    <p:sldId id="302" r:id="rId9"/>
    <p:sldId id="282" r:id="rId10"/>
    <p:sldId id="283" r:id="rId11"/>
    <p:sldId id="285" r:id="rId12"/>
    <p:sldId id="286" r:id="rId13"/>
    <p:sldId id="281" r:id="rId14"/>
    <p:sldId id="288" r:id="rId15"/>
    <p:sldId id="287" r:id="rId16"/>
    <p:sldId id="269" r:id="rId17"/>
    <p:sldId id="280" r:id="rId18"/>
    <p:sldId id="289" r:id="rId19"/>
    <p:sldId id="265" r:id="rId20"/>
    <p:sldId id="300" r:id="rId21"/>
    <p:sldId id="301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666FF"/>
    <a:srgbClr val="A50021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2154" y="-5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70C30C-90A1-44EA-AFCD-86E42EE92D3C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F642EC-7975-4F1E-A28E-83BE7FEF3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375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9226C-CD5D-48E3-9838-01092BD44C03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419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9226C-CD5D-48E3-9838-01092BD44C0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419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23EBB63-8CD8-47ED-9F44-0A19F3B6943E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6A61037-0328-47AD-BFEC-0C6E79B7D3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kk-KZ" sz="6600" b="1" dirty="0" smtClean="0">
                <a:solidFill>
                  <a:srgbClr val="FF0000"/>
                </a:solidFill>
              </a:rPr>
              <a:t>Ақиқатты іздеу</a:t>
            </a:r>
            <a:br>
              <a:rPr lang="kk-KZ" sz="6600" b="1" dirty="0" smtClean="0">
                <a:solidFill>
                  <a:srgbClr val="FF0000"/>
                </a:solidFill>
              </a:rPr>
            </a:br>
            <a:r>
              <a:rPr lang="kk-KZ" sz="6600" b="1" dirty="0" smtClean="0">
                <a:solidFill>
                  <a:srgbClr val="FF0000"/>
                </a:solidFill>
              </a:rPr>
              <a:t>5 «а», «ә» сыныптар</a:t>
            </a:r>
            <a:br>
              <a:rPr lang="kk-KZ" sz="6600" b="1" dirty="0" smtClean="0">
                <a:solidFill>
                  <a:srgbClr val="FF0000"/>
                </a:solidFill>
              </a:rPr>
            </a:br>
            <a:r>
              <a:rPr lang="kk-KZ" sz="6600" b="1" dirty="0" smtClean="0">
                <a:solidFill>
                  <a:srgbClr val="FF0000"/>
                </a:solidFill>
              </a:rPr>
              <a:t>17.03.20ж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667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416941"/>
              </p:ext>
            </p:extLst>
          </p:nvPr>
        </p:nvGraphicFramePr>
        <p:xfrm>
          <a:off x="357158" y="1428736"/>
          <a:ext cx="8424937" cy="48210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910"/>
                <a:gridCol w="2338403"/>
                <a:gridCol w="504056"/>
                <a:gridCol w="5112568"/>
              </a:tblGrid>
              <a:tr h="27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Қасиеті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Анықтымасы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27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дискреттілігі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атқарушыға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алгоритмнің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орындау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жолы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түсінікті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болатындай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алгоритмнің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жазылу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түрі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дәл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толық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болуы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endParaRPr lang="ru-RU" sz="2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755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нәтижелігі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алгоритм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тізбектеп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орындалатын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қарапайым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қадамдарға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бөлінуі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4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Жан-жақтылығы: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алгоритмнің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әр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қадамы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бірнеше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болмай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дәл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мағыналы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болуы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5593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түсініктілігі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ұқсас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есептерді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шешкенде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кез-келген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адам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қолдана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алатындай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етіп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жалпы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түрде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жазылады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485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анықтылығы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Алгоритнің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барлық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қадамдары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орындалғаннан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кейін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дұрыс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шешім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әкелуі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endParaRPr lang="ru-RU" sz="2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60648"/>
            <a:ext cx="6501408" cy="868958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Тапсырма</a:t>
            </a:r>
            <a:r>
              <a:rPr lang="ru-RU" sz="2800" b="1" dirty="0" smtClean="0">
                <a:solidFill>
                  <a:srgbClr val="FF0000"/>
                </a:solidFill>
              </a:rPr>
              <a:t> 3: </a:t>
            </a:r>
            <a:r>
              <a:rPr lang="ru-RU" sz="2800" b="1" dirty="0" err="1" smtClean="0">
                <a:solidFill>
                  <a:srgbClr val="FF0000"/>
                </a:solidFill>
              </a:rPr>
              <a:t>мәліметтерді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сәйкестендіріңіз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0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416941"/>
              </p:ext>
            </p:extLst>
          </p:nvPr>
        </p:nvGraphicFramePr>
        <p:xfrm>
          <a:off x="357158" y="1428736"/>
          <a:ext cx="8424937" cy="4738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910"/>
                <a:gridCol w="2338403"/>
                <a:gridCol w="504056"/>
                <a:gridCol w="5112568"/>
              </a:tblGrid>
              <a:tr h="27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Қасиеті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Анықтымасы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27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дискреттілігі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тізбектеп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орындалатын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қарапайым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қадамдарға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бөлінуі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755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нәтижелігі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Алгоритнің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барлық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қадамдары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орындалғаннан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кейін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дұрыс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шешім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әкелуі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4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Жан-жақтылығы: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алгоритм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ұқсас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есептерді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шешкенде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кез-келген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адам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қолдана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алатындай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етіп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жалпы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түрде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жазылады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5593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түсініктілігі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атқарушыға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алгоритмнің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орындау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жолы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түсінікті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болатындай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алгоритмнің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жазылу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түрі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дәл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толық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болуы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485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анықтылығы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алгоритмнің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әр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қадамы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бірнеше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болмай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дәл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мағыналы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болуы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endParaRPr lang="ru-RU" sz="2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6429400" cy="868958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Жауап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09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868958"/>
          </a:xfrm>
        </p:spPr>
        <p:txBody>
          <a:bodyPr>
            <a:normAutofit/>
          </a:bodyPr>
          <a:lstStyle/>
          <a:p>
            <a:pPr algn="r"/>
            <a:r>
              <a:rPr lang="ru-RU" b="1" dirty="0" err="1" smtClean="0">
                <a:solidFill>
                  <a:srgbClr val="FF0000"/>
                </a:solidFill>
              </a:rPr>
              <a:t>Алгоритмнің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қасиеттері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1416941"/>
              </p:ext>
            </p:extLst>
          </p:nvPr>
        </p:nvGraphicFramePr>
        <p:xfrm>
          <a:off x="357158" y="1428736"/>
          <a:ext cx="8501122" cy="4470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33"/>
                <a:gridCol w="2509702"/>
                <a:gridCol w="5487087"/>
              </a:tblGrid>
              <a:tr h="27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Қасиеті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Анықтымасы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27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дискреттілігі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тізбектеп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орындалатын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қарапайым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қадамдарға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бөлінуі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755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нәтижелігі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Алгоритнің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барлық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қадамдары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орындалғаннан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кейін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дұрыс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шешім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әкелуі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45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Жан-жақтылығы: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алгоритм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ұқсас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есептерді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шешкенде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кез-келген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адам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қолдана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алатындай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етіп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жалпы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түрде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жазылады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5593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түсініктілігі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атқарушыға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алгоритмнің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орындау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жолы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түсінікті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болатындай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алгоритмнің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жазылу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түрі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дәл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толық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болуы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  <a:tr h="485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анықтылығы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алгоритмнің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әр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қадамы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бірнеше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болмай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дәл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мағыналы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болуы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тиіс</a:t>
                      </a:r>
                      <a:endParaRPr lang="ru-RU" sz="2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580" marR="66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00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1) </a:t>
            </a:r>
            <a:r>
              <a:rPr lang="ru-RU" sz="4000" dirty="0" err="1" smtClean="0"/>
              <a:t>Табиғи</a:t>
            </a:r>
            <a:r>
              <a:rPr lang="ru-RU" sz="4000" dirty="0" smtClean="0"/>
              <a:t> </a:t>
            </a:r>
            <a:r>
              <a:rPr lang="ru-RU" sz="4000" dirty="0" err="1" smtClean="0"/>
              <a:t>тілде</a:t>
            </a:r>
            <a:r>
              <a:rPr lang="ru-RU" sz="4000" dirty="0" smtClean="0"/>
              <a:t>;</a:t>
            </a:r>
            <a:endParaRPr lang="ru-RU" sz="4000" dirty="0"/>
          </a:p>
          <a:p>
            <a:pPr marL="0" indent="0">
              <a:buNone/>
            </a:pPr>
            <a:r>
              <a:rPr lang="ru-RU" sz="4000" dirty="0" smtClean="0"/>
              <a:t>2) Блок-схема </a:t>
            </a:r>
            <a:r>
              <a:rPr lang="ru-RU" sz="4000" dirty="0" err="1" smtClean="0"/>
              <a:t>түрінде</a:t>
            </a:r>
            <a:r>
              <a:rPr lang="ru-RU" sz="4000" dirty="0" smtClean="0"/>
              <a:t>;</a:t>
            </a:r>
            <a:endParaRPr lang="ru-RU" sz="4000" dirty="0"/>
          </a:p>
          <a:p>
            <a:pPr marL="0" indent="0">
              <a:buNone/>
            </a:pPr>
            <a:r>
              <a:rPr lang="ru-RU" sz="4000" dirty="0" smtClean="0"/>
              <a:t>3) </a:t>
            </a:r>
            <a:r>
              <a:rPr lang="ru-RU" sz="4000" dirty="0" err="1" smtClean="0"/>
              <a:t>Программалау</a:t>
            </a:r>
            <a:r>
              <a:rPr lang="ru-RU" sz="4000" dirty="0" smtClean="0"/>
              <a:t> </a:t>
            </a:r>
            <a:r>
              <a:rPr lang="ru-RU" sz="4000" dirty="0" err="1" smtClean="0"/>
              <a:t>тілінде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7022014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err="1" smtClean="0">
                <a:solidFill>
                  <a:srgbClr val="FF0000"/>
                </a:solidFill>
              </a:rPr>
              <a:t>Алгоритмнің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жазылу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түрлері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9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700" dirty="0" smtClean="0"/>
              <a:t>	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Блок-схема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бұнда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амал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байланысқан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геометриялық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фигурамен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өрнектеледі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7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Программалау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компьютерге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түсінікті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командалар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мәтіні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жазуға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жасанды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872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Терминдер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9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err="1" smtClean="0"/>
              <a:t>Уақыт</a:t>
            </a:r>
            <a:r>
              <a:rPr lang="ru-RU" sz="4000" dirty="0" smtClean="0"/>
              <a:t> </a:t>
            </a:r>
            <a:r>
              <a:rPr lang="ru-RU" sz="4000" dirty="0" err="1" smtClean="0"/>
              <a:t>берілген</a:t>
            </a:r>
            <a:r>
              <a:rPr lang="ru-RU" sz="4000" dirty="0" smtClean="0"/>
              <a:t> </a:t>
            </a:r>
            <a:r>
              <a:rPr lang="en-US" sz="4000" dirty="0" smtClean="0"/>
              <a:t>t</a:t>
            </a:r>
            <a:r>
              <a:rPr lang="kk-KZ" sz="4000" dirty="0" smtClean="0"/>
              <a:t>, жылдамдық</a:t>
            </a:r>
            <a:r>
              <a:rPr lang="ru-RU" sz="4000" dirty="0" smtClean="0"/>
              <a:t> </a:t>
            </a:r>
            <a:r>
              <a:rPr lang="en-US" sz="4000" dirty="0"/>
              <a:t>v</a:t>
            </a:r>
            <a:r>
              <a:rPr lang="ru-RU" sz="4000" dirty="0"/>
              <a:t>. </a:t>
            </a:r>
            <a:r>
              <a:rPr lang="ru-RU" sz="4000" dirty="0" err="1" smtClean="0"/>
              <a:t>Жаяу</a:t>
            </a:r>
            <a:r>
              <a:rPr lang="ru-RU" sz="4000" dirty="0" smtClean="0"/>
              <a:t> </a:t>
            </a:r>
            <a:r>
              <a:rPr lang="ru-RU" sz="4000" dirty="0" err="1" smtClean="0"/>
              <a:t>жүргіншінің</a:t>
            </a:r>
            <a:r>
              <a:rPr lang="ru-RU" sz="4000" dirty="0" smtClean="0"/>
              <a:t> </a:t>
            </a:r>
            <a:r>
              <a:rPr lang="ru-RU" sz="4000" dirty="0" err="1" smtClean="0"/>
              <a:t>жүрген</a:t>
            </a:r>
            <a:r>
              <a:rPr lang="ru-RU" sz="4000" dirty="0" smtClean="0"/>
              <a:t> </a:t>
            </a:r>
            <a:r>
              <a:rPr lang="ru-RU" sz="4000" dirty="0" err="1" smtClean="0"/>
              <a:t>жолын</a:t>
            </a:r>
            <a:r>
              <a:rPr lang="ru-RU" sz="4000" dirty="0" smtClean="0"/>
              <a:t> </a:t>
            </a:r>
            <a:r>
              <a:rPr lang="ru-RU" sz="4000" dirty="0" err="1" smtClean="0"/>
              <a:t>есептеңіз</a:t>
            </a:r>
            <a:r>
              <a:rPr lang="ru-RU" sz="4000" dirty="0" smtClean="0"/>
              <a:t>?</a:t>
            </a:r>
          </a:p>
          <a:p>
            <a:pPr marL="0" indent="0">
              <a:buNone/>
            </a:pPr>
            <a:r>
              <a:rPr lang="en-US" sz="4000" dirty="0" smtClean="0"/>
              <a:t>V</a:t>
            </a:r>
            <a:r>
              <a:rPr lang="ru-RU" sz="4000" dirty="0" smtClean="0"/>
              <a:t>=5 км/</a:t>
            </a:r>
            <a:r>
              <a:rPr lang="ru-RU" sz="4000" dirty="0" err="1" smtClean="0"/>
              <a:t>сағ</a:t>
            </a:r>
            <a:endParaRPr lang="ru-RU" sz="4000" dirty="0" smtClean="0"/>
          </a:p>
          <a:p>
            <a:pPr marL="0" indent="0">
              <a:buNone/>
            </a:pPr>
            <a:r>
              <a:rPr lang="en-US" sz="4000" dirty="0" smtClean="0"/>
              <a:t>T</a:t>
            </a:r>
            <a:r>
              <a:rPr lang="ru-RU" sz="4000" dirty="0" smtClean="0"/>
              <a:t>=45 мин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264696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Компьютерде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тапсырманы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қалай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шешеміз</a:t>
            </a:r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7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827088" y="1052513"/>
            <a:ext cx="2087562" cy="504825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755650" y="2205038"/>
            <a:ext cx="2303463" cy="647700"/>
          </a:xfrm>
          <a:prstGeom prst="flowChartInputOutpu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38" name="AutoShape 6"/>
          <p:cNvSpPr>
            <a:spLocks noChangeArrowheads="1"/>
          </p:cNvSpPr>
          <p:nvPr/>
        </p:nvSpPr>
        <p:spPr bwMode="auto">
          <a:xfrm>
            <a:off x="827088" y="3429000"/>
            <a:ext cx="2160587" cy="792163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539750" y="4652963"/>
            <a:ext cx="2520950" cy="792162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3206501" y="116632"/>
            <a:ext cx="554196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err="1" smtClean="0">
                <a:solidFill>
                  <a:srgbClr val="FF0000"/>
                </a:solidFill>
              </a:rPr>
              <a:t>блок-схеманың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графикалық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chemeClr val="accent1"/>
                </a:solidFill>
              </a:rPr>
              <a:t>объектілері</a:t>
            </a:r>
            <a:endParaRPr lang="ru-RU" sz="2800" b="1" dirty="0">
              <a:solidFill>
                <a:schemeClr val="accent1"/>
              </a:solidFill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3708400" y="1052513"/>
            <a:ext cx="28797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err="1" smtClean="0"/>
              <a:t>басы-соңы</a:t>
            </a:r>
            <a:endParaRPr lang="ru-RU" dirty="0"/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3563938" y="2276475"/>
            <a:ext cx="40322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err="1" smtClean="0"/>
              <a:t>Мәндерді</a:t>
            </a:r>
            <a:r>
              <a:rPr lang="ru-RU" dirty="0" smtClean="0"/>
              <a:t> </a:t>
            </a:r>
            <a:r>
              <a:rPr lang="ru-RU" dirty="0" err="1" smtClean="0"/>
              <a:t>енгізу-шығару</a:t>
            </a:r>
            <a:endParaRPr lang="ru-RU" dirty="0"/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779838" y="3500438"/>
            <a:ext cx="45354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err="1" smtClean="0"/>
              <a:t>Амалдарды</a:t>
            </a:r>
            <a:r>
              <a:rPr lang="ru-RU" dirty="0" smtClean="0"/>
              <a:t> </a:t>
            </a:r>
            <a:r>
              <a:rPr lang="ru-RU" dirty="0" err="1" smtClean="0"/>
              <a:t>орындау</a:t>
            </a:r>
            <a:endParaRPr lang="ru-RU" dirty="0"/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3635375" y="4724400"/>
            <a:ext cx="50403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err="1" smtClean="0"/>
              <a:t>шарт</a:t>
            </a:r>
            <a:endParaRPr lang="ru-RU" dirty="0"/>
          </a:p>
        </p:txBody>
      </p:sp>
      <p:sp>
        <p:nvSpPr>
          <p:cNvPr id="18445" name="AutoShape 13"/>
          <p:cNvSpPr>
            <a:spLocks noChangeArrowheads="1"/>
          </p:cNvSpPr>
          <p:nvPr/>
        </p:nvSpPr>
        <p:spPr bwMode="auto">
          <a:xfrm>
            <a:off x="900113" y="5734050"/>
            <a:ext cx="2232025" cy="790575"/>
          </a:xfrm>
          <a:prstGeom prst="flowChartPredefined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3708400" y="5734050"/>
            <a:ext cx="43211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err="1" smtClean="0"/>
              <a:t>Көмекші</a:t>
            </a:r>
            <a:r>
              <a:rPr lang="ru-RU" dirty="0" smtClean="0"/>
              <a:t> алгоритм</a:t>
            </a:r>
            <a:endParaRPr lang="ru-RU" dirty="0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>
            <a:off x="2987675" y="13414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>
            <a:off x="2916238" y="25654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>
            <a:off x="3059113" y="3789363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>
            <a:off x="3132138" y="501332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2" name="Line 20"/>
          <p:cNvSpPr>
            <a:spLocks noChangeShapeType="1"/>
          </p:cNvSpPr>
          <p:nvPr/>
        </p:nvSpPr>
        <p:spPr bwMode="auto">
          <a:xfrm>
            <a:off x="3203575" y="609282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87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 animBg="1"/>
      <p:bldP spid="18438" grpId="0" animBg="1"/>
      <p:bldP spid="18439" grpId="0" animBg="1"/>
      <p:bldP spid="18441" grpId="0"/>
      <p:bldP spid="18442" grpId="0"/>
      <p:bldP spid="18443" grpId="0"/>
      <p:bldP spid="18444" grpId="0"/>
      <p:bldP spid="18445" grpId="0" animBg="1"/>
      <p:bldP spid="18446" grpId="0"/>
      <p:bldP spid="18447" grpId="0" animBg="1"/>
      <p:bldP spid="18448" grpId="0" animBg="1"/>
      <p:bldP spid="18449" grpId="0" animBg="1"/>
      <p:bldP spid="18451" grpId="0" animBg="1"/>
      <p:bldP spid="1845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781533"/>
              </p:ext>
            </p:extLst>
          </p:nvPr>
        </p:nvGraphicFramePr>
        <p:xfrm>
          <a:off x="251520" y="1340768"/>
          <a:ext cx="8712968" cy="4680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4296"/>
                <a:gridCol w="3143742"/>
                <a:gridCol w="2904930"/>
              </a:tblGrid>
              <a:tr h="4680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«-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Бұнда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кім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 – бар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деп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қасқыр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сұрайды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Басында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қызыл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телпек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қорқады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кейін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апамның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тамағы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суықтап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қалған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шығар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келген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болса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керек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деп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ойлайды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мен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сіздің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немереңіз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болам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деп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жауап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береді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Саған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май мен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нан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алып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келдім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!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Аңсарда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аю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бар.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Оңға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жүрсе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өлең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айтады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солға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жүрсе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ертегі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айтады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Шал:Кәмпит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жейсің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Кемпір: жоқ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Шал: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Сағыз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Кемпір: жоқ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Шал: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нан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Кемпір: жоқ</a:t>
                      </a: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Шал: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онда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жейсің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Кемпір:балық</a:t>
                      </a: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Шал: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оны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қайдан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алам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31644" y="44624"/>
            <a:ext cx="6848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Кестедегі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тапсырманың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алгоритмнің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қай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түріне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жататынын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анықтаңыз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268760"/>
            <a:ext cx="2736304" cy="5328592"/>
          </a:xfrm>
          <a:prstGeom prst="rect">
            <a:avLst/>
          </a:prstGeom>
          <a:noFill/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1268760"/>
            <a:ext cx="3024336" cy="5328592"/>
          </a:xfrm>
          <a:prstGeom prst="rect">
            <a:avLst/>
          </a:prstGeom>
          <a:noFill/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40152" y="1268760"/>
            <a:ext cx="3024336" cy="5328592"/>
          </a:xfrm>
          <a:prstGeom prst="rect">
            <a:avLst/>
          </a:prstGeom>
          <a:noFill/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5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35896" y="221739"/>
            <a:ext cx="5337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Тапсырма5: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7608" y="1072089"/>
            <a:ext cx="1752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00B050"/>
                </a:solidFill>
              </a:rPr>
              <a:t>сызықтық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27251" y="1071546"/>
            <a:ext cx="2337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00B050"/>
                </a:solidFill>
              </a:rPr>
              <a:t>тармақталған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2264" y="1071546"/>
            <a:ext cx="17924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00B050"/>
                </a:solidFill>
              </a:rPr>
              <a:t>қайталану</a:t>
            </a:r>
            <a:endParaRPr lang="ru-RU" sz="2800" b="1" dirty="0">
              <a:solidFill>
                <a:srgbClr val="00B050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781533"/>
              </p:ext>
            </p:extLst>
          </p:nvPr>
        </p:nvGraphicFramePr>
        <p:xfrm>
          <a:off x="214282" y="1928802"/>
          <a:ext cx="8712968" cy="43233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64296"/>
                <a:gridCol w="3143742"/>
                <a:gridCol w="2904930"/>
              </a:tblGrid>
              <a:tr h="43233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«- </a:t>
                      </a:r>
                      <a:r>
                        <a:rPr lang="ru-RU" sz="2000" dirty="0" err="1" smtClean="0">
                          <a:effectLst/>
                        </a:rPr>
                        <a:t>Бұнда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</a:rPr>
                        <a:t>кім</a:t>
                      </a:r>
                      <a:r>
                        <a:rPr lang="ru-RU" sz="2000" dirty="0" smtClean="0">
                          <a:effectLst/>
                        </a:rPr>
                        <a:t>? – бар </a:t>
                      </a:r>
                      <a:r>
                        <a:rPr lang="ru-RU" sz="2000" dirty="0" err="1" smtClean="0">
                          <a:effectLst/>
                        </a:rPr>
                        <a:t>деп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қасқыр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сұрайды</a:t>
                      </a:r>
                      <a:r>
                        <a:rPr lang="ru-RU" sz="2000" dirty="0" smtClean="0">
                          <a:effectLst/>
                        </a:rPr>
                        <a:t>.</a:t>
                      </a:r>
                      <a:endParaRPr lang="ru-RU" sz="24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Басында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қызыл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телпек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қорқады</a:t>
                      </a:r>
                      <a:r>
                        <a:rPr lang="ru-RU" sz="2000" dirty="0" smtClean="0">
                          <a:effectLst/>
                        </a:rPr>
                        <a:t> да </a:t>
                      </a:r>
                      <a:r>
                        <a:rPr lang="ru-RU" sz="2000" dirty="0" err="1" smtClean="0">
                          <a:effectLst/>
                        </a:rPr>
                        <a:t>кейін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апамның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</a:rPr>
                        <a:t>тамағы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</a:rPr>
                        <a:t>суықтап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</a:rPr>
                        <a:t>қалған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</a:rPr>
                        <a:t>шығар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келген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сол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болса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керек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деп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ойлайды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да</a:t>
                      </a:r>
                      <a:r>
                        <a:rPr lang="ru-RU" sz="2000" dirty="0" smtClean="0">
                          <a:effectLst/>
                        </a:rPr>
                        <a:t> мен </a:t>
                      </a:r>
                      <a:r>
                        <a:rPr lang="ru-RU" sz="2000" dirty="0" err="1" smtClean="0">
                          <a:effectLst/>
                        </a:rPr>
                        <a:t>сіздің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немереңіз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болам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деп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жауап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береді</a:t>
                      </a:r>
                      <a:r>
                        <a:rPr lang="ru-RU" sz="2000" dirty="0" smtClean="0">
                          <a:effectLst/>
                        </a:rPr>
                        <a:t>.  </a:t>
                      </a:r>
                      <a:r>
                        <a:rPr lang="ru-RU" sz="2000" dirty="0" err="1" smtClean="0">
                          <a:effectLst/>
                        </a:rPr>
                        <a:t>Саған</a:t>
                      </a:r>
                      <a:r>
                        <a:rPr lang="ru-RU" sz="2000" dirty="0" smtClean="0">
                          <a:effectLst/>
                        </a:rPr>
                        <a:t> май мен </a:t>
                      </a:r>
                      <a:r>
                        <a:rPr lang="ru-RU" sz="2000" dirty="0" err="1" smtClean="0">
                          <a:effectLst/>
                        </a:rPr>
                        <a:t>нан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алып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келдім</a:t>
                      </a:r>
                      <a:r>
                        <a:rPr lang="ru-RU" sz="2000" dirty="0" smtClean="0">
                          <a:effectLst/>
                        </a:rPr>
                        <a:t>!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«</a:t>
                      </a:r>
                      <a:r>
                        <a:rPr lang="ru-RU" sz="2400" dirty="0" err="1" smtClean="0">
                          <a:effectLst/>
                        </a:rPr>
                        <a:t>Аңсарда</a:t>
                      </a:r>
                      <a:r>
                        <a:rPr lang="ru-RU" sz="2400" baseline="0" dirty="0" smtClean="0">
                          <a:effectLst/>
                        </a:rPr>
                        <a:t> </a:t>
                      </a:r>
                      <a:r>
                        <a:rPr lang="ru-RU" sz="2400" baseline="0" dirty="0" err="1" smtClean="0">
                          <a:effectLst/>
                        </a:rPr>
                        <a:t>аю</a:t>
                      </a:r>
                      <a:r>
                        <a:rPr lang="ru-RU" sz="2400" baseline="0" dirty="0" smtClean="0">
                          <a:effectLst/>
                        </a:rPr>
                        <a:t> бар. </a:t>
                      </a:r>
                      <a:r>
                        <a:rPr lang="ru-RU" sz="2400" baseline="0" dirty="0" err="1" smtClean="0">
                          <a:effectLst/>
                        </a:rPr>
                        <a:t>Оңға</a:t>
                      </a:r>
                      <a:r>
                        <a:rPr lang="ru-RU" sz="2400" baseline="0" dirty="0" smtClean="0">
                          <a:effectLst/>
                        </a:rPr>
                        <a:t> </a:t>
                      </a:r>
                      <a:r>
                        <a:rPr lang="ru-RU" sz="2400" baseline="0" dirty="0" err="1" smtClean="0">
                          <a:effectLst/>
                        </a:rPr>
                        <a:t>жүрсе</a:t>
                      </a:r>
                      <a:r>
                        <a:rPr lang="ru-RU" sz="2400" baseline="0" dirty="0" smtClean="0">
                          <a:effectLst/>
                        </a:rPr>
                        <a:t> </a:t>
                      </a:r>
                      <a:r>
                        <a:rPr lang="ru-RU" sz="2400" baseline="0" dirty="0" err="1" smtClean="0">
                          <a:effectLst/>
                        </a:rPr>
                        <a:t>өлең</a:t>
                      </a:r>
                      <a:r>
                        <a:rPr lang="ru-RU" sz="2400" baseline="0" dirty="0" smtClean="0">
                          <a:effectLst/>
                        </a:rPr>
                        <a:t> </a:t>
                      </a:r>
                      <a:r>
                        <a:rPr lang="ru-RU" sz="2400" baseline="0" dirty="0" err="1" smtClean="0">
                          <a:effectLst/>
                        </a:rPr>
                        <a:t>айтады</a:t>
                      </a:r>
                      <a:r>
                        <a:rPr lang="ru-RU" sz="2400" baseline="0" dirty="0" smtClean="0">
                          <a:effectLst/>
                        </a:rPr>
                        <a:t>, </a:t>
                      </a:r>
                      <a:r>
                        <a:rPr lang="ru-RU" sz="2400" baseline="0" dirty="0" err="1" smtClean="0">
                          <a:effectLst/>
                        </a:rPr>
                        <a:t>солға</a:t>
                      </a:r>
                      <a:r>
                        <a:rPr lang="ru-RU" sz="2400" baseline="0" dirty="0" smtClean="0">
                          <a:effectLst/>
                        </a:rPr>
                        <a:t> </a:t>
                      </a:r>
                      <a:r>
                        <a:rPr lang="ru-RU" sz="2400" baseline="0" dirty="0" err="1" smtClean="0">
                          <a:effectLst/>
                        </a:rPr>
                        <a:t>жүрсе</a:t>
                      </a:r>
                      <a:r>
                        <a:rPr lang="ru-RU" sz="2400" baseline="0" dirty="0" smtClean="0">
                          <a:effectLst/>
                        </a:rPr>
                        <a:t> </a:t>
                      </a:r>
                      <a:r>
                        <a:rPr lang="ru-RU" sz="2400" baseline="0" dirty="0" err="1" smtClean="0">
                          <a:effectLst/>
                        </a:rPr>
                        <a:t>ертегі</a:t>
                      </a:r>
                      <a:r>
                        <a:rPr lang="ru-RU" sz="2400" baseline="0" dirty="0" smtClean="0">
                          <a:effectLst/>
                        </a:rPr>
                        <a:t> </a:t>
                      </a:r>
                      <a:r>
                        <a:rPr lang="ru-RU" sz="2400" baseline="0" dirty="0" err="1" smtClean="0">
                          <a:effectLst/>
                        </a:rPr>
                        <a:t>айтады</a:t>
                      </a:r>
                      <a:r>
                        <a:rPr lang="ru-RU" sz="2400" baseline="0" dirty="0" smtClean="0">
                          <a:effectLst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Шал:Кәмпит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жейсің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бе</a:t>
                      </a:r>
                      <a:r>
                        <a:rPr lang="ru-RU" sz="2000" dirty="0" smtClean="0">
                          <a:effectLst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</a:rPr>
                        <a:t>Кемпір: жоқ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Шал: </a:t>
                      </a:r>
                      <a:r>
                        <a:rPr lang="ru-RU" sz="2000" dirty="0" err="1" smtClean="0">
                          <a:effectLst/>
                        </a:rPr>
                        <a:t>Сағыз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ше</a:t>
                      </a:r>
                      <a:r>
                        <a:rPr lang="ru-RU" sz="2000" dirty="0" smtClean="0">
                          <a:effectLst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</a:rPr>
                        <a:t>Кемпір: жоқ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Шал: </a:t>
                      </a:r>
                      <a:r>
                        <a:rPr lang="ru-RU" sz="2000" dirty="0" err="1" smtClean="0">
                          <a:effectLst/>
                        </a:rPr>
                        <a:t>нан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ше</a:t>
                      </a:r>
                      <a:r>
                        <a:rPr lang="ru-RU" sz="2000" dirty="0" smtClean="0">
                          <a:effectLst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</a:rPr>
                        <a:t>Кемпір: жоқ</a:t>
                      </a:r>
                      <a:endParaRPr lang="ru-RU" sz="2000" dirty="0" smtClean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Шал: </a:t>
                      </a:r>
                      <a:r>
                        <a:rPr lang="ru-RU" sz="2000" dirty="0" err="1" smtClean="0">
                          <a:effectLst/>
                        </a:rPr>
                        <a:t>онда</a:t>
                      </a:r>
                      <a:r>
                        <a:rPr lang="ru-RU" sz="2000" dirty="0" smtClean="0">
                          <a:effectLst/>
                        </a:rPr>
                        <a:t> не </a:t>
                      </a:r>
                      <a:r>
                        <a:rPr lang="ru-RU" sz="2000" dirty="0" err="1" smtClean="0">
                          <a:effectLst/>
                        </a:rPr>
                        <a:t>жейсің</a:t>
                      </a:r>
                      <a:r>
                        <a:rPr lang="ru-RU" sz="2000" dirty="0" smtClean="0">
                          <a:effectLst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</a:rPr>
                        <a:t>Кемпір:балық</a:t>
                      </a:r>
                      <a:endParaRPr lang="ru-RU" sz="2000" dirty="0" smtClean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Шал:</a:t>
                      </a:r>
                      <a:r>
                        <a:rPr lang="ru-RU" sz="2000" baseline="0" dirty="0" smtClean="0">
                          <a:effectLst/>
                        </a:rPr>
                        <a:t> оны </a:t>
                      </a:r>
                      <a:r>
                        <a:rPr lang="ru-RU" sz="2000" baseline="0" dirty="0" err="1" smtClean="0">
                          <a:effectLst/>
                        </a:rPr>
                        <a:t>қайдан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</a:rPr>
                        <a:t>алам</a:t>
                      </a:r>
                      <a:r>
                        <a:rPr lang="ru-RU" sz="2000" baseline="0" dirty="0" smtClean="0">
                          <a:effectLst/>
                        </a:rPr>
                        <a:t>?</a:t>
                      </a: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336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16960"/>
            <a:ext cx="8229600" cy="54244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Ортаның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интерфейс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67745" y="116632"/>
            <a:ext cx="6480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ортасы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программалау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Scratch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festival.1september.ru/articles/528168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7488832" cy="500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06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ru-RU" dirty="0" smtClean="0"/>
              <a:t>А</a:t>
            </a:r>
            <a:r>
              <a:rPr lang="en-GB" dirty="0" err="1" smtClean="0"/>
              <a:t>лгоритмдер</a:t>
            </a:r>
            <a:r>
              <a:rPr lang="ru-RU" smtClean="0"/>
              <a:t> </a:t>
            </a:r>
            <a:r>
              <a:rPr lang="en-GB" smtClean="0"/>
              <a:t> </a:t>
            </a:r>
            <a:r>
              <a:rPr lang="en-GB" dirty="0" err="1"/>
              <a:t>типтері</a:t>
            </a:r>
            <a:r>
              <a:rPr lang="kk-KZ" dirty="0"/>
              <a:t>мен т</a:t>
            </a:r>
            <a:r>
              <a:rPr lang="en-GB" dirty="0" err="1"/>
              <a:t>аныстыру</a:t>
            </a:r>
            <a:endParaRPr lang="ru-RU" dirty="0" smtClean="0"/>
          </a:p>
          <a:p>
            <a:pPr lvl="0">
              <a:lnSpc>
                <a:spcPct val="150000"/>
              </a:lnSpc>
            </a:pPr>
            <a:r>
              <a:rPr lang="ru-RU" dirty="0" err="1" smtClean="0"/>
              <a:t>Қарапайым</a:t>
            </a:r>
            <a:r>
              <a:rPr lang="ru-RU" dirty="0" smtClean="0"/>
              <a:t> программа </a:t>
            </a:r>
            <a:r>
              <a:rPr lang="ru-RU" dirty="0" err="1" smtClean="0"/>
              <a:t>құру</a:t>
            </a:r>
            <a:r>
              <a:rPr lang="ru-RU" dirty="0" smtClean="0"/>
              <a:t>;</a:t>
            </a:r>
            <a:endParaRPr lang="ru-RU" dirty="0"/>
          </a:p>
          <a:p>
            <a:pPr lvl="0">
              <a:lnSpc>
                <a:spcPct val="150000"/>
              </a:lnSpc>
            </a:pPr>
            <a:r>
              <a:rPr lang="ru-RU" dirty="0" err="1" smtClean="0"/>
              <a:t>Мысалдар</a:t>
            </a:r>
            <a:r>
              <a:rPr lang="ru-RU" dirty="0" smtClean="0"/>
              <a:t> </a:t>
            </a:r>
            <a:r>
              <a:rPr lang="ru-RU" dirty="0" err="1" smtClean="0"/>
              <a:t>қарастыру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552728" cy="1143000"/>
          </a:xfrm>
        </p:spPr>
        <p:txBody>
          <a:bodyPr>
            <a:noAutofit/>
          </a:bodyPr>
          <a:lstStyle/>
          <a:p>
            <a:r>
              <a:rPr lang="kk-KZ" sz="5400" b="1" dirty="0" smtClean="0">
                <a:solidFill>
                  <a:srgbClr val="FF0000"/>
                </a:solidFill>
              </a:rPr>
              <a:t>Сабақтың мақсаты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32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512" y="548680"/>
            <a:ext cx="8728107" cy="1667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Өзіндік жұмыс</a:t>
            </a:r>
            <a:endParaRPr lang="ru-RU" sz="2000" b="1" dirty="0">
              <a:solidFill>
                <a:srgbClr val="FF000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Төмендегі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тапсырманы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орындаңыз</a:t>
            </a:r>
            <a:r>
              <a:rPr lang="ru-RU" sz="20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және</a:t>
            </a:r>
            <a:r>
              <a:rPr lang="ru-RU" sz="20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программаны</a:t>
            </a:r>
            <a:r>
              <a:rPr lang="ru-RU" sz="20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тестілеп</a:t>
            </a:r>
            <a:r>
              <a:rPr lang="ru-RU" sz="20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көріңіз</a:t>
            </a:r>
            <a:r>
              <a:rPr lang="ru-RU" sz="20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Соңында</a:t>
            </a:r>
            <a:r>
              <a:rPr lang="ru-RU" sz="20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қалай</a:t>
            </a:r>
            <a:r>
              <a:rPr lang="ru-RU" sz="20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жұмыс</a:t>
            </a:r>
            <a:r>
              <a:rPr lang="ru-RU" sz="20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істеп</a:t>
            </a:r>
            <a:r>
              <a:rPr lang="ru-RU" sz="20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тұрғанын</a:t>
            </a:r>
            <a:r>
              <a:rPr lang="ru-RU" sz="20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айтыңыз</a:t>
            </a:r>
            <a:r>
              <a:rPr lang="ru-RU" sz="20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image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281" y="1844824"/>
            <a:ext cx="5112568" cy="477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97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412776"/>
            <a:ext cx="86409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530225" algn="l"/>
              </a:tabLst>
            </a:pPr>
            <a:r>
              <a:rPr lang="kk-KZ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Өзіндік жұмысқа сұрақтар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30225" algn="l"/>
              </a:tabLst>
            </a:pP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Программада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қанша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цикл бар.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30225" algn="l"/>
              </a:tabLst>
            </a:pP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Ішкі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сыртқы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циклды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көрсетіңіз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30225" algn="l"/>
              </a:tabLst>
            </a:pP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Қандай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командалар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қайталанады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30225" algn="l"/>
              </a:tabLst>
            </a:pP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Мысық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секундта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қанша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қадам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жасайды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473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0684" y="403572"/>
            <a:ext cx="6515771" cy="721172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Рефлексия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«КҮНДЕЛІК»: 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496944" cy="2728894"/>
          </a:xfrm>
        </p:spPr>
        <p:txBody>
          <a:bodyPr>
            <a:normAutofit fontScale="92500"/>
          </a:bodyPr>
          <a:lstStyle/>
          <a:p>
            <a:pPr>
              <a:buClr>
                <a:schemeClr val="accent3"/>
              </a:buClr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таратқан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парақшаны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толтырыңыздар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үстінде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үйренгендеріңіздің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барлығын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жазыңыздар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Clr>
                <a:schemeClr val="accent3"/>
              </a:buClr>
              <a:defRPr/>
            </a:pP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Clr>
                <a:schemeClr val="accent3"/>
              </a:buClr>
              <a:defRPr/>
            </a:pP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жағдайға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қаншалықты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мағызды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болғаны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беріңіз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ttp://cs412718.vk.me/v412718019/9046/ORNCthxUoJ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293096"/>
            <a:ext cx="19050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6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961" y="1309365"/>
            <a:ext cx="8676519" cy="50719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300" i="1" dirty="0">
                <a:solidFill>
                  <a:schemeClr val="tx1"/>
                </a:solidFill>
              </a:rPr>
              <a:t>	</a:t>
            </a:r>
            <a:r>
              <a:rPr lang="ru-RU" sz="2300" i="1" dirty="0" err="1" smtClean="0">
                <a:solidFill>
                  <a:schemeClr val="tx1"/>
                </a:solidFill>
              </a:rPr>
              <a:t>Екі</a:t>
            </a:r>
            <a:r>
              <a:rPr lang="ru-RU" sz="2300" i="1" dirty="0" smtClean="0">
                <a:solidFill>
                  <a:schemeClr val="tx1"/>
                </a:solidFill>
              </a:rPr>
              <a:t> </a:t>
            </a:r>
            <a:r>
              <a:rPr lang="ru-RU" sz="2300" i="1" dirty="0" err="1" smtClean="0">
                <a:solidFill>
                  <a:schemeClr val="tx1"/>
                </a:solidFill>
              </a:rPr>
              <a:t>объектіні</a:t>
            </a:r>
            <a:r>
              <a:rPr lang="ru-RU" sz="2300" i="1" dirty="0" smtClean="0">
                <a:solidFill>
                  <a:schemeClr val="tx1"/>
                </a:solidFill>
              </a:rPr>
              <a:t> </a:t>
            </a:r>
            <a:r>
              <a:rPr lang="ru-RU" sz="2300" i="1" dirty="0" err="1" smtClean="0">
                <a:solidFill>
                  <a:schemeClr val="tx1"/>
                </a:solidFill>
              </a:rPr>
              <a:t>сөздер</a:t>
            </a:r>
            <a:r>
              <a:rPr lang="ru-RU" sz="2300" i="1" dirty="0" smtClean="0">
                <a:solidFill>
                  <a:schemeClr val="tx1"/>
                </a:solidFill>
              </a:rPr>
              <a:t> </a:t>
            </a:r>
            <a:r>
              <a:rPr lang="ru-RU" sz="2300" i="1" dirty="0" err="1" smtClean="0">
                <a:solidFill>
                  <a:schemeClr val="tx1"/>
                </a:solidFill>
              </a:rPr>
              <a:t>арқылы</a:t>
            </a:r>
            <a:r>
              <a:rPr lang="ru-RU" sz="2300" i="1" smtClean="0">
                <a:solidFill>
                  <a:schemeClr val="tx1"/>
                </a:solidFill>
              </a:rPr>
              <a:t> өзара</a:t>
            </a:r>
            <a:r>
              <a:rPr lang="ru-RU" sz="2300" i="1" dirty="0" smtClean="0">
                <a:solidFill>
                  <a:schemeClr val="tx1"/>
                </a:solidFill>
              </a:rPr>
              <a:t> </a:t>
            </a:r>
            <a:r>
              <a:rPr lang="ru-RU" sz="2300" i="1" dirty="0" err="1" smtClean="0">
                <a:solidFill>
                  <a:schemeClr val="tx1"/>
                </a:solidFill>
              </a:rPr>
              <a:t>тізбектей</a:t>
            </a:r>
            <a:r>
              <a:rPr lang="ru-RU" sz="2300" i="1" dirty="0" smtClean="0"/>
              <a:t> </a:t>
            </a:r>
            <a:r>
              <a:rPr lang="ru-RU" sz="2300" i="1" dirty="0" err="1" smtClean="0"/>
              <a:t>логикалық</a:t>
            </a:r>
            <a:r>
              <a:rPr lang="ru-RU" sz="2300" i="1" dirty="0" smtClean="0"/>
              <a:t> </a:t>
            </a:r>
            <a:r>
              <a:rPr lang="ru-RU" sz="2300" i="1" dirty="0" err="1" smtClean="0"/>
              <a:t>байланыстырыңыз</a:t>
            </a:r>
            <a:r>
              <a:rPr lang="ru-RU" sz="2300" i="1" dirty="0" smtClean="0"/>
              <a:t>.</a:t>
            </a:r>
            <a:endParaRPr lang="ru-RU" sz="2300" i="1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300" i="1" dirty="0" smtClean="0">
                <a:solidFill>
                  <a:schemeClr val="tx1"/>
                </a:solidFill>
              </a:rPr>
              <a:t> 	</a:t>
            </a:r>
            <a:r>
              <a:rPr lang="ru-RU" sz="2300" i="1" dirty="0" err="1" smtClean="0">
                <a:solidFill>
                  <a:schemeClr val="tx1"/>
                </a:solidFill>
              </a:rPr>
              <a:t>мысалы</a:t>
            </a:r>
            <a:r>
              <a:rPr lang="ru-RU" sz="2300" i="1" dirty="0" smtClean="0">
                <a:solidFill>
                  <a:schemeClr val="tx1"/>
                </a:solidFill>
              </a:rPr>
              <a:t>: калькулятор </a:t>
            </a:r>
            <a:r>
              <a:rPr lang="ru-RU" sz="2300" i="1" dirty="0" err="1" smtClean="0">
                <a:solidFill>
                  <a:schemeClr val="tx1"/>
                </a:solidFill>
              </a:rPr>
              <a:t>және</a:t>
            </a:r>
            <a:r>
              <a:rPr lang="ru-RU" sz="2300" i="1" dirty="0" smtClean="0">
                <a:solidFill>
                  <a:schemeClr val="tx1"/>
                </a:solidFill>
              </a:rPr>
              <a:t> </a:t>
            </a:r>
            <a:r>
              <a:rPr lang="ru-RU" sz="2300" i="1" dirty="0" err="1" smtClean="0">
                <a:solidFill>
                  <a:schemeClr val="tx1"/>
                </a:solidFill>
              </a:rPr>
              <a:t>сіріңке</a:t>
            </a:r>
            <a:r>
              <a:rPr lang="ru-RU" sz="2300" i="1" dirty="0" smtClean="0">
                <a:solidFill>
                  <a:schemeClr val="tx1"/>
                </a:solidFill>
              </a:rPr>
              <a:t>. </a:t>
            </a:r>
            <a:r>
              <a:rPr lang="ru-RU" sz="2300" i="1" dirty="0" err="1" smtClean="0">
                <a:solidFill>
                  <a:schemeClr val="tx1"/>
                </a:solidFill>
              </a:rPr>
              <a:t>Бұлар</a:t>
            </a:r>
            <a:r>
              <a:rPr lang="ru-RU" sz="2300" i="1" dirty="0" smtClean="0">
                <a:solidFill>
                  <a:schemeClr val="tx1"/>
                </a:solidFill>
              </a:rPr>
              <a:t> </a:t>
            </a:r>
            <a:r>
              <a:rPr lang="ru-RU" sz="2300" i="1" dirty="0" err="1" smtClean="0">
                <a:solidFill>
                  <a:schemeClr val="tx1"/>
                </a:solidFill>
              </a:rPr>
              <a:t>өзара</a:t>
            </a:r>
            <a:r>
              <a:rPr lang="ru-RU" sz="2300" i="1" dirty="0" smtClean="0">
                <a:solidFill>
                  <a:schemeClr val="tx1"/>
                </a:solidFill>
              </a:rPr>
              <a:t> </a:t>
            </a:r>
            <a:r>
              <a:rPr lang="ru-RU" sz="2300" i="1" dirty="0" err="1" smtClean="0">
                <a:solidFill>
                  <a:schemeClr val="tx1"/>
                </a:solidFill>
              </a:rPr>
              <a:t>былай</a:t>
            </a:r>
            <a:r>
              <a:rPr lang="ru-RU" sz="2300" i="1" dirty="0" smtClean="0">
                <a:solidFill>
                  <a:schemeClr val="tx1"/>
                </a:solidFill>
              </a:rPr>
              <a:t> </a:t>
            </a:r>
            <a:r>
              <a:rPr lang="ru-RU" sz="2300" i="1" dirty="0" err="1" smtClean="0">
                <a:solidFill>
                  <a:schemeClr val="tx1"/>
                </a:solidFill>
              </a:rPr>
              <a:t>байланысуы</a:t>
            </a:r>
            <a:r>
              <a:rPr lang="ru-RU" sz="2300" i="1" dirty="0" smtClean="0">
                <a:solidFill>
                  <a:schemeClr val="tx1"/>
                </a:solidFill>
              </a:rPr>
              <a:t> </a:t>
            </a:r>
            <a:r>
              <a:rPr lang="ru-RU" sz="2300" i="1" dirty="0" err="1" smtClean="0">
                <a:solidFill>
                  <a:schemeClr val="tx1"/>
                </a:solidFill>
              </a:rPr>
              <a:t>мүмкін</a:t>
            </a:r>
            <a:r>
              <a:rPr lang="ru-RU" sz="2300" i="1" dirty="0" smtClean="0">
                <a:solidFill>
                  <a:schemeClr val="tx1"/>
                </a:solidFill>
              </a:rPr>
              <a:t>:</a:t>
            </a:r>
            <a:endParaRPr lang="ru-RU" sz="2300" i="1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300" i="1" dirty="0">
                <a:solidFill>
                  <a:schemeClr val="tx1"/>
                </a:solidFill>
              </a:rPr>
              <a:t>«калькулятор — </a:t>
            </a:r>
            <a:r>
              <a:rPr lang="ru-RU" sz="2300" i="1" dirty="0" err="1" smtClean="0">
                <a:solidFill>
                  <a:schemeClr val="tx1"/>
                </a:solidFill>
              </a:rPr>
              <a:t>тоқ</a:t>
            </a:r>
            <a:r>
              <a:rPr lang="ru-RU" sz="2300" i="1" dirty="0" smtClean="0">
                <a:solidFill>
                  <a:schemeClr val="tx1"/>
                </a:solidFill>
              </a:rPr>
              <a:t>— </a:t>
            </a:r>
            <a:r>
              <a:rPr lang="ru-RU" sz="2300" i="1" dirty="0" err="1" smtClean="0">
                <a:solidFill>
                  <a:schemeClr val="tx1"/>
                </a:solidFill>
              </a:rPr>
              <a:t>тұйықталу</a:t>
            </a:r>
            <a:r>
              <a:rPr lang="ru-RU" sz="2300" i="1" dirty="0" smtClean="0">
                <a:solidFill>
                  <a:schemeClr val="tx1"/>
                </a:solidFill>
              </a:rPr>
              <a:t>— </a:t>
            </a:r>
            <a:r>
              <a:rPr lang="ru-RU" sz="2300" i="1" dirty="0" err="1" smtClean="0">
                <a:solidFill>
                  <a:schemeClr val="tx1"/>
                </a:solidFill>
              </a:rPr>
              <a:t>өр</a:t>
            </a:r>
            <a:r>
              <a:rPr lang="ru-RU" sz="2300" i="1" dirty="0" smtClean="0">
                <a:solidFill>
                  <a:schemeClr val="tx1"/>
                </a:solidFill>
              </a:rPr>
              <a:t>— </a:t>
            </a:r>
            <a:r>
              <a:rPr lang="ru-RU" sz="2300" i="1" dirty="0" err="1" smtClean="0">
                <a:solidFill>
                  <a:schemeClr val="tx1"/>
                </a:solidFill>
              </a:rPr>
              <a:t>сіріңке</a:t>
            </a:r>
            <a:r>
              <a:rPr lang="ru-RU" sz="2300" i="1" dirty="0" smtClean="0">
                <a:solidFill>
                  <a:schemeClr val="tx1"/>
                </a:solidFill>
              </a:rPr>
              <a:t>», </a:t>
            </a:r>
            <a:r>
              <a:rPr lang="ru-RU" sz="2300" i="1" dirty="0" err="1" smtClean="0">
                <a:solidFill>
                  <a:schemeClr val="tx1"/>
                </a:solidFill>
              </a:rPr>
              <a:t>немесе</a:t>
            </a:r>
            <a:r>
              <a:rPr lang="ru-RU" sz="2300" i="1" dirty="0" smtClean="0">
                <a:solidFill>
                  <a:schemeClr val="tx1"/>
                </a:solidFill>
              </a:rPr>
              <a:t>: </a:t>
            </a:r>
            <a:r>
              <a:rPr lang="ru-RU" sz="2300" i="1" dirty="0">
                <a:solidFill>
                  <a:schemeClr val="tx1"/>
                </a:solidFill>
              </a:rPr>
              <a:t>«калькулятор — микроэлектроника — </a:t>
            </a:r>
            <a:r>
              <a:rPr lang="ru-RU" sz="2300" i="1" dirty="0" err="1" smtClean="0">
                <a:solidFill>
                  <a:schemeClr val="tx1"/>
                </a:solidFill>
              </a:rPr>
              <a:t>жартылай</a:t>
            </a:r>
            <a:r>
              <a:rPr lang="ru-RU" sz="2300" i="1" dirty="0" smtClean="0">
                <a:solidFill>
                  <a:schemeClr val="tx1"/>
                </a:solidFill>
              </a:rPr>
              <a:t> </a:t>
            </a:r>
            <a:r>
              <a:rPr lang="ru-RU" sz="2300" i="1" dirty="0" err="1" smtClean="0"/>
              <a:t>өткізгіш</a:t>
            </a:r>
            <a:r>
              <a:rPr lang="ru-RU" sz="2300" i="1" dirty="0" smtClean="0">
                <a:solidFill>
                  <a:schemeClr val="tx1"/>
                </a:solidFill>
              </a:rPr>
              <a:t>— физика </a:t>
            </a:r>
            <a:r>
              <a:rPr lang="ru-RU" sz="2300" i="1" dirty="0">
                <a:solidFill>
                  <a:schemeClr val="tx1"/>
                </a:solidFill>
              </a:rPr>
              <a:t>— химия — </a:t>
            </a:r>
            <a:r>
              <a:rPr lang="ru-RU" sz="2300" i="1" dirty="0" err="1" smtClean="0">
                <a:solidFill>
                  <a:schemeClr val="tx1"/>
                </a:solidFill>
              </a:rPr>
              <a:t>тотығу</a:t>
            </a:r>
            <a:r>
              <a:rPr lang="ru-RU" sz="2300" i="1" dirty="0" smtClean="0">
                <a:solidFill>
                  <a:schemeClr val="tx1"/>
                </a:solidFill>
              </a:rPr>
              <a:t>— </a:t>
            </a:r>
            <a:r>
              <a:rPr lang="ru-RU" sz="2300" i="1" dirty="0" err="1" smtClean="0">
                <a:solidFill>
                  <a:schemeClr val="tx1"/>
                </a:solidFill>
              </a:rPr>
              <a:t>жану</a:t>
            </a:r>
            <a:r>
              <a:rPr lang="ru-RU" sz="2300" i="1" dirty="0" smtClean="0">
                <a:solidFill>
                  <a:schemeClr val="tx1"/>
                </a:solidFill>
              </a:rPr>
              <a:t>— </a:t>
            </a:r>
            <a:r>
              <a:rPr lang="ru-RU" sz="2300" i="1" dirty="0" err="1" smtClean="0">
                <a:solidFill>
                  <a:schemeClr val="tx1"/>
                </a:solidFill>
              </a:rPr>
              <a:t>сіріңке</a:t>
            </a:r>
            <a:r>
              <a:rPr lang="ru-RU" sz="2300" i="1" dirty="0" smtClean="0">
                <a:solidFill>
                  <a:schemeClr val="tx1"/>
                </a:solidFill>
              </a:rPr>
              <a:t>».</a:t>
            </a:r>
            <a:endParaRPr lang="ru-RU" sz="2300" i="1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300" i="1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3978" y="477764"/>
            <a:ext cx="6624736" cy="718988"/>
          </a:xfrm>
        </p:spPr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Тапсырма </a:t>
            </a:r>
            <a:r>
              <a:rPr lang="ru-RU" sz="4000" b="1" dirty="0" smtClean="0">
                <a:solidFill>
                  <a:srgbClr val="FF0000"/>
                </a:solidFill>
              </a:rPr>
              <a:t>1: «</a:t>
            </a:r>
            <a:r>
              <a:rPr lang="ru-RU" sz="4000" b="1" dirty="0" err="1" smtClean="0">
                <a:solidFill>
                  <a:srgbClr val="FF0000"/>
                </a:solidFill>
              </a:rPr>
              <a:t>Қауымдастық</a:t>
            </a:r>
            <a:r>
              <a:rPr lang="ru-RU" sz="4000" b="1" dirty="0" smtClean="0">
                <a:solidFill>
                  <a:srgbClr val="FF0000"/>
                </a:solidFill>
              </a:rPr>
              <a:t>»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98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961" y="1309365"/>
            <a:ext cx="8676519" cy="50719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300" i="1" dirty="0">
                <a:solidFill>
                  <a:schemeClr val="tx1"/>
                </a:solidFill>
              </a:rPr>
              <a:t>	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3978" y="548680"/>
            <a:ext cx="6624736" cy="57551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Объекты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98637" y="5867980"/>
            <a:ext cx="834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сурет1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40540" y="5867980"/>
            <a:ext cx="834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сурет2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Дополнительные компоненты\картинки\Парта Дэми14-02 клен оранжевый copy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" r="14041"/>
          <a:stretch/>
        </p:blipFill>
        <p:spPr bwMode="auto">
          <a:xfrm>
            <a:off x="283390" y="2164475"/>
            <a:ext cx="4175208" cy="340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tatic.vz.ua/image/138115515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7" r="14937"/>
          <a:stretch/>
        </p:blipFill>
        <p:spPr bwMode="auto">
          <a:xfrm>
            <a:off x="4913351" y="1821912"/>
            <a:ext cx="3629891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95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4548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Электронды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кесте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Алгоритм;</a:t>
            </a:r>
          </a:p>
          <a:p>
            <a:pPr marL="0" indent="0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Программалау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4) Scratch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5) Анимация;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Тексті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редактор.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552728" cy="1368412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Тапсырма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қандай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кілтті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сөдермен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байланысқан</a:t>
            </a:r>
            <a:r>
              <a:rPr lang="ru-RU" sz="3200" b="1" dirty="0" smtClean="0">
                <a:solidFill>
                  <a:srgbClr val="FF0000"/>
                </a:solidFill>
              </a:rPr>
              <a:t>?  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79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Электронды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кесте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Алгоритм;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Программалау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4) Scratch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5) Анимация;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Тексті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редактор.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552728" cy="1143000"/>
          </a:xfrm>
        </p:spPr>
        <p:txBody>
          <a:bodyPr>
            <a:noAutofit/>
          </a:bodyPr>
          <a:lstStyle/>
          <a:p>
            <a:r>
              <a:rPr lang="ru-RU" sz="5400" b="1" dirty="0" err="1" smtClean="0">
                <a:solidFill>
                  <a:srgbClr val="FF0000"/>
                </a:solidFill>
              </a:rPr>
              <a:t>Жауап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16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8834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мақсатқа</a:t>
            </a:r>
            <a:r>
              <a:rPr lang="ru-RU" sz="4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жиынтығы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рет-ретімен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командалар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48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8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жету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орындалатын</a:t>
            </a:r>
            <a:r>
              <a:rPr lang="ru-RU" sz="48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4800" b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тізбектеліп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66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552728" cy="1143000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Тапсырма</a:t>
            </a:r>
            <a:r>
              <a:rPr lang="ru-RU" sz="3200" b="1" dirty="0" smtClean="0">
                <a:solidFill>
                  <a:srgbClr val="FF0000"/>
                </a:solidFill>
              </a:rPr>
              <a:t> 2: </a:t>
            </a:r>
            <a:r>
              <a:rPr lang="ru-RU" sz="3200" b="1" dirty="0" err="1" smtClean="0">
                <a:solidFill>
                  <a:srgbClr val="FF0000"/>
                </a:solidFill>
              </a:rPr>
              <a:t>Терминдерді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қолданып</a:t>
            </a:r>
            <a:r>
              <a:rPr lang="ru-RU" sz="3200" b="1" dirty="0" smtClean="0">
                <a:solidFill>
                  <a:srgbClr val="FF0000"/>
                </a:solidFill>
              </a:rPr>
              <a:t> «Алгоритм» </a:t>
            </a:r>
            <a:r>
              <a:rPr lang="ru-RU" sz="3200" b="1" dirty="0" err="1" smtClean="0">
                <a:solidFill>
                  <a:srgbClr val="FF0000"/>
                </a:solidFill>
              </a:rPr>
              <a:t>сөзіне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анықтама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беріңіз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857364"/>
            <a:ext cx="8640960" cy="47149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88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883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алгоритм - </a:t>
            </a:r>
            <a:r>
              <a:rPr lang="ru-RU" sz="4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48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мақсатқа</a:t>
            </a:r>
            <a:r>
              <a:rPr lang="ru-RU" sz="4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жету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рет-ретімен</a:t>
            </a:r>
            <a:r>
              <a:rPr lang="ru-RU" sz="4800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тізбектеліп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орындалатын</a:t>
            </a:r>
            <a:r>
              <a:rPr lang="ru-RU" sz="48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командалар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жиынтығы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b="1" dirty="0">
              <a:solidFill>
                <a:srgbClr val="66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552728" cy="1143000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Жауап</a:t>
            </a:r>
            <a:r>
              <a:rPr lang="ru-RU" sz="3200" b="1" dirty="0" smtClean="0">
                <a:solidFill>
                  <a:srgbClr val="FF0000"/>
                </a:solidFill>
              </a:rPr>
              <a:t> «Алгоритм»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857364"/>
            <a:ext cx="8640960" cy="47149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88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Алгоритм -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мақсатқа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жету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рет-ретімен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тізбектеліп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орындалатын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командалар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жиынтығы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84076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«Алгоритм» </a:t>
            </a:r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анықтама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52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331</TotalTime>
  <Words>683</Words>
  <Application>Microsoft Office PowerPoint</Application>
  <PresentationFormat>Экран (4:3)</PresentationFormat>
  <Paragraphs>164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Ақиқатты іздеу 5 «а», «ә» сыныптар 17.03.20ж</vt:lpstr>
      <vt:lpstr>Сабақтың мақсаты</vt:lpstr>
      <vt:lpstr>Тапсырма 1: «Қауымдастық»</vt:lpstr>
      <vt:lpstr>Объекты</vt:lpstr>
      <vt:lpstr>Тапсырма қандай кілтті сөдермен байланысқан?  </vt:lpstr>
      <vt:lpstr>Жауап</vt:lpstr>
      <vt:lpstr>Тапсырма 2: Терминдерді қолданып «Алгоритм» сөзіне анықтама беріңіз</vt:lpstr>
      <vt:lpstr>Жауап «Алгоритм»</vt:lpstr>
      <vt:lpstr>«Алгоритм» анықтама</vt:lpstr>
      <vt:lpstr>Тапсырма 3: мәліметтерді сәйкестендіріңіз.</vt:lpstr>
      <vt:lpstr>Жауап</vt:lpstr>
      <vt:lpstr>Алгоритмнің қасиеттері</vt:lpstr>
      <vt:lpstr>Алгоритмнің жазылу түрлері</vt:lpstr>
      <vt:lpstr>Терминдер </vt:lpstr>
      <vt:lpstr>Компьютерде тапсырманы қалай шешеміз?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 «КҮНДЕЛІК»: 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Программирование в Scrath</dc:title>
  <dc:creator>Алия</dc:creator>
  <cp:lastModifiedBy>Computer</cp:lastModifiedBy>
  <cp:revision>74</cp:revision>
  <dcterms:created xsi:type="dcterms:W3CDTF">2014-02-23T17:40:45Z</dcterms:created>
  <dcterms:modified xsi:type="dcterms:W3CDTF">2020-03-17T05:43:44Z</dcterms:modified>
</cp:coreProperties>
</file>