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27" r:id="rId2"/>
    <p:sldId id="346" r:id="rId3"/>
    <p:sldId id="356" r:id="rId4"/>
    <p:sldId id="345" r:id="rId5"/>
    <p:sldId id="351" r:id="rId6"/>
    <p:sldId id="352" r:id="rId7"/>
    <p:sldId id="354" r:id="rId8"/>
    <p:sldId id="355" r:id="rId9"/>
    <p:sldId id="350" r:id="rId10"/>
    <p:sldId id="353" r:id="rId11"/>
    <p:sldId id="343" r:id="rId12"/>
    <p:sldId id="342" r:id="rId13"/>
  </p:sldIdLst>
  <p:sldSz cx="9144000" cy="6858000" type="screen4x3"/>
  <p:notesSz cx="6735763" cy="9866313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03" autoAdjust="0"/>
  </p:normalViewPr>
  <p:slideViewPr>
    <p:cSldViewPr>
      <p:cViewPr>
        <p:scale>
          <a:sx n="40" d="100"/>
          <a:sy n="40" d="100"/>
        </p:scale>
        <p:origin x="356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4F6D25-D8E4-4DA4-A0DB-ED776696DD1C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B76328-FB86-402D-8031-B0F9FD297B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123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Компания, не имеющая стратегических целей развития и конкретных планов по их достижению, обречена следовать за текущими событиями с весьма туманными перспективами на будущее. Но разработка корректного стратегического плана развития требует от менеджмента высоких компетенций и навыков, поскольку он предполагает не столько расчет показателей хозяйственной деятельности, сколько прогноз динамики бизнеса с учетом рисков и возможностей, связанных как с внешним, так и с внутренним контекстом организации.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76328-FB86-402D-8031-B0F9FD297B4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129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E134C09-5206-4E37-B0D1-16450AB46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BA612-BF19-469D-84B0-4A2D3F654901}" type="datetime1">
              <a:rPr lang="ru-RU" smtClean="0"/>
              <a:pPr/>
              <a:t>20.02.2020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C0FD5EF-D7FD-4326-B93F-3DAD1440E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A3DF58C-7793-43E2-ABEC-A31D9BE5F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628650" y="298564"/>
            <a:ext cx="8515350" cy="96352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Овал 10"/>
          <p:cNvSpPr/>
          <p:nvPr userDrawn="1"/>
        </p:nvSpPr>
        <p:spPr>
          <a:xfrm>
            <a:off x="158009" y="102993"/>
            <a:ext cx="1073150" cy="1354667"/>
          </a:xfrm>
          <a:prstGeom prst="ellipse">
            <a:avLst/>
          </a:prstGeom>
          <a:solidFill>
            <a:schemeClr val="bg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93" t="13105" r="12049" b="11437"/>
          <a:stretch/>
        </p:blipFill>
        <p:spPr>
          <a:xfrm>
            <a:off x="289361" y="216768"/>
            <a:ext cx="783992" cy="104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753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286000"/>
            <a:ext cx="8929718" cy="1470025"/>
          </a:xfrm>
        </p:spPr>
        <p:txBody>
          <a:bodyPr>
            <a:noAutofit/>
          </a:bodyPr>
          <a:lstStyle/>
          <a:p>
            <a:pPr lvl="0"/>
            <a:r>
              <a:rPr lang="ru-RU" sz="4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2020-2025 </a:t>
            </a:r>
            <a:r>
              <a:rPr lang="ru-RU" sz="4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ЖЫЛДАРҒА АРНАЛҒАН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БІЛІМ БЕРУДІ ЖӘНЕ ҒЫЛЫМДЫ ДАМЫТУДЫҢ МЕМЛЕКЕТТІК БАҒДАРЛАМАСЫ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09600" y="5586936"/>
            <a:ext cx="8229600" cy="1271064"/>
          </a:xfrm>
        </p:spPr>
        <p:txBody>
          <a:bodyPr>
            <a:noAutofit/>
          </a:bodyPr>
          <a:lstStyle/>
          <a:p>
            <a:pPr lvl="1" algn="r"/>
            <a:r>
              <a:rPr lang="ru-RU" i="1" dirty="0" err="1" smtClean="0">
                <a:solidFill>
                  <a:srgbClr val="002060"/>
                </a:solidFill>
                <a:latin typeface="Bookman Old Style" pitchFamily="18" charset="0"/>
                <a:cs typeface="Arial" pitchFamily="34" charset="0"/>
              </a:rPr>
              <a:t>Байжигитова</a:t>
            </a:r>
            <a:r>
              <a:rPr lang="ru-RU" i="1" dirty="0" smtClean="0">
                <a:solidFill>
                  <a:srgbClr val="002060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Bookman Old Style" pitchFamily="18" charset="0"/>
                <a:cs typeface="Arial" pitchFamily="34" charset="0"/>
              </a:rPr>
              <a:t>Толеубике</a:t>
            </a:r>
            <a:r>
              <a:rPr lang="ru-RU" i="1" dirty="0" smtClean="0">
                <a:solidFill>
                  <a:srgbClr val="002060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Bookman Old Style" pitchFamily="18" charset="0"/>
                <a:cs typeface="Arial" pitchFamily="34" charset="0"/>
              </a:rPr>
              <a:t>Рымкановна</a:t>
            </a:r>
            <a:r>
              <a:rPr lang="ru-RU" i="1" dirty="0" smtClean="0">
                <a:solidFill>
                  <a:srgbClr val="002060"/>
                </a:solidFill>
                <a:latin typeface="Bookman Old Style" pitchFamily="18" charset="0"/>
                <a:cs typeface="Arial" pitchFamily="34" charset="0"/>
              </a:rPr>
              <a:t>, </a:t>
            </a:r>
          </a:p>
          <a:p>
            <a:pPr lvl="2" algn="r"/>
            <a:r>
              <a:rPr lang="kk-KZ" i="1" dirty="0" smtClean="0">
                <a:solidFill>
                  <a:srgbClr val="002060"/>
                </a:solidFill>
                <a:latin typeface="Bookman Old Style" pitchFamily="18" charset="0"/>
                <a:cs typeface="Arial" pitchFamily="34" charset="0"/>
              </a:rPr>
              <a:t>Қарағанды қ. ПШО филиалының </a:t>
            </a:r>
            <a:r>
              <a:rPr lang="ru-RU" i="1" dirty="0" err="1" smtClean="0">
                <a:solidFill>
                  <a:srgbClr val="002060"/>
                </a:solidFill>
                <a:latin typeface="Bookman Old Style" pitchFamily="18" charset="0"/>
                <a:cs typeface="Arial" pitchFamily="34" charset="0"/>
              </a:rPr>
              <a:t>тренері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7" r="9415" b="34039"/>
          <a:stretch>
            <a:fillRect/>
          </a:stretch>
        </p:blipFill>
        <p:spPr bwMode="auto">
          <a:xfrm>
            <a:off x="6786577" y="193442"/>
            <a:ext cx="1829047" cy="1092418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46340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32460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Стратегиялық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даму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жоспарын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әзірлеу</a:t>
            </a:r>
            <a:r>
              <a:rPr lang="ru-RU" dirty="0" err="1" smtClean="0">
                <a:solidFill>
                  <a:srgbClr val="002060"/>
                </a:solidFill>
                <a:latin typeface="Arial Narrow" pitchFamily="34" charset="0"/>
              </a:rPr>
              <a:t>-ұйымның</a:t>
            </a:r>
            <a:r>
              <a:rPr lang="ru-RU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Narrow" pitchFamily="34" charset="0"/>
              </a:rPr>
              <a:t>ұзақ</a:t>
            </a:r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Narrow" pitchFamily="34" charset="0"/>
              </a:rPr>
              <a:t>мерзімді</a:t>
            </a:r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Narrow" pitchFamily="34" charset="0"/>
              </a:rPr>
              <a:t>мақсаттарын</a:t>
            </a:r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Narrow" pitchFamily="34" charset="0"/>
              </a:rPr>
              <a:t>және</a:t>
            </a:r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Narrow" pitchFamily="34" charset="0"/>
              </a:rPr>
              <a:t>оларға</a:t>
            </a:r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Narrow" pitchFamily="34" charset="0"/>
              </a:rPr>
              <a:t>қол</a:t>
            </a:r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Narrow" pitchFamily="34" charset="0"/>
              </a:rPr>
              <a:t>жеткізу</a:t>
            </a:r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Narrow" pitchFamily="34" charset="0"/>
              </a:rPr>
              <a:t>жолдарын</a:t>
            </a:r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Narrow" pitchFamily="34" charset="0"/>
              </a:rPr>
              <a:t>таңдау</a:t>
            </a:r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Narrow" pitchFamily="34" charset="0"/>
              </a:rPr>
              <a:t>үшін</a:t>
            </a:r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Narrow" pitchFamily="34" charset="0"/>
              </a:rPr>
              <a:t>негіз</a:t>
            </a:r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.      </a:t>
            </a:r>
            <a:endParaRPr lang="ru-RU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marL="355600" indent="0">
              <a:buNone/>
            </a:pPr>
            <a:r>
              <a:rPr lang="ru-RU" u="sng" dirty="0" err="1" smtClean="0">
                <a:solidFill>
                  <a:srgbClr val="002060"/>
                </a:solidFill>
                <a:latin typeface="Arial Narrow" pitchFamily="34" charset="0"/>
              </a:rPr>
              <a:t>Стратегиялық</a:t>
            </a:r>
            <a:r>
              <a:rPr lang="ru-RU" u="sng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u="sng" dirty="0" err="1">
                <a:solidFill>
                  <a:srgbClr val="002060"/>
                </a:solidFill>
                <a:latin typeface="Arial Narrow" pitchFamily="34" charset="0"/>
              </a:rPr>
              <a:t>жоспарлау</a:t>
            </a:r>
            <a:r>
              <a:rPr lang="ru-RU" u="sng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u="sng" dirty="0" err="1">
                <a:solidFill>
                  <a:srgbClr val="002060"/>
                </a:solidFill>
                <a:latin typeface="Arial Narrow" pitchFamily="34" charset="0"/>
              </a:rPr>
              <a:t>таңдалған</a:t>
            </a:r>
            <a:r>
              <a:rPr lang="ru-RU" u="sng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u="sng" dirty="0" err="1">
                <a:solidFill>
                  <a:srgbClr val="002060"/>
                </a:solidFill>
                <a:latin typeface="Arial Narrow" pitchFamily="34" charset="0"/>
              </a:rPr>
              <a:t>миссияны</a:t>
            </a:r>
            <a:r>
              <a:rPr lang="ru-RU" u="sng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u="sng" dirty="0" err="1">
                <a:solidFill>
                  <a:srgbClr val="002060"/>
                </a:solidFill>
                <a:latin typeface="Arial Narrow" pitchFamily="34" charset="0"/>
              </a:rPr>
              <a:t>орындау</a:t>
            </a:r>
            <a:r>
              <a:rPr lang="ru-RU" u="sng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u="sng" dirty="0" err="1">
                <a:solidFill>
                  <a:srgbClr val="002060"/>
                </a:solidFill>
                <a:latin typeface="Arial Narrow" pitchFamily="34" charset="0"/>
              </a:rPr>
              <a:t>бойынша</a:t>
            </a:r>
            <a:r>
              <a:rPr lang="ru-RU" u="sng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u="sng" dirty="0" err="1">
                <a:solidFill>
                  <a:srgbClr val="002060"/>
                </a:solidFill>
                <a:latin typeface="Arial Narrow" pitchFamily="34" charset="0"/>
              </a:rPr>
              <a:t>негізгі</a:t>
            </a:r>
            <a:r>
              <a:rPr lang="ru-RU" u="sng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u="sng" dirty="0" err="1">
                <a:solidFill>
                  <a:srgbClr val="002060"/>
                </a:solidFill>
                <a:latin typeface="Arial Narrow" pitchFamily="34" charset="0"/>
              </a:rPr>
              <a:t>мақсаттар</a:t>
            </a:r>
            <a:r>
              <a:rPr lang="ru-RU" u="sng" dirty="0">
                <a:solidFill>
                  <a:srgbClr val="002060"/>
                </a:solidFill>
                <a:latin typeface="Arial Narrow" pitchFamily="34" charset="0"/>
              </a:rPr>
              <a:t> мен </a:t>
            </a:r>
            <a:r>
              <a:rPr lang="ru-RU" u="sng" dirty="0" err="1">
                <a:solidFill>
                  <a:srgbClr val="002060"/>
                </a:solidFill>
                <a:latin typeface="Arial Narrow" pitchFamily="34" charset="0"/>
              </a:rPr>
              <a:t>міндеттерге</a:t>
            </a:r>
            <a:r>
              <a:rPr lang="ru-RU" u="sng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u="sng" dirty="0" err="1">
                <a:solidFill>
                  <a:srgbClr val="002060"/>
                </a:solidFill>
                <a:latin typeface="Arial Narrow" pitchFamily="34" charset="0"/>
              </a:rPr>
              <a:t>қол</a:t>
            </a:r>
            <a:r>
              <a:rPr lang="ru-RU" u="sng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u="sng" dirty="0" err="1">
                <a:solidFill>
                  <a:srgbClr val="002060"/>
                </a:solidFill>
                <a:latin typeface="Arial Narrow" pitchFamily="34" charset="0"/>
              </a:rPr>
              <a:t>жеткізу</a:t>
            </a:r>
            <a:r>
              <a:rPr lang="ru-RU" u="sng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u="sng" dirty="0" err="1">
                <a:solidFill>
                  <a:srgbClr val="002060"/>
                </a:solidFill>
                <a:latin typeface="Arial Narrow" pitchFamily="34" charset="0"/>
              </a:rPr>
              <a:t>үшін</a:t>
            </a:r>
            <a:r>
              <a:rPr lang="ru-RU" u="sng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u="sng" dirty="0" err="1" smtClean="0">
                <a:solidFill>
                  <a:srgbClr val="002060"/>
                </a:solidFill>
                <a:latin typeface="Arial Narrow" pitchFamily="34" charset="0"/>
              </a:rPr>
              <a:t>ұйым</a:t>
            </a:r>
            <a:r>
              <a:rPr lang="ru-RU" u="sng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u="sng" dirty="0" err="1">
                <a:solidFill>
                  <a:srgbClr val="002060"/>
                </a:solidFill>
                <a:latin typeface="Arial Narrow" pitchFamily="34" charset="0"/>
              </a:rPr>
              <a:t>ресурстарын</a:t>
            </a:r>
            <a:r>
              <a:rPr lang="ru-RU" u="sng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u="sng" dirty="0" err="1">
                <a:solidFill>
                  <a:srgbClr val="002060"/>
                </a:solidFill>
                <a:latin typeface="Arial Narrow" pitchFamily="34" charset="0"/>
              </a:rPr>
              <a:t>тиімді</a:t>
            </a:r>
            <a:r>
              <a:rPr lang="ru-RU" u="sng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u="sng" dirty="0" err="1">
                <a:solidFill>
                  <a:srgbClr val="002060"/>
                </a:solidFill>
                <a:latin typeface="Arial Narrow" pitchFamily="34" charset="0"/>
              </a:rPr>
              <a:t>бөлуге</a:t>
            </a:r>
            <a:r>
              <a:rPr lang="ru-RU" u="sng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u="sng" dirty="0" err="1">
                <a:solidFill>
                  <a:srgbClr val="002060"/>
                </a:solidFill>
                <a:latin typeface="Arial Narrow" pitchFamily="34" charset="0"/>
              </a:rPr>
              <a:t>және</a:t>
            </a:r>
            <a:r>
              <a:rPr lang="ru-RU" u="sng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u="sng" dirty="0" err="1">
                <a:solidFill>
                  <a:srgbClr val="002060"/>
                </a:solidFill>
                <a:latin typeface="Arial Narrow" pitchFamily="34" charset="0"/>
              </a:rPr>
              <a:t>пайдалануға</a:t>
            </a:r>
            <a:r>
              <a:rPr lang="ru-RU" u="sng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u="sng" dirty="0" err="1">
                <a:solidFill>
                  <a:srgbClr val="002060"/>
                </a:solidFill>
                <a:latin typeface="Arial Narrow" pitchFamily="34" charset="0"/>
              </a:rPr>
              <a:t>көмектеседі</a:t>
            </a:r>
            <a:r>
              <a:rPr lang="ru-RU" u="sng" dirty="0" smtClean="0">
                <a:solidFill>
                  <a:srgbClr val="002060"/>
                </a:solidFill>
                <a:latin typeface="Arial Narrow" pitchFamily="34" charset="0"/>
              </a:rPr>
              <a:t>.</a:t>
            </a:r>
          </a:p>
          <a:p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Бекітілген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жоспардың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Narrow" pitchFamily="34" charset="0"/>
              </a:rPr>
              <a:t>өзектілігін</a:t>
            </a:r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Narrow" pitchFamily="34" charset="0"/>
              </a:rPr>
              <a:t>жоғалтпауы</a:t>
            </a:r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Narrow" pitchFamily="34" charset="0"/>
              </a:rPr>
              <a:t>үшін</a:t>
            </a:r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Narrow" pitchFamily="34" charset="0"/>
              </a:rPr>
              <a:t>жүйелі</a:t>
            </a:r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Narrow" pitchFamily="34" charset="0"/>
              </a:rPr>
              <a:t>түрде</a:t>
            </a:r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бақылау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жасау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керек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Narrow" pitchFamily="34" charset="0"/>
              </a:rPr>
              <a:t>және</a:t>
            </a:r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ұйымның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стратегиясына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тексеру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жүргізу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қажет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,</a:t>
            </a:r>
            <a:r>
              <a:rPr lang="ru-RU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Narrow" pitchFamily="34" charset="0"/>
              </a:rPr>
              <a:t>өйткені</a:t>
            </a:r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Narrow" pitchFamily="34" charset="0"/>
              </a:rPr>
              <a:t>нарықтық</a:t>
            </a:r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Narrow" pitchFamily="34" charset="0"/>
              </a:rPr>
              <a:t>жағдай</a:t>
            </a:r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 Narrow" pitchFamily="34" charset="0"/>
              </a:rPr>
              <a:t>мен </a:t>
            </a:r>
            <a:r>
              <a:rPr lang="ru-RU" dirty="0" err="1" smtClean="0">
                <a:solidFill>
                  <a:srgbClr val="002060"/>
                </a:solidFill>
                <a:latin typeface="Arial Narrow" pitchFamily="34" charset="0"/>
              </a:rPr>
              <a:t>ұйымның</a:t>
            </a:r>
            <a:r>
              <a:rPr lang="ru-RU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Narrow" pitchFamily="34" charset="0"/>
              </a:rPr>
              <a:t>ішкі</a:t>
            </a:r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Narrow" pitchFamily="34" charset="0"/>
              </a:rPr>
              <a:t>процестері</a:t>
            </a:r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Narrow" pitchFamily="34" charset="0"/>
              </a:rPr>
              <a:t>стратегиялық</a:t>
            </a:r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Narrow" pitchFamily="34" charset="0"/>
              </a:rPr>
              <a:t>жоспар</a:t>
            </a:r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Narrow" pitchFamily="34" charset="0"/>
              </a:rPr>
              <a:t>әзірленген</a:t>
            </a:r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Narrow" pitchFamily="34" charset="0"/>
              </a:rPr>
              <a:t>кезде</a:t>
            </a:r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 Narrow" pitchFamily="34" charset="0"/>
              </a:rPr>
              <a:t>өзіндеріне</a:t>
            </a:r>
            <a:r>
              <a:rPr lang="ru-RU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 Narrow" pitchFamily="34" charset="0"/>
              </a:rPr>
              <a:t>әсер</a:t>
            </a:r>
            <a:r>
              <a:rPr lang="ru-RU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 Narrow" pitchFamily="34" charset="0"/>
              </a:rPr>
              <a:t>етпеген</a:t>
            </a:r>
            <a:r>
              <a:rPr lang="ru-RU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 Narrow" pitchFamily="34" charset="0"/>
              </a:rPr>
              <a:t>факторлардың</a:t>
            </a:r>
            <a:r>
              <a:rPr lang="ru-RU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Narrow" pitchFamily="34" charset="0"/>
              </a:rPr>
              <a:t>әсерінен</a:t>
            </a:r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Narrow" pitchFamily="34" charset="0"/>
              </a:rPr>
              <a:t>айтарлықтай</a:t>
            </a:r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Narrow" pitchFamily="34" charset="0"/>
              </a:rPr>
              <a:t>өзгеруі</a:t>
            </a:r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Narrow" pitchFamily="34" charset="0"/>
              </a:rPr>
              <a:t>мүмкін</a:t>
            </a:r>
            <a:r>
              <a:rPr lang="ru-RU" dirty="0" smtClean="0">
                <a:solidFill>
                  <a:srgbClr val="002060"/>
                </a:solidFill>
                <a:latin typeface="Arial Narrow" pitchFamily="34" charset="0"/>
              </a:rPr>
              <a:t>.</a:t>
            </a:r>
          </a:p>
          <a:p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Ұйымның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уақыты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мен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ресурстарын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өзектілігін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жоғалтқан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мақсатқа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қол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жеткізуге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жұмсамай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таңдалған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жолдың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тиімсіздігін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уақытында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анықтаған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дұрыс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  <a:latin typeface="Bookman Old Style" pitchFamily="18" charset="0"/>
              </a:rPr>
              <a:t>≪</a:t>
            </a:r>
            <a:r>
              <a:rPr lang="ru-RU" sz="5400" b="1" dirty="0" err="1" smtClean="0">
                <a:solidFill>
                  <a:srgbClr val="002060"/>
                </a:solidFill>
                <a:latin typeface="Bookman Old Style" pitchFamily="18" charset="0"/>
              </a:rPr>
              <a:t>Сұрақтар</a:t>
            </a:r>
            <a:r>
              <a:rPr lang="ru-RU" sz="5400" b="1" dirty="0" smtClean="0">
                <a:solidFill>
                  <a:srgbClr val="002060"/>
                </a:solidFill>
                <a:latin typeface="Bookman Old Style" pitchFamily="18" charset="0"/>
              </a:rPr>
              <a:t>≫</a:t>
            </a:r>
            <a:endParaRPr lang="ru-RU" sz="54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1026" name="Picture 2" descr="https://ds04.infourok.ru/uploads/ex/0a10/000aa4e7-935fd1e6/hello_html_m43c1c0c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981200"/>
            <a:ext cx="5867400" cy="4400551"/>
          </a:xfrm>
          <a:prstGeom prst="rect">
            <a:avLst/>
          </a:prstGeom>
          <a:noFill/>
        </p:spPr>
      </p:pic>
      <p:sp>
        <p:nvSpPr>
          <p:cNvPr id="3" name="AutoShape 2" descr="https://a.d-cd.net/9f7a285s-96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86058"/>
            <a:ext cx="8686800" cy="1428760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5400" dirty="0" err="1" smtClean="0">
                <a:solidFill>
                  <a:srgbClr val="002060"/>
                </a:solidFill>
                <a:latin typeface="Bookman Old Style" pitchFamily="18" charset="0"/>
                <a:cs typeface="Arial" pitchFamily="34" charset="0"/>
              </a:rPr>
              <a:t>Назарларыңызға</a:t>
            </a:r>
            <a:r>
              <a:rPr lang="ru-RU" sz="5400" dirty="0" smtClean="0">
                <a:solidFill>
                  <a:srgbClr val="002060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ru-RU" sz="5400" dirty="0" err="1" smtClean="0">
                <a:solidFill>
                  <a:srgbClr val="002060"/>
                </a:solidFill>
                <a:latin typeface="Bookman Old Style" pitchFamily="18" charset="0"/>
                <a:cs typeface="Arial" pitchFamily="34" charset="0"/>
              </a:rPr>
              <a:t>рақмет</a:t>
            </a:r>
            <a:r>
              <a:rPr lang="ru-RU" sz="5400" dirty="0" smtClean="0">
                <a:solidFill>
                  <a:srgbClr val="002060"/>
                </a:solidFill>
                <a:latin typeface="Bookman Old Style" pitchFamily="18" charset="0"/>
                <a:cs typeface="Arial" pitchFamily="34" charset="0"/>
              </a:rPr>
              <a:t>!</a:t>
            </a:r>
            <a:endParaRPr lang="ru-RU" sz="5400" dirty="0">
              <a:solidFill>
                <a:srgbClr val="002060"/>
              </a:solidFill>
              <a:latin typeface="Bookman Old Style" pitchFamily="18" charset="0"/>
              <a:cs typeface="Arial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7" r="9415" b="34039"/>
          <a:stretch>
            <a:fillRect/>
          </a:stretch>
        </p:blipFill>
        <p:spPr bwMode="auto">
          <a:xfrm>
            <a:off x="5940153" y="193442"/>
            <a:ext cx="2675472" cy="1579374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www.martindale-avvo.com/wp-content/uploads/Lead-Response-Ti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0"/>
            <a:ext cx="1676400" cy="16764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БҒДМБ 2020-2025 </a:t>
            </a:r>
            <a:r>
              <a:rPr lang="ru-RU" b="1" dirty="0">
                <a:solidFill>
                  <a:srgbClr val="002060"/>
                </a:solidFill>
              </a:rPr>
              <a:t>ж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User\Desktop\wgFV0YhzNA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676400"/>
            <a:ext cx="7670800" cy="431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3656" y="5867400"/>
            <a:ext cx="89803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Не? </a:t>
            </a:r>
            <a:r>
              <a:rPr lang="ru-RU" sz="4000" b="1" dirty="0" err="1" smtClean="0">
                <a:solidFill>
                  <a:srgbClr val="C00000"/>
                </a:solidFill>
              </a:rPr>
              <a:t>Қашан</a:t>
            </a:r>
            <a:r>
              <a:rPr lang="ru-RU" sz="4000" b="1" dirty="0" smtClean="0">
                <a:solidFill>
                  <a:srgbClr val="C00000"/>
                </a:solidFill>
              </a:rPr>
              <a:t>? Не </a:t>
            </a:r>
            <a:r>
              <a:rPr lang="ru-RU" sz="4000" b="1" dirty="0" err="1" smtClean="0">
                <a:solidFill>
                  <a:srgbClr val="C00000"/>
                </a:solidFill>
              </a:rPr>
              <a:t>үшін</a:t>
            </a:r>
            <a:r>
              <a:rPr lang="ru-RU" sz="4000" b="1" dirty="0" smtClean="0">
                <a:solidFill>
                  <a:srgbClr val="C00000"/>
                </a:solidFill>
              </a:rPr>
              <a:t>?</a:t>
            </a:r>
            <a:r>
              <a:rPr lang="kk-KZ" sz="4000" b="1" dirty="0" smtClean="0">
                <a:solidFill>
                  <a:srgbClr val="C00000"/>
                </a:solidFill>
              </a:rPr>
              <a:t>Нәтижесі қандай?</a:t>
            </a:r>
            <a:endParaRPr lang="ru-RU" sz="4000" b="1" dirty="0">
              <a:ln w="38100">
                <a:solidFill>
                  <a:schemeClr val="tx1"/>
                </a:solidFill>
              </a:ln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Oval 54"/>
          <p:cNvSpPr/>
          <p:nvPr/>
        </p:nvSpPr>
        <p:spPr>
          <a:xfrm>
            <a:off x="2025904" y="1443033"/>
            <a:ext cx="4885927" cy="4775200"/>
          </a:xfrm>
          <a:prstGeom prst="ellipse">
            <a:avLst/>
          </a:prstGeom>
          <a:noFill/>
          <a:ln w="3175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923269" y="2384690"/>
            <a:ext cx="3989426" cy="949434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36997" algn="ctr"/>
            <a:r>
              <a:rPr lang="ru-RU" sz="1350" cap="all" dirty="0" err="1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Қазақстандық</a:t>
            </a:r>
            <a:r>
              <a:rPr lang="ru-RU" sz="1350" cap="all" dirty="0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 </a:t>
            </a:r>
            <a:r>
              <a:rPr lang="ru-RU" sz="1350" cap="all" dirty="0" err="1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білім</a:t>
            </a:r>
            <a:r>
              <a:rPr lang="ru-RU" sz="1350" cap="all" dirty="0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 ЖӘНЕ </a:t>
            </a:r>
            <a:r>
              <a:rPr lang="ru-RU" sz="1350" cap="all" dirty="0" err="1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ғылымның</a:t>
            </a:r>
            <a:r>
              <a:rPr lang="ru-RU" sz="1350" cap="all" dirty="0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 </a:t>
            </a:r>
            <a:r>
              <a:rPr lang="ru-RU" sz="1350" cap="all" dirty="0" err="1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жаһандық</a:t>
            </a:r>
            <a:r>
              <a:rPr lang="ru-RU" sz="1350" cap="all" dirty="0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 </a:t>
            </a:r>
            <a:r>
              <a:rPr lang="ru-RU" sz="1350" cap="all" dirty="0" err="1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бәсекеге</a:t>
            </a:r>
            <a:r>
              <a:rPr lang="ru-RU" sz="1350" cap="all" dirty="0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 </a:t>
            </a:r>
            <a:r>
              <a:rPr lang="ru-RU" sz="1350" cap="all" dirty="0" err="1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қабілеттілігін</a:t>
            </a:r>
            <a:r>
              <a:rPr lang="ru-RU" sz="1350" cap="all" dirty="0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 </a:t>
            </a:r>
            <a:r>
              <a:rPr lang="ru-RU" sz="1350" cap="all" dirty="0" err="1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арттыру</a:t>
            </a:r>
            <a:endParaRPr lang="ru-RU" sz="1350" cap="all" dirty="0">
              <a:solidFill>
                <a:prstClr val="black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923268" y="2384690"/>
            <a:ext cx="955335" cy="949434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4" name="Прямоугольник 2"/>
          <p:cNvSpPr/>
          <p:nvPr/>
        </p:nvSpPr>
        <p:spPr>
          <a:xfrm>
            <a:off x="1245112" y="1761407"/>
            <a:ext cx="2783963" cy="650948"/>
          </a:xfrm>
          <a:prstGeom prst="rect">
            <a:avLst/>
          </a:prstGeom>
          <a:effectLst/>
        </p:spPr>
        <p:txBody>
          <a:bodyPr lIns="80631" tIns="40316" rIns="80631" bIns="40316" anchor="ctr"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kk-KZ" sz="2700" b="1" dirty="0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МАҚСАТТАРЫ:</a:t>
            </a:r>
            <a:endParaRPr lang="ru-RU" sz="2700" b="1" dirty="0">
              <a:solidFill>
                <a:prstClr val="black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923269" y="3455734"/>
            <a:ext cx="3989426" cy="949434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25104" algn="ctr">
              <a:lnSpc>
                <a:spcPct val="90000"/>
              </a:lnSpc>
              <a:spcBef>
                <a:spcPct val="0"/>
              </a:spcBef>
              <a:tabLst>
                <a:tab pos="742950" algn="l"/>
              </a:tabLst>
            </a:pPr>
            <a:r>
              <a:rPr lang="ru-RU" sz="1350" cap="all" dirty="0" err="1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Тұлғаны</a:t>
            </a:r>
            <a:r>
              <a:rPr lang="ru-RU" sz="1350" cap="all" dirty="0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 </a:t>
            </a:r>
            <a:r>
              <a:rPr lang="ru-RU" sz="1350" cap="all" dirty="0" err="1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Жалпыадамзаттық</a:t>
            </a:r>
            <a:r>
              <a:rPr lang="ru-RU" sz="1350" cap="all" dirty="0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 </a:t>
            </a:r>
            <a:r>
              <a:rPr lang="ru-RU" sz="1350" cap="all" dirty="0" err="1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құндылықтар</a:t>
            </a:r>
            <a:r>
              <a:rPr lang="ru-RU" sz="1350" cap="all" dirty="0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 </a:t>
            </a:r>
            <a:r>
              <a:rPr lang="ru-RU" sz="1350" cap="all" dirty="0" err="1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негізінде</a:t>
            </a:r>
            <a:r>
              <a:rPr lang="ru-RU" sz="1350" cap="all" dirty="0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 </a:t>
            </a:r>
            <a:r>
              <a:rPr lang="ru-RU" sz="1350" cap="all" dirty="0" err="1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тәрбиелеу</a:t>
            </a:r>
            <a:r>
              <a:rPr lang="ru-RU" sz="1350" cap="all" dirty="0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 </a:t>
            </a:r>
            <a:r>
              <a:rPr lang="ru-RU" sz="1350" cap="all" dirty="0" err="1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және</a:t>
            </a:r>
            <a:r>
              <a:rPr lang="ru-RU" sz="1350" cap="all" dirty="0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 </a:t>
            </a:r>
            <a:r>
              <a:rPr lang="ru-RU" sz="1350" cap="all" dirty="0" err="1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оқыту</a:t>
            </a:r>
            <a:endParaRPr lang="ru-RU" sz="1350" cap="all" dirty="0">
              <a:solidFill>
                <a:prstClr val="black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923268" y="3455734"/>
            <a:ext cx="955335" cy="949434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896767" y="4526778"/>
            <a:ext cx="3989426" cy="949434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01304" algn="ctr">
              <a:lnSpc>
                <a:spcPct val="90000"/>
              </a:lnSpc>
              <a:spcBef>
                <a:spcPct val="0"/>
              </a:spcBef>
            </a:pPr>
            <a:r>
              <a:rPr lang="ru-RU" sz="1350" cap="all" dirty="0" err="1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Елдің</a:t>
            </a:r>
            <a:r>
              <a:rPr lang="ru-RU" sz="1350" cap="all" dirty="0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 </a:t>
            </a:r>
            <a:r>
              <a:rPr lang="ru-RU" sz="1350" cap="all" dirty="0" err="1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әлеуметтік-экономикалық</a:t>
            </a:r>
            <a:r>
              <a:rPr lang="ru-RU" sz="1350" cap="all" dirty="0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 </a:t>
            </a:r>
            <a:r>
              <a:rPr lang="ru-RU" sz="1350" cap="all" dirty="0" err="1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дамуындағы</a:t>
            </a:r>
            <a:r>
              <a:rPr lang="ru-RU" sz="1350" cap="all" dirty="0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 </a:t>
            </a:r>
            <a:r>
              <a:rPr lang="ru-RU" sz="1350" cap="all" dirty="0" err="1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ғылымның</a:t>
            </a:r>
            <a:r>
              <a:rPr lang="ru-RU" sz="1350" cap="all" dirty="0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 </a:t>
            </a:r>
            <a:r>
              <a:rPr lang="ru-RU" sz="1350" cap="all" dirty="0" err="1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үлесін</a:t>
            </a:r>
            <a:r>
              <a:rPr lang="ru-RU" sz="1350" cap="all" dirty="0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 </a:t>
            </a:r>
            <a:r>
              <a:rPr lang="ru-RU" sz="1350" cap="all" dirty="0" err="1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арттыру</a:t>
            </a:r>
            <a:endParaRPr lang="ru-RU" sz="1350" cap="all" dirty="0">
              <a:solidFill>
                <a:prstClr val="black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896767" y="4526778"/>
            <a:ext cx="955335" cy="949434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20" y="3630637"/>
            <a:ext cx="599628" cy="59962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80" y="2533965"/>
            <a:ext cx="644311" cy="64431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06" y="4709674"/>
            <a:ext cx="583642" cy="583642"/>
          </a:xfrm>
          <a:prstGeom prst="rect">
            <a:avLst/>
          </a:prstGeom>
        </p:spPr>
      </p:pic>
      <p:sp>
        <p:nvSpPr>
          <p:cNvPr id="34" name="Rounded Rectangle 33"/>
          <p:cNvSpPr/>
          <p:nvPr/>
        </p:nvSpPr>
        <p:spPr>
          <a:xfrm>
            <a:off x="5069541" y="2354086"/>
            <a:ext cx="3835559" cy="59264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81013">
              <a:lnSpc>
                <a:spcPct val="107000"/>
              </a:lnSpc>
              <a:spcBef>
                <a:spcPts val="900"/>
              </a:spcBef>
            </a:pPr>
            <a:r>
              <a:rPr lang="ru-RU" sz="1200" cap="all" dirty="0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Білім және ғылым жүйесінің кадрлық әлеуетін дамыту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5069541" y="3041491"/>
            <a:ext cx="3858559" cy="59264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76250">
              <a:lnSpc>
                <a:spcPct val="107000"/>
              </a:lnSpc>
              <a:spcBef>
                <a:spcPts val="900"/>
              </a:spcBef>
            </a:pPr>
            <a:r>
              <a:rPr lang="ru-RU" sz="1200" cap="all" dirty="0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Барлық деңгейдегі білім беру мазмұнын жаңғырту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5069541" y="3721450"/>
            <a:ext cx="3858559" cy="59264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5541">
              <a:lnSpc>
                <a:spcPct val="107000"/>
              </a:lnSpc>
              <a:spcBef>
                <a:spcPts val="900"/>
              </a:spcBef>
            </a:pPr>
            <a:r>
              <a:rPr lang="ru-RU" sz="1200" cap="all" dirty="0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Инфрақұрылымды дамыту және цифрландыру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5069541" y="4408855"/>
            <a:ext cx="3858559" cy="59264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5541"/>
            <a:r>
              <a:rPr lang="ru-RU" sz="1200" cap="all" dirty="0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басқару және қаржыландыру Жүйесін трансформациялау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5058041" y="5097922"/>
            <a:ext cx="3858559" cy="59264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67929">
              <a:lnSpc>
                <a:spcPct val="107000"/>
              </a:lnSpc>
              <a:spcBef>
                <a:spcPts val="900"/>
              </a:spcBef>
            </a:pPr>
            <a:r>
              <a:rPr lang="ru-RU" sz="1200" cap="all" dirty="0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Ғылыми-зерттеу жұмыстарын  жаңғырту</a:t>
            </a:r>
          </a:p>
        </p:txBody>
      </p:sp>
      <p:sp>
        <p:nvSpPr>
          <p:cNvPr id="44" name="Oval 43"/>
          <p:cNvSpPr/>
          <p:nvPr/>
        </p:nvSpPr>
        <p:spPr>
          <a:xfrm>
            <a:off x="5068885" y="2354086"/>
            <a:ext cx="596900" cy="592640"/>
          </a:xfrm>
          <a:prstGeom prst="ellipse">
            <a:avLst/>
          </a:prstGeom>
          <a:solidFill>
            <a:schemeClr val="bg1"/>
          </a:solidFill>
          <a:ln w="6032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5068885" y="3041491"/>
            <a:ext cx="596900" cy="592640"/>
          </a:xfrm>
          <a:prstGeom prst="ellipse">
            <a:avLst/>
          </a:prstGeom>
          <a:solidFill>
            <a:schemeClr val="bg1"/>
          </a:solidFill>
          <a:ln w="6032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5063647" y="3721450"/>
            <a:ext cx="596900" cy="592640"/>
          </a:xfrm>
          <a:prstGeom prst="ellipse">
            <a:avLst/>
          </a:prstGeom>
          <a:solidFill>
            <a:schemeClr val="bg1"/>
          </a:solidFill>
          <a:ln w="6032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5068885" y="4401409"/>
            <a:ext cx="596900" cy="592640"/>
          </a:xfrm>
          <a:prstGeom prst="ellipse">
            <a:avLst/>
          </a:prstGeom>
          <a:solidFill>
            <a:schemeClr val="bg1"/>
          </a:solidFill>
          <a:ln w="6032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5068885" y="5097922"/>
            <a:ext cx="596900" cy="592640"/>
          </a:xfrm>
          <a:prstGeom prst="ellipse">
            <a:avLst/>
          </a:prstGeom>
          <a:solidFill>
            <a:schemeClr val="bg1"/>
          </a:solidFill>
          <a:ln w="6032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050" y="2492508"/>
            <a:ext cx="347977" cy="315796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933" y="3140233"/>
            <a:ext cx="406579" cy="40657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051" y="3883954"/>
            <a:ext cx="218207" cy="218207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50" y="3995786"/>
            <a:ext cx="206238" cy="20623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489" y="4476360"/>
            <a:ext cx="357538" cy="357538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479" y="5231837"/>
            <a:ext cx="320408" cy="320408"/>
          </a:xfrm>
          <a:prstGeom prst="rect">
            <a:avLst/>
          </a:prstGeom>
        </p:spPr>
      </p:pic>
      <p:sp>
        <p:nvSpPr>
          <p:cNvPr id="56" name="Прямоугольник 2"/>
          <p:cNvSpPr/>
          <p:nvPr/>
        </p:nvSpPr>
        <p:spPr>
          <a:xfrm>
            <a:off x="5660546" y="1771434"/>
            <a:ext cx="3326237" cy="587426"/>
          </a:xfrm>
          <a:prstGeom prst="rect">
            <a:avLst/>
          </a:prstGeom>
          <a:effectLst/>
        </p:spPr>
        <p:txBody>
          <a:bodyPr lIns="80631" tIns="40316" rIns="80631" bIns="40316" anchor="ctr"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kk-KZ" sz="2700" b="1" dirty="0">
                <a:solidFill>
                  <a:prstClr val="black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БАҒЫТТАРЫ:</a:t>
            </a:r>
            <a:endParaRPr lang="ru-RU" sz="2700" b="1" dirty="0">
              <a:solidFill>
                <a:prstClr val="black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403546" y="1088802"/>
            <a:ext cx="7191370" cy="735952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/>
        </p:spPr>
        <p:txBody>
          <a:bodyPr lIns="80631" tIns="40316" rIns="80631" bIns="40316" anchor="ctr"/>
          <a:lstStyle>
            <a:defPPr>
              <a:defRPr lang="ru-RU"/>
            </a:defPPr>
            <a:lvl1pPr>
              <a:lnSpc>
                <a:spcPct val="90000"/>
              </a:lnSpc>
              <a:spcBef>
                <a:spcPct val="0"/>
              </a:spcBef>
              <a:defRPr sz="3600" b="1"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z="1800" dirty="0">
                <a:solidFill>
                  <a:prstClr val="white"/>
                </a:solidFill>
                <a:ea typeface="Tahoma" panose="020B0604030504040204" pitchFamily="34" charset="0"/>
              </a:rPr>
              <a:t>2020-2025 ЖЫЛДАРҒА АРНАЛҒАН </a:t>
            </a:r>
            <a:r>
              <a:rPr lang="ru-RU" sz="1800" dirty="0">
                <a:solidFill>
                  <a:prstClr val="white"/>
                </a:solidFill>
                <a:ea typeface="+mn-ea"/>
              </a:rPr>
              <a:t>БІЛІМ БЕРУДІ ЖӘНЕ ҒЫЛЫМДЫ ДАМЫТУДЫҢ МЕМЛЕКЕТТІК БАҒДАРЛАМАСЫ</a:t>
            </a:r>
            <a:endParaRPr lang="en-US" sz="2700" dirty="0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1000" y="6407404"/>
            <a:ext cx="8915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i="1" dirty="0" err="1">
                <a:solidFill>
                  <a:srgbClr val="C00000"/>
                </a:solidFill>
              </a:rPr>
              <a:t>Қазақстан</a:t>
            </a:r>
            <a:r>
              <a:rPr lang="ru-RU" i="1" dirty="0">
                <a:solidFill>
                  <a:srgbClr val="C00000"/>
                </a:solidFill>
              </a:rPr>
              <a:t> </a:t>
            </a:r>
            <a:r>
              <a:rPr lang="ru-RU" i="1" dirty="0" err="1">
                <a:solidFill>
                  <a:srgbClr val="C00000"/>
                </a:solidFill>
              </a:rPr>
              <a:t>Республикасы</a:t>
            </a:r>
            <a:r>
              <a:rPr lang="ru-RU" i="1" dirty="0">
                <a:solidFill>
                  <a:srgbClr val="C00000"/>
                </a:solidFill>
              </a:rPr>
              <a:t> </a:t>
            </a:r>
            <a:r>
              <a:rPr lang="ru-RU" i="1" dirty="0" err="1">
                <a:solidFill>
                  <a:srgbClr val="C00000"/>
                </a:solidFill>
              </a:rPr>
              <a:t>Үкіметінің</a:t>
            </a:r>
            <a:r>
              <a:rPr lang="ru-RU" i="1" dirty="0">
                <a:solidFill>
                  <a:srgbClr val="C00000"/>
                </a:solidFill>
              </a:rPr>
              <a:t> 2019 </a:t>
            </a:r>
            <a:r>
              <a:rPr lang="ru-RU" i="1" dirty="0" err="1">
                <a:solidFill>
                  <a:srgbClr val="C00000"/>
                </a:solidFill>
              </a:rPr>
              <a:t>жылғы</a:t>
            </a:r>
            <a:r>
              <a:rPr lang="ru-RU" i="1" dirty="0">
                <a:solidFill>
                  <a:srgbClr val="C00000"/>
                </a:solidFill>
              </a:rPr>
              <a:t> 27 </a:t>
            </a:r>
            <a:r>
              <a:rPr lang="ru-RU" i="1" dirty="0" err="1">
                <a:solidFill>
                  <a:srgbClr val="C00000"/>
                </a:solidFill>
              </a:rPr>
              <a:t>желтоқсандағы</a:t>
            </a:r>
            <a:r>
              <a:rPr lang="ru-RU" i="1" dirty="0">
                <a:solidFill>
                  <a:srgbClr val="C00000"/>
                </a:solidFill>
              </a:rPr>
              <a:t> № 988 </a:t>
            </a:r>
            <a:r>
              <a:rPr lang="ru-RU" i="1" dirty="0" err="1">
                <a:solidFill>
                  <a:srgbClr val="C00000"/>
                </a:solidFill>
              </a:rPr>
              <a:t>қаулысы</a:t>
            </a:r>
            <a:endParaRPr lang="ru-RU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72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https://rb.ru/media/upload_tmp/giphy-32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4006561"/>
            <a:ext cx="3390900" cy="2851439"/>
          </a:xfrm>
          <a:prstGeom prst="rect">
            <a:avLst/>
          </a:prstGeom>
          <a:noFill/>
        </p:spPr>
      </p:pic>
      <p:pic>
        <p:nvPicPr>
          <p:cNvPr id="4" name="Picture 7" descr="C:\Users\user\Desktop\pictures\image production\05 орнамент\Орнамент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4" t="41341" r="74005" b="48528"/>
          <a:stretch>
            <a:fillRect/>
          </a:stretch>
        </p:blipFill>
        <p:spPr bwMode="auto">
          <a:xfrm>
            <a:off x="8004037" y="22225"/>
            <a:ext cx="1052651" cy="1030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04800" y="852164"/>
            <a:ext cx="875188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kk-KZ" sz="4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2020-2025 жж БҒДМБ ББ, аудандық/қалалық ББ және жеке ББ жұмыстары қалай  және не арқылы байланысады?</a:t>
            </a:r>
            <a:endParaRPr lang="ru-RU" sz="4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143000" y="246222"/>
            <a:ext cx="7848600" cy="156966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kk-KZ" sz="3200" b="1" i="1" dirty="0" smtClean="0"/>
              <a:t>Жолдары әр түрлі болғанда, жоспарды бірге құрмайды.                                                                                                                                              </a:t>
            </a:r>
            <a:r>
              <a:rPr lang="kk-KZ" sz="3200" i="1" dirty="0" smtClean="0"/>
              <a:t>Конфуций</a:t>
            </a:r>
            <a:endParaRPr lang="ru-RU" sz="3200" dirty="0"/>
          </a:p>
        </p:txBody>
      </p:sp>
      <p:pic>
        <p:nvPicPr>
          <p:cNvPr id="9218" name="Picture 2" descr="Картинки по запросу &quot;перо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2133600"/>
            <a:ext cx="4876800" cy="44672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http://intelum.ru/images/e73bfc0727d0199617850b490bedf1f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47625"/>
            <a:ext cx="9197261" cy="690562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81000" y="4495800"/>
            <a:ext cx="8763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СТРАТЕГИЯЛЫҚ ЖОСПАРЛАУ-МЕКЕМЕНІҢ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ТАБЫСҚА ЕҢ ҚЫСҚА ЖӘНЕ ЕҢ ТИІМДІ ЖОЛ ТАБУЫ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 ҮЗДІКСІЗ ПРОЦЕСС.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http://intelum.ru/images/e73bfc0727d0199617850b490bedf1f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80"/>
            <a:ext cx="9197261" cy="690562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4602381"/>
            <a:ext cx="8915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ББ ҰЙЫМЫНЫҢ  ДАМУЫНЫҢ ТОЛЫҚҚАНДЫ СТРАТЕГИЯЛЫҚ ЖОСПАРЫН ҚҰРУ ҮШІН ..... ҚАЖЕТ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411162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endParaRPr lang="ru-RU" sz="20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65725"/>
              </p:ext>
            </p:extLst>
          </p:nvPr>
        </p:nvGraphicFramePr>
        <p:xfrm>
          <a:off x="304800" y="228600"/>
          <a:ext cx="8686800" cy="6194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/>
                <a:gridCol w="4343400"/>
              </a:tblGrid>
              <a:tr h="3833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НЕ?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32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бөлімнің</a:t>
                      </a:r>
                      <a:r>
                        <a:rPr lang="ru-RU" sz="3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2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атауы</a:t>
                      </a:r>
                      <a:r>
                        <a:rPr lang="ru-RU" sz="3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 </a:t>
                      </a:r>
                      <a:r>
                        <a:rPr lang="ru-RU" sz="32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арқылы</a:t>
                      </a:r>
                      <a:r>
                        <a:rPr lang="ru-RU" sz="3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32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құрал</a:t>
                      </a:r>
                      <a:r>
                        <a:rPr lang="ru-RU" sz="3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39723"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ru-RU" sz="1400" dirty="0"/>
                    </a:p>
                  </a:txBody>
                  <a:tcPr/>
                </a:tc>
              </a:tr>
              <a:tr h="7246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246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246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095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246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246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240" y="71120"/>
            <a:ext cx="9144000" cy="411162"/>
          </a:xfrm>
        </p:spPr>
        <p:txBody>
          <a:bodyPr>
            <a:normAutofit fontScale="90000"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ҰЙЫМНЫҢ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ТОЛЫҚҚАНДЫ СТРАТЕГИЯЛЫҚ ДАМУ ЖОСПАРЫ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ТӨМЕНДЕГІДЕЙ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БӨЛІМДЕРДІ ҚАМТИДЫ: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8524667"/>
              </p:ext>
            </p:extLst>
          </p:nvPr>
        </p:nvGraphicFramePr>
        <p:xfrm>
          <a:off x="141971" y="482282"/>
          <a:ext cx="9006842" cy="63516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7179"/>
                <a:gridCol w="6139663"/>
              </a:tblGrid>
              <a:tr h="323805">
                <a:tc>
                  <a:txBody>
                    <a:bodyPr/>
                    <a:lstStyle/>
                    <a:p>
                      <a:pPr algn="ctr"/>
                      <a:r>
                        <a:rPr lang="kk-KZ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БӨЛІМДЕРІ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ҚҰРАЛДАРЫ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6384">
                <a:tc>
                  <a:txBody>
                    <a:bodyPr/>
                    <a:lstStyle/>
                    <a:p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Жоспарды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әзірлеу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кезіндегі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ұйымның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сыртқы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және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ішкі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контекстін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талдау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нәтижелері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SWOT-ТАЛДАУ;</a:t>
                      </a:r>
                    </a:p>
                    <a:p>
                      <a:pPr lvl="0"/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«ЫҚТИМАЛ / ӘСЕР ЕТУШІ» МАТРИЦАСЫН ҚҰРУ;</a:t>
                      </a:r>
                    </a:p>
                    <a:p>
                      <a:pPr lvl="0"/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ҚАУІПТЕР МЕН МҮМКІНДІКТЕРДІ 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ҚҰРУ</a:t>
                      </a:r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/</a:t>
                      </a:r>
                      <a:r>
                        <a:rPr lang="kk-KZ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ҚАЛЫПТАСТЫРУ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ru-RU" sz="15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63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Ұйымның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ағымдағы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қызметі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мен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ұзақ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мерзімді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даму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міндеттерін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сипаттау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Ұйымның</a:t>
                      </a: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ағымдағы</a:t>
                      </a: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қызметі</a:t>
                      </a: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туралы</a:t>
                      </a: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аналитикалық</a:t>
                      </a: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анықтама</a:t>
                      </a: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және</a:t>
                      </a: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болашаққа</a:t>
                      </a: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болжам</a:t>
                      </a: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92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Ұйым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миссиясы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мен даму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стратегияларының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сипаттамасы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Миссия-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басты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мақсат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Ұйымның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миссиясында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міндетті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түрде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қызмет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саласы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және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оның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түпкі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мақсаты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көрсетіледі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Қабылданған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миссияның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негізінде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миссияның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орындалуын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қамтамасыз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ететін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ұйымның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даму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стратегиялары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әзірленеді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92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Ұйым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бөлімшелерінің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функционалдық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стратегиялары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Жаһандық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стратегияларды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жеке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бөлімдердің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стратегиясына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тарату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сондықтан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әр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бөлімнің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басшылары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мен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қызметкерлері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ұйымның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жалпы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стратегиясын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іске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асыру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үшін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өздерінің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мақсаттары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мен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міндеттерін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нақты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білуі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керек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550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Ұйымды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дамыту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жөніндегі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жобалардың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сипаттамасы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Бөлімдердің</a:t>
                      </a: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қызметіне</a:t>
                      </a: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сипаттама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550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Даму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жобаларын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іске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асырудың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бизнес-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жоспарлары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Ұйымның</a:t>
                      </a:r>
                      <a:r>
                        <a:rPr lang="ru-RU" sz="15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олжамды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кезеңге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арналған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бизнес-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жоспары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</a:txBody>
                  <a:tcPr/>
                </a:tc>
              </a:tr>
              <a:tr h="7863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Стратегиялық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жоспарды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іске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асыруда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қауіптерді</a:t>
                      </a:r>
                      <a:r>
                        <a:rPr lang="ru-RU" sz="15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басқару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әдістерінің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сипаттамасы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іс-шаралар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2051</TotalTime>
  <Words>494</Words>
  <Application>Microsoft Office PowerPoint</Application>
  <PresentationFormat>Экран (4:3)</PresentationFormat>
  <Paragraphs>53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Arial Narrow</vt:lpstr>
      <vt:lpstr>Bookman Old Style</vt:lpstr>
      <vt:lpstr>Calibri</vt:lpstr>
      <vt:lpstr>Open Sans</vt:lpstr>
      <vt:lpstr>Segoe UI</vt:lpstr>
      <vt:lpstr>Tahoma</vt:lpstr>
      <vt:lpstr>Times New Roman</vt:lpstr>
      <vt:lpstr>Office Theme</vt:lpstr>
      <vt:lpstr>2020-2025 ЖЫЛДАРҒА АРНАЛҒАН БІЛІМ БЕРУДІ ЖӘНЕ ҒЫЛЫМДЫ ДАМЫТУДЫҢ МЕМЛЕКЕТТІК БАҒДАРЛАМАСЫ</vt:lpstr>
      <vt:lpstr>БҒДМБ 2020-2025 ж.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ҰЙЫМНЫҢ ТОЛЫҚҚАНДЫ СТРАТЕГИЯЛЫҚ ДАМУ ЖОСПАРЫ ТӨМЕНДЕГІДЕЙ БӨЛІМДЕРДІ ҚАМТИДЫ:</vt:lpstr>
      <vt:lpstr>Презентация PowerPoint</vt:lpstr>
      <vt:lpstr>≪Сұрақтар≫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Action Research/Исследование в действии</dc:title>
  <dc:creator>Пользователь</dc:creator>
  <cp:lastModifiedBy>User</cp:lastModifiedBy>
  <cp:revision>127</cp:revision>
  <dcterms:modified xsi:type="dcterms:W3CDTF">2020-02-20T16:55:46Z</dcterms:modified>
</cp:coreProperties>
</file>