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3" r:id="rId2"/>
    <p:sldId id="513" r:id="rId3"/>
    <p:sldId id="491" r:id="rId4"/>
    <p:sldId id="509" r:id="rId5"/>
    <p:sldId id="465" r:id="rId6"/>
    <p:sldId id="495" r:id="rId7"/>
    <p:sldId id="507" r:id="rId8"/>
    <p:sldId id="496" r:id="rId9"/>
    <p:sldId id="511" r:id="rId10"/>
    <p:sldId id="512" r:id="rId11"/>
    <p:sldId id="514" r:id="rId12"/>
    <p:sldId id="510" r:id="rId13"/>
    <p:sldId id="515" r:id="rId14"/>
    <p:sldId id="516" r:id="rId15"/>
    <p:sldId id="518" r:id="rId16"/>
    <p:sldId id="498" r:id="rId17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003" autoAdjust="0"/>
  </p:normalViewPr>
  <p:slideViewPr>
    <p:cSldViewPr>
      <p:cViewPr>
        <p:scale>
          <a:sx n="90" d="100"/>
          <a:sy n="90" d="100"/>
        </p:scale>
        <p:origin x="-1200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E98C8C-2FC3-42BA-93F2-93226D185BD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4D9ECD-B8AE-4D3E-87F3-E184A21B50AA}">
      <dgm:prSet custT="1"/>
      <dgm:spPr/>
      <dgm:t>
        <a:bodyPr/>
        <a:lstStyle/>
        <a:p>
          <a:pPr rtl="0"/>
          <a:endParaRPr lang="ru-RU" sz="1600" dirty="0"/>
        </a:p>
      </dgm:t>
    </dgm:pt>
    <dgm:pt modelId="{33C09FC4-D20C-40D7-8CF2-D89B084A4B6B}" type="parTrans" cxnId="{254FCFB5-6A42-4419-9181-A04948AB9C2F}">
      <dgm:prSet/>
      <dgm:spPr/>
      <dgm:t>
        <a:bodyPr/>
        <a:lstStyle/>
        <a:p>
          <a:endParaRPr lang="ru-RU"/>
        </a:p>
      </dgm:t>
    </dgm:pt>
    <dgm:pt modelId="{8116F1C9-CFF6-4E32-AC49-34548B5488EC}" type="sibTrans" cxnId="{254FCFB5-6A42-4419-9181-A04948AB9C2F}">
      <dgm:prSet/>
      <dgm:spPr/>
      <dgm:t>
        <a:bodyPr/>
        <a:lstStyle/>
        <a:p>
          <a:endParaRPr lang="ru-RU"/>
        </a:p>
      </dgm:t>
    </dgm:pt>
    <dgm:pt modelId="{8C08E90C-6FB8-40C1-817E-99734281FA9A}">
      <dgm:prSet custT="1"/>
      <dgm:spPr/>
      <dgm:t>
        <a:bodyPr/>
        <a:lstStyle/>
        <a:p>
          <a:endParaRPr lang="ru-RU" sz="2000" dirty="0"/>
        </a:p>
      </dgm:t>
    </dgm:pt>
    <dgm:pt modelId="{0A7EEC41-3659-4D8B-AF1D-81ECBBAEF636}" type="parTrans" cxnId="{CA6B2FD0-DC98-4267-BEA9-37E4E127794D}">
      <dgm:prSet/>
      <dgm:spPr/>
      <dgm:t>
        <a:bodyPr/>
        <a:lstStyle/>
        <a:p>
          <a:endParaRPr lang="ru-RU"/>
        </a:p>
      </dgm:t>
    </dgm:pt>
    <dgm:pt modelId="{8E7203A9-F2BA-4BBD-8AD0-7DE6CBDA47DE}" type="sibTrans" cxnId="{CA6B2FD0-DC98-4267-BEA9-37E4E127794D}">
      <dgm:prSet/>
      <dgm:spPr/>
      <dgm:t>
        <a:bodyPr/>
        <a:lstStyle/>
        <a:p>
          <a:endParaRPr lang="ru-RU"/>
        </a:p>
      </dgm:t>
    </dgm:pt>
    <dgm:pt modelId="{C8415586-694B-44B9-B245-FB8D3EAACEFA}">
      <dgm:prSet custT="1"/>
      <dgm:spPr/>
      <dgm:t>
        <a:bodyPr/>
        <a:lstStyle/>
        <a:p>
          <a:pPr rtl="0"/>
          <a:r>
            <a:rPr lang="kk-KZ" sz="2000" b="0" dirty="0" smtClean="0">
              <a:solidFill>
                <a:schemeClr val="bg1"/>
              </a:solidFill>
              <a:latin typeface="+mn-lt"/>
              <a:cs typeface="Arial" pitchFamily="34" charset="0"/>
            </a:rPr>
            <a:t>обучение через постановку проблемных вопросов;</a:t>
          </a:r>
          <a:endParaRPr lang="ru-RU" sz="2000" b="0" dirty="0">
            <a:solidFill>
              <a:schemeClr val="bg1"/>
            </a:solidFill>
            <a:latin typeface="+mn-lt"/>
          </a:endParaRPr>
        </a:p>
      </dgm:t>
    </dgm:pt>
    <dgm:pt modelId="{272DCC45-30D9-4DFE-B4FB-6E2C81CD365E}" type="sibTrans" cxnId="{F12325D1-C6D2-4E6D-B2CE-713A3800DCAB}">
      <dgm:prSet/>
      <dgm:spPr/>
      <dgm:t>
        <a:bodyPr/>
        <a:lstStyle/>
        <a:p>
          <a:endParaRPr lang="ru-RU"/>
        </a:p>
      </dgm:t>
    </dgm:pt>
    <dgm:pt modelId="{4597A0EB-F9B1-4A99-BAA4-F0AB1E354F61}" type="parTrans" cxnId="{F12325D1-C6D2-4E6D-B2CE-713A3800DCAB}">
      <dgm:prSet/>
      <dgm:spPr/>
      <dgm:t>
        <a:bodyPr/>
        <a:lstStyle/>
        <a:p>
          <a:endParaRPr lang="ru-RU"/>
        </a:p>
      </dgm:t>
    </dgm:pt>
    <dgm:pt modelId="{85B7890B-2907-4620-B9A2-BE45BF1A6A6F}">
      <dgm:prSet custT="1"/>
      <dgm:spPr/>
      <dgm:t>
        <a:bodyPr/>
        <a:lstStyle/>
        <a:p>
          <a:pPr rtl="0"/>
          <a:r>
            <a:rPr lang="ru-RU" sz="2000" b="0" dirty="0" smtClean="0">
              <a:solidFill>
                <a:schemeClr val="bg1"/>
              </a:solidFill>
              <a:latin typeface="+mn-lt"/>
            </a:rPr>
            <a:t>обучение на основе исторических концептов</a:t>
          </a:r>
          <a:endParaRPr lang="ru-RU" sz="2000" b="0" dirty="0">
            <a:solidFill>
              <a:schemeClr val="bg1"/>
            </a:solidFill>
            <a:latin typeface="+mn-lt"/>
          </a:endParaRPr>
        </a:p>
      </dgm:t>
    </dgm:pt>
    <dgm:pt modelId="{C5773658-84D6-48CE-A150-7603509E627D}" type="parTrans" cxnId="{3351AEB1-05D5-4F07-A441-D955DF7012AF}">
      <dgm:prSet/>
      <dgm:spPr/>
      <dgm:t>
        <a:bodyPr/>
        <a:lstStyle/>
        <a:p>
          <a:endParaRPr lang="ru-RU"/>
        </a:p>
      </dgm:t>
    </dgm:pt>
    <dgm:pt modelId="{DDF6A1BB-7F62-4724-8623-32851DF2F462}" type="sibTrans" cxnId="{3351AEB1-05D5-4F07-A441-D955DF7012AF}">
      <dgm:prSet/>
      <dgm:spPr/>
      <dgm:t>
        <a:bodyPr/>
        <a:lstStyle/>
        <a:p>
          <a:endParaRPr lang="ru-RU"/>
        </a:p>
      </dgm:t>
    </dgm:pt>
    <dgm:pt modelId="{C9E67820-8065-47FF-9FEE-00368264D171}">
      <dgm:prSet custT="1"/>
      <dgm:spPr/>
      <dgm:t>
        <a:bodyPr/>
        <a:lstStyle/>
        <a:p>
          <a:pPr rtl="0"/>
          <a:r>
            <a:rPr lang="ru-RU" sz="2000" dirty="0" smtClean="0"/>
            <a:t>работа с различными видами источников (научной и периодической литературой, интернет- ресурсами и т.д.); </a:t>
          </a:r>
          <a:endParaRPr lang="ru-RU" sz="2000" b="0" dirty="0">
            <a:solidFill>
              <a:schemeClr val="bg1"/>
            </a:solidFill>
            <a:latin typeface="+mn-lt"/>
          </a:endParaRPr>
        </a:p>
      </dgm:t>
    </dgm:pt>
    <dgm:pt modelId="{7FFCFD3A-1ECB-451B-8819-40B34F48D513}" type="parTrans" cxnId="{D73AB8A5-FB31-4D40-8B2E-99A2FE2A7511}">
      <dgm:prSet/>
      <dgm:spPr/>
      <dgm:t>
        <a:bodyPr/>
        <a:lstStyle/>
        <a:p>
          <a:endParaRPr lang="ru-RU"/>
        </a:p>
      </dgm:t>
    </dgm:pt>
    <dgm:pt modelId="{FC7D427D-9720-40F4-B567-CFAC82D85E84}" type="sibTrans" cxnId="{D73AB8A5-FB31-4D40-8B2E-99A2FE2A7511}">
      <dgm:prSet/>
      <dgm:spPr/>
      <dgm:t>
        <a:bodyPr/>
        <a:lstStyle/>
        <a:p>
          <a:endParaRPr lang="ru-RU"/>
        </a:p>
      </dgm:t>
    </dgm:pt>
    <dgm:pt modelId="{744CE685-F1A6-45BF-B69C-A7A864C9E029}">
      <dgm:prSet custT="1"/>
      <dgm:spPr/>
      <dgm:t>
        <a:bodyPr/>
        <a:lstStyle/>
        <a:p>
          <a:pPr rtl="0"/>
          <a:r>
            <a:rPr lang="ru-RU" sz="2000" dirty="0" smtClean="0"/>
            <a:t>метод «Флоу» («Поток») - вовлечение учащихся в исследовательский поток (учащийся последовательно находит решение той или иной проблемы, и  получает удовлетворение, как от самого исследовательского процесса, так и от решения задачи)  </a:t>
          </a:r>
          <a:endParaRPr lang="ru-RU" sz="2000" b="0" dirty="0">
            <a:solidFill>
              <a:schemeClr val="bg1"/>
            </a:solidFill>
            <a:latin typeface="+mn-lt"/>
          </a:endParaRPr>
        </a:p>
      </dgm:t>
    </dgm:pt>
    <dgm:pt modelId="{DD4330E4-CFCC-4D02-89B1-A3AFABB0DA7A}" type="parTrans" cxnId="{1AB1B692-1E26-4B70-A003-9E8BD30B8722}">
      <dgm:prSet/>
      <dgm:spPr/>
      <dgm:t>
        <a:bodyPr/>
        <a:lstStyle/>
        <a:p>
          <a:endParaRPr lang="ru-RU"/>
        </a:p>
      </dgm:t>
    </dgm:pt>
    <dgm:pt modelId="{25770B01-16A9-4913-BADE-0E7EF196DD15}" type="sibTrans" cxnId="{1AB1B692-1E26-4B70-A003-9E8BD30B8722}">
      <dgm:prSet/>
      <dgm:spPr/>
      <dgm:t>
        <a:bodyPr/>
        <a:lstStyle/>
        <a:p>
          <a:endParaRPr lang="ru-RU"/>
        </a:p>
      </dgm:t>
    </dgm:pt>
    <dgm:pt modelId="{378391D4-E17C-4433-9E56-56D092645778}">
      <dgm:prSet custT="1"/>
      <dgm:spPr/>
      <dgm:t>
        <a:bodyPr/>
        <a:lstStyle/>
        <a:p>
          <a:pPr rtl="0"/>
          <a:endParaRPr lang="ru-RU" sz="2000" b="0" dirty="0">
            <a:solidFill>
              <a:schemeClr val="bg1"/>
            </a:solidFill>
            <a:latin typeface="+mn-lt"/>
          </a:endParaRPr>
        </a:p>
      </dgm:t>
    </dgm:pt>
    <dgm:pt modelId="{9FF6F3A6-6244-48F6-A8F0-F4F419AEF9E7}" type="parTrans" cxnId="{AD072E5F-4770-4B75-AE4D-AA2D848C7908}">
      <dgm:prSet/>
      <dgm:spPr/>
      <dgm:t>
        <a:bodyPr/>
        <a:lstStyle/>
        <a:p>
          <a:endParaRPr lang="ru-RU"/>
        </a:p>
      </dgm:t>
    </dgm:pt>
    <dgm:pt modelId="{7AE59812-2743-4AB8-B670-6AFB84F8A047}" type="sibTrans" cxnId="{AD072E5F-4770-4B75-AE4D-AA2D848C7908}">
      <dgm:prSet/>
      <dgm:spPr/>
      <dgm:t>
        <a:bodyPr/>
        <a:lstStyle/>
        <a:p>
          <a:endParaRPr lang="ru-RU"/>
        </a:p>
      </dgm:t>
    </dgm:pt>
    <dgm:pt modelId="{120EB5CC-C0F7-4939-B563-0528312324BC}">
      <dgm:prSet custT="1"/>
      <dgm:spPr/>
      <dgm:t>
        <a:bodyPr/>
        <a:lstStyle/>
        <a:p>
          <a:pPr rtl="0"/>
          <a:endParaRPr lang="ru-RU" sz="2000" b="0" dirty="0">
            <a:solidFill>
              <a:schemeClr val="bg1"/>
            </a:solidFill>
            <a:latin typeface="+mn-lt"/>
          </a:endParaRPr>
        </a:p>
      </dgm:t>
    </dgm:pt>
    <dgm:pt modelId="{12130994-0335-4A1F-AFF4-1C25A60AD6F6}" type="parTrans" cxnId="{691E9B1A-3968-431D-9765-CDD85549EB6B}">
      <dgm:prSet/>
      <dgm:spPr/>
      <dgm:t>
        <a:bodyPr/>
        <a:lstStyle/>
        <a:p>
          <a:endParaRPr lang="ru-RU"/>
        </a:p>
      </dgm:t>
    </dgm:pt>
    <dgm:pt modelId="{F29C005B-B184-4AC4-A071-9186B7AFF1F7}" type="sibTrans" cxnId="{691E9B1A-3968-431D-9765-CDD85549EB6B}">
      <dgm:prSet/>
      <dgm:spPr/>
      <dgm:t>
        <a:bodyPr/>
        <a:lstStyle/>
        <a:p>
          <a:endParaRPr lang="ru-RU"/>
        </a:p>
      </dgm:t>
    </dgm:pt>
    <dgm:pt modelId="{CF4221E5-CC5E-47A6-BEA2-CBD9DDE6BF58}">
      <dgm:prSet custT="1"/>
      <dgm:spPr/>
      <dgm:t>
        <a:bodyPr/>
        <a:lstStyle/>
        <a:p>
          <a:pPr rtl="0"/>
          <a:endParaRPr lang="ru-RU" sz="2000" b="0" dirty="0">
            <a:solidFill>
              <a:schemeClr val="bg1"/>
            </a:solidFill>
            <a:latin typeface="+mn-lt"/>
          </a:endParaRPr>
        </a:p>
      </dgm:t>
    </dgm:pt>
    <dgm:pt modelId="{56D666B2-1453-43BD-AB04-ECA51ABDB0AB}" type="parTrans" cxnId="{7216BA48-1F9C-4103-8DBD-EBD807682EBC}">
      <dgm:prSet/>
      <dgm:spPr/>
      <dgm:t>
        <a:bodyPr/>
        <a:lstStyle/>
        <a:p>
          <a:endParaRPr lang="ru-RU"/>
        </a:p>
      </dgm:t>
    </dgm:pt>
    <dgm:pt modelId="{518C2071-59E0-4A87-A82F-8A5DE9911A0B}" type="sibTrans" cxnId="{7216BA48-1F9C-4103-8DBD-EBD807682EBC}">
      <dgm:prSet/>
      <dgm:spPr/>
      <dgm:t>
        <a:bodyPr/>
        <a:lstStyle/>
        <a:p>
          <a:endParaRPr lang="ru-RU"/>
        </a:p>
      </dgm:t>
    </dgm:pt>
    <dgm:pt modelId="{14517131-4FB4-46F1-B535-7C4A0CA45C6A}">
      <dgm:prSet custT="1"/>
      <dgm:spPr/>
      <dgm:t>
        <a:bodyPr/>
        <a:lstStyle/>
        <a:p>
          <a:pPr rtl="0"/>
          <a:r>
            <a:rPr lang="kk-KZ" sz="2000" b="0" dirty="0" smtClean="0">
              <a:solidFill>
                <a:schemeClr val="bg1"/>
              </a:solidFill>
              <a:latin typeface="+mn-lt"/>
              <a:cs typeface="Arial" pitchFamily="34" charset="0"/>
            </a:rPr>
            <a:t>активные методы обучения: интерактивная лекция, ролевые игры, дебаты, составление опорных схем,  организация конференций и т.д.</a:t>
          </a:r>
          <a:endParaRPr lang="ru-RU" sz="2000" b="0" dirty="0">
            <a:solidFill>
              <a:schemeClr val="bg1"/>
            </a:solidFill>
            <a:latin typeface="+mn-lt"/>
          </a:endParaRPr>
        </a:p>
      </dgm:t>
    </dgm:pt>
    <dgm:pt modelId="{D5B4B871-61D4-408F-B027-5F411404B430}" type="parTrans" cxnId="{652DAB2A-B6C4-4B57-A864-431A7CA720BB}">
      <dgm:prSet/>
      <dgm:spPr/>
      <dgm:t>
        <a:bodyPr/>
        <a:lstStyle/>
        <a:p>
          <a:endParaRPr lang="ru-RU"/>
        </a:p>
      </dgm:t>
    </dgm:pt>
    <dgm:pt modelId="{C0E17EC5-F376-4D24-9715-251D97C8EEC0}" type="sibTrans" cxnId="{652DAB2A-B6C4-4B57-A864-431A7CA720BB}">
      <dgm:prSet/>
      <dgm:spPr/>
      <dgm:t>
        <a:bodyPr/>
        <a:lstStyle/>
        <a:p>
          <a:endParaRPr lang="ru-RU"/>
        </a:p>
      </dgm:t>
    </dgm:pt>
    <dgm:pt modelId="{04E3464A-C80B-414D-A2AC-CAED664E6C80}">
      <dgm:prSet custT="1"/>
      <dgm:spPr/>
      <dgm:t>
        <a:bodyPr/>
        <a:lstStyle/>
        <a:p>
          <a:pPr rtl="0"/>
          <a:endParaRPr lang="ru-RU" sz="2000" b="0" dirty="0">
            <a:solidFill>
              <a:schemeClr val="bg1"/>
            </a:solidFill>
            <a:latin typeface="+mn-lt"/>
          </a:endParaRPr>
        </a:p>
      </dgm:t>
    </dgm:pt>
    <dgm:pt modelId="{2F10F903-2CDE-487D-9F8F-5F029E59ECD2}" type="parTrans" cxnId="{DADD9276-C5E4-40B9-B434-4A5120547045}">
      <dgm:prSet/>
      <dgm:spPr/>
      <dgm:t>
        <a:bodyPr/>
        <a:lstStyle/>
        <a:p>
          <a:endParaRPr lang="ru-RU"/>
        </a:p>
      </dgm:t>
    </dgm:pt>
    <dgm:pt modelId="{1E5250C5-A9C8-4131-9A98-636AD850D864}" type="sibTrans" cxnId="{DADD9276-C5E4-40B9-B434-4A5120547045}">
      <dgm:prSet/>
      <dgm:spPr/>
      <dgm:t>
        <a:bodyPr/>
        <a:lstStyle/>
        <a:p>
          <a:endParaRPr lang="ru-RU"/>
        </a:p>
      </dgm:t>
    </dgm:pt>
    <dgm:pt modelId="{201505A9-6D25-4A14-898B-86FDB063ACEE}" type="pres">
      <dgm:prSet presAssocID="{65E98C8C-2FC3-42BA-93F2-93226D185BD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6F14FC-4705-498A-B299-25ACCC9FD0B9}" type="pres">
      <dgm:prSet presAssocID="{6F4D9ECD-B8AE-4D3E-87F3-E184A21B50AA}" presName="node" presStyleLbl="node1" presStyleIdx="0" presStyleCnt="1" custScaleX="198629" custScaleY="140487" custLinFactNeighborX="-200" custLinFactNeighborY="-126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6B2FD0-DC98-4267-BEA9-37E4E127794D}" srcId="{6F4D9ECD-B8AE-4D3E-87F3-E184A21B50AA}" destId="{8C08E90C-6FB8-40C1-817E-99734281FA9A}" srcOrd="9" destOrd="0" parTransId="{0A7EEC41-3659-4D8B-AF1D-81ECBBAEF636}" sibTransId="{8E7203A9-F2BA-4BBD-8AD0-7DE6CBDA47DE}"/>
    <dgm:cxn modelId="{254FCFB5-6A42-4419-9181-A04948AB9C2F}" srcId="{65E98C8C-2FC3-42BA-93F2-93226D185BD0}" destId="{6F4D9ECD-B8AE-4D3E-87F3-E184A21B50AA}" srcOrd="0" destOrd="0" parTransId="{33C09FC4-D20C-40D7-8CF2-D89B084A4B6B}" sibTransId="{8116F1C9-CFF6-4E32-AC49-34548B5488EC}"/>
    <dgm:cxn modelId="{3351AEB1-05D5-4F07-A441-D955DF7012AF}" srcId="{6F4D9ECD-B8AE-4D3E-87F3-E184A21B50AA}" destId="{85B7890B-2907-4620-B9A2-BE45BF1A6A6F}" srcOrd="4" destOrd="0" parTransId="{C5773658-84D6-48CE-A150-7603509E627D}" sibTransId="{DDF6A1BB-7F62-4724-8623-32851DF2F462}"/>
    <dgm:cxn modelId="{C893F1FA-71AD-4CB0-9E40-62CCF3428430}" type="presOf" srcId="{CF4221E5-CC5E-47A6-BEA2-CBD9DDE6BF58}" destId="{D86F14FC-4705-498A-B299-25ACCC9FD0B9}" srcOrd="0" destOrd="8" presId="urn:microsoft.com/office/officeart/2005/8/layout/process1"/>
    <dgm:cxn modelId="{F338C186-2BDF-461D-8EEF-E51052BFB04E}" type="presOf" srcId="{65E98C8C-2FC3-42BA-93F2-93226D185BD0}" destId="{201505A9-6D25-4A14-898B-86FDB063ACEE}" srcOrd="0" destOrd="0" presId="urn:microsoft.com/office/officeart/2005/8/layout/process1"/>
    <dgm:cxn modelId="{A8BD9C32-CC2D-45B4-8C13-34EBD496C9A6}" type="presOf" srcId="{14517131-4FB4-46F1-B535-7C4A0CA45C6A}" destId="{D86F14FC-4705-498A-B299-25ACCC9FD0B9}" srcOrd="0" destOrd="1" presId="urn:microsoft.com/office/officeart/2005/8/layout/process1"/>
    <dgm:cxn modelId="{38918815-8C4B-4352-8A2D-ECB27F8605DB}" type="presOf" srcId="{744CE685-F1A6-45BF-B69C-A7A864C9E029}" destId="{D86F14FC-4705-498A-B299-25ACCC9FD0B9}" srcOrd="0" destOrd="9" presId="urn:microsoft.com/office/officeart/2005/8/layout/process1"/>
    <dgm:cxn modelId="{A7AC73F8-8F08-4F05-8B18-F501B2914E1A}" type="presOf" srcId="{C8415586-694B-44B9-B245-FB8D3EAACEFA}" destId="{D86F14FC-4705-498A-B299-25ACCC9FD0B9}" srcOrd="0" destOrd="3" presId="urn:microsoft.com/office/officeart/2005/8/layout/process1"/>
    <dgm:cxn modelId="{46694422-4BE1-459B-AFE2-037CE374CF1B}" type="presOf" srcId="{120EB5CC-C0F7-4939-B563-0528312324BC}" destId="{D86F14FC-4705-498A-B299-25ACCC9FD0B9}" srcOrd="0" destOrd="6" presId="urn:microsoft.com/office/officeart/2005/8/layout/process1"/>
    <dgm:cxn modelId="{B6F42639-5B83-41B7-96F5-4EFA10389302}" type="presOf" srcId="{378391D4-E17C-4433-9E56-56D092645778}" destId="{D86F14FC-4705-498A-B299-25ACCC9FD0B9}" srcOrd="0" destOrd="4" presId="urn:microsoft.com/office/officeart/2005/8/layout/process1"/>
    <dgm:cxn modelId="{1B7565B6-9917-44CB-A17E-99E4719F40CB}" type="presOf" srcId="{6F4D9ECD-B8AE-4D3E-87F3-E184A21B50AA}" destId="{D86F14FC-4705-498A-B299-25ACCC9FD0B9}" srcOrd="0" destOrd="0" presId="urn:microsoft.com/office/officeart/2005/8/layout/process1"/>
    <dgm:cxn modelId="{D6EC4D25-D1B0-462A-9A20-FE211EB877C7}" type="presOf" srcId="{C9E67820-8065-47FF-9FEE-00368264D171}" destId="{D86F14FC-4705-498A-B299-25ACCC9FD0B9}" srcOrd="0" destOrd="7" presId="urn:microsoft.com/office/officeart/2005/8/layout/process1"/>
    <dgm:cxn modelId="{652DAB2A-B6C4-4B57-A864-431A7CA720BB}" srcId="{6F4D9ECD-B8AE-4D3E-87F3-E184A21B50AA}" destId="{14517131-4FB4-46F1-B535-7C4A0CA45C6A}" srcOrd="0" destOrd="0" parTransId="{D5B4B871-61D4-408F-B027-5F411404B430}" sibTransId="{C0E17EC5-F376-4D24-9715-251D97C8EEC0}"/>
    <dgm:cxn modelId="{AD072E5F-4770-4B75-AE4D-AA2D848C7908}" srcId="{6F4D9ECD-B8AE-4D3E-87F3-E184A21B50AA}" destId="{378391D4-E17C-4433-9E56-56D092645778}" srcOrd="3" destOrd="0" parTransId="{9FF6F3A6-6244-48F6-A8F0-F4F419AEF9E7}" sibTransId="{7AE59812-2743-4AB8-B670-6AFB84F8A047}"/>
    <dgm:cxn modelId="{1AB1B692-1E26-4B70-A003-9E8BD30B8722}" srcId="{6F4D9ECD-B8AE-4D3E-87F3-E184A21B50AA}" destId="{744CE685-F1A6-45BF-B69C-A7A864C9E029}" srcOrd="8" destOrd="0" parTransId="{DD4330E4-CFCC-4D02-89B1-A3AFABB0DA7A}" sibTransId="{25770B01-16A9-4913-BADE-0E7EF196DD15}"/>
    <dgm:cxn modelId="{F12325D1-C6D2-4E6D-B2CE-713A3800DCAB}" srcId="{6F4D9ECD-B8AE-4D3E-87F3-E184A21B50AA}" destId="{C8415586-694B-44B9-B245-FB8D3EAACEFA}" srcOrd="2" destOrd="0" parTransId="{4597A0EB-F9B1-4A99-BAA4-F0AB1E354F61}" sibTransId="{272DCC45-30D9-4DFE-B4FB-6E2C81CD365E}"/>
    <dgm:cxn modelId="{877A73A2-BE65-4427-BAF1-E15B827C7907}" type="presOf" srcId="{04E3464A-C80B-414D-A2AC-CAED664E6C80}" destId="{D86F14FC-4705-498A-B299-25ACCC9FD0B9}" srcOrd="0" destOrd="2" presId="urn:microsoft.com/office/officeart/2005/8/layout/process1"/>
    <dgm:cxn modelId="{691E9B1A-3968-431D-9765-CDD85549EB6B}" srcId="{6F4D9ECD-B8AE-4D3E-87F3-E184A21B50AA}" destId="{120EB5CC-C0F7-4939-B563-0528312324BC}" srcOrd="5" destOrd="0" parTransId="{12130994-0335-4A1F-AFF4-1C25A60AD6F6}" sibTransId="{F29C005B-B184-4AC4-A071-9186B7AFF1F7}"/>
    <dgm:cxn modelId="{D73AB8A5-FB31-4D40-8B2E-99A2FE2A7511}" srcId="{6F4D9ECD-B8AE-4D3E-87F3-E184A21B50AA}" destId="{C9E67820-8065-47FF-9FEE-00368264D171}" srcOrd="6" destOrd="0" parTransId="{7FFCFD3A-1ECB-451B-8819-40B34F48D513}" sibTransId="{FC7D427D-9720-40F4-B567-CFAC82D85E84}"/>
    <dgm:cxn modelId="{7216BA48-1F9C-4103-8DBD-EBD807682EBC}" srcId="{6F4D9ECD-B8AE-4D3E-87F3-E184A21B50AA}" destId="{CF4221E5-CC5E-47A6-BEA2-CBD9DDE6BF58}" srcOrd="7" destOrd="0" parTransId="{56D666B2-1453-43BD-AB04-ECA51ABDB0AB}" sibTransId="{518C2071-59E0-4A87-A82F-8A5DE9911A0B}"/>
    <dgm:cxn modelId="{336F9AB6-5F5C-4EAF-8C82-A099890BBE6E}" type="presOf" srcId="{8C08E90C-6FB8-40C1-817E-99734281FA9A}" destId="{D86F14FC-4705-498A-B299-25ACCC9FD0B9}" srcOrd="0" destOrd="10" presId="urn:microsoft.com/office/officeart/2005/8/layout/process1"/>
    <dgm:cxn modelId="{DADD9276-C5E4-40B9-B434-4A5120547045}" srcId="{6F4D9ECD-B8AE-4D3E-87F3-E184A21B50AA}" destId="{04E3464A-C80B-414D-A2AC-CAED664E6C80}" srcOrd="1" destOrd="0" parTransId="{2F10F903-2CDE-487D-9F8F-5F029E59ECD2}" sibTransId="{1E5250C5-A9C8-4131-9A98-636AD850D864}"/>
    <dgm:cxn modelId="{6143A972-D364-48D1-89DA-3E4BE2325DA8}" type="presOf" srcId="{85B7890B-2907-4620-B9A2-BE45BF1A6A6F}" destId="{D86F14FC-4705-498A-B299-25ACCC9FD0B9}" srcOrd="0" destOrd="5" presId="urn:microsoft.com/office/officeart/2005/8/layout/process1"/>
    <dgm:cxn modelId="{06C74C6B-9EDA-49C7-A463-60B1FE5DC5C6}" type="presParOf" srcId="{201505A9-6D25-4A14-898B-86FDB063ACEE}" destId="{D86F14FC-4705-498A-B299-25ACCC9FD0B9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6F14FC-4705-498A-B299-25ACCC9FD0B9}">
      <dsp:nvSpPr>
        <dsp:cNvPr id="0" name=""/>
        <dsp:cNvSpPr/>
      </dsp:nvSpPr>
      <dsp:spPr>
        <a:xfrm>
          <a:off x="6" y="0"/>
          <a:ext cx="8346450" cy="5904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0" kern="1200" dirty="0" smtClean="0">
              <a:solidFill>
                <a:schemeClr val="bg1"/>
              </a:solidFill>
              <a:latin typeface="+mn-lt"/>
              <a:cs typeface="Arial" pitchFamily="34" charset="0"/>
            </a:rPr>
            <a:t>активные методы обучения: интерактивная лекция, ролевые игры, дебаты, составление опорных схем,  организация конференций и т.д.</a:t>
          </a:r>
          <a:endParaRPr lang="ru-RU" sz="2000" b="0" kern="1200" dirty="0">
            <a:solidFill>
              <a:schemeClr val="bg1"/>
            </a:solidFill>
            <a:latin typeface="+mn-lt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0" kern="1200" dirty="0">
            <a:solidFill>
              <a:schemeClr val="bg1"/>
            </a:solidFill>
            <a:latin typeface="+mn-lt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0" kern="1200" dirty="0" smtClean="0">
              <a:solidFill>
                <a:schemeClr val="bg1"/>
              </a:solidFill>
              <a:latin typeface="+mn-lt"/>
              <a:cs typeface="Arial" pitchFamily="34" charset="0"/>
            </a:rPr>
            <a:t>обучение через постановку проблемных вопросов;</a:t>
          </a:r>
          <a:endParaRPr lang="ru-RU" sz="2000" b="0" kern="1200" dirty="0">
            <a:solidFill>
              <a:schemeClr val="bg1"/>
            </a:solidFill>
            <a:latin typeface="+mn-lt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0" kern="1200" dirty="0">
            <a:solidFill>
              <a:schemeClr val="bg1"/>
            </a:solidFill>
            <a:latin typeface="+mn-lt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kern="1200" dirty="0" smtClean="0">
              <a:solidFill>
                <a:schemeClr val="bg1"/>
              </a:solidFill>
              <a:latin typeface="+mn-lt"/>
            </a:rPr>
            <a:t>обучение на основе исторических концептов</a:t>
          </a:r>
          <a:endParaRPr lang="ru-RU" sz="2000" b="0" kern="1200" dirty="0">
            <a:solidFill>
              <a:schemeClr val="bg1"/>
            </a:solidFill>
            <a:latin typeface="+mn-lt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0" kern="1200" dirty="0">
            <a:solidFill>
              <a:schemeClr val="bg1"/>
            </a:solidFill>
            <a:latin typeface="+mn-lt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работа с различными видами источников (научной и периодической литературой, интернет- ресурсами и т.д.); </a:t>
          </a:r>
          <a:endParaRPr lang="ru-RU" sz="2000" b="0" kern="1200" dirty="0">
            <a:solidFill>
              <a:schemeClr val="bg1"/>
            </a:solidFill>
            <a:latin typeface="+mn-lt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0" kern="1200" dirty="0">
            <a:solidFill>
              <a:schemeClr val="bg1"/>
            </a:solidFill>
            <a:latin typeface="+mn-lt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метод «Флоу» («Поток») - вовлечение учащихся в исследовательский поток (учащийся последовательно находит решение той или иной проблемы, и  получает удовлетворение, как от самого исследовательского процесса, так и от решения задачи)  </a:t>
          </a:r>
          <a:endParaRPr lang="ru-RU" sz="2000" b="0" kern="1200" dirty="0">
            <a:solidFill>
              <a:schemeClr val="bg1"/>
            </a:solidFill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</dsp:txBody>
      <dsp:txXfrm>
        <a:off x="172947" y="172941"/>
        <a:ext cx="8000568" cy="55587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F5F53-E0B3-4344-AA9A-568AD4755B81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E6BDD-968A-4E77-B4EF-22A98D4131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24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/>
            </a:pPr>
            <a:r>
              <a:rPr lang="ru-RU" dirty="0" smtClean="0"/>
              <a:t>Этот шаблон можно использовать как начальный файл для представления учебных материалов группе слушателей.</a:t>
            </a:r>
          </a:p>
          <a:p>
            <a:endParaRPr lang="ru-RU" dirty="0" smtClean="0"/>
          </a:p>
          <a:p>
            <a:pPr lvl="0"/>
            <a:r>
              <a:rPr lang="ru-RU" sz="1200" b="1" dirty="0" smtClean="0"/>
              <a:t>Разделы</a:t>
            </a:r>
            <a:endParaRPr lang="ru-RU" sz="1200" b="0" dirty="0" smtClean="0"/>
          </a:p>
          <a:p>
            <a:pPr lvl="0"/>
            <a:r>
              <a:rPr lang="ru-RU" sz="1200" b="0" dirty="0" smtClean="0"/>
              <a:t>Для добавления разделов щелкните слайд правой кнопкой мыши.</a:t>
            </a:r>
            <a:r>
              <a:rPr lang="ru-RU" sz="1200" b="0" baseline="0" dirty="0" smtClean="0"/>
              <a:t> Разделы позволяют упорядочить слайды и организовать совместную работу нескольких авторов.</a:t>
            </a:r>
            <a:endParaRPr lang="ru-RU" sz="1200" b="0" dirty="0" smtClean="0"/>
          </a:p>
          <a:p>
            <a:pPr lvl="0"/>
            <a:endParaRPr lang="ru-RU" sz="1200" b="1" dirty="0" smtClean="0"/>
          </a:p>
          <a:p>
            <a:pPr lvl="0"/>
            <a:r>
              <a:rPr lang="ru-RU" sz="1200" b="1" dirty="0" smtClean="0"/>
              <a:t>Заметки</a:t>
            </a:r>
          </a:p>
          <a:p>
            <a:pPr lvl="0"/>
            <a:r>
              <a:rPr lang="ru-RU" sz="1200" dirty="0" smtClean="0"/>
              <a:t>Используйте раздел заметок для размещения заметок докладчика или дополнительных сведений для аудитории.</a:t>
            </a:r>
            <a:r>
              <a:rPr lang="ru-RU" sz="1200" baseline="0" dirty="0" smtClean="0"/>
              <a:t> Во время воспроизведения презентации эти заметки отображаются в представлении презентации. </a:t>
            </a:r>
          </a:p>
          <a:p>
            <a:pPr lvl="0">
              <a:buFontTx/>
              <a:buNone/>
            </a:pPr>
            <a:r>
              <a:rPr lang="ru-RU" sz="1200" dirty="0" smtClean="0"/>
              <a:t>Обращайте внимание на размер шрифта (важно обеспечить различимость при ослабленном зрении, видеосъемке и чтении с экрана)</a:t>
            </a:r>
          </a:p>
          <a:p>
            <a:pPr lvl="0"/>
            <a:endParaRPr lang="ru-RU" sz="1200" dirty="0" smtClean="0"/>
          </a:p>
          <a:p>
            <a:pPr lvl="0">
              <a:buFontTx/>
              <a:buNone/>
            </a:pPr>
            <a:r>
              <a:rPr lang="ru-RU" sz="1200" b="1" dirty="0" smtClean="0"/>
              <a:t>Сочетаемые цвета </a:t>
            </a:r>
          </a:p>
          <a:p>
            <a:pPr lvl="0">
              <a:buFontTx/>
              <a:buNone/>
            </a:pPr>
            <a:r>
              <a:rPr lang="ru-RU" sz="1200" dirty="0" smtClean="0"/>
              <a:t>Обратите особое внимание на графики, диаграммы и надписи.</a:t>
            </a:r>
            <a:r>
              <a:rPr lang="ru-RU" sz="1200" baseline="0" dirty="0" smtClean="0"/>
              <a:t> </a:t>
            </a:r>
            <a:endParaRPr lang="ru-RU" sz="1200" dirty="0" smtClean="0"/>
          </a:p>
          <a:p>
            <a:pPr lvl="0"/>
            <a:r>
              <a:rPr lang="ru-RU" sz="1200" dirty="0" smtClean="0"/>
              <a:t>Учтите, что печать будет выполняться </a:t>
            </a:r>
            <a:r>
              <a:rPr lang="ru-RU" sz="1200" dirty="0" err="1" smtClean="0"/>
              <a:t>в черно-белом режиме или в оттенках серого</a:t>
            </a:r>
            <a:r>
              <a:rPr lang="ru-RU" sz="1200" dirty="0" smtClean="0"/>
              <a:t>. Выполните пробную печать, чтобы убедиться в сохранении разницы между цветами при печати </a:t>
            </a:r>
            <a:r>
              <a:rPr lang="ru-RU" sz="1200" dirty="0" err="1" smtClean="0"/>
              <a:t>в черно-белом режиме или в оттенках серого</a:t>
            </a:r>
            <a:r>
              <a:rPr lang="ru-RU" sz="1200" dirty="0" smtClean="0"/>
              <a:t>.</a:t>
            </a:r>
          </a:p>
          <a:p>
            <a:pPr lvl="0">
              <a:buFontTx/>
              <a:buNone/>
            </a:pPr>
            <a:endParaRPr lang="ru-RU" sz="1200" dirty="0" smtClean="0"/>
          </a:p>
          <a:p>
            <a:pPr lvl="0">
              <a:buFontTx/>
              <a:buNone/>
            </a:pPr>
            <a:r>
              <a:rPr lang="ru-RU" sz="1200" b="1" dirty="0" smtClean="0"/>
              <a:t>Диаграммы, таблицы и графики</a:t>
            </a:r>
          </a:p>
          <a:p>
            <a:pPr lvl="0"/>
            <a:r>
              <a:rPr lang="ru-RU" sz="1200" dirty="0" smtClean="0"/>
              <a:t>Не усложняйте восприятие: по возможности используйте согласованные, простые стили и цвета.</a:t>
            </a:r>
          </a:p>
          <a:p>
            <a:pPr lvl="0"/>
            <a:r>
              <a:rPr lang="ru-RU" sz="1200" dirty="0" smtClean="0"/>
              <a:t>Снабдите все диаграммы и таблицы подписями.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E6BDD-968A-4E77-B4EF-22A98D41317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E6BDD-968A-4E77-B4EF-22A98D413176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036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921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622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ru-RU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ru-RU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ru-RU" sz="2000" baseline="0"/>
            </a:lvl1pPr>
          </a:lstStyle>
          <a:p>
            <a:r>
              <a:rPr kumimoji="0" lang="ru-RU"/>
              <a:t>Эмблема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312686992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54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42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93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10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13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356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17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97CD8-803A-4D24-96E3-AABDB4A42A9D}" type="datetimeFigureOut">
              <a:rPr lang="ru-RU" smtClean="0"/>
              <a:pPr/>
              <a:t>12.07.2019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1F0B9-C777-4F22-ACD4-E971031A65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95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15616" y="1484784"/>
            <a:ext cx="7410592" cy="331236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</a:rPr>
              <a:t/>
            </a:r>
            <a:br>
              <a:rPr lang="ru-RU" sz="3200" dirty="0" smtClean="0">
                <a:solidFill>
                  <a:srgbClr val="0070C0"/>
                </a:solidFill>
              </a:rPr>
            </a:br>
            <a:r>
              <a:rPr lang="kk-KZ" sz="2800" dirty="0">
                <a:solidFill>
                  <a:schemeClr val="tx2"/>
                </a:solidFill>
              </a:rPr>
              <a:t>Особенности организации образовательного процесса </a:t>
            </a:r>
            <a:r>
              <a:rPr lang="kk-KZ" sz="2800" dirty="0" smtClean="0">
                <a:solidFill>
                  <a:schemeClr val="tx2"/>
                </a:solidFill>
              </a:rPr>
              <a:t>по </a:t>
            </a:r>
            <a:r>
              <a:rPr lang="kk-KZ" sz="2800" dirty="0">
                <a:solidFill>
                  <a:schemeClr val="tx2"/>
                </a:solidFill>
              </a:rPr>
              <a:t>обновленному содержанию образования по учебным предметам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br>
              <a:rPr lang="ru-RU" sz="2800" dirty="0" smtClean="0">
                <a:solidFill>
                  <a:schemeClr val="tx2"/>
                </a:solidFill>
              </a:rPr>
            </a:br>
            <a:r>
              <a:rPr lang="ru-RU" sz="2800" dirty="0" smtClean="0">
                <a:solidFill>
                  <a:schemeClr val="tx2"/>
                </a:solidFill>
              </a:rPr>
              <a:t>«</a:t>
            </a:r>
            <a:r>
              <a:rPr lang="ru-RU" sz="2800" dirty="0">
                <a:solidFill>
                  <a:schemeClr val="tx2"/>
                </a:solidFill>
              </a:rPr>
              <a:t>История Казахстана» и «Всемирная история»</a:t>
            </a:r>
            <a:r>
              <a:rPr lang="ru-RU" sz="2800" dirty="0" smtClean="0">
                <a:solidFill>
                  <a:schemeClr val="tx2"/>
                </a:solidFill>
              </a:rPr>
              <a:t/>
            </a:r>
            <a:br>
              <a:rPr lang="ru-RU" sz="2800" dirty="0" smtClean="0">
                <a:solidFill>
                  <a:schemeClr val="tx2"/>
                </a:solidFill>
              </a:rPr>
            </a:br>
            <a:r>
              <a:rPr lang="ru-RU" sz="2800" dirty="0" smtClean="0">
                <a:solidFill>
                  <a:schemeClr val="tx2"/>
                </a:solidFill>
              </a:rPr>
              <a:t/>
            </a:r>
            <a:br>
              <a:rPr lang="ru-RU" sz="2800" dirty="0" smtClean="0">
                <a:solidFill>
                  <a:schemeClr val="tx2"/>
                </a:solidFill>
              </a:rPr>
            </a:br>
            <a:r>
              <a:rPr lang="en-US" sz="3600" dirty="0" smtClean="0">
                <a:solidFill>
                  <a:srgbClr val="0070C0"/>
                </a:solidFill>
              </a:rPr>
              <a:t/>
            </a:r>
            <a:br>
              <a:rPr lang="en-US" sz="3600" dirty="0" smtClean="0">
                <a:solidFill>
                  <a:srgbClr val="0070C0"/>
                </a:solidFill>
              </a:rPr>
            </a:b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7944" y="638132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chemeClr val="tx2"/>
                </a:solidFill>
              </a:rPr>
              <a:t>Нур-Султан - 2019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62068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chemeClr val="tx2"/>
                </a:solidFill>
              </a:rPr>
              <a:t>Национальная академия образования им. И.Алтынсарина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48110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55575" y="188640"/>
            <a:ext cx="7296799" cy="576064"/>
          </a:xfrm>
        </p:spPr>
        <p:txBody>
          <a:bodyPr>
            <a:normAutofit/>
          </a:bodyPr>
          <a:lstStyle/>
          <a:p>
            <a:pPr lvl="0"/>
            <a:r>
              <a:rPr lang="ru-RU" sz="2400" b="1" dirty="0" smtClean="0">
                <a:solidFill>
                  <a:schemeClr val="tx2"/>
                </a:solidFill>
              </a:rPr>
              <a:t>Учебная нагрузка </a:t>
            </a:r>
            <a:endParaRPr lang="ru-RU" sz="2200" dirty="0">
              <a:solidFill>
                <a:schemeClr val="tx2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745845"/>
              </p:ext>
            </p:extLst>
          </p:nvPr>
        </p:nvGraphicFramePr>
        <p:xfrm>
          <a:off x="607048" y="1774313"/>
          <a:ext cx="7445326" cy="1006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663"/>
                <a:gridCol w="3722663"/>
              </a:tblGrid>
              <a:tr h="2647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10 класс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11 класс</a:t>
                      </a:r>
                      <a:r>
                        <a:rPr lang="en-US" sz="1600" dirty="0" smtClean="0"/>
                        <a:t> </a:t>
                      </a:r>
                      <a:endParaRPr lang="kk-KZ" sz="1600" dirty="0" smtClean="0"/>
                    </a:p>
                  </a:txBody>
                  <a:tcPr marL="99606" marR="99606"/>
                </a:tc>
              </a:tr>
              <a:tr h="6713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43808" y="1029803"/>
            <a:ext cx="4160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1F497D"/>
                </a:solidFill>
              </a:rPr>
              <a:t>История Казахстана  ОГН и ЕМН</a:t>
            </a:r>
            <a:endParaRPr lang="ru-RU" b="1" dirty="0">
              <a:solidFill>
                <a:srgbClr val="1F497D"/>
              </a:solidFill>
            </a:endParaRPr>
          </a:p>
        </p:txBody>
      </p:sp>
      <p:sp>
        <p:nvSpPr>
          <p:cNvPr id="2" name="Левая фигурная скобка 1"/>
          <p:cNvSpPr/>
          <p:nvPr/>
        </p:nvSpPr>
        <p:spPr>
          <a:xfrm rot="5400000">
            <a:off x="4223956" y="-2211135"/>
            <a:ext cx="360038" cy="7469685"/>
          </a:xfrm>
          <a:prstGeom prst="leftBrace">
            <a:avLst>
              <a:gd name="adj1" fmla="val 8333"/>
              <a:gd name="adj2" fmla="val 4968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3" name="Левая фигурная скобка 22"/>
          <p:cNvSpPr/>
          <p:nvPr/>
        </p:nvSpPr>
        <p:spPr>
          <a:xfrm rot="5400000">
            <a:off x="4223956" y="-39379"/>
            <a:ext cx="360038" cy="7296797"/>
          </a:xfrm>
          <a:prstGeom prst="leftBrace">
            <a:avLst>
              <a:gd name="adj1" fmla="val 8333"/>
              <a:gd name="adj2" fmla="val 4968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91613" y="3068960"/>
            <a:ext cx="2152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>
                <a:solidFill>
                  <a:srgbClr val="1F497D"/>
                </a:solidFill>
              </a:rPr>
              <a:t>Всемирная история</a:t>
            </a:r>
            <a:endParaRPr lang="ru-RU" b="1" dirty="0">
              <a:solidFill>
                <a:srgbClr val="1F497D"/>
              </a:solidFill>
            </a:endParaRPr>
          </a:p>
        </p:txBody>
      </p:sp>
      <p:graphicFrame>
        <p:nvGraphicFramePr>
          <p:cNvPr id="17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924000"/>
              </p:ext>
            </p:extLst>
          </p:nvPr>
        </p:nvGraphicFramePr>
        <p:xfrm>
          <a:off x="683568" y="3862545"/>
          <a:ext cx="7531770" cy="1006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54"/>
                <a:gridCol w="1506354"/>
                <a:gridCol w="1163756"/>
                <a:gridCol w="1584176"/>
                <a:gridCol w="1771130"/>
              </a:tblGrid>
              <a:tr h="2647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/>
                        <a:t>10 класс (ОГН)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11 класс</a:t>
                      </a:r>
                      <a:r>
                        <a:rPr lang="en-US" sz="1600" dirty="0" smtClean="0"/>
                        <a:t> </a:t>
                      </a:r>
                      <a:r>
                        <a:rPr lang="kk-KZ" sz="1600" dirty="0" smtClean="0"/>
                        <a:t>(ОГН)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dirty="0" smtClean="0"/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10</a:t>
                      </a:r>
                      <a:r>
                        <a:rPr lang="en-US" sz="1600" dirty="0" smtClean="0"/>
                        <a:t> </a:t>
                      </a:r>
                      <a:r>
                        <a:rPr lang="kk-KZ" sz="1600" dirty="0" smtClean="0"/>
                        <a:t>класс (ЕМН)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11</a:t>
                      </a:r>
                      <a:r>
                        <a:rPr lang="en-US" sz="1600" dirty="0" smtClean="0"/>
                        <a:t> </a:t>
                      </a:r>
                      <a:r>
                        <a:rPr lang="kk-KZ" sz="1600" dirty="0" smtClean="0"/>
                        <a:t>класс (ЕМН)</a:t>
                      </a:r>
                    </a:p>
                  </a:txBody>
                  <a:tcPr marL="99606" marR="99606"/>
                </a:tc>
              </a:tr>
              <a:tr h="671335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</a:t>
                      </a:r>
                      <a:endParaRPr lang="en-US" dirty="0" smtClean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745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890538" cy="36004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Предметы «История Казахстана», «Всемирная история»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1982322"/>
              </p:ext>
            </p:extLst>
          </p:nvPr>
        </p:nvGraphicFramePr>
        <p:xfrm>
          <a:off x="107504" y="694315"/>
          <a:ext cx="8928992" cy="55629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800200"/>
                <a:gridCol w="7128792"/>
              </a:tblGrid>
              <a:tr h="3158401">
                <a:tc rowSpan="2"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Особенности организации содержания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Содержание программы в 10-11 классах не повторяет курс основной школы, а представлено в виде проблемно-тематических блоков и охватывает ключевые проблемы этнического, политического, социально-экономического и культурного развития Казахстана и мира в разные исторические периоды.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Исследовательские вопросы «История Казахстана» :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Великая Степь в истории мировой цивилизации.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Этносоциальная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организация </a:t>
                      </a: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традиционного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казахского общества.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Эволюция казахской государственности .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Культура и традиции как генетический код нации </a:t>
                      </a:r>
                      <a:endParaRPr lang="ru-RU" sz="16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240580">
                <a:tc vMerge="1">
                  <a:txBody>
                    <a:bodyPr/>
                    <a:lstStyle/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Исследовательские вопросы «Всемирная история»  ОГН :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1.Способы взаимодействия и взаимовлияния цивилизаций в контексте мировой истории.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2. Этнические и социальные процессы в мировой истории.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Способы решения социально-экономических и политических проблем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4. Культура как отражение духовно-нравственных ценностей человечества  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41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kk-KZ" sz="1800" b="1" dirty="0" smtClean="0">
                <a:solidFill>
                  <a:schemeClr val="tx2"/>
                </a:solidFill>
              </a:rPr>
              <a:t>Содержания учебной программы «История Казахстана», «Всемирная история»</a:t>
            </a:r>
            <a:endParaRPr lang="ru-RU" sz="18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573828"/>
              </p:ext>
            </p:extLst>
          </p:nvPr>
        </p:nvGraphicFramePr>
        <p:xfrm>
          <a:off x="457200" y="908720"/>
          <a:ext cx="8229600" cy="5821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066355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Типовая учебная программа</a:t>
                      </a:r>
                    </a:p>
                    <a:p>
                      <a:pPr algn="ctr"/>
                      <a:r>
                        <a:rPr lang="kk-KZ" dirty="0" smtClean="0"/>
                        <a:t>3.04.2013г. №115 (27.07.2017г. №352)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Типовая учебная программа</a:t>
                      </a:r>
                    </a:p>
                    <a:p>
                      <a:pPr algn="ctr"/>
                      <a:r>
                        <a:rPr lang="kk-KZ" dirty="0" smtClean="0"/>
                        <a:t>3.04.2013г. №115 </a:t>
                      </a:r>
                      <a:r>
                        <a:rPr lang="kk-KZ" sz="2000" b="1" u="sng" dirty="0" smtClean="0">
                          <a:solidFill>
                            <a:schemeClr val="bg1"/>
                          </a:solidFill>
                        </a:rPr>
                        <a:t>(7.03.2019г. №105)</a:t>
                      </a:r>
                      <a:endParaRPr lang="ru-RU" sz="2000" b="1" u="sng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69428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10-11 классе содержание учебного предмета включает четыре раздела: </a:t>
                      </a: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1) Цивилизация: особенности развития;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2) Этнические и социально-политические процессы;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3) История государства и развитие общественно-политической мысли;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4) Развитие культуры, образования и науки.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В 10 классе</a:t>
                      </a: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1)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ц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ивилизация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: особенности развития;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э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тнические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и социальные процессы;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3)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з истории государства, войн и революций;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4)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р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азвитие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культуры.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В 11 классе: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1)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ц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ивилизация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: особенности развития;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политико-правовые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процессы;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3)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развитие общественно-политической мысли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4)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р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азвитие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образования и науки.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539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19672" y="172372"/>
            <a:ext cx="4931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	</a:t>
            </a:r>
            <a:r>
              <a:rPr lang="ru-RU" sz="2400" b="1" dirty="0">
                <a:solidFill>
                  <a:prstClr val="black"/>
                </a:solidFill>
              </a:rPr>
              <a:t>Основные методы обучения</a:t>
            </a:r>
          </a:p>
        </p:txBody>
      </p:sp>
      <p:graphicFrame>
        <p:nvGraphicFramePr>
          <p:cNvPr id="6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110156"/>
              </p:ext>
            </p:extLst>
          </p:nvPr>
        </p:nvGraphicFramePr>
        <p:xfrm>
          <a:off x="323528" y="836712"/>
          <a:ext cx="836327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074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5400600" cy="64807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</a:rPr>
              <a:t>Обучение на основе исторических концептов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352928" cy="51845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900" dirty="0" smtClean="0"/>
              <a:t>Обучение строится на </a:t>
            </a:r>
            <a:r>
              <a:rPr lang="ru-RU" sz="2900" dirty="0"/>
              <a:t>основе таких исторических концептов </a:t>
            </a:r>
            <a:r>
              <a:rPr lang="ru-RU" sz="2900" dirty="0" smtClean="0"/>
              <a:t> </a:t>
            </a:r>
            <a:r>
              <a:rPr lang="ru-RU" sz="2900" dirty="0"/>
              <a:t>как: </a:t>
            </a:r>
            <a:endParaRPr lang="ru-RU" sz="2900" dirty="0" smtClean="0"/>
          </a:p>
          <a:p>
            <a:pPr marL="0" indent="0" algn="just">
              <a:buNone/>
            </a:pPr>
            <a:endParaRPr lang="ru-RU" sz="2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/>
              <a:t>изменение </a:t>
            </a:r>
            <a:r>
              <a:rPr lang="ru-RU" sz="2900" b="1" dirty="0"/>
              <a:t>и преемственность</a:t>
            </a:r>
            <a:r>
              <a:rPr lang="ru-RU" sz="2900" dirty="0"/>
              <a:t> (например, насколько изменилось общество в определенный исторический период); </a:t>
            </a:r>
            <a:endParaRPr lang="ru-RU" sz="2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/>
              <a:t>причина </a:t>
            </a:r>
            <a:r>
              <a:rPr lang="ru-RU" sz="2900" b="1" dirty="0"/>
              <a:t>и следствие</a:t>
            </a:r>
            <a:r>
              <a:rPr lang="ru-RU" sz="2900" dirty="0"/>
              <a:t> (например, какие ключевые факторы повлияли на политические процессы в данный исторический период); </a:t>
            </a:r>
            <a:endParaRPr lang="ru-RU" sz="2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/>
              <a:t>доказательство</a:t>
            </a:r>
            <a:r>
              <a:rPr lang="ru-RU" sz="2900" dirty="0" smtClean="0"/>
              <a:t> </a:t>
            </a:r>
            <a:r>
              <a:rPr lang="ru-RU" sz="2900" dirty="0"/>
              <a:t>(например, что может искусство определенного исторического периода рассказать нам о ценностях, верованиях </a:t>
            </a:r>
            <a:r>
              <a:rPr lang="ru-RU" sz="2900" dirty="0" smtClean="0"/>
              <a:t>);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/>
              <a:t>сходство </a:t>
            </a:r>
            <a:r>
              <a:rPr lang="ru-RU" sz="2900" b="1" dirty="0"/>
              <a:t>и различие</a:t>
            </a:r>
            <a:r>
              <a:rPr lang="ru-RU" sz="2900" dirty="0"/>
              <a:t> (например, в чем сходства и различия политического устройства государств на территории Казахстана в XIII-XV вв.); </a:t>
            </a:r>
            <a:endParaRPr lang="ru-RU" sz="2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/>
              <a:t>значимость </a:t>
            </a:r>
            <a:r>
              <a:rPr lang="ru-RU" sz="2900" dirty="0"/>
              <a:t>(например, в чем значимость образования Казахского ханства)</a:t>
            </a:r>
            <a:r>
              <a:rPr lang="ru-RU" sz="2900" b="1" dirty="0"/>
              <a:t>; </a:t>
            </a:r>
            <a:endParaRPr lang="ru-RU" sz="29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/>
              <a:t>интерпретация </a:t>
            </a:r>
            <a:r>
              <a:rPr lang="ru-RU" sz="2900" dirty="0"/>
              <a:t>(например, как характеризуют то или иное историческое событие разные исследователи</a:t>
            </a:r>
            <a:r>
              <a:rPr lang="ru-RU" sz="2900" dirty="0" smtClean="0"/>
              <a:t>).</a:t>
            </a:r>
          </a:p>
          <a:p>
            <a:pPr marL="0" indent="0" algn="just">
              <a:buNone/>
            </a:pPr>
            <a:endParaRPr lang="ru-RU" sz="2900" dirty="0"/>
          </a:p>
          <a:p>
            <a:pPr marL="0" indent="0" algn="just">
              <a:buNone/>
            </a:pPr>
            <a:endParaRPr lang="ru-RU" sz="2900" i="1" dirty="0" smtClean="0"/>
          </a:p>
        </p:txBody>
      </p:sp>
    </p:spTree>
    <p:extLst>
      <p:ext uri="{BB962C8B-B14F-4D97-AF65-F5344CB8AC3E}">
        <p14:creationId xmlns:p14="http://schemas.microsoft.com/office/powerpoint/2010/main" val="324418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192688" cy="648072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Нормативное правовое обеспечения</a:t>
            </a:r>
            <a:endParaRPr lang="ru-RU" sz="2400" b="1" dirty="0">
              <a:solidFill>
                <a:schemeClr val="tx2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918117" y="1052736"/>
            <a:ext cx="5328592" cy="8640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11 класс</a:t>
            </a:r>
            <a:endParaRPr lang="ru-RU" sz="2400" b="1" dirty="0">
              <a:solidFill>
                <a:srgbClr val="1F497D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918117" y="2060848"/>
            <a:ext cx="5390187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ГОСО  31.10.2018г. №604</a:t>
            </a:r>
            <a:endParaRPr lang="ru-RU" sz="2400" b="1" dirty="0">
              <a:solidFill>
                <a:srgbClr val="1F497D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918117" y="3068960"/>
            <a:ext cx="5555029" cy="12241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Типовой учебный план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8.11.2012г. №500</a:t>
            </a:r>
          </a:p>
          <a:p>
            <a:pPr algn="ctr"/>
            <a:r>
              <a:rPr lang="kk-KZ" sz="2400" b="1" dirty="0" smtClean="0">
                <a:solidFill>
                  <a:schemeClr val="tx2"/>
                </a:solidFill>
                <a:ea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2400" b="1" dirty="0">
                <a:solidFill>
                  <a:schemeClr val="tx2"/>
                </a:solidFill>
                <a:ea typeface="Arial" panose="020B0604020202020204" pitchFamily="34" charset="0"/>
                <a:cs typeface="Arial" panose="020B0604020202020204" pitchFamily="34" charset="0"/>
              </a:rPr>
              <a:t>25.07.2013г.№</a:t>
            </a:r>
            <a:r>
              <a:rPr lang="kk-KZ" sz="2400" b="1" dirty="0" smtClean="0">
                <a:solidFill>
                  <a:schemeClr val="tx2"/>
                </a:solidFill>
                <a:ea typeface="Arial" panose="020B0604020202020204" pitchFamily="34" charset="0"/>
                <a:cs typeface="Arial" panose="020B0604020202020204" pitchFamily="34" charset="0"/>
              </a:rPr>
              <a:t>296, </a:t>
            </a:r>
            <a:r>
              <a:rPr lang="kk-KZ" sz="2400" b="1" dirty="0">
                <a:solidFill>
                  <a:schemeClr val="tx2"/>
                </a:solidFill>
                <a:ea typeface="Arial" panose="020B0604020202020204" pitchFamily="34" charset="0"/>
                <a:cs typeface="Arial" panose="020B0604020202020204" pitchFamily="34" charset="0"/>
              </a:rPr>
              <a:t>27.11.2013г. №</a:t>
            </a:r>
            <a:r>
              <a:rPr lang="kk-KZ" sz="2400" b="1" dirty="0" smtClean="0">
                <a:solidFill>
                  <a:schemeClr val="tx2"/>
                </a:solidFill>
                <a:ea typeface="Arial" panose="020B0604020202020204" pitchFamily="34" charset="0"/>
                <a:cs typeface="Arial" panose="020B0604020202020204" pitchFamily="34" charset="0"/>
              </a:rPr>
              <a:t>471)</a:t>
            </a:r>
            <a:endParaRPr lang="ru-RU" sz="2400" b="1" dirty="0">
              <a:solidFill>
                <a:schemeClr val="tx2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918116" y="4581128"/>
            <a:ext cx="5555030" cy="11521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Типовые учебные программы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3.04.2013г. №115</a:t>
            </a:r>
          </a:p>
        </p:txBody>
      </p:sp>
    </p:spTree>
    <p:extLst>
      <p:ext uri="{BB962C8B-B14F-4D97-AF65-F5344CB8AC3E}">
        <p14:creationId xmlns:p14="http://schemas.microsoft.com/office/powerpoint/2010/main" val="25728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sz="3600" dirty="0" smtClean="0">
                <a:solidFill>
                  <a:schemeClr val="tx2"/>
                </a:solidFill>
              </a:rPr>
              <a:t>Спасибо за внимание!</a:t>
            </a:r>
            <a:endParaRPr lang="ru-RU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34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192688" cy="648072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Нормативное правовое обеспечения</a:t>
            </a:r>
            <a:endParaRPr lang="ru-RU" sz="2400" b="1" dirty="0">
              <a:solidFill>
                <a:schemeClr val="tx2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918117" y="1052736"/>
            <a:ext cx="5328592" cy="8640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chemeClr val="tx2"/>
                </a:solidFill>
              </a:rPr>
              <a:t>5-9 классы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918117" y="2060848"/>
            <a:ext cx="5390187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ГОСО  31.10.2018г. №604</a:t>
            </a:r>
            <a:endParaRPr lang="ru-RU" sz="2400" b="1" dirty="0">
              <a:solidFill>
                <a:srgbClr val="1F497D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918117" y="3068960"/>
            <a:ext cx="5555029" cy="12241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Типовой учебный план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8.11.2012г. Приказ №500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(4.09.2018г. Приказ №441)</a:t>
            </a:r>
            <a:endParaRPr lang="ru-RU" sz="2400" dirty="0">
              <a:solidFill>
                <a:srgbClr val="1F497D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918116" y="4509120"/>
            <a:ext cx="5555030" cy="14401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400" b="1" dirty="0" smtClean="0">
              <a:solidFill>
                <a:srgbClr val="1F497D"/>
              </a:solidFill>
            </a:endParaRPr>
          </a:p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Типовые учебные программы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3.04.2013г. Приказ №115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(</a:t>
            </a:r>
            <a:r>
              <a:rPr lang="kk-KZ" sz="2400" dirty="0">
                <a:solidFill>
                  <a:srgbClr val="1F497D"/>
                </a:solidFill>
              </a:rPr>
              <a:t>25.10.2017г. </a:t>
            </a:r>
            <a:r>
              <a:rPr lang="kk-KZ" sz="2400" dirty="0" smtClean="0">
                <a:solidFill>
                  <a:srgbClr val="1F497D"/>
                </a:solidFill>
              </a:rPr>
              <a:t>Приказ №</a:t>
            </a:r>
            <a:r>
              <a:rPr lang="kk-KZ" sz="2400" dirty="0">
                <a:solidFill>
                  <a:srgbClr val="1F497D"/>
                </a:solidFill>
              </a:rPr>
              <a:t>545</a:t>
            </a:r>
            <a:r>
              <a:rPr lang="kk-KZ" sz="2400" dirty="0" smtClean="0">
                <a:solidFill>
                  <a:srgbClr val="1F497D"/>
                </a:solidFill>
              </a:rPr>
              <a:t>) </a:t>
            </a:r>
          </a:p>
          <a:p>
            <a:pPr algn="ctr"/>
            <a:r>
              <a:rPr lang="kk-KZ" sz="2400" i="1" dirty="0" smtClean="0">
                <a:solidFill>
                  <a:srgbClr val="1F497D"/>
                </a:solidFill>
              </a:rPr>
              <a:t>(переход на утв)</a:t>
            </a:r>
            <a:endParaRPr lang="kk-KZ" sz="2400" i="1" dirty="0">
              <a:solidFill>
                <a:srgbClr val="1F497D"/>
              </a:solidFill>
            </a:endParaRPr>
          </a:p>
          <a:p>
            <a:pPr algn="ctr"/>
            <a:endParaRPr lang="kk-KZ" sz="2400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441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55575" y="188640"/>
            <a:ext cx="7296799" cy="576064"/>
          </a:xfrm>
        </p:spPr>
        <p:txBody>
          <a:bodyPr>
            <a:normAutofit/>
          </a:bodyPr>
          <a:lstStyle/>
          <a:p>
            <a:pPr lvl="0"/>
            <a:r>
              <a:rPr lang="ru-RU" sz="2400" b="1" dirty="0" smtClean="0"/>
              <a:t>Учебная нагрузка </a:t>
            </a:r>
            <a:endParaRPr lang="ru-RU" sz="2200" dirty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167972"/>
              </p:ext>
            </p:extLst>
          </p:nvPr>
        </p:nvGraphicFramePr>
        <p:xfrm>
          <a:off x="607048" y="1774313"/>
          <a:ext cx="7531770" cy="1006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54"/>
                <a:gridCol w="1506354"/>
                <a:gridCol w="1506354"/>
                <a:gridCol w="1506354"/>
                <a:gridCol w="1506354"/>
              </a:tblGrid>
              <a:tr h="2647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/>
                        <a:t>5 класс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6 класс</a:t>
                      </a:r>
                      <a:r>
                        <a:rPr lang="en-US" sz="1600" dirty="0" smtClean="0"/>
                        <a:t> </a:t>
                      </a:r>
                      <a:endParaRPr lang="kk-KZ" sz="1600" dirty="0" smtClean="0"/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7 </a:t>
                      </a:r>
                      <a:r>
                        <a:rPr lang="kk-KZ" sz="1600" dirty="0" smtClean="0"/>
                        <a:t>класс 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8</a:t>
                      </a:r>
                      <a:r>
                        <a:rPr lang="en-US" sz="1600" dirty="0" smtClean="0"/>
                        <a:t> </a:t>
                      </a:r>
                      <a:r>
                        <a:rPr lang="kk-KZ" sz="1600" dirty="0" smtClean="0"/>
                        <a:t>класс 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9</a:t>
                      </a:r>
                      <a:r>
                        <a:rPr lang="en-US" sz="1600" dirty="0" smtClean="0"/>
                        <a:t> </a:t>
                      </a:r>
                      <a:r>
                        <a:rPr lang="kk-KZ" sz="1600" dirty="0" smtClean="0"/>
                        <a:t>класс </a:t>
                      </a:r>
                    </a:p>
                  </a:txBody>
                  <a:tcPr marL="99606" marR="99606"/>
                </a:tc>
              </a:tr>
              <a:tr h="6713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en-US" dirty="0" smtClean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45080" y="1007359"/>
            <a:ext cx="2158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/>
              <a:t>История Казахстана</a:t>
            </a:r>
            <a:endParaRPr lang="ru-RU" b="1" dirty="0"/>
          </a:p>
        </p:txBody>
      </p:sp>
      <p:sp>
        <p:nvSpPr>
          <p:cNvPr id="2" name="Левая фигурная скобка 1"/>
          <p:cNvSpPr/>
          <p:nvPr/>
        </p:nvSpPr>
        <p:spPr>
          <a:xfrm rot="5400000">
            <a:off x="4223956" y="-2211135"/>
            <a:ext cx="360038" cy="7469685"/>
          </a:xfrm>
          <a:prstGeom prst="leftBrace">
            <a:avLst>
              <a:gd name="adj1" fmla="val 8333"/>
              <a:gd name="adj2" fmla="val 4968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Левая фигурная скобка 22"/>
          <p:cNvSpPr/>
          <p:nvPr/>
        </p:nvSpPr>
        <p:spPr>
          <a:xfrm rot="5400000">
            <a:off x="4223956" y="-39379"/>
            <a:ext cx="360038" cy="7296797"/>
          </a:xfrm>
          <a:prstGeom prst="leftBrace">
            <a:avLst>
              <a:gd name="adj1" fmla="val 8333"/>
              <a:gd name="adj2" fmla="val 4968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591613" y="3068960"/>
            <a:ext cx="2152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/>
              <a:t>Всемирная история</a:t>
            </a:r>
            <a:endParaRPr lang="ru-RU" b="1" dirty="0"/>
          </a:p>
        </p:txBody>
      </p:sp>
      <p:graphicFrame>
        <p:nvGraphicFramePr>
          <p:cNvPr id="17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589274"/>
              </p:ext>
            </p:extLst>
          </p:nvPr>
        </p:nvGraphicFramePr>
        <p:xfrm>
          <a:off x="683568" y="3862545"/>
          <a:ext cx="7531770" cy="1006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54"/>
                <a:gridCol w="1506354"/>
                <a:gridCol w="1506354"/>
                <a:gridCol w="1506354"/>
                <a:gridCol w="1506354"/>
              </a:tblGrid>
              <a:tr h="2647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/>
                        <a:t>5 класс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6 класс</a:t>
                      </a:r>
                      <a:r>
                        <a:rPr lang="en-US" sz="1600" dirty="0" smtClean="0"/>
                        <a:t> </a:t>
                      </a:r>
                      <a:endParaRPr lang="kk-KZ" sz="1600" dirty="0" smtClean="0"/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7 </a:t>
                      </a:r>
                      <a:r>
                        <a:rPr lang="kk-KZ" sz="1600" dirty="0" smtClean="0"/>
                        <a:t>класс 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8</a:t>
                      </a:r>
                      <a:r>
                        <a:rPr lang="en-US" sz="1600" dirty="0" smtClean="0"/>
                        <a:t> </a:t>
                      </a:r>
                      <a:r>
                        <a:rPr lang="kk-KZ" sz="1600" dirty="0" smtClean="0"/>
                        <a:t>класс </a:t>
                      </a:r>
                    </a:p>
                  </a:txBody>
                  <a:tcPr marL="99606" marR="996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/>
                        <a:t>9</a:t>
                      </a:r>
                      <a:r>
                        <a:rPr lang="en-US" sz="1600" dirty="0" smtClean="0"/>
                        <a:t> </a:t>
                      </a:r>
                      <a:r>
                        <a:rPr lang="kk-KZ" sz="1600" dirty="0" smtClean="0"/>
                        <a:t>класс </a:t>
                      </a:r>
                    </a:p>
                  </a:txBody>
                  <a:tcPr marL="99606" marR="99606"/>
                </a:tc>
              </a:tr>
              <a:tr h="6713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en-US" dirty="0" smtClean="0"/>
                    </a:p>
                  </a:txBody>
                  <a:tcPr marL="99606" marR="99606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68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140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kk-KZ" sz="140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kk-KZ" sz="1800" dirty="0" smtClean="0">
                <a:ea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kk-KZ" sz="1800" dirty="0">
                <a:ea typeface="Arial" panose="020B0604020202020204" pitchFamily="34" charset="0"/>
                <a:cs typeface="Arial" panose="020B0604020202020204" pitchFamily="34" charset="0"/>
              </a:rPr>
              <a:t>рамках обновленного содержания образования </a:t>
            </a:r>
            <a:r>
              <a:rPr lang="kk-KZ" sz="1800" dirty="0" smtClean="0">
                <a:ea typeface="Arial" panose="020B0604020202020204" pitchFamily="34" charset="0"/>
                <a:cs typeface="Arial" panose="020B0604020202020204" pitchFamily="34" charset="0"/>
              </a:rPr>
              <a:t>количество </a:t>
            </a:r>
            <a:r>
              <a:rPr lang="kk-KZ" sz="1800" dirty="0">
                <a:ea typeface="Arial" panose="020B0604020202020204" pitchFamily="34" charset="0"/>
                <a:cs typeface="Arial" panose="020B0604020202020204" pitchFamily="34" charset="0"/>
              </a:rPr>
              <a:t>часов, отведенных на изучение предметов </a:t>
            </a:r>
            <a:r>
              <a:rPr lang="kk-KZ" sz="1800" dirty="0" smtClean="0">
                <a:ea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1800" dirty="0">
                <a:ea typeface="Arial" panose="020B0604020202020204" pitchFamily="34" charset="0"/>
                <a:cs typeface="Arial" panose="020B0604020202020204" pitchFamily="34" charset="0"/>
              </a:rPr>
              <a:t>История Казахстан» и «Всемирная история» </a:t>
            </a:r>
            <a:r>
              <a:rPr lang="kk-KZ" sz="1800" dirty="0" smtClean="0">
                <a:ea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kk-KZ" sz="1800" dirty="0" smtClean="0"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kk-KZ" sz="1800" b="1" dirty="0" smtClean="0">
                <a:ea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kk-KZ" sz="1800" b="1" dirty="0">
                <a:ea typeface="Arial" panose="020B0604020202020204" pitchFamily="34" charset="0"/>
                <a:cs typeface="Arial" panose="020B0604020202020204" pitchFamily="34" charset="0"/>
              </a:rPr>
              <a:t>5 классе, увеличено на 2 </a:t>
            </a:r>
            <a:r>
              <a:rPr lang="kk-KZ" sz="1800" b="1" dirty="0" smtClean="0">
                <a:ea typeface="Arial" panose="020B0604020202020204" pitchFamily="34" charset="0"/>
                <a:cs typeface="Arial" panose="020B0604020202020204" pitchFamily="34" charset="0"/>
              </a:rPr>
              <a:t>часа: </a:t>
            </a:r>
            <a:r>
              <a:rPr lang="kk-KZ" sz="1800" b="1" dirty="0">
                <a:ea typeface="Arial" panose="020B0604020202020204" pitchFamily="34" charset="0"/>
                <a:cs typeface="Arial" panose="020B0604020202020204" pitchFamily="34" charset="0"/>
              </a:rPr>
              <a:t>по истории Казахстана - на 1 час, </a:t>
            </a:r>
            <a:r>
              <a:rPr lang="kk-KZ" sz="1800" b="1" dirty="0" smtClean="0">
                <a:ea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kk-KZ" sz="1800" b="1" dirty="0" smtClean="0"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kk-KZ" sz="1800" b="1" dirty="0" smtClean="0">
                <a:ea typeface="Arial" panose="020B0604020202020204" pitchFamily="34" charset="0"/>
                <a:cs typeface="Arial" panose="020B0604020202020204" pitchFamily="34" charset="0"/>
              </a:rPr>
              <a:t>по Всемирной </a:t>
            </a:r>
            <a:r>
              <a:rPr lang="kk-KZ" sz="1800" b="1" dirty="0">
                <a:ea typeface="Arial" panose="020B0604020202020204" pitchFamily="34" charset="0"/>
                <a:cs typeface="Arial" panose="020B0604020202020204" pitchFamily="34" charset="0"/>
              </a:rPr>
              <a:t>истории - на 1 </a:t>
            </a:r>
            <a:r>
              <a:rPr lang="kk-KZ" sz="1800" b="1" dirty="0" smtClean="0">
                <a:ea typeface="Arial" panose="020B0604020202020204" pitchFamily="34" charset="0"/>
                <a:cs typeface="Arial" panose="020B0604020202020204" pitchFamily="34" charset="0"/>
              </a:rPr>
              <a:t>час.</a:t>
            </a:r>
            <a:r>
              <a:rPr lang="ru-RU" sz="1800" b="1" dirty="0">
                <a:ea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ea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062704"/>
              </p:ext>
            </p:extLst>
          </p:nvPr>
        </p:nvGraphicFramePr>
        <p:xfrm>
          <a:off x="395537" y="1700800"/>
          <a:ext cx="8424934" cy="4320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7"/>
                <a:gridCol w="1872208"/>
                <a:gridCol w="1872208"/>
                <a:gridCol w="2016224"/>
                <a:gridCol w="1872207"/>
              </a:tblGrid>
              <a:tr h="406397">
                <a:tc rowSpan="3"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kk-KZ" sz="16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Класс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3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Приказ МОН РК от 08.11.2012г.№500</a:t>
                      </a:r>
                      <a:endParaRPr lang="ru-RU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53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ТУП-ы </a:t>
                      </a: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2013 года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(25.07.2013г</a:t>
                      </a: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.№296, 27.11.2013г. №471)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ТУП-ы </a:t>
                      </a:r>
                      <a:endParaRPr lang="kk-KZ" sz="1400" b="1" dirty="0" smtClea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обновленного </a:t>
                      </a: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содержания 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( </a:t>
                      </a: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04.09.2018г. </a:t>
                      </a:r>
                      <a:r>
                        <a:rPr lang="kk-KZ" sz="1400" b="1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№441</a:t>
                      </a:r>
                      <a:r>
                        <a:rPr lang="kk-KZ" sz="14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ТУП-ы 2013 года 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(5.07.2013г</a:t>
                      </a: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. №296, 27.11.2013г. №471)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ТУП-ы обновленного содержания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kk-KZ" sz="1400" b="1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( </a:t>
                      </a: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04.09.2018г</a:t>
                      </a:r>
                      <a:r>
                        <a:rPr lang="kk-KZ" sz="1400" b="1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.№</a:t>
                      </a: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441)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47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47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47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47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047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2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6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  1 </a:t>
                      </a:r>
                      <a:r>
                        <a:rPr lang="kk-KZ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час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7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14290"/>
            <a:ext cx="6912768" cy="36004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Предметы «История Казахстана», «Всемирная история»</a:t>
            </a:r>
            <a:endParaRPr lang="ru-RU" sz="1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9831993"/>
              </p:ext>
            </p:extLst>
          </p:nvPr>
        </p:nvGraphicFramePr>
        <p:xfrm>
          <a:off x="357158" y="928670"/>
          <a:ext cx="8607900" cy="538527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968874"/>
                <a:gridCol w="5639026"/>
              </a:tblGrid>
              <a:tr h="163623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Тематическое содержания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программы в  5-9 классах представлено по периодам в хронологической последовательности  (с древности по настоящее время) и включает такие аспекты как: </a:t>
                      </a:r>
                      <a:r>
                        <a:rPr lang="ru-RU" sz="16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 социальных отношений,</a:t>
                      </a:r>
                      <a:r>
                        <a:rPr lang="ru-RU" sz="16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и взаимодействие культур,</a:t>
                      </a:r>
                      <a:r>
                        <a:rPr lang="ru-RU" sz="16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и взаимодействие политических систем,</a:t>
                      </a:r>
                      <a:r>
                        <a:rPr lang="ru-RU" sz="16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 экономических отношений.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6431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Особенности организации содержания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содержания исторических дисциплин оптимизирован посредством объединения (укрупнения) тематических разделов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тесная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межпредметная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связь между историческими дисциплинами, что позволяет исключить дублирование учебного материала, а также рассматривать историю Казахстана в контексте мировых исторических процессов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Направленность на развитие навыков исторического мышления (исследование, анализ, понимание и объяснение исторических процессов и явлений). Упор на изучение материала, способствующего формированию у учащихся исторического сознания,  национальных и общечеловеческих ценностей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66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1746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tx2"/>
                </a:solidFill>
              </a:rPr>
              <a:t>Внедрение обновленных учебных </a:t>
            </a:r>
            <a:br>
              <a:rPr lang="ru-RU" sz="1800" b="1" dirty="0" smtClean="0">
                <a:solidFill>
                  <a:schemeClr val="tx2"/>
                </a:solidFill>
              </a:rPr>
            </a:br>
            <a:r>
              <a:rPr lang="ru-RU" sz="1800" b="1" dirty="0" smtClean="0">
                <a:solidFill>
                  <a:schemeClr val="tx2"/>
                </a:solidFill>
              </a:rPr>
              <a:t>программ по предметам исторического цикла</a:t>
            </a:r>
            <a:endParaRPr lang="ru-RU" sz="18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09757"/>
              </p:ext>
            </p:extLst>
          </p:nvPr>
        </p:nvGraphicFramePr>
        <p:xfrm>
          <a:off x="539552" y="2348881"/>
          <a:ext cx="7920880" cy="3974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2966"/>
                <a:gridCol w="4167914"/>
              </a:tblGrid>
              <a:tr h="311156"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2"/>
                          </a:solidFill>
                          <a:effectLst/>
                        </a:rPr>
                        <a:t>Учебная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</a:rPr>
                        <a:t>программа 2013 года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2"/>
                          </a:solidFill>
                          <a:effectLst/>
                        </a:rPr>
                        <a:t>Учебная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</a:rPr>
                        <a:t> программа обновленного содержания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5456"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5 класс – </a:t>
                      </a:r>
                      <a:r>
                        <a:rPr lang="ru-RU" sz="1800" b="0" dirty="0" smtClean="0">
                          <a:solidFill>
                            <a:schemeClr val="tx2"/>
                          </a:solidFill>
                          <a:effectLst/>
                        </a:rPr>
                        <a:t>Рассказы </a:t>
                      </a: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по истории Казахстана</a:t>
                      </a:r>
                      <a:endParaRPr lang="ru-RU" sz="1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</a:t>
                      </a:r>
                      <a:r>
                        <a:rPr lang="kk-KZ" sz="18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классы «Познание мира»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5324"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6 класс – древняя история </a:t>
                      </a:r>
                      <a:endParaRPr lang="ru-RU" sz="1800" b="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just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5 класс – древняя история</a:t>
                      </a:r>
                      <a:endParaRPr lang="ru-RU" sz="18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3564"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u="sng" dirty="0">
                          <a:solidFill>
                            <a:schemeClr val="tx2"/>
                          </a:solidFill>
                          <a:effectLst/>
                        </a:rPr>
                        <a:t>7 класс – история средних веков </a:t>
                      </a:r>
                      <a:endParaRPr lang="ru-RU" sz="1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6 класс  - история средних веков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5456"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8 класс – история нового времени</a:t>
                      </a:r>
                      <a:endParaRPr lang="ru-RU" sz="1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solidFill>
                            <a:schemeClr val="tx2"/>
                          </a:solidFill>
                          <a:effectLst/>
                        </a:rPr>
                        <a:t>7 класс – история нового времени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7728">
                <a:tc rowSpan="2">
                  <a:txBody>
                    <a:bodyPr/>
                    <a:lstStyle/>
                    <a:p>
                      <a:pPr algn="just" eaLnBrk="0" hangingPunc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9 класс – новейшая история</a:t>
                      </a:r>
                      <a:endParaRPr lang="ru-RU" sz="1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0" fontAlgn="auto" latinLnBrk="0" hangingPunct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8 класс – новейшая история (первая половина ХХ в.)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77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0" fontAlgn="auto" latinLnBrk="0" hangingPunct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9 класс – новейшая история (вторая половина ХХ в. – ХХI в. )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4454" y="906384"/>
            <a:ext cx="8424936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Согласно графика перехода на обновленное содержания среднего образования в 2019-2020 учебном году будут внедряться учебные программы 9 класса. Согласно обновленной программе систематический курс изучения истории Казахстана начинался на год раньше, в 5 классе. При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этом происходит несовпадение в содержании действующих и обновленных учебных программ по истории 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отношении хронологической периодизации.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11246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История Казахстана и Всемирная история</a:t>
            </a:r>
            <a:endParaRPr lang="ru-RU" sz="2400" b="1" dirty="0">
              <a:solidFill>
                <a:schemeClr val="tx2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tx2"/>
                </a:solidFill>
              </a:rPr>
              <a:t>В целях соблюдения хронологической периодизации и сохранения преемственности содержания учебного предмета «История Казахстана</a:t>
            </a:r>
            <a:r>
              <a:rPr lang="ru-RU" sz="2400" dirty="0" smtClean="0">
                <a:solidFill>
                  <a:schemeClr val="tx2"/>
                </a:solidFill>
              </a:rPr>
              <a:t>», «Всемирная история» </a:t>
            </a:r>
            <a:r>
              <a:rPr lang="ru-RU" sz="2400" dirty="0">
                <a:solidFill>
                  <a:schemeClr val="tx2"/>
                </a:solidFill>
              </a:rPr>
              <a:t>среди 5-9 классах: </a:t>
            </a:r>
          </a:p>
          <a:p>
            <a:pPr marL="0" indent="0" algn="just" eaLnBrk="0" hangingPunct="0">
              <a:buNone/>
            </a:pPr>
            <a:r>
              <a:rPr lang="kk-KZ" sz="2400" dirty="0">
                <a:solidFill>
                  <a:schemeClr val="tx2"/>
                </a:solidFill>
              </a:rPr>
              <a:t>1)</a:t>
            </a:r>
            <a:r>
              <a:rPr lang="ru-RU" sz="2400" dirty="0">
                <a:solidFill>
                  <a:schemeClr val="tx2"/>
                </a:solidFill>
              </a:rPr>
              <a:t> в 8 классе в период </a:t>
            </a:r>
            <a:r>
              <a:rPr lang="ru-RU" sz="2400" b="1" dirty="0">
                <a:solidFill>
                  <a:schemeClr val="tx2"/>
                </a:solidFill>
              </a:rPr>
              <a:t>с 1 сентября 2018 года </a:t>
            </a:r>
            <a:r>
              <a:rPr lang="ru-RU" sz="2400" b="1" dirty="0" smtClean="0">
                <a:solidFill>
                  <a:schemeClr val="tx2"/>
                </a:solidFill>
              </a:rPr>
              <a:t/>
            </a:r>
            <a:br>
              <a:rPr lang="ru-RU" sz="2400" b="1" dirty="0" smtClean="0">
                <a:solidFill>
                  <a:schemeClr val="tx2"/>
                </a:solidFill>
              </a:rPr>
            </a:br>
            <a:r>
              <a:rPr lang="kk-KZ" sz="2400" b="1" dirty="0" smtClean="0">
                <a:solidFill>
                  <a:schemeClr val="tx2"/>
                </a:solidFill>
              </a:rPr>
              <a:t>до 1 </a:t>
            </a:r>
            <a:r>
              <a:rPr lang="kk-KZ" sz="2400" b="1" dirty="0">
                <a:solidFill>
                  <a:schemeClr val="tx2"/>
                </a:solidFill>
              </a:rPr>
              <a:t>сентября 2020 года </a:t>
            </a:r>
            <a:r>
              <a:rPr lang="ru-RU" sz="2400" b="1" dirty="0">
                <a:solidFill>
                  <a:schemeClr val="tx2"/>
                </a:solidFill>
              </a:rPr>
              <a:t>внедряется учебная программа</a:t>
            </a:r>
            <a:r>
              <a:rPr lang="kk-KZ" sz="2400" b="1" dirty="0">
                <a:solidFill>
                  <a:schemeClr val="tx2"/>
                </a:solidFill>
              </a:rPr>
              <a:t> по обновленному содержанию</a:t>
            </a:r>
            <a:r>
              <a:rPr lang="ru-RU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7 </a:t>
            </a:r>
            <a:r>
              <a:rPr lang="ru-RU" sz="2400" b="1" dirty="0">
                <a:solidFill>
                  <a:schemeClr val="tx2"/>
                </a:solidFill>
              </a:rPr>
              <a:t>класса </a:t>
            </a:r>
            <a:r>
              <a:rPr lang="ru-RU" sz="2400" dirty="0">
                <a:solidFill>
                  <a:schemeClr val="tx2"/>
                </a:solidFill>
              </a:rPr>
              <a:t>(новое время);</a:t>
            </a:r>
          </a:p>
          <a:p>
            <a:pPr marL="0" indent="0" algn="just" eaLnBrk="0" hangingPunct="0">
              <a:buNone/>
            </a:pPr>
            <a:r>
              <a:rPr lang="kk-KZ" sz="2400" dirty="0">
                <a:solidFill>
                  <a:schemeClr val="tx2"/>
                </a:solidFill>
              </a:rPr>
              <a:t>2</a:t>
            </a:r>
            <a:r>
              <a:rPr lang="ru-RU" sz="2400" dirty="0">
                <a:solidFill>
                  <a:schemeClr val="tx2"/>
                </a:solidFill>
              </a:rPr>
              <a:t>) в 9 классе </a:t>
            </a:r>
            <a:r>
              <a:rPr lang="ru-RU" sz="2400" b="1" i="1" dirty="0">
                <a:solidFill>
                  <a:schemeClr val="tx2"/>
                </a:solidFill>
              </a:rPr>
              <a:t>с 1 сентября 2019 года </a:t>
            </a:r>
            <a:r>
              <a:rPr lang="kk-KZ" sz="2400" b="1" i="1" dirty="0">
                <a:solidFill>
                  <a:schemeClr val="tx2"/>
                </a:solidFill>
              </a:rPr>
              <a:t>до 1 сентября </a:t>
            </a:r>
            <a:r>
              <a:rPr lang="kk-KZ" sz="2400" b="1" i="1" dirty="0" smtClean="0">
                <a:solidFill>
                  <a:schemeClr val="tx2"/>
                </a:solidFill>
              </a:rPr>
              <a:t/>
            </a:r>
            <a:br>
              <a:rPr lang="kk-KZ" sz="2400" b="1" i="1" dirty="0" smtClean="0">
                <a:solidFill>
                  <a:schemeClr val="tx2"/>
                </a:solidFill>
              </a:rPr>
            </a:br>
            <a:r>
              <a:rPr lang="kk-KZ" sz="2400" b="1" i="1" dirty="0" smtClean="0">
                <a:solidFill>
                  <a:schemeClr val="tx2"/>
                </a:solidFill>
              </a:rPr>
              <a:t>2021 </a:t>
            </a:r>
            <a:r>
              <a:rPr lang="kk-KZ" sz="2400" b="1" i="1" dirty="0">
                <a:solidFill>
                  <a:schemeClr val="tx2"/>
                </a:solidFill>
              </a:rPr>
              <a:t>года</a:t>
            </a:r>
            <a:r>
              <a:rPr lang="kk-KZ" sz="2400" b="1" dirty="0">
                <a:solidFill>
                  <a:schemeClr val="tx2"/>
                </a:solidFill>
              </a:rPr>
              <a:t> </a:t>
            </a:r>
            <a:r>
              <a:rPr lang="ru-RU" sz="2400" b="1" dirty="0">
                <a:solidFill>
                  <a:schemeClr val="tx2"/>
                </a:solidFill>
              </a:rPr>
              <a:t>внедряется переходная учебная программа </a:t>
            </a:r>
            <a:r>
              <a:rPr lang="ru-RU" sz="2400" b="1" dirty="0" smtClean="0">
                <a:solidFill>
                  <a:schemeClr val="tx2"/>
                </a:solidFill>
              </a:rPr>
              <a:t/>
            </a:r>
            <a:br>
              <a:rPr lang="ru-RU" sz="2400" b="1" dirty="0" smtClean="0">
                <a:solidFill>
                  <a:schemeClr val="tx2"/>
                </a:solidFill>
              </a:rPr>
            </a:br>
            <a:r>
              <a:rPr lang="ru-RU" sz="2400" b="1" dirty="0" smtClean="0">
                <a:solidFill>
                  <a:schemeClr val="tx2"/>
                </a:solidFill>
              </a:rPr>
              <a:t>9 </a:t>
            </a:r>
            <a:r>
              <a:rPr lang="ru-RU" sz="2400" b="1" dirty="0">
                <a:solidFill>
                  <a:schemeClr val="tx2"/>
                </a:solidFill>
              </a:rPr>
              <a:t>класса</a:t>
            </a:r>
            <a:r>
              <a:rPr lang="kk-KZ" sz="2400" b="1" dirty="0">
                <a:solidFill>
                  <a:schemeClr val="tx2"/>
                </a:solidFill>
              </a:rPr>
              <a:t> по обновленному содержанию </a:t>
            </a:r>
            <a:r>
              <a:rPr lang="ru-RU" sz="2400" b="1" dirty="0">
                <a:solidFill>
                  <a:schemeClr val="tx2"/>
                </a:solidFill>
              </a:rPr>
              <a:t>включающая в </a:t>
            </a:r>
            <a:r>
              <a:rPr lang="ru-RU" sz="2400" b="1" dirty="0" smtClean="0">
                <a:solidFill>
                  <a:schemeClr val="tx2"/>
                </a:solidFill>
              </a:rPr>
              <a:t>содержание </a:t>
            </a:r>
            <a:r>
              <a:rPr lang="ru-RU" sz="2400" b="1" dirty="0">
                <a:solidFill>
                  <a:schemeClr val="tx2"/>
                </a:solidFill>
              </a:rPr>
              <a:t>8-9 классов </a:t>
            </a:r>
            <a:r>
              <a:rPr lang="ru-RU" sz="2400" dirty="0">
                <a:solidFill>
                  <a:schemeClr val="tx2"/>
                </a:solidFill>
              </a:rPr>
              <a:t>(новейшее время).</a:t>
            </a:r>
          </a:p>
          <a:p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733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211" y="836712"/>
            <a:ext cx="8587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tx2"/>
                </a:solidFill>
              </a:rPr>
              <a:t>Во </a:t>
            </a:r>
            <a:r>
              <a:rPr lang="ru-RU" sz="1600" b="1" dirty="0">
                <a:solidFill>
                  <a:schemeClr val="tx2"/>
                </a:solidFill>
              </a:rPr>
              <a:t>всех общеобразовательных школах переходная программа для  9 класса будет использована два учебных года.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49212" y="116632"/>
            <a:ext cx="8229600" cy="631746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tx2"/>
                </a:solidFill>
              </a:rPr>
              <a:t>Внедрение обновленных учебных </a:t>
            </a:r>
            <a:br>
              <a:rPr lang="ru-RU" sz="1800" b="1" dirty="0" smtClean="0">
                <a:solidFill>
                  <a:schemeClr val="tx2"/>
                </a:solidFill>
              </a:rPr>
            </a:br>
            <a:r>
              <a:rPr lang="ru-RU" sz="1800" b="1" dirty="0" smtClean="0">
                <a:solidFill>
                  <a:schemeClr val="tx2"/>
                </a:solidFill>
              </a:rPr>
              <a:t>программ по предметам исторического цикла</a:t>
            </a:r>
            <a:endParaRPr lang="ru-RU" sz="18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318547"/>
              </p:ext>
            </p:extLst>
          </p:nvPr>
        </p:nvGraphicFramePr>
        <p:xfrm>
          <a:off x="755576" y="1418077"/>
          <a:ext cx="7488832" cy="5156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5047"/>
                <a:gridCol w="4543785"/>
              </a:tblGrid>
              <a:tr h="288272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Учебный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год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Внедрение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2073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2017-18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-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5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 (программа 5 класса)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- 7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 (программа 6 класса)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50105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2018-19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5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5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- 6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6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- 7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 (программа 6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- 8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 (программа 7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.)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61270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2019-20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-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5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5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- 6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6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- 7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7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- 8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 (программа 7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- 9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 (программа 8+9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.)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61270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2020-21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5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5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- 6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6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- 7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7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- 8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8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- 9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 (программа 8+9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</a:rPr>
                        <a:t>кл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.)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61270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2021-22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5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5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- 6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6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- 7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7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- 8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8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- 9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 (программа 9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кл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.)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712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192688" cy="648072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Нормативное правовое обеспечения</a:t>
            </a:r>
            <a:endParaRPr lang="ru-RU" sz="2400" b="1" dirty="0">
              <a:solidFill>
                <a:schemeClr val="tx2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918117" y="1052736"/>
            <a:ext cx="5328592" cy="8640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10 класс</a:t>
            </a:r>
            <a:endParaRPr lang="ru-RU" sz="2400" b="1" dirty="0">
              <a:solidFill>
                <a:srgbClr val="1F497D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918117" y="2060848"/>
            <a:ext cx="5390187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ГОСО  31.10.2018г. №604</a:t>
            </a:r>
            <a:endParaRPr lang="ru-RU" sz="2400" b="1" dirty="0">
              <a:solidFill>
                <a:srgbClr val="1F497D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918117" y="3068960"/>
            <a:ext cx="5555029" cy="12241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Типовой учебный план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8.11.2012г. №500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(4.09.2018г. №441, 15.05.2019г №205)</a:t>
            </a:r>
            <a:endParaRPr lang="ru-RU" sz="2400" dirty="0">
              <a:solidFill>
                <a:srgbClr val="1F497D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918116" y="4581128"/>
            <a:ext cx="5555030" cy="11521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1F497D"/>
                </a:solidFill>
              </a:rPr>
              <a:t>Типовые учебные программы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3.04.2013г. №115</a:t>
            </a:r>
          </a:p>
          <a:p>
            <a:pPr algn="ctr"/>
            <a:r>
              <a:rPr lang="kk-KZ" sz="2400" dirty="0" smtClean="0">
                <a:solidFill>
                  <a:srgbClr val="1F497D"/>
                </a:solidFill>
              </a:rPr>
              <a:t>(7.03.2019г. №105)</a:t>
            </a:r>
          </a:p>
        </p:txBody>
      </p:sp>
    </p:spTree>
    <p:extLst>
      <p:ext uri="{BB962C8B-B14F-4D97-AF65-F5344CB8AC3E}">
        <p14:creationId xmlns:p14="http://schemas.microsoft.com/office/powerpoint/2010/main" val="21956255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2050</TotalTime>
  <Words>1447</Words>
  <Application>Microsoft Office PowerPoint</Application>
  <PresentationFormat>Экран (4:3)</PresentationFormat>
  <Paragraphs>259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Особенности организации образовательного процесса по обновленному содержанию образования по учебным предметам  «История Казахстана» и «Всемирная история»   </vt:lpstr>
      <vt:lpstr>Нормативное правовое обеспечения</vt:lpstr>
      <vt:lpstr>Учебная нагрузка </vt:lpstr>
      <vt:lpstr> В рамках обновленного содержания образования количество часов, отведенных на изучение предметов «История Казахстан» и «Всемирная история»  в 5 классе, увеличено на 2 часа: по истории Казахстана - на 1 час,  по Всемирной истории - на 1 час. </vt:lpstr>
      <vt:lpstr>Предметы «История Казахстана», «Всемирная история»</vt:lpstr>
      <vt:lpstr>Внедрение обновленных учебных  программ по предметам исторического цикла</vt:lpstr>
      <vt:lpstr>История Казахстана и Всемирная история</vt:lpstr>
      <vt:lpstr>Внедрение обновленных учебных  программ по предметам исторического цикла</vt:lpstr>
      <vt:lpstr>Нормативное правовое обеспечения</vt:lpstr>
      <vt:lpstr>Учебная нагрузка </vt:lpstr>
      <vt:lpstr>Предметы «История Казахстана», «Всемирная история»</vt:lpstr>
      <vt:lpstr>Содержания учебной программы «История Казахстана», «Всемирная история»</vt:lpstr>
      <vt:lpstr>Презентация PowerPoint</vt:lpstr>
      <vt:lpstr>Обучение на основе исторических концептов</vt:lpstr>
      <vt:lpstr>Нормативное правовое обеспечения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Science Educational Programmes</dc:title>
  <dc:creator>Yrysgul Tursunbaykyzy</dc:creator>
  <cp:lastModifiedBy>Айдын Муратбеков</cp:lastModifiedBy>
  <cp:revision>172</cp:revision>
  <cp:lastPrinted>2014-08-21T11:19:37Z</cp:lastPrinted>
  <dcterms:created xsi:type="dcterms:W3CDTF">2013-09-19T09:59:18Z</dcterms:created>
  <dcterms:modified xsi:type="dcterms:W3CDTF">2019-07-12T03:34:47Z</dcterms:modified>
</cp:coreProperties>
</file>