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27.08.2019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42493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Учебно-методический центр развития образования</a:t>
            </a:r>
          </a:p>
          <a:p>
            <a:pPr algn="ctr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Карагандинской области</a:t>
            </a:r>
          </a:p>
          <a:p>
            <a:pPr algn="ctr">
              <a:defRPr/>
            </a:pPr>
            <a:endParaRPr lang="ru-RU" alt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alt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ОСОБЕННОСТЯХ </a:t>
            </a:r>
          </a:p>
          <a:p>
            <a:pPr algn="ctr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ОБРАЗОВАТЕЛЬНОГО ПРОЦЕССА </a:t>
            </a:r>
          </a:p>
          <a:p>
            <a:pPr algn="ctr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2019-2020 УЧЕБНОМ ГОДУ </a:t>
            </a:r>
            <a:endParaRPr lang="ru-RU" alt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alt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alt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alt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alt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августа 2019 года </a:t>
            </a: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362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5536" y="404664"/>
            <a:ext cx="835292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В целях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соблюдения хронологической периодизации и сохранения преемственности содержания учебного предмета «История Казахстана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»,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Всемирная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история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среди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5-9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 в 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8-м классе в период с 1 сентября 2018 года внедряется учебная программа по обновленному содержанию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класса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новое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время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Tx/>
              <a:buChar char="-"/>
            </a:pP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9-м классе с 1 сентября 2019 года внедряется переходная учебная программа 9-го класса по обновленному содержанию включающая в содержание 8-9 классов (новейшее время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lvl="0" indent="-342900" algn="just">
              <a:buFontTx/>
              <a:buChar char="-"/>
            </a:pP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Факультативный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курс 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Светскость и основы религиоведения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соответствии с приказом Министерства образования и науки Республики Казахстан от 15 июля 2014 года № 281 в 2019-2020 учебном году в 9 классе будет изучаться факультативный курс «Светскость и основы религиоведения».</a:t>
            </a:r>
          </a:p>
          <a:p>
            <a:pPr lvl="0"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468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80963"/>
            <a:ext cx="9144000" cy="3571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 Narrow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0"/>
            <a:ext cx="9144000" cy="460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508" name="Прямоугольник 17"/>
          <p:cNvSpPr>
            <a:spLocks noChangeArrowheads="1"/>
          </p:cNvSpPr>
          <p:nvPr/>
        </p:nvSpPr>
        <p:spPr bwMode="auto">
          <a:xfrm>
            <a:off x="160338" y="58738"/>
            <a:ext cx="8823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chemeClr val="bg1"/>
                </a:solidFill>
              </a:rPr>
              <a:t>Нормативное правовое обеспечение</a:t>
            </a:r>
          </a:p>
        </p:txBody>
      </p:sp>
      <p:grpSp>
        <p:nvGrpSpPr>
          <p:cNvPr id="21509" name="Группа 21"/>
          <p:cNvGrpSpPr>
            <a:grpSpLocks/>
          </p:cNvGrpSpPr>
          <p:nvPr/>
        </p:nvGrpSpPr>
        <p:grpSpPr bwMode="auto">
          <a:xfrm>
            <a:off x="323850" y="692150"/>
            <a:ext cx="8569325" cy="5616575"/>
            <a:chOff x="323850" y="692150"/>
            <a:chExt cx="8569325" cy="5616575"/>
          </a:xfrm>
        </p:grpSpPr>
        <p:grpSp>
          <p:nvGrpSpPr>
            <p:cNvPr id="21512" name="Группа 19"/>
            <p:cNvGrpSpPr>
              <a:grpSpLocks/>
            </p:cNvGrpSpPr>
            <p:nvPr/>
          </p:nvGrpSpPr>
          <p:grpSpPr bwMode="auto">
            <a:xfrm>
              <a:off x="827088" y="1557338"/>
              <a:ext cx="7523162" cy="4751387"/>
              <a:chOff x="827088" y="1557338"/>
              <a:chExt cx="7523162" cy="4751387"/>
            </a:xfrm>
          </p:grpSpPr>
          <p:sp>
            <p:nvSpPr>
              <p:cNvPr id="7" name="Скругленный прямоугольник 6"/>
              <p:cNvSpPr/>
              <p:nvPr/>
            </p:nvSpPr>
            <p:spPr>
              <a:xfrm>
                <a:off x="1708150" y="1557338"/>
                <a:ext cx="5689600" cy="539750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ГОСО </a:t>
                </a: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31.10.2018     №604</a:t>
                </a:r>
                <a:endParaRPr lang="ru-RU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Скругленный прямоугольник 7"/>
              <p:cNvSpPr/>
              <p:nvPr/>
            </p:nvSpPr>
            <p:spPr>
              <a:xfrm>
                <a:off x="827088" y="2395538"/>
                <a:ext cx="3168650" cy="1393825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Типовой </a:t>
                </a:r>
              </a:p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учебный план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12.12.2012    №557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(10.10.2018     №556)</a:t>
                </a:r>
                <a:endParaRPr lang="ru-RU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Скругленный прямоугольник 8"/>
              <p:cNvSpPr/>
              <p:nvPr/>
            </p:nvSpPr>
            <p:spPr>
              <a:xfrm>
                <a:off x="869950" y="4535488"/>
                <a:ext cx="3246438" cy="1379537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Типовая </a:t>
                </a:r>
              </a:p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учебная программа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12.08.2016    №499</a:t>
                </a:r>
                <a:endParaRPr lang="ru-RU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Скругленный прямоугольник 13"/>
              <p:cNvSpPr/>
              <p:nvPr/>
            </p:nvSpPr>
            <p:spPr>
              <a:xfrm>
                <a:off x="5076825" y="2395538"/>
                <a:ext cx="3214688" cy="1320800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Типовой </a:t>
                </a:r>
              </a:p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учебный план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8.11.2012    №500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(4.09.2018     №441)</a:t>
                </a:r>
                <a:endParaRPr lang="ru-RU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Скругленный прямоугольник 14"/>
              <p:cNvSpPr/>
              <p:nvPr/>
            </p:nvSpPr>
            <p:spPr>
              <a:xfrm>
                <a:off x="5165725" y="4141788"/>
                <a:ext cx="3184525" cy="2166937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Типовые </a:t>
                </a:r>
              </a:p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учебные программы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3.04.2013    №115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(8.04.2016    №226,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10.05.2018    №199,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17.10.2018    №576)</a:t>
                </a:r>
                <a:endParaRPr lang="ru-RU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6" name="Скругленный прямоугольник 15"/>
            <p:cNvSpPr/>
            <p:nvPr/>
          </p:nvSpPr>
          <p:spPr>
            <a:xfrm>
              <a:off x="323850" y="692150"/>
              <a:ext cx="3792538" cy="560388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ru-RU" sz="2000" b="1" dirty="0" err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Предшкольная</a:t>
              </a:r>
              <a:r>
                <a:rPr lang="ru-RU" sz="2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подготовка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5372100" y="692150"/>
              <a:ext cx="3521075" cy="560388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ru-RU" sz="2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1-4 классы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" name="Соединительная линия уступом 4"/>
            <p:cNvCxnSpPr/>
            <p:nvPr/>
          </p:nvCxnSpPr>
          <p:spPr>
            <a:xfrm>
              <a:off x="577850" y="1341438"/>
              <a:ext cx="1036638" cy="573087"/>
            </a:xfrm>
            <a:prstGeom prst="bentConnector3">
              <a:avLst>
                <a:gd name="adj1" fmla="val 41734"/>
              </a:avLst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Соединительная линия уступом 17"/>
            <p:cNvCxnSpPr/>
            <p:nvPr/>
          </p:nvCxnSpPr>
          <p:spPr>
            <a:xfrm rot="10800000" flipV="1">
              <a:off x="7370763" y="1341438"/>
              <a:ext cx="1152525" cy="573087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395288" y="1341438"/>
              <a:ext cx="73025" cy="40322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8785225" y="1341438"/>
              <a:ext cx="71438" cy="40322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>
              <a:off x="474663" y="5373688"/>
              <a:ext cx="39528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 flipH="1">
              <a:off x="8350250" y="5373688"/>
              <a:ext cx="49212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 flipH="1">
              <a:off x="8291513" y="3038475"/>
              <a:ext cx="49371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>
              <a:off x="452438" y="3092450"/>
              <a:ext cx="39528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057491-4343-41F9-A580-5A8898CEE17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04788" y="6227763"/>
            <a:ext cx="47942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k-KZ" sz="2400" b="1" dirty="0">
                <a:latin typeface="+mn-lt"/>
              </a:rPr>
              <a:t>2</a:t>
            </a:r>
            <a:endParaRPr lang="ru-RU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27792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80963"/>
            <a:ext cx="9144000" cy="3571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0"/>
            <a:ext cx="9144000" cy="460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532" name="Прямоугольник 17"/>
          <p:cNvSpPr>
            <a:spLocks noChangeArrowheads="1"/>
          </p:cNvSpPr>
          <p:nvPr/>
        </p:nvSpPr>
        <p:spPr bwMode="auto">
          <a:xfrm>
            <a:off x="19050" y="12700"/>
            <a:ext cx="8823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chemeClr val="bg1"/>
                </a:solidFill>
              </a:rPr>
              <a:t>Нормативное правовое обеспечение</a:t>
            </a: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474663" y="5373688"/>
            <a:ext cx="3952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8350250" y="5373688"/>
            <a:ext cx="49212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2535" name="Группа 21"/>
          <p:cNvGrpSpPr>
            <a:grpSpLocks/>
          </p:cNvGrpSpPr>
          <p:nvPr/>
        </p:nvGrpSpPr>
        <p:grpSpPr bwMode="auto">
          <a:xfrm>
            <a:off x="323850" y="692150"/>
            <a:ext cx="8569325" cy="5621338"/>
            <a:chOff x="323850" y="692150"/>
            <a:chExt cx="8569325" cy="5621338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23850" y="692150"/>
              <a:ext cx="3792538" cy="560388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ru-RU" sz="24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5-9 классы</a:t>
              </a:r>
            </a:p>
            <a:p>
              <a:pPr algn="ctr">
                <a:defRPr/>
              </a:pPr>
              <a:endPara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5372100" y="692150"/>
              <a:ext cx="3521075" cy="560388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ru-RU" sz="24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10 класс</a:t>
              </a:r>
            </a:p>
            <a:p>
              <a:pPr algn="ctr">
                <a:defRPr/>
              </a:pPr>
              <a:endPara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540" name="Группа 19"/>
            <p:cNvGrpSpPr>
              <a:grpSpLocks/>
            </p:cNvGrpSpPr>
            <p:nvPr/>
          </p:nvGrpSpPr>
          <p:grpSpPr bwMode="auto">
            <a:xfrm>
              <a:off x="395288" y="1341438"/>
              <a:ext cx="8461375" cy="4972050"/>
              <a:chOff x="395288" y="1341438"/>
              <a:chExt cx="8461375" cy="4972050"/>
            </a:xfrm>
          </p:grpSpPr>
          <p:sp>
            <p:nvSpPr>
              <p:cNvPr id="7" name="Скругленный прямоугольник 6"/>
              <p:cNvSpPr/>
              <p:nvPr/>
            </p:nvSpPr>
            <p:spPr>
              <a:xfrm>
                <a:off x="1708150" y="1557338"/>
                <a:ext cx="5689600" cy="539750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ГОСО   </a:t>
                </a: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31.10.2018     №604</a:t>
                </a:r>
                <a:endParaRPr lang="ru-RU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Скругленный прямоугольник 7"/>
              <p:cNvSpPr/>
              <p:nvPr/>
            </p:nvSpPr>
            <p:spPr>
              <a:xfrm>
                <a:off x="827088" y="2395538"/>
                <a:ext cx="3168650" cy="1609725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Типовой </a:t>
                </a:r>
              </a:p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учебный план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8.11.2012    №500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(4.09.2018    №441)</a:t>
                </a:r>
                <a:endParaRPr lang="ru-RU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Скругленный прямоугольник 13"/>
              <p:cNvSpPr/>
              <p:nvPr/>
            </p:nvSpPr>
            <p:spPr>
              <a:xfrm>
                <a:off x="5076825" y="2395538"/>
                <a:ext cx="3214688" cy="1609725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Типовой </a:t>
                </a:r>
              </a:p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учебный план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8.11.2012   №500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(4.09.2018    №441,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15.05.2019   №205)</a:t>
                </a:r>
                <a:endParaRPr lang="ru-RU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Скругленный прямоугольник 14"/>
              <p:cNvSpPr/>
              <p:nvPr/>
            </p:nvSpPr>
            <p:spPr>
              <a:xfrm>
                <a:off x="5165725" y="4433888"/>
                <a:ext cx="3184525" cy="1879600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Типовые </a:t>
                </a:r>
              </a:p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учебные программы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3.04.2013     №115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(27.07.2017   №352,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7.03.2019  №105)</a:t>
                </a:r>
                <a:endParaRPr lang="ru-RU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" name="Соединительная линия уступом 4"/>
              <p:cNvCxnSpPr/>
              <p:nvPr/>
            </p:nvCxnSpPr>
            <p:spPr>
              <a:xfrm>
                <a:off x="577850" y="1341438"/>
                <a:ext cx="1036638" cy="573087"/>
              </a:xfrm>
              <a:prstGeom prst="bentConnector3">
                <a:avLst>
                  <a:gd name="adj1" fmla="val 41734"/>
                </a:avLst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Соединительная линия уступом 17"/>
              <p:cNvCxnSpPr/>
              <p:nvPr/>
            </p:nvCxnSpPr>
            <p:spPr>
              <a:xfrm rot="10800000" flipV="1">
                <a:off x="7370763" y="1341438"/>
                <a:ext cx="1152525" cy="573087"/>
              </a:xfrm>
              <a:prstGeom prst="bentConnector3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395288" y="1341438"/>
                <a:ext cx="73025" cy="403225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8785225" y="1341438"/>
                <a:ext cx="71438" cy="403225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 стрелкой 33"/>
              <p:cNvCxnSpPr/>
              <p:nvPr/>
            </p:nvCxnSpPr>
            <p:spPr>
              <a:xfrm flipH="1">
                <a:off x="8291513" y="3038475"/>
                <a:ext cx="49371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 стрелкой 37"/>
              <p:cNvCxnSpPr/>
              <p:nvPr/>
            </p:nvCxnSpPr>
            <p:spPr>
              <a:xfrm>
                <a:off x="452438" y="3092450"/>
                <a:ext cx="39528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4" name="Скругленный прямоугольник 23"/>
              <p:cNvSpPr/>
              <p:nvPr/>
            </p:nvSpPr>
            <p:spPr>
              <a:xfrm>
                <a:off x="869950" y="4513263"/>
                <a:ext cx="3184525" cy="1800225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Типовые </a:t>
                </a:r>
              </a:p>
              <a:p>
                <a:pPr algn="ctr">
                  <a:defRPr/>
                </a:pPr>
                <a:r>
                  <a:rPr lang="kk-KZ" sz="2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учебные программы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3.04.2013    №115</a:t>
                </a:r>
              </a:p>
              <a:p>
                <a:pPr algn="ctr">
                  <a:defRPr/>
                </a:pPr>
                <a:r>
                  <a:rPr lang="kk-KZ" sz="2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(25.10.2017   №545)</a:t>
                </a:r>
                <a:endParaRPr lang="ru-RU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BB7637-08BD-4A0C-9745-1514B51ADCE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04788" y="6227763"/>
            <a:ext cx="47942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k-KZ" sz="2400" b="1" dirty="0">
                <a:latin typeface="+mn-lt"/>
              </a:rPr>
              <a:t>3</a:t>
            </a:r>
            <a:endParaRPr lang="ru-RU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38814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80963"/>
            <a:ext cx="9144000" cy="3571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0"/>
            <a:ext cx="9144000" cy="460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556" name="Прямоугольник 17"/>
          <p:cNvSpPr>
            <a:spLocks noChangeArrowheads="1"/>
          </p:cNvSpPr>
          <p:nvPr/>
        </p:nvSpPr>
        <p:spPr bwMode="auto">
          <a:xfrm>
            <a:off x="19050" y="12700"/>
            <a:ext cx="8823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chemeClr val="bg1"/>
                </a:solidFill>
              </a:rPr>
              <a:t>Нормативное правовое обеспечение</a:t>
            </a: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474663" y="5373688"/>
            <a:ext cx="3952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3558" name="Группа 13"/>
          <p:cNvGrpSpPr>
            <a:grpSpLocks/>
          </p:cNvGrpSpPr>
          <p:nvPr/>
        </p:nvGrpSpPr>
        <p:grpSpPr bwMode="auto">
          <a:xfrm>
            <a:off x="323850" y="620713"/>
            <a:ext cx="7570788" cy="5221287"/>
            <a:chOff x="323850" y="620713"/>
            <a:chExt cx="7570788" cy="5221287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708150" y="1644650"/>
              <a:ext cx="5689600" cy="5397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2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ГОСО     </a:t>
              </a:r>
              <a:r>
                <a:rPr lang="kk-KZ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31.10.2018     №604</a:t>
              </a:r>
              <a:endPara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869950" y="2781300"/>
              <a:ext cx="6769100" cy="139223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2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Типовой учебный план</a:t>
              </a:r>
            </a:p>
            <a:p>
              <a:pPr algn="ctr">
                <a:defRPr/>
              </a:pPr>
              <a:r>
                <a:rPr lang="kk-KZ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8.11.2012    №500</a:t>
              </a:r>
            </a:p>
            <a:p>
              <a:pPr algn="ctr">
                <a:defRPr/>
              </a:pPr>
              <a:r>
                <a:rPr lang="kk-KZ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(25.07.2013   №296, с казахским языком обучения,</a:t>
              </a:r>
            </a:p>
            <a:p>
              <a:pPr algn="ctr">
                <a:defRPr/>
              </a:pPr>
              <a:r>
                <a:rPr lang="kk-KZ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27.11.2013   №471, с русским языком обучения)</a:t>
              </a:r>
              <a:endPara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869950" y="4903788"/>
              <a:ext cx="7024688" cy="93821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2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Типовые учебные программы</a:t>
              </a:r>
            </a:p>
            <a:p>
              <a:pPr algn="ctr">
                <a:defRPr/>
              </a:pPr>
              <a:r>
                <a:rPr lang="kk-KZ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3.04.2013     №115</a:t>
              </a:r>
            </a:p>
            <a:p>
              <a:pPr algn="ctr">
                <a:defRPr/>
              </a:pPr>
              <a:r>
                <a:rPr lang="kk-KZ" sz="2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(18.06.2015    №393)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323850" y="620713"/>
              <a:ext cx="3792538" cy="63182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11 класс</a:t>
              </a:r>
              <a:endPara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" name="Соединительная линия уступом 4"/>
            <p:cNvCxnSpPr/>
            <p:nvPr/>
          </p:nvCxnSpPr>
          <p:spPr>
            <a:xfrm>
              <a:off x="650875" y="1341438"/>
              <a:ext cx="1036638" cy="573087"/>
            </a:xfrm>
            <a:prstGeom prst="bentConnector3">
              <a:avLst>
                <a:gd name="adj1" fmla="val 41734"/>
              </a:avLst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flipH="1">
              <a:off x="468313" y="1341438"/>
              <a:ext cx="6350" cy="40322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>
              <a:off x="452438" y="3357563"/>
              <a:ext cx="39528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E7C9F7-CABA-4CD1-A163-181C74AEADF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04788" y="6227763"/>
            <a:ext cx="47942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k-KZ" sz="2400" b="1" dirty="0">
                <a:latin typeface="+mn-lt"/>
              </a:rPr>
              <a:t>4</a:t>
            </a:r>
            <a:endParaRPr lang="ru-RU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49760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9694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 МОН РК №334 от 26.07.2019 года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 внесении изменений и 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дополнений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в некоторые 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приказы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Министра образования 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науки Республики Казахстан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Учебный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предмет «Информационно-коммуникационные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технологии» для 1-4 классов уровня начального образования в приложении к указанному приложению, которые вводятся в действие для 1 классов с 1 января 2021 года,  для 2 и 3 классов с 1 сентября 2021 года, для 4 классов с 1 сентября 2019 года; </a:t>
            </a:r>
          </a:p>
        </p:txBody>
      </p:sp>
    </p:spTree>
    <p:extLst>
      <p:ext uri="{BB962C8B-B14F-4D97-AF65-F5344CB8AC3E}">
        <p14:creationId xmlns:p14="http://schemas.microsoft.com/office/powerpoint/2010/main" val="4206545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76673"/>
            <a:ext cx="8784976" cy="6120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Главной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особенностью обучения в 10-м классе является ориентация обучающегося на четкую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профилизацию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и выбор учебных предметов стандартного и углубленного уровней в соответствии с его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будущими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профессиональными потребностями и возможным выбором будущей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специальности.</a:t>
            </a: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Согласно Типовому учебному плану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(ТУП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 для 10-х классов определен перечень учебных предметов, единый для всех обучающихся, вне зависимости от направления обучения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новом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ТУПе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термин «профильный» не употребляется, поскольку ОГН и ЕМН – это не профили, а направления.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Введены на выбор 2 обязательных предмета углубленного уровня и 2 обязательных предмета стандартного уровня. Для классов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общественно-гуманитарного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 естественно-математического направлений компоновка учебных предметов отличается.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467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Сокращение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учебной нагрузки предусмотрено в Типовых учебных планах с сокращенной учебной нагрузкой (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приказ Министра образования и науки РК от 4 сентября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2018 года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№ 441)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которые могут выбрать организации образования на основе решения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педагогического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Совета.	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Количество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уроков в день определяет организация образования по согласованию с родительским комитетом и Попечительским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советом.</a:t>
            </a: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086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1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Главное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условие при выборе сокращенных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ТУПов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– обеспечение ранней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профилизации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принципов преемственности и последовательности.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Если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выбор комбинаций (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компановки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 учебных предметов сделан в 7-м классе, то 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соответствии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выбранными комбинациями учебных предметов необходимо продолжать обучение и в последующих классах (в 8-9-х классах).</a:t>
            </a:r>
          </a:p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Для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ТУПов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7-9 классов общеобразовательных школ дано примечание, в котором расписаны комбинации профильных учебных предметов по выбору из инвариантного компонента.</a:t>
            </a:r>
          </a:p>
        </p:txBody>
      </p:sp>
    </p:spTree>
    <p:extLst>
      <p:ext uri="{BB962C8B-B14F-4D97-AF65-F5344CB8AC3E}">
        <p14:creationId xmlns:p14="http://schemas.microsoft.com/office/powerpoint/2010/main" val="124003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2809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Задания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формативного и суммативного оценивания составляются педагогами самостоятельно. 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Отчетной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документации по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формативному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оцениванию не требуется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Задания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для СОР и СОЧ учителями составляются самостоятельно с учетом особенностей обучающихся в классе. 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Главное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требование -  соответствие содержанию учебной программы по предмету. 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допускается использование рекомендованных для образца заданий СОР и СОЧ.</a:t>
            </a: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611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53</TotalTime>
  <Words>664</Words>
  <Application>Microsoft Office PowerPoint</Application>
  <PresentationFormat>Экран (4:3)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Gulmira</dc:creator>
  <cp:lastModifiedBy>Gulmira302</cp:lastModifiedBy>
  <cp:revision>17</cp:revision>
  <dcterms:created xsi:type="dcterms:W3CDTF">2019-08-26T17:35:02Z</dcterms:created>
  <dcterms:modified xsi:type="dcterms:W3CDTF">2019-08-27T15:18:55Z</dcterms:modified>
</cp:coreProperties>
</file>