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6" r:id="rId2"/>
    <p:sldId id="265" r:id="rId3"/>
    <p:sldId id="300" r:id="rId4"/>
    <p:sldId id="301" r:id="rId5"/>
    <p:sldId id="302" r:id="rId6"/>
    <p:sldId id="303" r:id="rId7"/>
    <p:sldId id="304" r:id="rId8"/>
    <p:sldId id="284" r:id="rId9"/>
    <p:sldId id="295" r:id="rId10"/>
    <p:sldId id="256" r:id="rId11"/>
    <p:sldId id="282" r:id="rId12"/>
    <p:sldId id="283" r:id="rId13"/>
    <p:sldId id="290" r:id="rId14"/>
    <p:sldId id="264" r:id="rId15"/>
    <p:sldId id="268" r:id="rId16"/>
    <p:sldId id="281" r:id="rId17"/>
    <p:sldId id="288" r:id="rId18"/>
    <p:sldId id="286" r:id="rId19"/>
    <p:sldId id="289" r:id="rId20"/>
    <p:sldId id="294" r:id="rId21"/>
    <p:sldId id="299" r:id="rId22"/>
    <p:sldId id="293" r:id="rId23"/>
    <p:sldId id="287" r:id="rId24"/>
    <p:sldId id="296" r:id="rId25"/>
    <p:sldId id="297" r:id="rId26"/>
    <p:sldId id="29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53" autoAdjust="0"/>
  </p:normalViewPr>
  <p:slideViewPr>
    <p:cSldViewPr>
      <p:cViewPr varScale="1">
        <p:scale>
          <a:sx n="85" d="100"/>
          <a:sy n="85" d="100"/>
        </p:scale>
        <p:origin x="-112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631889763779524E-2"/>
          <c:y val="6.3906249999999998E-2"/>
          <c:w val="0.75296177821522314"/>
          <c:h val="0.76557308070866137"/>
        </c:manualLayout>
      </c:layout>
      <c:barChart>
        <c:barDir val="col"/>
        <c:grouping val="clustered"/>
        <c:varyColors val="0"/>
        <c:ser>
          <c:idx val="0"/>
          <c:order val="0"/>
          <c:tx>
            <c:strRef>
              <c:f>Лист1!$B$1</c:f>
              <c:strCache>
                <c:ptCount val="1"/>
                <c:pt idx="0">
                  <c:v>жоғары</c:v>
                </c:pt>
              </c:strCache>
            </c:strRef>
          </c:tx>
          <c:invertIfNegative val="0"/>
          <c:dLbls>
            <c:showLegendKey val="0"/>
            <c:showVal val="1"/>
            <c:showCatName val="0"/>
            <c:showSerName val="0"/>
            <c:showPercent val="0"/>
            <c:showBubbleSize val="0"/>
            <c:showLeaderLines val="0"/>
          </c:dLbls>
          <c:cat>
            <c:strRef>
              <c:f>Лист1!$A$2:$A$6</c:f>
              <c:strCache>
                <c:ptCount val="5"/>
                <c:pt idx="0">
                  <c:v>санат</c:v>
                </c:pt>
                <c:pt idx="1">
                  <c:v>Жоғарғы білімді</c:v>
                </c:pt>
                <c:pt idx="2">
                  <c:v>Арнайы орта</c:v>
                </c:pt>
                <c:pt idx="3">
                  <c:v>Жаңартылған білім мазмұны 7</c:v>
                </c:pt>
                <c:pt idx="4">
                  <c:v>Білім жетілдіру курсы 12</c:v>
                </c:pt>
              </c:strCache>
            </c:strRef>
          </c:cat>
          <c:val>
            <c:numRef>
              <c:f>Лист1!$B$2:$B$6</c:f>
              <c:numCache>
                <c:formatCode>General</c:formatCode>
                <c:ptCount val="5"/>
                <c:pt idx="0">
                  <c:v>2</c:v>
                </c:pt>
                <c:pt idx="1">
                  <c:v>12</c:v>
                </c:pt>
                <c:pt idx="2">
                  <c:v>2</c:v>
                </c:pt>
              </c:numCache>
            </c:numRef>
          </c:val>
        </c:ser>
        <c:ser>
          <c:idx val="1"/>
          <c:order val="1"/>
          <c:tx>
            <c:strRef>
              <c:f>Лист1!$C$1</c:f>
              <c:strCache>
                <c:ptCount val="1"/>
                <c:pt idx="0">
                  <c:v>бірінші</c:v>
                </c:pt>
              </c:strCache>
            </c:strRef>
          </c:tx>
          <c:invertIfNegative val="0"/>
          <c:dLbls>
            <c:showLegendKey val="0"/>
            <c:showVal val="1"/>
            <c:showCatName val="0"/>
            <c:showSerName val="0"/>
            <c:showPercent val="0"/>
            <c:showBubbleSize val="0"/>
            <c:showLeaderLines val="0"/>
          </c:dLbls>
          <c:cat>
            <c:strRef>
              <c:f>Лист1!$A$2:$A$6</c:f>
              <c:strCache>
                <c:ptCount val="5"/>
                <c:pt idx="0">
                  <c:v>санат</c:v>
                </c:pt>
                <c:pt idx="1">
                  <c:v>Жоғарғы білімді</c:v>
                </c:pt>
                <c:pt idx="2">
                  <c:v>Арнайы орта</c:v>
                </c:pt>
                <c:pt idx="3">
                  <c:v>Жаңартылған білім мазмұны 7</c:v>
                </c:pt>
                <c:pt idx="4">
                  <c:v>Білім жетілдіру курсы 12</c:v>
                </c:pt>
              </c:strCache>
            </c:strRef>
          </c:cat>
          <c:val>
            <c:numRef>
              <c:f>Лист1!$C$2:$C$6</c:f>
              <c:numCache>
                <c:formatCode>General</c:formatCode>
                <c:ptCount val="5"/>
                <c:pt idx="0">
                  <c:v>3</c:v>
                </c:pt>
              </c:numCache>
            </c:numRef>
          </c:val>
        </c:ser>
        <c:ser>
          <c:idx val="2"/>
          <c:order val="2"/>
          <c:tx>
            <c:strRef>
              <c:f>Лист1!$D$1</c:f>
              <c:strCache>
                <c:ptCount val="1"/>
                <c:pt idx="0">
                  <c:v>екінші</c:v>
                </c:pt>
              </c:strCache>
            </c:strRef>
          </c:tx>
          <c:invertIfNegative val="0"/>
          <c:dLbls>
            <c:showLegendKey val="0"/>
            <c:showVal val="1"/>
            <c:showCatName val="0"/>
            <c:showSerName val="0"/>
            <c:showPercent val="0"/>
            <c:showBubbleSize val="0"/>
            <c:showLeaderLines val="0"/>
          </c:dLbls>
          <c:cat>
            <c:strRef>
              <c:f>Лист1!$A$2:$A$6</c:f>
              <c:strCache>
                <c:ptCount val="5"/>
                <c:pt idx="0">
                  <c:v>санат</c:v>
                </c:pt>
                <c:pt idx="1">
                  <c:v>Жоғарғы білімді</c:v>
                </c:pt>
                <c:pt idx="2">
                  <c:v>Арнайы орта</c:v>
                </c:pt>
                <c:pt idx="3">
                  <c:v>Жаңартылған білім мазмұны 7</c:v>
                </c:pt>
                <c:pt idx="4">
                  <c:v>Білім жетілдіру курсы 12</c:v>
                </c:pt>
              </c:strCache>
            </c:strRef>
          </c:cat>
          <c:val>
            <c:numRef>
              <c:f>Лист1!$D$2:$D$6</c:f>
              <c:numCache>
                <c:formatCode>General</c:formatCode>
                <c:ptCount val="5"/>
                <c:pt idx="0">
                  <c:v>4</c:v>
                </c:pt>
                <c:pt idx="3">
                  <c:v>7</c:v>
                </c:pt>
                <c:pt idx="4">
                  <c:v>12</c:v>
                </c:pt>
              </c:numCache>
            </c:numRef>
          </c:val>
        </c:ser>
        <c:ser>
          <c:idx val="3"/>
          <c:order val="3"/>
          <c:tx>
            <c:strRef>
              <c:f>Лист1!$E$1</c:f>
              <c:strCache>
                <c:ptCount val="1"/>
                <c:pt idx="0">
                  <c:v>санатсыз</c:v>
                </c:pt>
              </c:strCache>
            </c:strRef>
          </c:tx>
          <c:invertIfNegative val="0"/>
          <c:dLbls>
            <c:showLegendKey val="0"/>
            <c:showVal val="1"/>
            <c:showCatName val="0"/>
            <c:showSerName val="0"/>
            <c:showPercent val="0"/>
            <c:showBubbleSize val="0"/>
            <c:showLeaderLines val="0"/>
          </c:dLbls>
          <c:cat>
            <c:strRef>
              <c:f>Лист1!$A$2:$A$6</c:f>
              <c:strCache>
                <c:ptCount val="5"/>
                <c:pt idx="0">
                  <c:v>санат</c:v>
                </c:pt>
                <c:pt idx="1">
                  <c:v>Жоғарғы білімді</c:v>
                </c:pt>
                <c:pt idx="2">
                  <c:v>Арнайы орта</c:v>
                </c:pt>
                <c:pt idx="3">
                  <c:v>Жаңартылған білім мазмұны 7</c:v>
                </c:pt>
                <c:pt idx="4">
                  <c:v>Білім жетілдіру курсы 12</c:v>
                </c:pt>
              </c:strCache>
            </c:strRef>
          </c:cat>
          <c:val>
            <c:numRef>
              <c:f>Лист1!$E$2:$E$6</c:f>
              <c:numCache>
                <c:formatCode>General</c:formatCode>
                <c:ptCount val="5"/>
                <c:pt idx="0">
                  <c:v>5</c:v>
                </c:pt>
              </c:numCache>
            </c:numRef>
          </c:val>
        </c:ser>
        <c:dLbls>
          <c:showLegendKey val="0"/>
          <c:showVal val="0"/>
          <c:showCatName val="0"/>
          <c:showSerName val="0"/>
          <c:showPercent val="0"/>
          <c:showBubbleSize val="0"/>
        </c:dLbls>
        <c:gapWidth val="150"/>
        <c:axId val="125135104"/>
        <c:axId val="125140992"/>
      </c:barChart>
      <c:catAx>
        <c:axId val="125135104"/>
        <c:scaling>
          <c:orientation val="minMax"/>
        </c:scaling>
        <c:delete val="0"/>
        <c:axPos val="b"/>
        <c:majorTickMark val="out"/>
        <c:minorTickMark val="none"/>
        <c:tickLblPos val="nextTo"/>
        <c:crossAx val="125140992"/>
        <c:crosses val="autoZero"/>
        <c:auto val="1"/>
        <c:lblAlgn val="ctr"/>
        <c:lblOffset val="100"/>
        <c:noMultiLvlLbl val="0"/>
      </c:catAx>
      <c:valAx>
        <c:axId val="125140992"/>
        <c:scaling>
          <c:orientation val="minMax"/>
        </c:scaling>
        <c:delete val="0"/>
        <c:axPos val="l"/>
        <c:majorGridlines/>
        <c:numFmt formatCode="General" sourceLinked="1"/>
        <c:majorTickMark val="out"/>
        <c:minorTickMark val="none"/>
        <c:tickLblPos val="nextTo"/>
        <c:crossAx val="125135104"/>
        <c:crosses val="autoZero"/>
        <c:crossBetween val="between"/>
      </c:valAx>
    </c:plotArea>
    <c:legend>
      <c:legendPos val="r"/>
      <c:layout>
        <c:manualLayout>
          <c:xMode val="edge"/>
          <c:yMode val="edge"/>
          <c:x val="0.83010574154660777"/>
          <c:y val="0.43494629628965958"/>
          <c:w val="0.14930862201751594"/>
          <c:h val="0.3037072941716153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showLegendKey val="0"/>
            <c:showVal val="0"/>
            <c:showCatName val="0"/>
            <c:showSerName val="0"/>
            <c:showPercent val="0"/>
            <c:showBubbleSize val="0"/>
          </c:dLbls>
          <c:cat>
            <c:strRef>
              <c:f>Лист1!$A$2:$A$5</c:f>
              <c:strCache>
                <c:ptCount val="3"/>
                <c:pt idx="0">
                  <c:v>барлығы</c:v>
                </c:pt>
                <c:pt idx="1">
                  <c:v>ашық сабақ </c:v>
                </c:pt>
                <c:pt idx="2">
                  <c:v>Ашық сабқ бермегені</c:v>
                </c:pt>
              </c:strCache>
            </c:strRef>
          </c:cat>
          <c:val>
            <c:numRef>
              <c:f>Лист1!$B$2:$B$5</c:f>
              <c:numCache>
                <c:formatCode>General</c:formatCode>
                <c:ptCount val="4"/>
                <c:pt idx="0">
                  <c:v>10</c:v>
                </c:pt>
                <c:pt idx="1">
                  <c:v>5</c:v>
                </c:pt>
              </c:numCache>
            </c:numRef>
          </c:val>
        </c:ser>
        <c:ser>
          <c:idx val="1"/>
          <c:order val="1"/>
          <c:tx>
            <c:strRef>
              <c:f>Лист1!$C$1</c:f>
              <c:strCache>
                <c:ptCount val="1"/>
                <c:pt idx="0">
                  <c:v>Столбец1</c:v>
                </c:pt>
              </c:strCache>
            </c:strRef>
          </c:tx>
          <c:invertIfNegative val="0"/>
          <c:dLbls>
            <c:showLegendKey val="0"/>
            <c:showVal val="1"/>
            <c:showCatName val="0"/>
            <c:showSerName val="0"/>
            <c:showPercent val="0"/>
            <c:showBubbleSize val="0"/>
            <c:showLeaderLines val="0"/>
          </c:dLbls>
          <c:cat>
            <c:strRef>
              <c:f>Лист1!$A$2:$A$5</c:f>
              <c:strCache>
                <c:ptCount val="3"/>
                <c:pt idx="0">
                  <c:v>барлығы</c:v>
                </c:pt>
                <c:pt idx="1">
                  <c:v>ашық сабақ </c:v>
                </c:pt>
                <c:pt idx="2">
                  <c:v>Ашық сабқ бермегені</c:v>
                </c:pt>
              </c:strCache>
            </c:strRef>
          </c:cat>
          <c:val>
            <c:numRef>
              <c:f>Лист1!$C$2:$C$5</c:f>
              <c:numCache>
                <c:formatCode>General</c:formatCode>
                <c:ptCount val="4"/>
                <c:pt idx="2">
                  <c:v>5</c:v>
                </c:pt>
              </c:numCache>
            </c:numRef>
          </c:val>
        </c:ser>
        <c:ser>
          <c:idx val="2"/>
          <c:order val="2"/>
          <c:tx>
            <c:strRef>
              <c:f>Лист1!$D$1</c:f>
              <c:strCache>
                <c:ptCount val="1"/>
                <c:pt idx="0">
                  <c:v>Столбец2</c:v>
                </c:pt>
              </c:strCache>
            </c:strRef>
          </c:tx>
          <c:invertIfNegative val="0"/>
          <c:cat>
            <c:strRef>
              <c:f>Лист1!$A$2:$A$5</c:f>
              <c:strCache>
                <c:ptCount val="3"/>
                <c:pt idx="0">
                  <c:v>барлығы</c:v>
                </c:pt>
                <c:pt idx="1">
                  <c:v>ашық сабақ </c:v>
                </c:pt>
                <c:pt idx="2">
                  <c:v>Ашық сабқ бермегені</c:v>
                </c:pt>
              </c:strCache>
            </c:strRef>
          </c:cat>
          <c:val>
            <c:numRef>
              <c:f>Лист1!$D$2:$D$5</c:f>
              <c:numCache>
                <c:formatCode>General</c:formatCode>
                <c:ptCount val="4"/>
              </c:numCache>
            </c:numRef>
          </c:val>
        </c:ser>
        <c:dLbls>
          <c:showLegendKey val="0"/>
          <c:showVal val="0"/>
          <c:showCatName val="0"/>
          <c:showSerName val="0"/>
          <c:showPercent val="0"/>
          <c:showBubbleSize val="0"/>
        </c:dLbls>
        <c:gapWidth val="150"/>
        <c:axId val="93805568"/>
        <c:axId val="93811456"/>
      </c:barChart>
      <c:catAx>
        <c:axId val="93805568"/>
        <c:scaling>
          <c:orientation val="minMax"/>
        </c:scaling>
        <c:delete val="0"/>
        <c:axPos val="b"/>
        <c:majorTickMark val="out"/>
        <c:minorTickMark val="none"/>
        <c:tickLblPos val="nextTo"/>
        <c:crossAx val="93811456"/>
        <c:crosses val="autoZero"/>
        <c:auto val="1"/>
        <c:lblAlgn val="ctr"/>
        <c:lblOffset val="100"/>
        <c:noMultiLvlLbl val="0"/>
      </c:catAx>
      <c:valAx>
        <c:axId val="93811456"/>
        <c:scaling>
          <c:orientation val="minMax"/>
        </c:scaling>
        <c:delete val="0"/>
        <c:axPos val="l"/>
        <c:majorGridlines/>
        <c:numFmt formatCode="General" sourceLinked="1"/>
        <c:majorTickMark val="out"/>
        <c:minorTickMark val="none"/>
        <c:tickLblPos val="nextTo"/>
        <c:crossAx val="93805568"/>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76C96-7C60-45D9-A035-130C82D97CDF}" type="datetimeFigureOut">
              <a:rPr lang="ru-RU" smtClean="0"/>
              <a:t>09.04.2019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D6806-6CF5-45DD-9117-DC8055DBF803}" type="slidenum">
              <a:rPr lang="ru-RU" smtClean="0"/>
              <a:t>‹#›</a:t>
            </a:fld>
            <a:endParaRPr lang="ru-RU"/>
          </a:p>
        </p:txBody>
      </p:sp>
    </p:spTree>
    <p:extLst>
      <p:ext uri="{BB962C8B-B14F-4D97-AF65-F5344CB8AC3E}">
        <p14:creationId xmlns:p14="http://schemas.microsoft.com/office/powerpoint/2010/main" val="429129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09.04.2019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09.04.2019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09.04.2019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09.04.2019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09.04.2019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09.04.2019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731520"/>
            <a:ext cx="8640960" cy="3474720"/>
          </a:xfrm>
        </p:spPr>
        <p:txBody>
          <a:bodyPr>
            <a:normAutofit/>
          </a:bodyPr>
          <a:lstStyle/>
          <a:p>
            <a:pPr marL="45720" indent="0" algn="ctr">
              <a:buNone/>
            </a:pPr>
            <a:r>
              <a:rPr lang="kk-KZ" sz="4800" b="1" i="1" dirty="0" smtClean="0">
                <a:solidFill>
                  <a:srgbClr val="C00000"/>
                </a:solidFill>
                <a:latin typeface="Times New Roman" pitchFamily="18" charset="0"/>
                <a:cs typeface="Times New Roman" pitchFamily="18" charset="0"/>
              </a:rPr>
              <a:t>Төртінші кәсіптік революция жағдайындағы адами капитал.</a:t>
            </a:r>
            <a:endParaRPr lang="ru-RU" sz="4800"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3614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88641"/>
            <a:ext cx="8383960" cy="1080120"/>
          </a:xfrm>
        </p:spPr>
        <p:txBody>
          <a:bodyPr/>
          <a:lstStyle/>
          <a:p>
            <a:pPr marL="182880" indent="0">
              <a:buNone/>
            </a:pPr>
            <a:r>
              <a:rPr lang="ru-RU" sz="2000" dirty="0" smtClean="0">
                <a:solidFill>
                  <a:srgbClr val="C00000"/>
                </a:solidFill>
              </a:rPr>
              <a:t>К</a:t>
            </a:r>
            <a:r>
              <a:rPr lang="kk-KZ" sz="2000" dirty="0" smtClean="0">
                <a:solidFill>
                  <a:srgbClr val="C00000"/>
                </a:solidFill>
              </a:rPr>
              <a:t>іріктірілген сабақ: Қазақ тілі мен Қазазақстан тарихы</a:t>
            </a:r>
            <a:r>
              <a:rPr lang="ru-RU" sz="2000" dirty="0" smtClean="0">
                <a:solidFill>
                  <a:srgbClr val="C00000"/>
                </a:solidFill>
              </a:rPr>
              <a:t/>
            </a:r>
            <a:br>
              <a:rPr lang="ru-RU" sz="2000" dirty="0" smtClean="0">
                <a:solidFill>
                  <a:srgbClr val="C00000"/>
                </a:solidFill>
              </a:rPr>
            </a:br>
            <a:r>
              <a:rPr lang="ru-RU" sz="2000" dirty="0" err="1" smtClean="0">
                <a:solidFill>
                  <a:srgbClr val="C00000"/>
                </a:solidFill>
              </a:rPr>
              <a:t>Тақырыбы:Әлемнің</a:t>
            </a:r>
            <a:r>
              <a:rPr lang="ru-RU" sz="2000" dirty="0" smtClean="0">
                <a:solidFill>
                  <a:srgbClr val="C00000"/>
                </a:solidFill>
              </a:rPr>
              <a:t> </a:t>
            </a:r>
            <a:r>
              <a:rPr lang="ru-RU" sz="2000" dirty="0" err="1" smtClean="0">
                <a:solidFill>
                  <a:srgbClr val="C00000"/>
                </a:solidFill>
              </a:rPr>
              <a:t>жеті</a:t>
            </a:r>
            <a:r>
              <a:rPr lang="ru-RU" sz="2000" dirty="0" smtClean="0">
                <a:solidFill>
                  <a:srgbClr val="C00000"/>
                </a:solidFill>
              </a:rPr>
              <a:t> </a:t>
            </a:r>
            <a:r>
              <a:rPr lang="ru-RU" sz="2000" dirty="0" err="1" smtClean="0">
                <a:solidFill>
                  <a:srgbClr val="C00000"/>
                </a:solidFill>
              </a:rPr>
              <a:t>кереметі</a:t>
            </a:r>
            <a:r>
              <a:rPr lang="ru-RU" sz="2000" dirty="0" smtClean="0">
                <a:solidFill>
                  <a:srgbClr val="C00000"/>
                </a:solidFill>
              </a:rPr>
              <a:t> </a:t>
            </a:r>
            <a:br>
              <a:rPr lang="ru-RU" sz="2000" dirty="0" smtClean="0">
                <a:solidFill>
                  <a:srgbClr val="C00000"/>
                </a:solidFill>
              </a:rPr>
            </a:br>
            <a:r>
              <a:rPr lang="ru-RU" sz="2000" dirty="0" err="1" smtClean="0">
                <a:solidFill>
                  <a:srgbClr val="C00000"/>
                </a:solidFill>
              </a:rPr>
              <a:t>Қазақстанның</a:t>
            </a:r>
            <a:r>
              <a:rPr lang="ru-RU" sz="2000" dirty="0" smtClean="0">
                <a:solidFill>
                  <a:srgbClr val="C00000"/>
                </a:solidFill>
              </a:rPr>
              <a:t> </a:t>
            </a:r>
            <a:r>
              <a:rPr lang="ru-RU" sz="2000" dirty="0" err="1" smtClean="0">
                <a:solidFill>
                  <a:srgbClr val="C00000"/>
                </a:solidFill>
              </a:rPr>
              <a:t>жеті</a:t>
            </a:r>
            <a:r>
              <a:rPr lang="ru-RU" sz="2000" dirty="0" smtClean="0">
                <a:solidFill>
                  <a:srgbClr val="C00000"/>
                </a:solidFill>
              </a:rPr>
              <a:t> </a:t>
            </a:r>
            <a:r>
              <a:rPr lang="ru-RU" sz="2000" dirty="0" err="1" smtClean="0">
                <a:solidFill>
                  <a:srgbClr val="C00000"/>
                </a:solidFill>
              </a:rPr>
              <a:t>кереметі</a:t>
            </a:r>
            <a:r>
              <a:rPr lang="kk-KZ" sz="2800" dirty="0" smtClean="0">
                <a:effectLst/>
              </a:rPr>
              <a:t/>
            </a:r>
            <a:br>
              <a:rPr lang="kk-KZ" sz="2800" dirty="0" smtClean="0">
                <a:effectLst/>
              </a:rPr>
            </a:br>
            <a:endParaRPr lang="ru-RU" sz="2800" dirty="0">
              <a:solidFill>
                <a:srgbClr val="C00000"/>
              </a:solidFill>
            </a:endParaRPr>
          </a:p>
        </p:txBody>
      </p:sp>
      <p:sp>
        <p:nvSpPr>
          <p:cNvPr id="8" name="Подзаголовок 2"/>
          <p:cNvSpPr txBox="1">
            <a:spLocks/>
          </p:cNvSpPr>
          <p:nvPr/>
        </p:nvSpPr>
        <p:spPr>
          <a:xfrm>
            <a:off x="467544" y="6240103"/>
            <a:ext cx="3313917" cy="60939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endParaRPr lang="ru-RU" b="1" dirty="0">
              <a:solidFill>
                <a:srgbClr val="C00000"/>
              </a:solidFill>
            </a:endParaRPr>
          </a:p>
        </p:txBody>
      </p:sp>
      <p:sp>
        <p:nvSpPr>
          <p:cNvPr id="9" name="Подзаголовок 2"/>
          <p:cNvSpPr txBox="1">
            <a:spLocks/>
          </p:cNvSpPr>
          <p:nvPr/>
        </p:nvSpPr>
        <p:spPr>
          <a:xfrm>
            <a:off x="561917" y="6231598"/>
            <a:ext cx="3313917" cy="60939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endParaRPr lang="ru-RU" b="1" dirty="0">
              <a:solidFill>
                <a:srgbClr val="C00000"/>
              </a:solidFill>
            </a:endParaRPr>
          </a:p>
        </p:txBody>
      </p:sp>
      <p:sp>
        <p:nvSpPr>
          <p:cNvPr id="10" name="Подзаголовок 2"/>
          <p:cNvSpPr txBox="1">
            <a:spLocks/>
          </p:cNvSpPr>
          <p:nvPr/>
        </p:nvSpPr>
        <p:spPr>
          <a:xfrm>
            <a:off x="466610" y="3812631"/>
            <a:ext cx="3313917" cy="60939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r>
              <a:rPr lang="kk-KZ" sz="2400" b="1" dirty="0" smtClean="0">
                <a:solidFill>
                  <a:srgbClr val="C00000"/>
                </a:solidFill>
              </a:rPr>
              <a:t>«Постер құру»</a:t>
            </a:r>
            <a:endParaRPr lang="ru-RU" b="1" dirty="0">
              <a:solidFill>
                <a:srgbClr val="C00000"/>
              </a:solidFill>
            </a:endParaRPr>
          </a:p>
        </p:txBody>
      </p:sp>
      <p:sp>
        <p:nvSpPr>
          <p:cNvPr id="4" name="Прямоугольник 3"/>
          <p:cNvSpPr/>
          <p:nvPr/>
        </p:nvSpPr>
        <p:spPr>
          <a:xfrm>
            <a:off x="5048862" y="6365484"/>
            <a:ext cx="3627594" cy="461665"/>
          </a:xfrm>
          <a:prstGeom prst="rect">
            <a:avLst/>
          </a:prstGeom>
        </p:spPr>
        <p:txBody>
          <a:bodyPr wrap="square">
            <a:spAutoFit/>
          </a:bodyPr>
          <a:lstStyle/>
          <a:p>
            <a:r>
              <a:rPr lang="kk-KZ" b="1" dirty="0"/>
              <a:t>«</a:t>
            </a:r>
            <a:r>
              <a:rPr lang="kk-KZ" sz="2400" b="1" dirty="0">
                <a:solidFill>
                  <a:srgbClr val="FF0000"/>
                </a:solidFill>
              </a:rPr>
              <a:t>Сәйкестендіру» әдісі</a:t>
            </a:r>
            <a:endParaRPr lang="ru-RU" sz="2400" dirty="0">
              <a:solidFill>
                <a:srgbClr val="FF0000"/>
              </a:solidFill>
            </a:endParaRPr>
          </a:p>
        </p:txBody>
      </p:sp>
      <p:sp>
        <p:nvSpPr>
          <p:cNvPr id="12" name="Прямоугольник 11"/>
          <p:cNvSpPr/>
          <p:nvPr/>
        </p:nvSpPr>
        <p:spPr>
          <a:xfrm>
            <a:off x="5436096" y="3467827"/>
            <a:ext cx="3240360" cy="461665"/>
          </a:xfrm>
          <a:prstGeom prst="rect">
            <a:avLst/>
          </a:prstGeom>
        </p:spPr>
        <p:txBody>
          <a:bodyPr wrap="square">
            <a:spAutoFit/>
          </a:bodyPr>
          <a:lstStyle/>
          <a:p>
            <a:r>
              <a:rPr lang="kk-KZ" sz="2400" b="1" dirty="0" smtClean="0">
                <a:solidFill>
                  <a:srgbClr val="FF0000"/>
                </a:solidFill>
              </a:rPr>
              <a:t>Кері байланыс</a:t>
            </a:r>
            <a:endParaRPr lang="ru-RU" sz="2400" dirty="0">
              <a:solidFill>
                <a:srgbClr val="FF0000"/>
              </a:solidFill>
            </a:endParaRPr>
          </a:p>
        </p:txBody>
      </p:sp>
      <p:pic>
        <p:nvPicPr>
          <p:cNvPr id="5" name="Picture 2" descr="C:\Users\1\Desktop\фота\IMG-20181017-WA0071.jpg"/>
          <p:cNvPicPr>
            <a:picLocks noChangeAspect="1" noChangeArrowheads="1"/>
          </p:cNvPicPr>
          <p:nvPr/>
        </p:nvPicPr>
        <p:blipFill rotWithShape="1">
          <a:blip r:embed="rId2">
            <a:extLst>
              <a:ext uri="{28A0092B-C50C-407E-A947-70E740481C1C}">
                <a14:useLocalDpi xmlns:a14="http://schemas.microsoft.com/office/drawing/2010/main" val="0"/>
              </a:ext>
            </a:extLst>
          </a:blip>
          <a:srcRect t="26014"/>
          <a:stretch/>
        </p:blipFill>
        <p:spPr bwMode="auto">
          <a:xfrm>
            <a:off x="466609" y="1340767"/>
            <a:ext cx="3409225" cy="2471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1\Desktop\фота\IMG-20181017-WA0078.jpg"/>
          <p:cNvPicPr>
            <a:picLocks noChangeAspect="1" noChangeArrowheads="1"/>
          </p:cNvPicPr>
          <p:nvPr/>
        </p:nvPicPr>
        <p:blipFill rotWithShape="1">
          <a:blip r:embed="rId3">
            <a:extLst>
              <a:ext uri="{28A0092B-C50C-407E-A947-70E740481C1C}">
                <a14:useLocalDpi xmlns:a14="http://schemas.microsoft.com/office/drawing/2010/main" val="0"/>
              </a:ext>
            </a:extLst>
          </a:blip>
          <a:srcRect t="28410"/>
          <a:stretch/>
        </p:blipFill>
        <p:spPr bwMode="auto">
          <a:xfrm>
            <a:off x="466609" y="4221088"/>
            <a:ext cx="3409225" cy="24056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1\Desktop\фота\IMG-20181017-WA00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6364" y="4117327"/>
            <a:ext cx="3506659" cy="23100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1\Desktop\фота\IMG-20181017-WA00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6363" y="1340767"/>
            <a:ext cx="3480093" cy="212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39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712968" cy="1143000"/>
          </a:xfrm>
        </p:spPr>
        <p:txBody>
          <a:bodyPr/>
          <a:lstStyle/>
          <a:p>
            <a:pPr marL="0" indent="0" algn="ctr">
              <a:buNone/>
            </a:pPr>
            <a:r>
              <a:rPr lang="ru-RU" sz="2400" dirty="0" smtClean="0">
                <a:solidFill>
                  <a:srgbClr val="C00000"/>
                </a:solidFill>
              </a:rPr>
              <a:t>«</a:t>
            </a:r>
            <a:r>
              <a:rPr lang="ru-RU" sz="2400" dirty="0" err="1" smtClean="0">
                <a:solidFill>
                  <a:srgbClr val="C00000"/>
                </a:solidFill>
              </a:rPr>
              <a:t>Ахмет</a:t>
            </a:r>
            <a:r>
              <a:rPr lang="ru-RU" sz="2400" dirty="0" smtClean="0">
                <a:solidFill>
                  <a:srgbClr val="C00000"/>
                </a:solidFill>
              </a:rPr>
              <a:t> </a:t>
            </a:r>
            <a:r>
              <a:rPr lang="ru-RU" sz="2400" dirty="0" err="1" smtClean="0">
                <a:solidFill>
                  <a:srgbClr val="C00000"/>
                </a:solidFill>
              </a:rPr>
              <a:t>Байтұрсынов</a:t>
            </a:r>
            <a:r>
              <a:rPr lang="ru-RU" sz="2400" dirty="0" smtClean="0">
                <a:solidFill>
                  <a:srgbClr val="C00000"/>
                </a:solidFill>
              </a:rPr>
              <a:t> –</a:t>
            </a:r>
            <a:r>
              <a:rPr lang="ru-RU" sz="2400" dirty="0" err="1" smtClean="0">
                <a:solidFill>
                  <a:srgbClr val="C00000"/>
                </a:solidFill>
              </a:rPr>
              <a:t>қазақ</a:t>
            </a:r>
            <a:r>
              <a:rPr lang="ru-RU" sz="2400" dirty="0" smtClean="0">
                <a:solidFill>
                  <a:srgbClr val="C00000"/>
                </a:solidFill>
              </a:rPr>
              <a:t> </a:t>
            </a:r>
            <a:r>
              <a:rPr lang="ru-RU" sz="2400" dirty="0" err="1" smtClean="0">
                <a:solidFill>
                  <a:srgbClr val="C00000"/>
                </a:solidFill>
              </a:rPr>
              <a:t>халқының</a:t>
            </a:r>
            <a:r>
              <a:rPr lang="ru-RU" sz="2400" dirty="0" smtClean="0">
                <a:solidFill>
                  <a:srgbClr val="C00000"/>
                </a:solidFill>
              </a:rPr>
              <a:t> </a:t>
            </a:r>
            <a:r>
              <a:rPr lang="ru-RU" sz="2400" dirty="0" err="1" smtClean="0">
                <a:solidFill>
                  <a:srgbClr val="C00000"/>
                </a:solidFill>
              </a:rPr>
              <a:t>ұлы</a:t>
            </a:r>
            <a:r>
              <a:rPr lang="ru-RU" sz="2400" dirty="0" smtClean="0">
                <a:solidFill>
                  <a:srgbClr val="C00000"/>
                </a:solidFill>
              </a:rPr>
              <a:t> </a:t>
            </a:r>
            <a:r>
              <a:rPr lang="ru-RU" sz="2400" dirty="0" err="1" smtClean="0">
                <a:solidFill>
                  <a:srgbClr val="C00000"/>
                </a:solidFill>
              </a:rPr>
              <a:t>көсемі</a:t>
            </a:r>
            <a:r>
              <a:rPr lang="ru-RU" sz="2400" dirty="0" smtClean="0">
                <a:solidFill>
                  <a:srgbClr val="C00000"/>
                </a:solidFill>
              </a:rPr>
              <a:t>»</a:t>
            </a:r>
            <a:br>
              <a:rPr lang="ru-RU" sz="2400" dirty="0" smtClean="0">
                <a:solidFill>
                  <a:srgbClr val="C00000"/>
                </a:solidFill>
              </a:rPr>
            </a:br>
            <a:r>
              <a:rPr lang="ru-RU" sz="2400" dirty="0" err="1" smtClean="0">
                <a:solidFill>
                  <a:srgbClr val="00B0F0"/>
                </a:solidFill>
              </a:rPr>
              <a:t>пікіртадлас</a:t>
            </a:r>
            <a:endParaRPr lang="ru-RU" sz="2400" dirty="0">
              <a:solidFill>
                <a:srgbClr val="00B0F0"/>
              </a:solidFill>
            </a:endParaRPr>
          </a:p>
        </p:txBody>
      </p:sp>
      <p:pic>
        <p:nvPicPr>
          <p:cNvPr id="4098" name="Picture 2"/>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b="20909"/>
          <a:stretch/>
        </p:blipFill>
        <p:spPr bwMode="auto">
          <a:xfrm>
            <a:off x="6228184" y="2973620"/>
            <a:ext cx="2517070" cy="303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208"/>
          <a:stretch/>
        </p:blipFill>
        <p:spPr bwMode="auto">
          <a:xfrm>
            <a:off x="517421" y="2852936"/>
            <a:ext cx="2592288" cy="327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020"/>
          <a:stretch/>
        </p:blipFill>
        <p:spPr bwMode="auto">
          <a:xfrm>
            <a:off x="3419872" y="1523685"/>
            <a:ext cx="2520280" cy="298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77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9"/>
            <a:ext cx="8614861" cy="1143000"/>
          </a:xfrm>
        </p:spPr>
        <p:txBody>
          <a:bodyPr/>
          <a:lstStyle/>
          <a:p>
            <a:pPr marL="0" indent="0" algn="l">
              <a:buNone/>
            </a:pPr>
            <a:r>
              <a:rPr lang="kk-KZ" sz="2800" dirty="0" smtClean="0">
                <a:solidFill>
                  <a:srgbClr val="0070C0"/>
                </a:solidFill>
              </a:rPr>
              <a:t>Қазақстан тарихы: «Абылайханның сыртқы саясаты»</a:t>
            </a:r>
            <a:r>
              <a:rPr lang="kk-KZ" sz="2800" dirty="0" smtClean="0"/>
              <a:t/>
            </a:r>
            <a:br>
              <a:rPr lang="kk-KZ" sz="2800" dirty="0" smtClean="0"/>
            </a:br>
            <a:r>
              <a:rPr lang="kk-KZ" sz="2800" dirty="0" smtClean="0"/>
              <a:t> </a:t>
            </a:r>
            <a:endParaRPr lang="ru-RU" sz="2800" dirty="0"/>
          </a:p>
        </p:txBody>
      </p:sp>
      <p:pic>
        <p:nvPicPr>
          <p:cNvPr id="614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22766"/>
            <a:ext cx="2982035" cy="241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005064"/>
            <a:ext cx="3286270" cy="240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196752"/>
            <a:ext cx="267286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221088"/>
            <a:ext cx="3240360" cy="228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5876709" y="2992387"/>
            <a:ext cx="3226146" cy="1012677"/>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kk-KZ" sz="2400" dirty="0" smtClean="0">
                <a:solidFill>
                  <a:srgbClr val="C00000"/>
                </a:solidFill>
              </a:rPr>
              <a:t>«</a:t>
            </a:r>
            <a:r>
              <a:rPr lang="kk-KZ" sz="2400" dirty="0" smtClean="0">
                <a:solidFill>
                  <a:srgbClr val="C00000"/>
                </a:solidFill>
                <a:latin typeface="Times New Roman" panose="02020603050405020304" pitchFamily="18" charset="0"/>
                <a:cs typeface="Times New Roman" panose="02020603050405020304" pitchFamily="18" charset="0"/>
              </a:rPr>
              <a:t>Тұлғаны таны</a:t>
            </a:r>
            <a:r>
              <a:rPr lang="kk-KZ" sz="2400" dirty="0" smtClean="0">
                <a:solidFill>
                  <a:srgbClr val="C00000"/>
                </a:solidFill>
              </a:rPr>
              <a:t>»</a:t>
            </a:r>
            <a:endParaRPr lang="ru-RU" sz="2400" dirty="0">
              <a:solidFill>
                <a:srgbClr val="C00000"/>
              </a:solidFill>
            </a:endParaRPr>
          </a:p>
        </p:txBody>
      </p:sp>
      <p:sp>
        <p:nvSpPr>
          <p:cNvPr id="8" name="Заголовок 1"/>
          <p:cNvSpPr txBox="1">
            <a:spLocks/>
          </p:cNvSpPr>
          <p:nvPr/>
        </p:nvSpPr>
        <p:spPr>
          <a:xfrm>
            <a:off x="3203848" y="915449"/>
            <a:ext cx="3226146" cy="1012677"/>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kk-KZ" sz="2400" dirty="0" smtClean="0">
                <a:solidFill>
                  <a:srgbClr val="C00000"/>
                </a:solidFill>
              </a:rPr>
              <a:t>«»</a:t>
            </a:r>
            <a:endParaRPr lang="ru-RU" sz="2400" dirty="0">
              <a:solidFill>
                <a:srgbClr val="C00000"/>
              </a:solidFill>
            </a:endParaRPr>
          </a:p>
        </p:txBody>
      </p:sp>
    </p:spTree>
    <p:extLst>
      <p:ext uri="{BB962C8B-B14F-4D97-AF65-F5344CB8AC3E}">
        <p14:creationId xmlns:p14="http://schemas.microsoft.com/office/powerpoint/2010/main" val="187181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 y="197808"/>
            <a:ext cx="8892372" cy="1143000"/>
          </a:xfrm>
        </p:spPr>
        <p:txBody>
          <a:bodyPr/>
          <a:lstStyle/>
          <a:p>
            <a:pPr marL="0" indent="0" algn="l">
              <a:buNone/>
            </a:pPr>
            <a:r>
              <a:rPr lang="ru-RU" dirty="0" smtClean="0">
                <a:solidFill>
                  <a:srgbClr val="0070C0"/>
                </a:solidFill>
              </a:rPr>
              <a:t>Музыка </a:t>
            </a:r>
            <a:r>
              <a:rPr lang="ru-RU" dirty="0" err="1" smtClean="0">
                <a:solidFill>
                  <a:srgbClr val="0070C0"/>
                </a:solidFill>
              </a:rPr>
              <a:t>пәні</a:t>
            </a:r>
            <a:r>
              <a:rPr lang="ru-RU" dirty="0" smtClean="0">
                <a:solidFill>
                  <a:srgbClr val="0070C0"/>
                </a:solidFill>
              </a:rPr>
              <a:t>: </a:t>
            </a:r>
            <a:r>
              <a:rPr lang="ru-RU" dirty="0" smtClean="0">
                <a:solidFill>
                  <a:srgbClr val="C00000"/>
                </a:solidFill>
              </a:rPr>
              <a:t>«</a:t>
            </a:r>
            <a:r>
              <a:rPr lang="ru-RU" dirty="0" err="1" smtClean="0">
                <a:solidFill>
                  <a:srgbClr val="C00000"/>
                </a:solidFill>
              </a:rPr>
              <a:t>Күй</a:t>
            </a:r>
            <a:r>
              <a:rPr lang="ru-RU" dirty="0" smtClean="0">
                <a:solidFill>
                  <a:srgbClr val="C00000"/>
                </a:solidFill>
              </a:rPr>
              <a:t> </a:t>
            </a:r>
            <a:r>
              <a:rPr lang="ru-RU" dirty="0" err="1" smtClean="0">
                <a:solidFill>
                  <a:srgbClr val="C00000"/>
                </a:solidFill>
              </a:rPr>
              <a:t>құдіреті</a:t>
            </a:r>
            <a:r>
              <a:rPr lang="ru-RU" dirty="0" smtClean="0">
                <a:solidFill>
                  <a:srgbClr val="C00000"/>
                </a:solidFill>
              </a:rPr>
              <a:t>» </a:t>
            </a:r>
            <a:r>
              <a:rPr lang="kk-KZ" dirty="0" smtClean="0">
                <a:solidFill>
                  <a:srgbClr val="C00000"/>
                </a:solidFill>
              </a:rPr>
              <a:t>  </a:t>
            </a:r>
            <a:endParaRPr lang="ru-RU" dirty="0">
              <a:solidFill>
                <a:srgbClr val="C00000"/>
              </a:solidFill>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119"/>
          <a:stretch/>
        </p:blipFill>
        <p:spPr bwMode="auto">
          <a:xfrm>
            <a:off x="4806330" y="3922163"/>
            <a:ext cx="4045739" cy="276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921"/>
          <a:stretch/>
        </p:blipFill>
        <p:spPr bwMode="auto">
          <a:xfrm>
            <a:off x="313950" y="1452812"/>
            <a:ext cx="3609978" cy="263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8411" y="1457075"/>
            <a:ext cx="3835438" cy="230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062"/>
          <a:stretch/>
        </p:blipFill>
        <p:spPr bwMode="auto">
          <a:xfrm>
            <a:off x="295397" y="4221088"/>
            <a:ext cx="3618160" cy="244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566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1143000"/>
          </a:xfrm>
        </p:spPr>
        <p:txBody>
          <a:bodyPr>
            <a:noAutofit/>
          </a:bodyPr>
          <a:lstStyle/>
          <a:p>
            <a:pPr marL="0" indent="0" algn="l">
              <a:buNone/>
            </a:pPr>
            <a:r>
              <a:rPr lang="kk-KZ" sz="2400" dirty="0" smtClean="0">
                <a:solidFill>
                  <a:srgbClr val="0070C0"/>
                </a:solidFill>
              </a:rPr>
              <a:t>«Жол тәртібін білейік,аман-есен жүрейік»</a:t>
            </a:r>
            <a:br>
              <a:rPr lang="kk-KZ" sz="2400" dirty="0" smtClean="0">
                <a:solidFill>
                  <a:srgbClr val="0070C0"/>
                </a:solidFill>
              </a:rPr>
            </a:br>
            <a:r>
              <a:rPr lang="kk-KZ" sz="2400" dirty="0" smtClean="0">
                <a:solidFill>
                  <a:srgbClr val="0070C0"/>
                </a:solidFill>
              </a:rPr>
              <a:t>4 сынып</a:t>
            </a:r>
            <a:endParaRPr lang="ru-RU" sz="2400" dirty="0">
              <a:solidFill>
                <a:srgbClr val="0070C0"/>
              </a:solidFill>
            </a:endParaRPr>
          </a:p>
        </p:txBody>
      </p:sp>
      <p:pic>
        <p:nvPicPr>
          <p:cNvPr id="2050" name="Picture 2" descr="C:\Users\1\Desktop\фота\IMG-20181018-WA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94" y="1628800"/>
            <a:ext cx="3294978" cy="24712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Desktop\фота\IMG-20181018-WA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897729"/>
            <a:ext cx="2939819" cy="22048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1\Desktop\фота\IMG-20181018-WA00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293095"/>
            <a:ext cx="2452295" cy="2487917"/>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193726" y="4100034"/>
            <a:ext cx="3226146" cy="1012677"/>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kk-KZ" sz="2400" dirty="0" smtClean="0">
                <a:solidFill>
                  <a:srgbClr val="C00000"/>
                </a:solidFill>
              </a:rPr>
              <a:t>«Білгенің жөн»</a:t>
            </a:r>
            <a:endParaRPr lang="ru-RU" sz="2400" dirty="0">
              <a:solidFill>
                <a:srgbClr val="C00000"/>
              </a:solidFill>
            </a:endParaRPr>
          </a:p>
        </p:txBody>
      </p:sp>
      <p:sp>
        <p:nvSpPr>
          <p:cNvPr id="7" name="Заголовок 1"/>
          <p:cNvSpPr txBox="1">
            <a:spLocks/>
          </p:cNvSpPr>
          <p:nvPr/>
        </p:nvSpPr>
        <p:spPr>
          <a:xfrm>
            <a:off x="6656230" y="3549607"/>
            <a:ext cx="2349541" cy="5063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kk-KZ" sz="2400" dirty="0" smtClean="0">
                <a:solidFill>
                  <a:srgbClr val="C00000"/>
                </a:solidFill>
              </a:rPr>
              <a:t>«Көрелік те, ойнайық»</a:t>
            </a:r>
            <a:endParaRPr lang="ru-RU" sz="2400" dirty="0">
              <a:solidFill>
                <a:srgbClr val="C00000"/>
              </a:solidFill>
            </a:endParaRPr>
          </a:p>
        </p:txBody>
      </p:sp>
      <p:sp>
        <p:nvSpPr>
          <p:cNvPr id="8" name="Заголовок 1"/>
          <p:cNvSpPr txBox="1">
            <a:spLocks/>
          </p:cNvSpPr>
          <p:nvPr/>
        </p:nvSpPr>
        <p:spPr>
          <a:xfrm>
            <a:off x="3458470" y="1885052"/>
            <a:ext cx="3226146" cy="1012677"/>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kk-KZ" sz="2400" dirty="0" smtClean="0">
                <a:solidFill>
                  <a:srgbClr val="C00000"/>
                </a:solidFill>
              </a:rPr>
              <a:t>«Жол тәртібін еске түсірейік»</a:t>
            </a:r>
            <a:endParaRPr lang="ru-RU" sz="2400" dirty="0">
              <a:solidFill>
                <a:srgbClr val="C00000"/>
              </a:solidFill>
            </a:endParaRPr>
          </a:p>
        </p:txBody>
      </p:sp>
    </p:spTree>
    <p:extLst>
      <p:ext uri="{BB962C8B-B14F-4D97-AF65-F5344CB8AC3E}">
        <p14:creationId xmlns:p14="http://schemas.microsoft.com/office/powerpoint/2010/main" val="156369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6512511" cy="1143000"/>
          </a:xfrm>
        </p:spPr>
        <p:txBody>
          <a:bodyPr/>
          <a:lstStyle/>
          <a:p>
            <a:pPr marL="0" indent="0" algn="ctr">
              <a:buNone/>
            </a:pPr>
            <a:r>
              <a:rPr lang="kk-KZ" dirty="0" smtClean="0">
                <a:solidFill>
                  <a:srgbClr val="FF0000"/>
                </a:solidFill>
              </a:rPr>
              <a:t>Оқушылар жетістігі</a:t>
            </a:r>
            <a:endParaRPr lang="ru-RU" dirty="0">
              <a:solidFill>
                <a:srgbClr val="FF0000"/>
              </a:solidFill>
            </a:endParaRPr>
          </a:p>
        </p:txBody>
      </p:sp>
      <p:sp>
        <p:nvSpPr>
          <p:cNvPr id="5" name="Текст 4"/>
          <p:cNvSpPr>
            <a:spLocks noGrp="1"/>
          </p:cNvSpPr>
          <p:nvPr>
            <p:ph type="body" idx="4294967295"/>
          </p:nvPr>
        </p:nvSpPr>
        <p:spPr>
          <a:xfrm>
            <a:off x="28736" y="1002964"/>
            <a:ext cx="5407359" cy="1561940"/>
          </a:xfrm>
        </p:spPr>
        <p:txBody>
          <a:bodyPr>
            <a:normAutofit/>
          </a:bodyPr>
          <a:lstStyle/>
          <a:p>
            <a:pPr marL="45720" indent="0">
              <a:buNone/>
            </a:pPr>
            <a:r>
              <a:rPr lang="kk-KZ" sz="1600" dirty="0">
                <a:solidFill>
                  <a:srgbClr val="0070C0"/>
                </a:solidFill>
              </a:rPr>
              <a:t>Мемлекеттік тілдің қолдану аясын кеңейту, тіл мәдениетін көтеру және шешендік өнерді насихаттау мақсатында өткізілген Төле Әбдікұлының 355 жылдығына  арналған «Дананың сөзі – ақылдың көзі» атты қалалық шешендік өнер байқауына қатысқаны үшін алғыс хат пен марапатталды </a:t>
            </a:r>
            <a:endParaRPr lang="ru-RU" sz="1600" dirty="0">
              <a:solidFill>
                <a:srgbClr val="0070C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196752"/>
            <a:ext cx="2628679"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C:\Users\1\Desktop\фота\IMG-20181024-WA0042.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492896"/>
            <a:ext cx="2952328" cy="3936438"/>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4"/>
          <p:cNvSpPr txBox="1">
            <a:spLocks/>
          </p:cNvSpPr>
          <p:nvPr/>
        </p:nvSpPr>
        <p:spPr>
          <a:xfrm>
            <a:off x="3779912" y="4725144"/>
            <a:ext cx="5148064" cy="179977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kk-KZ" sz="1600" dirty="0" smtClean="0">
                <a:solidFill>
                  <a:srgbClr val="0070C0"/>
                </a:solidFill>
                <a:latin typeface="Times New Roman" pitchFamily="18" charset="0"/>
                <a:cs typeface="Times New Roman" pitchFamily="18" charset="0"/>
              </a:rPr>
              <a:t>1.«Рухани жаңғыру: болашаққа  бағдар» Бағдарламасын жүзеге асырудағы «Абай-руханияттың алтын қазынасы жобасы аясында өткізілген «Абай-халықтың рухани көсемі» атты қалалық Абай оқуында </a:t>
            </a:r>
            <a:r>
              <a:rPr lang="kk-KZ" sz="1600" b="1" dirty="0" smtClean="0">
                <a:solidFill>
                  <a:srgbClr val="0070C0"/>
                </a:solidFill>
                <a:latin typeface="Times New Roman" pitchFamily="18" charset="0"/>
                <a:cs typeface="Times New Roman" pitchFamily="18" charset="0"/>
              </a:rPr>
              <a:t>«Сөз зергері»</a:t>
            </a:r>
            <a:r>
              <a:rPr lang="kk-KZ" sz="1600" dirty="0" smtClean="0">
                <a:solidFill>
                  <a:srgbClr val="0070C0"/>
                </a:solidFill>
                <a:latin typeface="Times New Roman" pitchFamily="18" charset="0"/>
                <a:cs typeface="Times New Roman" pitchFamily="18" charset="0"/>
              </a:rPr>
              <a:t> Номинациясымен 9 А сынып оқушысы Көмек Аяжан марапатталды</a:t>
            </a:r>
            <a:endParaRPr lang="ru-RU" sz="1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04849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064896" cy="1143000"/>
          </a:xfrm>
        </p:spPr>
        <p:txBody>
          <a:bodyPr/>
          <a:lstStyle/>
          <a:p>
            <a:pPr marL="0" indent="0" algn="ctr">
              <a:buNone/>
            </a:pPr>
            <a:r>
              <a:rPr lang="kk-KZ" sz="3600" dirty="0">
                <a:solidFill>
                  <a:srgbClr val="C00000"/>
                </a:solidFill>
                <a:effectLst/>
              </a:rPr>
              <a:t>Nio.kz Республикалық Ұлттық интернет олимпиадасында </a:t>
            </a:r>
            <a:r>
              <a:rPr lang="kk-KZ" sz="3600" dirty="0" smtClean="0">
                <a:solidFill>
                  <a:srgbClr val="C00000"/>
                </a:solidFill>
                <a:effectLst/>
              </a:rPr>
              <a:t/>
            </a:r>
            <a:br>
              <a:rPr lang="kk-KZ" sz="3600" dirty="0" smtClean="0">
                <a:solidFill>
                  <a:srgbClr val="C00000"/>
                </a:solidFill>
                <a:effectLst/>
              </a:rPr>
            </a:br>
            <a:r>
              <a:rPr lang="kk-KZ" sz="3600" dirty="0">
                <a:solidFill>
                  <a:srgbClr val="C00000"/>
                </a:solidFill>
                <a:effectLst/>
              </a:rPr>
              <a:t> </a:t>
            </a:r>
            <a:r>
              <a:rPr lang="kk-KZ" sz="3600" dirty="0" smtClean="0">
                <a:solidFill>
                  <a:srgbClr val="C00000"/>
                </a:solidFill>
                <a:effectLst/>
              </a:rPr>
              <a:t>                  </a:t>
            </a:r>
            <a:r>
              <a:rPr lang="kk-KZ" sz="1400" dirty="0" smtClean="0"/>
              <a:t/>
            </a:r>
            <a:br>
              <a:rPr lang="kk-KZ" sz="1400" dirty="0" smtClean="0"/>
            </a:br>
            <a:endParaRPr lang="ru-RU" sz="1400" dirty="0"/>
          </a:p>
        </p:txBody>
      </p:sp>
      <p:pic>
        <p:nvPicPr>
          <p:cNvPr id="4" name="Picture 2" descr="C:\Users\1\Desktop\жетістіктер\_opt_sites_nio_public_uploads_crt_27292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67543" y="1556792"/>
            <a:ext cx="2967815"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4067944" y="2204864"/>
            <a:ext cx="4464496" cy="244827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kk-KZ" sz="2800" dirty="0">
                <a:solidFill>
                  <a:srgbClr val="C00000"/>
                </a:solidFill>
              </a:rPr>
              <a:t>Қазақстан тарих </a:t>
            </a:r>
            <a:r>
              <a:rPr lang="kk-KZ" sz="2800" dirty="0" smtClean="0">
                <a:solidFill>
                  <a:srgbClr val="C00000"/>
                </a:solidFill>
              </a:rPr>
              <a:t>пәнінен</a:t>
            </a:r>
          </a:p>
          <a:p>
            <a:pPr marL="0" indent="0" algn="ctr">
              <a:buNone/>
            </a:pPr>
            <a:endParaRPr lang="kk-KZ" sz="2800" dirty="0" smtClean="0">
              <a:solidFill>
                <a:srgbClr val="C00000"/>
              </a:solidFill>
            </a:endParaRPr>
          </a:p>
          <a:p>
            <a:pPr marL="0" indent="0" algn="ctr">
              <a:buNone/>
            </a:pPr>
            <a:r>
              <a:rPr lang="kk-KZ" sz="2800" dirty="0" smtClean="0">
                <a:solidFill>
                  <a:srgbClr val="00B0F0"/>
                </a:solidFill>
                <a:effectLst/>
              </a:rPr>
              <a:t>Мамедова </a:t>
            </a:r>
            <a:r>
              <a:rPr lang="kk-KZ" sz="2800" dirty="0">
                <a:solidFill>
                  <a:srgbClr val="00B0F0"/>
                </a:solidFill>
                <a:effectLst/>
              </a:rPr>
              <a:t>Алерина </a:t>
            </a:r>
            <a:endParaRPr lang="kk-KZ" sz="2800" dirty="0" smtClean="0">
              <a:solidFill>
                <a:srgbClr val="00B0F0"/>
              </a:solidFill>
              <a:effectLst/>
            </a:endParaRPr>
          </a:p>
          <a:p>
            <a:pPr marL="0" indent="0" algn="ctr">
              <a:buNone/>
            </a:pPr>
            <a:r>
              <a:rPr lang="kk-KZ" sz="2800" dirty="0" smtClean="0">
                <a:solidFill>
                  <a:srgbClr val="00B0F0"/>
                </a:solidFill>
                <a:effectLst/>
              </a:rPr>
              <a:t>ІІІ </a:t>
            </a:r>
            <a:r>
              <a:rPr lang="kk-KZ" sz="2800" dirty="0">
                <a:solidFill>
                  <a:srgbClr val="00B0F0"/>
                </a:solidFill>
                <a:effectLst/>
              </a:rPr>
              <a:t>орынмен марапатталды</a:t>
            </a:r>
            <a:endParaRPr lang="ru-RU" sz="2800" dirty="0">
              <a:solidFill>
                <a:srgbClr val="00B0F0"/>
              </a:solidFill>
            </a:endParaRPr>
          </a:p>
        </p:txBody>
      </p:sp>
    </p:spTree>
    <p:extLst>
      <p:ext uri="{BB962C8B-B14F-4D97-AF65-F5344CB8AC3E}">
        <p14:creationId xmlns:p14="http://schemas.microsoft.com/office/powerpoint/2010/main" val="2295035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1489" y="1637928"/>
            <a:ext cx="6512511" cy="1143000"/>
          </a:xfrm>
        </p:spPr>
        <p:txBody>
          <a:bodyPr/>
          <a:lstStyle/>
          <a:p>
            <a:pPr marL="0" indent="0">
              <a:buNone/>
            </a:pPr>
            <a:r>
              <a:rPr lang="kk-KZ" dirty="0" smtClean="0">
                <a:solidFill>
                  <a:srgbClr val="0070C0"/>
                </a:solidFill>
              </a:rPr>
              <a:t>Ағылшын пәнінен</a:t>
            </a:r>
            <a:endParaRPr lang="ru-RU" dirty="0">
              <a:solidFill>
                <a:srgbClr val="0070C0"/>
              </a:solidFill>
            </a:endParaRPr>
          </a:p>
        </p:txBody>
      </p:sp>
      <p:pic>
        <p:nvPicPr>
          <p:cNvPr id="4" name="Picture 2" descr="C:\Users\1\Desktop\жетістіктер\_opt_sites_nio_public_uploads_crt_27292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67544" y="1573036"/>
            <a:ext cx="3096343" cy="439489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3779912" y="2780928"/>
            <a:ext cx="5220071" cy="367240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kk-KZ" sz="2400" dirty="0" smtClean="0">
                <a:effectLst/>
              </a:rPr>
              <a:t> </a:t>
            </a:r>
            <a:r>
              <a:rPr lang="kk-KZ" sz="2400" dirty="0" smtClean="0">
                <a:solidFill>
                  <a:srgbClr val="C00000"/>
                </a:solidFill>
                <a:effectLst/>
              </a:rPr>
              <a:t>І орын -    Мамедова </a:t>
            </a:r>
            <a:r>
              <a:rPr lang="kk-KZ" sz="2400" dirty="0">
                <a:solidFill>
                  <a:srgbClr val="C00000"/>
                </a:solidFill>
                <a:effectLst/>
              </a:rPr>
              <a:t>Алерина </a:t>
            </a:r>
            <a:r>
              <a:rPr lang="kk-KZ" sz="2400" dirty="0" smtClean="0">
                <a:solidFill>
                  <a:srgbClr val="C00000"/>
                </a:solidFill>
                <a:effectLst/>
              </a:rPr>
              <a:t> </a:t>
            </a:r>
          </a:p>
          <a:p>
            <a:pPr marL="0" indent="0" algn="l">
              <a:buNone/>
            </a:pPr>
            <a:r>
              <a:rPr lang="kk-KZ" sz="2400" dirty="0" smtClean="0">
                <a:solidFill>
                  <a:srgbClr val="C00000"/>
                </a:solidFill>
                <a:effectLst/>
              </a:rPr>
              <a:t> ІІ орын-    Цветкова </a:t>
            </a:r>
            <a:r>
              <a:rPr lang="kk-KZ" sz="2400" dirty="0">
                <a:solidFill>
                  <a:srgbClr val="C00000"/>
                </a:solidFill>
                <a:effectLst/>
              </a:rPr>
              <a:t>Надежда</a:t>
            </a:r>
            <a:r>
              <a:rPr lang="kk-KZ" sz="2400" dirty="0" smtClean="0">
                <a:solidFill>
                  <a:srgbClr val="C00000"/>
                </a:solidFill>
                <a:effectLst/>
              </a:rPr>
              <a:t>,</a:t>
            </a:r>
          </a:p>
          <a:p>
            <a:pPr marL="0" indent="0" algn="l">
              <a:buNone/>
            </a:pPr>
            <a:r>
              <a:rPr lang="kk-KZ" sz="2400" dirty="0" smtClean="0">
                <a:solidFill>
                  <a:srgbClr val="C00000"/>
                </a:solidFill>
                <a:effectLst/>
              </a:rPr>
              <a:t>                 Берік </a:t>
            </a:r>
            <a:r>
              <a:rPr lang="kk-KZ" sz="2400" dirty="0">
                <a:solidFill>
                  <a:srgbClr val="C00000"/>
                </a:solidFill>
                <a:effectLst/>
              </a:rPr>
              <a:t>Ажар</a:t>
            </a:r>
            <a:r>
              <a:rPr lang="kk-KZ" sz="2400" dirty="0" smtClean="0">
                <a:solidFill>
                  <a:srgbClr val="C00000"/>
                </a:solidFill>
                <a:effectLst/>
              </a:rPr>
              <a:t>,</a:t>
            </a:r>
          </a:p>
          <a:p>
            <a:pPr marL="0" indent="0" algn="l">
              <a:buNone/>
            </a:pPr>
            <a:r>
              <a:rPr lang="kk-KZ" sz="2400" dirty="0" smtClean="0">
                <a:solidFill>
                  <a:srgbClr val="C00000"/>
                </a:solidFill>
                <a:effectLst/>
              </a:rPr>
              <a:t>                 Садуова </a:t>
            </a:r>
            <a:r>
              <a:rPr lang="kk-KZ" sz="2400" dirty="0">
                <a:solidFill>
                  <a:srgbClr val="C00000"/>
                </a:solidFill>
                <a:effectLst/>
              </a:rPr>
              <a:t>Зере  </a:t>
            </a:r>
          </a:p>
        </p:txBody>
      </p:sp>
      <p:sp>
        <p:nvSpPr>
          <p:cNvPr id="7" name="Заголовок 1"/>
          <p:cNvSpPr txBox="1">
            <a:spLocks/>
          </p:cNvSpPr>
          <p:nvPr/>
        </p:nvSpPr>
        <p:spPr>
          <a:xfrm>
            <a:off x="611560" y="260648"/>
            <a:ext cx="8064896"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kk-KZ" sz="3600" dirty="0" smtClean="0">
                <a:solidFill>
                  <a:srgbClr val="C00000"/>
                </a:solidFill>
                <a:effectLst/>
              </a:rPr>
              <a:t>Nio.kz Республикалық Ұлттық интернет олимпиадасында </a:t>
            </a:r>
            <a:br>
              <a:rPr lang="kk-KZ" sz="3600" dirty="0" smtClean="0">
                <a:solidFill>
                  <a:srgbClr val="C00000"/>
                </a:solidFill>
                <a:effectLst/>
              </a:rPr>
            </a:br>
            <a:r>
              <a:rPr lang="kk-KZ" sz="3600" dirty="0" smtClean="0">
                <a:solidFill>
                  <a:srgbClr val="C00000"/>
                </a:solidFill>
                <a:effectLst/>
              </a:rPr>
              <a:t>                   </a:t>
            </a:r>
            <a:r>
              <a:rPr lang="kk-KZ" sz="1400" dirty="0" smtClean="0"/>
              <a:t/>
            </a:r>
            <a:br>
              <a:rPr lang="kk-KZ" sz="1400" dirty="0" smtClean="0"/>
            </a:br>
            <a:endParaRPr lang="ru-RU" sz="1400" dirty="0"/>
          </a:p>
        </p:txBody>
      </p:sp>
    </p:spTree>
    <p:extLst>
      <p:ext uri="{BB962C8B-B14F-4D97-AF65-F5344CB8AC3E}">
        <p14:creationId xmlns:p14="http://schemas.microsoft.com/office/powerpoint/2010/main" val="2937082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1844824"/>
            <a:ext cx="4680520" cy="1008112"/>
          </a:xfrm>
        </p:spPr>
        <p:txBody>
          <a:bodyPr/>
          <a:lstStyle/>
          <a:p>
            <a:pPr marL="0" indent="0" algn="l">
              <a:buNone/>
            </a:pPr>
            <a:r>
              <a:rPr lang="kk-KZ" sz="2800" dirty="0" smtClean="0">
                <a:solidFill>
                  <a:srgbClr val="0070C0"/>
                </a:solidFill>
              </a:rPr>
              <a:t>Қазақ тілі мен әдебиеті</a:t>
            </a:r>
            <a:endParaRPr lang="ru-RU" sz="2800" dirty="0">
              <a:solidFill>
                <a:srgbClr val="0070C0"/>
              </a:solidFill>
            </a:endParaRPr>
          </a:p>
        </p:txBody>
      </p:sp>
      <p:pic>
        <p:nvPicPr>
          <p:cNvPr id="7170" name="Picture 2" descr="C:\Users\1\Desktop\жетістіктер\_opt_sites_nio_public_uploads_crt_27292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611560" y="1844824"/>
            <a:ext cx="3346450"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quarter" idx="14"/>
          </p:nvPr>
        </p:nvSpPr>
        <p:spPr>
          <a:xfrm>
            <a:off x="4644008" y="2708920"/>
            <a:ext cx="3346704" cy="3474720"/>
          </a:xfrm>
        </p:spPr>
        <p:txBody>
          <a:bodyPr>
            <a:normAutofit/>
          </a:bodyPr>
          <a:lstStyle/>
          <a:p>
            <a:r>
              <a:rPr lang="kk-KZ" sz="2800" b="1" dirty="0" smtClean="0">
                <a:solidFill>
                  <a:srgbClr val="C00000"/>
                </a:solidFill>
              </a:rPr>
              <a:t>І орын -1</a:t>
            </a:r>
          </a:p>
          <a:p>
            <a:r>
              <a:rPr lang="kk-KZ" sz="2800" b="1" dirty="0" smtClean="0">
                <a:solidFill>
                  <a:srgbClr val="C00000"/>
                </a:solidFill>
              </a:rPr>
              <a:t>ІІ орын-3</a:t>
            </a:r>
          </a:p>
          <a:p>
            <a:r>
              <a:rPr lang="kk-KZ" sz="2800" b="1" dirty="0" smtClean="0">
                <a:solidFill>
                  <a:srgbClr val="C00000"/>
                </a:solidFill>
              </a:rPr>
              <a:t>ІІІ орын-3</a:t>
            </a:r>
            <a:endParaRPr lang="ru-RU" sz="2800" b="1" dirty="0">
              <a:solidFill>
                <a:srgbClr val="C00000"/>
              </a:solidFill>
            </a:endParaRPr>
          </a:p>
        </p:txBody>
      </p:sp>
      <p:sp>
        <p:nvSpPr>
          <p:cNvPr id="5" name="Заголовок 1"/>
          <p:cNvSpPr txBox="1">
            <a:spLocks/>
          </p:cNvSpPr>
          <p:nvPr/>
        </p:nvSpPr>
        <p:spPr>
          <a:xfrm>
            <a:off x="611560" y="260648"/>
            <a:ext cx="8064896"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kk-KZ" sz="3600" dirty="0" smtClean="0">
                <a:solidFill>
                  <a:srgbClr val="C00000"/>
                </a:solidFill>
                <a:effectLst/>
              </a:rPr>
              <a:t>Nio.kz Республикалық Ұлттық интернет олимпиадасында </a:t>
            </a:r>
            <a:br>
              <a:rPr lang="kk-KZ" sz="3600" dirty="0" smtClean="0">
                <a:solidFill>
                  <a:srgbClr val="C00000"/>
                </a:solidFill>
                <a:effectLst/>
              </a:rPr>
            </a:br>
            <a:r>
              <a:rPr lang="kk-KZ" sz="3600" dirty="0" smtClean="0">
                <a:solidFill>
                  <a:srgbClr val="C00000"/>
                </a:solidFill>
                <a:effectLst/>
              </a:rPr>
              <a:t>                   </a:t>
            </a:r>
            <a:r>
              <a:rPr lang="kk-KZ" sz="1400" dirty="0" smtClean="0"/>
              <a:t/>
            </a:r>
            <a:br>
              <a:rPr lang="kk-KZ" sz="1400" dirty="0" smtClean="0"/>
            </a:br>
            <a:endParaRPr lang="ru-RU" sz="1400" dirty="0"/>
          </a:p>
        </p:txBody>
      </p:sp>
    </p:spTree>
    <p:extLst>
      <p:ext uri="{BB962C8B-B14F-4D97-AF65-F5344CB8AC3E}">
        <p14:creationId xmlns:p14="http://schemas.microsoft.com/office/powerpoint/2010/main" val="383680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892480" cy="1143000"/>
          </a:xfrm>
        </p:spPr>
        <p:txBody>
          <a:bodyPr/>
          <a:lstStyle/>
          <a:p>
            <a:pPr marL="0" indent="0">
              <a:buNone/>
            </a:pPr>
            <a:r>
              <a:rPr lang="kk-KZ" dirty="0" smtClean="0">
                <a:solidFill>
                  <a:srgbClr val="C00000"/>
                </a:solidFill>
              </a:rPr>
              <a:t>Жетекшісі: Асылбекова С.С.</a:t>
            </a:r>
            <a:endParaRPr lang="ru-RU" dirty="0">
              <a:solidFill>
                <a:srgbClr val="C00000"/>
              </a:solidFill>
            </a:endParaRPr>
          </a:p>
        </p:txBody>
      </p:sp>
      <p:sp>
        <p:nvSpPr>
          <p:cNvPr id="4" name="AutoShape 2" descr="blob:https://web.whatsapp.com/c2c99bb2-e3d2-4baa-9926-e910845d23c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blob:https://web.whatsapp.com/c2c99bb2-e3d2-4baa-9926-e910845d23c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descr="C:\Users\1\Desktop\WhatsApp Image 2018-10-31 at 13.01.5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17" y="1412776"/>
            <a:ext cx="2421060" cy="18157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1\Desktop\WhatsApp Image 2018-10-31 at 13.01.54.jpe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6588223" y="1466782"/>
            <a:ext cx="2376029" cy="178202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1\Desktop\WhatsApp Image 2018-10-31 at 13.03.44.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672" y="3967189"/>
            <a:ext cx="2239088" cy="18790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1\Desktop\WhatsApp Image 2018-10-31 at 13.01.53(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6922" y="4149080"/>
            <a:ext cx="2262943" cy="169720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1\Downloads\WhatsApp Image 2018-10-31 at 13.01.53(3).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656656" y="1518859"/>
            <a:ext cx="2138172" cy="16036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1\Desktop\IMG-20181106-WA005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1301" b="20650"/>
          <a:stretch/>
        </p:blipFill>
        <p:spPr bwMode="auto">
          <a:xfrm>
            <a:off x="2815065" y="3558530"/>
            <a:ext cx="1958586" cy="1324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1\Desktop\IMG-20181106-WA0059.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0976" b="20000"/>
          <a:stretch/>
        </p:blipFill>
        <p:spPr bwMode="auto">
          <a:xfrm>
            <a:off x="4427984" y="5121913"/>
            <a:ext cx="2088232" cy="144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1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196752"/>
            <a:ext cx="8784976" cy="1470025"/>
          </a:xfrm>
        </p:spPr>
        <p:txBody>
          <a:bodyPr>
            <a:noAutofit/>
          </a:bodyPr>
          <a:lstStyle/>
          <a:p>
            <a:pPr marL="182880" indent="0" algn="ctr">
              <a:buNone/>
            </a:pPr>
            <a:r>
              <a:rPr lang="kk-KZ" sz="4400" dirty="0" smtClean="0">
                <a:solidFill>
                  <a:srgbClr val="C00000"/>
                </a:solidFill>
                <a:latin typeface="Times New Roman" pitchFamily="18" charset="0"/>
                <a:cs typeface="Times New Roman" pitchFamily="18" charset="0"/>
              </a:rPr>
              <a:t>Қоғамдық-гуманитарлық бағыттағы пән  мұғалімдерінің</a:t>
            </a:r>
            <a:br>
              <a:rPr lang="kk-KZ" sz="4400" dirty="0" smtClean="0">
                <a:solidFill>
                  <a:srgbClr val="C00000"/>
                </a:solidFill>
                <a:latin typeface="Times New Roman" pitchFamily="18" charset="0"/>
                <a:cs typeface="Times New Roman" pitchFamily="18" charset="0"/>
              </a:rPr>
            </a:br>
            <a:r>
              <a:rPr lang="kk-KZ" sz="4400" dirty="0" smtClean="0">
                <a:solidFill>
                  <a:srgbClr val="C00000"/>
                </a:solidFill>
                <a:latin typeface="Times New Roman" pitchFamily="18" charset="0"/>
                <a:cs typeface="Times New Roman" pitchFamily="18" charset="0"/>
              </a:rPr>
              <a:t>он күндік декадасы.</a:t>
            </a:r>
            <a:endParaRPr lang="ru-RU" sz="4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96895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60350"/>
            <a:ext cx="8569325" cy="1143000"/>
          </a:xfrm>
        </p:spPr>
        <p:txBody>
          <a:bodyPr/>
          <a:lstStyle/>
          <a:p>
            <a:pPr marL="0" indent="0" algn="l">
              <a:buNone/>
            </a:pPr>
            <a:r>
              <a:rPr lang="kk-KZ" dirty="0" smtClean="0">
                <a:solidFill>
                  <a:srgbClr val="C00000"/>
                </a:solidFill>
              </a:rPr>
              <a:t>Ұстаз жетістігі:</a:t>
            </a:r>
            <a:r>
              <a:rPr lang="kk-KZ" sz="3600" dirty="0" smtClean="0">
                <a:solidFill>
                  <a:srgbClr val="0070C0"/>
                </a:solidFill>
              </a:rPr>
              <a:t>Шолакова Л.Б</a:t>
            </a:r>
            <a:r>
              <a:rPr lang="kk-KZ" dirty="0" smtClean="0">
                <a:solidFill>
                  <a:srgbClr val="C00000"/>
                </a:solidFill>
              </a:rPr>
              <a:t>.</a:t>
            </a:r>
            <a:r>
              <a:rPr lang="kk-KZ" dirty="0" smtClean="0"/>
              <a:t/>
            </a:r>
            <a:br>
              <a:rPr lang="kk-KZ" dirty="0" smtClean="0"/>
            </a:br>
            <a:endParaRPr lang="ru-RU" dirty="0"/>
          </a:p>
        </p:txBody>
      </p:sp>
      <p:pic>
        <p:nvPicPr>
          <p:cNvPr id="1026" name="Picture 2" descr="F:\2018\сертификат(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97938"/>
            <a:ext cx="2773084" cy="3816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2018\сертификат.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340767"/>
            <a:ext cx="2880320" cy="3672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2018\Сканировать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15" t="2555" r="3720" b="2417"/>
          <a:stretch/>
        </p:blipFill>
        <p:spPr bwMode="auto">
          <a:xfrm>
            <a:off x="3275856" y="2636912"/>
            <a:ext cx="2448272" cy="349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77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p:txBody>
          <a:bodyPr/>
          <a:lstStyle/>
          <a:p>
            <a:endParaRPr lang="ru-RU" dirty="0"/>
          </a:p>
        </p:txBody>
      </p:sp>
      <p:sp>
        <p:nvSpPr>
          <p:cNvPr id="4" name="Объект 3"/>
          <p:cNvSpPr>
            <a:spLocks noGrp="1"/>
          </p:cNvSpPr>
          <p:nvPr>
            <p:ph sz="quarter" idx="14"/>
          </p:nvPr>
        </p:nvSpPr>
        <p:spPr/>
        <p:txBody>
          <a:bodyPr/>
          <a:lstStyle/>
          <a:p>
            <a:endParaRPr lang="ru-RU"/>
          </a:p>
        </p:txBody>
      </p:sp>
      <p:pic>
        <p:nvPicPr>
          <p:cNvPr id="2050" name="Picture 2" descr="F:\2018\Сканировать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5" t="2555" r="3720" b="2417"/>
          <a:stretch/>
        </p:blipFill>
        <p:spPr bwMode="auto">
          <a:xfrm>
            <a:off x="2074126" y="167267"/>
            <a:ext cx="4204011" cy="599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37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8928992" cy="1143000"/>
          </a:xfrm>
        </p:spPr>
        <p:txBody>
          <a:bodyPr/>
          <a:lstStyle/>
          <a:p>
            <a:pPr marL="0" indent="0" algn="ctr">
              <a:buNone/>
            </a:pPr>
            <a:r>
              <a:rPr lang="kk-KZ" dirty="0" smtClean="0">
                <a:solidFill>
                  <a:srgbClr val="C00000"/>
                </a:solidFill>
              </a:rPr>
              <a:t>Жетекшісі: Өрікбай М.Е</a:t>
            </a:r>
            <a:r>
              <a:rPr lang="kk-KZ" dirty="0" smtClean="0"/>
              <a:t>.</a:t>
            </a:r>
            <a:endParaRPr lang="ru-RU" dirty="0"/>
          </a:p>
        </p:txBody>
      </p:sp>
      <p:pic>
        <p:nvPicPr>
          <p:cNvPr id="3074" name="Picture 2" descr="C:\Users\1\Downloads\WhatsApp Image 2018-10-29 at 16.00.07.jpeg"/>
          <p:cNvPicPr>
            <a:picLocks noChangeAspect="1" noChangeArrowheads="1"/>
          </p:cNvPicPr>
          <p:nvPr/>
        </p:nvPicPr>
        <p:blipFill rotWithShape="1">
          <a:blip r:embed="rId2">
            <a:extLst>
              <a:ext uri="{28A0092B-C50C-407E-A947-70E740481C1C}">
                <a14:useLocalDpi xmlns:a14="http://schemas.microsoft.com/office/drawing/2010/main" val="0"/>
              </a:ext>
            </a:extLst>
          </a:blip>
          <a:srcRect l="2725" t="10805" r="4921" b="13519"/>
          <a:stretch/>
        </p:blipFill>
        <p:spPr bwMode="auto">
          <a:xfrm>
            <a:off x="1547664" y="1700808"/>
            <a:ext cx="5522210" cy="453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7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1143000"/>
          </a:xfrm>
        </p:spPr>
        <p:txBody>
          <a:bodyPr/>
          <a:lstStyle/>
          <a:p>
            <a:pPr algn="l"/>
            <a:r>
              <a:rPr lang="kk-KZ" dirty="0" smtClean="0">
                <a:solidFill>
                  <a:srgbClr val="C00000"/>
                </a:solidFill>
              </a:rPr>
              <a:t>Ұстаз жетістігі: </a:t>
            </a:r>
            <a:r>
              <a:rPr lang="kk-KZ" sz="3600" dirty="0" smtClean="0">
                <a:solidFill>
                  <a:srgbClr val="0070C0"/>
                </a:solidFill>
              </a:rPr>
              <a:t>Оспанова Ж.Н</a:t>
            </a:r>
            <a:r>
              <a:rPr lang="kk-KZ" dirty="0">
                <a:solidFill>
                  <a:srgbClr val="C00000"/>
                </a:solidFill>
              </a:rPr>
              <a:t>.</a:t>
            </a:r>
            <a:endParaRPr lang="ru-RU" dirty="0">
              <a:solidFill>
                <a:srgbClr val="C00000"/>
              </a:solidFill>
            </a:endParaRPr>
          </a:p>
        </p:txBody>
      </p:sp>
      <p:pic>
        <p:nvPicPr>
          <p:cNvPr id="8194" name="Picture 2" descr="C:\Users\1\Desktop\жетістіктер\_opt_sites_nio_public_uploads_thanks_crt_15065.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293096"/>
            <a:ext cx="2852715" cy="201622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1\Desktop\жетістіктер\_opt_sites_nio_public_uploads_gramota_crt_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3775" y="4365104"/>
            <a:ext cx="2795059" cy="19754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1\Desktop\жетістіктер\A-153985117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628800"/>
            <a:ext cx="1790593" cy="2345397"/>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1\Desktop\жетістіктер\A4053915403763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1558473"/>
            <a:ext cx="1900708" cy="241572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1\Desktop\жетістіктер\C-1539850871.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9712" y="4090405"/>
            <a:ext cx="1695262" cy="22501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1\Desktop\жетістіктер\K40539154037630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1448574"/>
            <a:ext cx="1498878" cy="212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26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568952" cy="1143000"/>
          </a:xfrm>
        </p:spPr>
        <p:txBody>
          <a:bodyPr/>
          <a:lstStyle/>
          <a:p>
            <a:pPr marL="0" indent="0" algn="l">
              <a:buNone/>
            </a:pPr>
            <a:r>
              <a:rPr lang="kk-KZ" sz="2400" dirty="0">
                <a:solidFill>
                  <a:srgbClr val="C00000"/>
                </a:solidFill>
                <a:effectLst/>
              </a:rPr>
              <a:t>Республикалық «ПЕДСТАРТ» қашықтық </a:t>
            </a:r>
            <a:r>
              <a:rPr lang="kk-KZ" sz="2400" dirty="0" smtClean="0">
                <a:solidFill>
                  <a:srgbClr val="C00000"/>
                </a:solidFill>
                <a:effectLst/>
              </a:rPr>
              <a:t>олимпиадасы</a:t>
            </a:r>
            <a:endParaRPr lang="ru-RU" sz="2400" dirty="0">
              <a:solidFill>
                <a:srgbClr val="C00000"/>
              </a:solidFill>
            </a:endParaRPr>
          </a:p>
        </p:txBody>
      </p:sp>
      <p:pic>
        <p:nvPicPr>
          <p:cNvPr id="1026" name="Picture 2" descr="C:\Users\1\Desktop\IMG-20181105-WA0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23" y="1268760"/>
            <a:ext cx="3672408" cy="4608512"/>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descr="C:\Users\1\Downloads\WhatsApp Image 2018-11-06 at 10.57.06.jpeg"/>
          <p:cNvPicPr>
            <a:picLocks noGrp="1"/>
          </p:cNvPicPr>
          <p:nvPr>
            <p:ph sz="quarter" idx="13"/>
          </p:nvPr>
        </p:nvPicPr>
        <p:blipFill rotWithShape="1">
          <a:blip r:embed="rId3">
            <a:extLst>
              <a:ext uri="{28A0092B-C50C-407E-A947-70E740481C1C}">
                <a14:useLocalDpi xmlns:a14="http://schemas.microsoft.com/office/drawing/2010/main" val="0"/>
              </a:ext>
            </a:extLst>
          </a:blip>
          <a:srcRect l="8911" t="10626" r="16963" b="8962"/>
          <a:stretch/>
        </p:blipFill>
        <p:spPr bwMode="auto">
          <a:xfrm>
            <a:off x="4937759" y="1412776"/>
            <a:ext cx="3522673" cy="4320480"/>
          </a:xfrm>
          <a:prstGeom prst="rect">
            <a:avLst/>
          </a:prstGeom>
          <a:noFill/>
          <a:ln>
            <a:noFill/>
          </a:ln>
        </p:spPr>
      </p:pic>
    </p:spTree>
    <p:extLst>
      <p:ext uri="{BB962C8B-B14F-4D97-AF65-F5344CB8AC3E}">
        <p14:creationId xmlns:p14="http://schemas.microsoft.com/office/powerpoint/2010/main" val="919355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704856" cy="1656184"/>
          </a:xfrm>
        </p:spPr>
        <p:txBody>
          <a:bodyPr/>
          <a:lstStyle/>
          <a:p>
            <a:pPr marL="0" indent="0" algn="ctr">
              <a:buNone/>
            </a:pPr>
            <a:r>
              <a:rPr lang="en-US" sz="3200" dirty="0" smtClean="0">
                <a:solidFill>
                  <a:srgbClr val="C00000"/>
                </a:solidFill>
                <a:effectLst/>
              </a:rPr>
              <a:t>KI</a:t>
            </a:r>
            <a:r>
              <a:rPr lang="en-US" sz="3200" dirty="0">
                <a:solidFill>
                  <a:srgbClr val="C00000"/>
                </a:solidFill>
                <a:effectLst/>
              </a:rPr>
              <a:t>O</a:t>
            </a:r>
            <a:r>
              <a:rPr lang="kk-KZ" sz="3200" dirty="0" smtClean="0">
                <a:solidFill>
                  <a:srgbClr val="C00000"/>
                </a:solidFill>
                <a:effectLst/>
              </a:rPr>
              <a:t>.kz </a:t>
            </a:r>
            <a:r>
              <a:rPr lang="kk-KZ" sz="3200" dirty="0">
                <a:solidFill>
                  <a:srgbClr val="C00000"/>
                </a:solidFill>
                <a:effectLst/>
              </a:rPr>
              <a:t>Республикалық Ұлттық интернет </a:t>
            </a:r>
            <a:r>
              <a:rPr lang="kk-KZ" sz="3200" dirty="0" smtClean="0">
                <a:solidFill>
                  <a:srgbClr val="C00000"/>
                </a:solidFill>
                <a:effectLst/>
              </a:rPr>
              <a:t>олимпиадас</a:t>
            </a:r>
            <a:r>
              <a:rPr lang="kk-KZ" sz="3200" dirty="0">
                <a:solidFill>
                  <a:srgbClr val="C00000"/>
                </a:solidFill>
                <a:effectLst/>
              </a:rPr>
              <a:t>ы</a:t>
            </a:r>
            <a:endParaRPr lang="ru-RU" sz="3200" dirty="0"/>
          </a:p>
        </p:txBody>
      </p:sp>
      <p:pic>
        <p:nvPicPr>
          <p:cNvPr id="1026" name="Picture 2" descr="C:\Users\1\Desktop\жетістіктер\kio\сертификат(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56792"/>
            <a:ext cx="3600399" cy="4824536"/>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4932040" y="2780928"/>
            <a:ext cx="3888432" cy="165618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endParaRPr lang="ru-RU" sz="3200" dirty="0"/>
          </a:p>
        </p:txBody>
      </p:sp>
      <p:sp>
        <p:nvSpPr>
          <p:cNvPr id="6" name="Заголовок 1"/>
          <p:cNvSpPr txBox="1">
            <a:spLocks/>
          </p:cNvSpPr>
          <p:nvPr/>
        </p:nvSpPr>
        <p:spPr>
          <a:xfrm>
            <a:off x="4067944" y="2420888"/>
            <a:ext cx="5256584" cy="165618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kk-KZ" sz="2800" dirty="0" smtClean="0">
                <a:solidFill>
                  <a:srgbClr val="FF0000"/>
                </a:solidFill>
              </a:rPr>
              <a:t>2 тоқсанда </a:t>
            </a:r>
          </a:p>
          <a:p>
            <a:pPr marL="0" indent="0" algn="l">
              <a:buFont typeface="Georgia" pitchFamily="18" charset="0"/>
              <a:buNone/>
            </a:pPr>
            <a:r>
              <a:rPr lang="kk-KZ" sz="2800" dirty="0" smtClean="0">
                <a:solidFill>
                  <a:srgbClr val="FF0000"/>
                </a:solidFill>
              </a:rPr>
              <a:t>Қазақ тілі мен әдебиет пәнінен </a:t>
            </a:r>
          </a:p>
          <a:p>
            <a:pPr marL="0" indent="0" algn="l">
              <a:buFont typeface="Georgia" pitchFamily="18" charset="0"/>
              <a:buNone/>
            </a:pPr>
            <a:r>
              <a:rPr lang="kk-KZ" sz="2800" dirty="0" smtClean="0">
                <a:solidFill>
                  <a:srgbClr val="FF0000"/>
                </a:solidFill>
              </a:rPr>
              <a:t>8 оқушы қатысып  сертификатпен марапатталды.</a:t>
            </a:r>
            <a:endParaRPr lang="ru-RU" sz="2800" dirty="0">
              <a:solidFill>
                <a:srgbClr val="FF0000"/>
              </a:solidFill>
            </a:endParaRPr>
          </a:p>
        </p:txBody>
      </p:sp>
    </p:spTree>
    <p:extLst>
      <p:ext uri="{BB962C8B-B14F-4D97-AF65-F5344CB8AC3E}">
        <p14:creationId xmlns:p14="http://schemas.microsoft.com/office/powerpoint/2010/main" val="3164224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жетістіктер\012 Адай Аружан.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4283968" cy="60548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Desktop\жетістіктер\001 Мүкәрам Қазыбекб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32656"/>
            <a:ext cx="4127009" cy="583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2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7317432" cy="5361776"/>
          </a:xfrm>
        </p:spPr>
        <p:txBody>
          <a:bodyPr>
            <a:normAutofit fontScale="85000" lnSpcReduction="20000"/>
          </a:bodyPr>
          <a:lstStyle/>
          <a:p>
            <a:pPr marL="45720" indent="0" algn="ctr">
              <a:buNone/>
            </a:pPr>
            <a:r>
              <a:rPr lang="kk-KZ" b="1" dirty="0" smtClean="0">
                <a:latin typeface="Times New Roman" panose="02020603050405020304" pitchFamily="18" charset="0"/>
                <a:cs typeface="Times New Roman" panose="02020603050405020304" pitchFamily="18" charset="0"/>
              </a:rPr>
              <a:t>Қазан </a:t>
            </a:r>
            <a:r>
              <a:rPr lang="kk-KZ" b="1" dirty="0">
                <a:latin typeface="Times New Roman" panose="02020603050405020304" pitchFamily="18" charset="0"/>
                <a:cs typeface="Times New Roman" panose="02020603050405020304" pitchFamily="18" charset="0"/>
              </a:rPr>
              <a:t>айында Қоғамдық –гуманитарлық бағыттағы пән мұғалімдерінің он күндік декадасы өтті.         </a:t>
            </a:r>
            <a:endParaRPr lang="ru-RU" b="1" dirty="0">
              <a:latin typeface="Times New Roman" panose="02020603050405020304" pitchFamily="18" charset="0"/>
              <a:cs typeface="Times New Roman" panose="02020603050405020304" pitchFamily="18" charset="0"/>
            </a:endParaRPr>
          </a:p>
          <a:p>
            <a:pPr marL="45720" indent="0">
              <a:buNone/>
            </a:pPr>
            <a:r>
              <a:rPr lang="kk-KZ" dirty="0">
                <a:solidFill>
                  <a:srgbClr val="C00000"/>
                </a:solidFill>
                <a:latin typeface="Times New Roman" panose="02020603050405020304" pitchFamily="18" charset="0"/>
                <a:cs typeface="Times New Roman" panose="02020603050405020304" pitchFamily="18" charset="0"/>
              </a:rPr>
              <a:t>Қоғамдық –гуманитарлық бірлестігінде барлығы 14 ұстаз бар </a:t>
            </a:r>
            <a:endParaRPr lang="ru-RU" dirty="0">
              <a:solidFill>
                <a:srgbClr val="C00000"/>
              </a:solidFill>
              <a:latin typeface="Times New Roman" panose="02020603050405020304" pitchFamily="18" charset="0"/>
              <a:cs typeface="Times New Roman" panose="02020603050405020304" pitchFamily="18" charset="0"/>
            </a:endParaRPr>
          </a:p>
          <a:p>
            <a:pPr marL="45720" indent="0">
              <a:buNone/>
            </a:pPr>
            <a:r>
              <a:rPr lang="kk-KZ" dirty="0">
                <a:solidFill>
                  <a:srgbClr val="C00000"/>
                </a:solidFill>
                <a:latin typeface="Times New Roman" panose="02020603050405020304" pitchFamily="18" charset="0"/>
                <a:cs typeface="Times New Roman" panose="02020603050405020304" pitchFamily="18" charset="0"/>
              </a:rPr>
              <a:t>Жоғарғы санат -2</a:t>
            </a:r>
            <a:endParaRPr lang="ru-RU" dirty="0">
              <a:solidFill>
                <a:srgbClr val="C00000"/>
              </a:solidFill>
              <a:latin typeface="Times New Roman" panose="02020603050405020304" pitchFamily="18" charset="0"/>
              <a:cs typeface="Times New Roman" panose="02020603050405020304" pitchFamily="18" charset="0"/>
            </a:endParaRPr>
          </a:p>
          <a:p>
            <a:pPr marL="45720" indent="0">
              <a:buNone/>
            </a:pPr>
            <a:r>
              <a:rPr lang="kk-KZ" dirty="0">
                <a:solidFill>
                  <a:srgbClr val="C00000"/>
                </a:solidFill>
                <a:latin typeface="Times New Roman" panose="02020603050405020304" pitchFamily="18" charset="0"/>
                <a:cs typeface="Times New Roman" panose="02020603050405020304" pitchFamily="18" charset="0"/>
              </a:rPr>
              <a:t>Бірінші санат-3</a:t>
            </a:r>
            <a:endParaRPr lang="ru-RU" dirty="0">
              <a:solidFill>
                <a:srgbClr val="C00000"/>
              </a:solidFill>
              <a:latin typeface="Times New Roman" panose="02020603050405020304" pitchFamily="18" charset="0"/>
              <a:cs typeface="Times New Roman" panose="02020603050405020304" pitchFamily="18" charset="0"/>
            </a:endParaRPr>
          </a:p>
          <a:p>
            <a:pPr marL="45720" indent="0">
              <a:buNone/>
            </a:pPr>
            <a:r>
              <a:rPr lang="kk-KZ" dirty="0">
                <a:solidFill>
                  <a:srgbClr val="C00000"/>
                </a:solidFill>
                <a:latin typeface="Times New Roman" panose="02020603050405020304" pitchFamily="18" charset="0"/>
                <a:cs typeface="Times New Roman" panose="02020603050405020304" pitchFamily="18" charset="0"/>
              </a:rPr>
              <a:t>Екінші санат-4</a:t>
            </a:r>
            <a:endParaRPr lang="ru-RU" dirty="0">
              <a:solidFill>
                <a:srgbClr val="C00000"/>
              </a:solidFill>
              <a:latin typeface="Times New Roman" panose="02020603050405020304" pitchFamily="18" charset="0"/>
              <a:cs typeface="Times New Roman" panose="02020603050405020304" pitchFamily="18" charset="0"/>
            </a:endParaRPr>
          </a:p>
          <a:p>
            <a:pPr marL="45720" indent="0">
              <a:buNone/>
            </a:pPr>
            <a:r>
              <a:rPr lang="kk-KZ" dirty="0">
                <a:solidFill>
                  <a:srgbClr val="C00000"/>
                </a:solidFill>
                <a:latin typeface="Times New Roman" panose="02020603050405020304" pitchFamily="18" charset="0"/>
                <a:cs typeface="Times New Roman" panose="02020603050405020304" pitchFamily="18" charset="0"/>
              </a:rPr>
              <a:t>Санатсыз -5</a:t>
            </a:r>
            <a:endParaRPr lang="ru-RU" dirty="0">
              <a:solidFill>
                <a:srgbClr val="C00000"/>
              </a:solidFill>
              <a:latin typeface="Times New Roman" panose="02020603050405020304" pitchFamily="18" charset="0"/>
              <a:cs typeface="Times New Roman" panose="02020603050405020304" pitchFamily="18" charset="0"/>
            </a:endParaRPr>
          </a:p>
          <a:p>
            <a:pPr marL="45720" indent="0">
              <a:buNone/>
            </a:pPr>
            <a:r>
              <a:rPr lang="kk-KZ" dirty="0">
                <a:solidFill>
                  <a:srgbClr val="C00000"/>
                </a:solidFill>
                <a:latin typeface="Times New Roman" panose="02020603050405020304" pitchFamily="18" charset="0"/>
                <a:cs typeface="Times New Roman" panose="02020603050405020304" pitchFamily="18" charset="0"/>
              </a:rPr>
              <a:t>Жоғарғы білімді -12</a:t>
            </a:r>
            <a:endParaRPr lang="ru-RU" dirty="0">
              <a:solidFill>
                <a:srgbClr val="C00000"/>
              </a:solidFill>
              <a:latin typeface="Times New Roman" panose="02020603050405020304" pitchFamily="18" charset="0"/>
              <a:cs typeface="Times New Roman" panose="02020603050405020304" pitchFamily="18" charset="0"/>
            </a:endParaRPr>
          </a:p>
          <a:p>
            <a:pPr marL="45720" indent="0">
              <a:buNone/>
            </a:pPr>
            <a:r>
              <a:rPr lang="kk-KZ" dirty="0">
                <a:solidFill>
                  <a:srgbClr val="C00000"/>
                </a:solidFill>
                <a:latin typeface="Times New Roman" panose="02020603050405020304" pitchFamily="18" charset="0"/>
                <a:cs typeface="Times New Roman" panose="02020603050405020304" pitchFamily="18" charset="0"/>
              </a:rPr>
              <a:t>Арнайы орта білімді -2</a:t>
            </a:r>
            <a:endParaRPr lang="ru-RU" dirty="0">
              <a:solidFill>
                <a:srgbClr val="C00000"/>
              </a:solidFill>
              <a:latin typeface="Times New Roman" panose="02020603050405020304" pitchFamily="18" charset="0"/>
              <a:cs typeface="Times New Roman" panose="02020603050405020304" pitchFamily="18" charset="0"/>
            </a:endParaRPr>
          </a:p>
          <a:p>
            <a:pPr marL="45720" indent="0">
              <a:buNone/>
            </a:pPr>
            <a:r>
              <a:rPr lang="kk-KZ" dirty="0">
                <a:solidFill>
                  <a:srgbClr val="C00000"/>
                </a:solidFill>
                <a:latin typeface="Times New Roman" panose="02020603050405020304" pitchFamily="18" charset="0"/>
                <a:cs typeface="Times New Roman" panose="02020603050405020304" pitchFamily="18" charset="0"/>
              </a:rPr>
              <a:t>Жаңартылған білім мазмұнын бітірген -7</a:t>
            </a:r>
            <a:endParaRPr lang="ru-RU" dirty="0">
              <a:solidFill>
                <a:srgbClr val="C00000"/>
              </a:solidFill>
              <a:latin typeface="Times New Roman" panose="02020603050405020304" pitchFamily="18" charset="0"/>
              <a:cs typeface="Times New Roman" panose="02020603050405020304" pitchFamily="18" charset="0"/>
            </a:endParaRPr>
          </a:p>
          <a:p>
            <a:pPr marL="45720" indent="0">
              <a:buNone/>
            </a:pPr>
            <a:r>
              <a:rPr lang="kk-KZ" dirty="0">
                <a:solidFill>
                  <a:srgbClr val="C00000"/>
                </a:solidFill>
                <a:latin typeface="Times New Roman" panose="02020603050405020304" pitchFamily="18" charset="0"/>
                <a:cs typeface="Times New Roman" panose="02020603050405020304" pitchFamily="18" charset="0"/>
              </a:rPr>
              <a:t>Біліктілікті арттыру курсынан өткен -12 </a:t>
            </a:r>
            <a:endParaRPr lang="ru-RU" dirty="0">
              <a:solidFill>
                <a:srgbClr val="C00000"/>
              </a:solidFill>
              <a:latin typeface="Times New Roman" panose="02020603050405020304" pitchFamily="18" charset="0"/>
              <a:cs typeface="Times New Roman" panose="02020603050405020304" pitchFamily="18" charset="0"/>
            </a:endParaRPr>
          </a:p>
          <a:p>
            <a:pPr marL="45720" indent="0">
              <a:buNone/>
            </a:pPr>
            <a:r>
              <a:rPr lang="kk-KZ" dirty="0" smtClean="0">
                <a:solidFill>
                  <a:srgbClr val="C00000"/>
                </a:solidFill>
                <a:latin typeface="Times New Roman" panose="02020603050405020304" pitchFamily="18" charset="0"/>
                <a:cs typeface="Times New Roman" panose="02020603050405020304" pitchFamily="18" charset="0"/>
              </a:rPr>
              <a:t>Қоғамдық </a:t>
            </a:r>
            <a:r>
              <a:rPr lang="kk-KZ" dirty="0">
                <a:solidFill>
                  <a:srgbClr val="C00000"/>
                </a:solidFill>
                <a:latin typeface="Times New Roman" panose="02020603050405020304" pitchFamily="18" charset="0"/>
                <a:cs typeface="Times New Roman" panose="02020603050405020304" pitchFamily="18" charset="0"/>
              </a:rPr>
              <a:t>гуманитарлық бағытта  он күндік барысында 5 мұғалім ашық сабақ берілді, өткізілмеген 5 сабақ қалған болатын.  Он күндік барысында Қазақ тілі, тарих,  музка пәндерінен ашық сабақтар жүргізілді.  Қоғамдық гуманитарлық бағыитта  барлығы 14 ұстаз болатын болса оның 29 %  ашық сабқтарын өткізді , ал 71 %  әлі күнге өткізілген жоқ. </a:t>
            </a: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66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7245424" cy="5361776"/>
          </a:xfrm>
        </p:spPr>
        <p:txBody>
          <a:bodyPr>
            <a:normAutofit fontScale="40000" lnSpcReduction="20000"/>
          </a:bodyPr>
          <a:lstStyle/>
          <a:p>
            <a:pPr algn="ctr"/>
            <a:r>
              <a:rPr lang="kk-KZ" sz="4000" dirty="0">
                <a:solidFill>
                  <a:srgbClr val="C00000"/>
                </a:solidFill>
                <a:latin typeface="Times New Roman" panose="02020603050405020304" pitchFamily="18" charset="0"/>
                <a:cs typeface="Times New Roman" panose="02020603050405020304" pitchFamily="18" charset="0"/>
              </a:rPr>
              <a:t>Жаңартылған білім мазмұны бойынша 5-8 сыныптарда ашық сабақтар жүргізілді</a:t>
            </a:r>
            <a:r>
              <a:rPr lang="kk-KZ" sz="4000" dirty="0" smtClean="0">
                <a:solidFill>
                  <a:srgbClr val="C00000"/>
                </a:solidFill>
                <a:latin typeface="Times New Roman" panose="02020603050405020304" pitchFamily="18" charset="0"/>
                <a:cs typeface="Times New Roman" panose="02020603050405020304" pitchFamily="18" charset="0"/>
              </a:rPr>
              <a:t>.</a:t>
            </a:r>
          </a:p>
          <a:p>
            <a:r>
              <a:rPr lang="kk-KZ" sz="4000" dirty="0" smtClean="0">
                <a:latin typeface="Times New Roman" panose="02020603050405020304" pitchFamily="18" charset="0"/>
                <a:cs typeface="Times New Roman" panose="02020603050405020304" pitchFamily="18" charset="0"/>
              </a:rPr>
              <a:t> </a:t>
            </a:r>
            <a:r>
              <a:rPr lang="kk-KZ" sz="4000" dirty="0">
                <a:latin typeface="Times New Roman" panose="02020603050405020304" pitchFamily="18" charset="0"/>
                <a:cs typeface="Times New Roman" panose="02020603050405020304" pitchFamily="18" charset="0"/>
              </a:rPr>
              <a:t>6 А сыныпта кіріктірілген қазақ тілі мен Қазақстан тарихы пәнінен </a:t>
            </a:r>
            <a:r>
              <a:rPr lang="kk-KZ" sz="4000" b="1" dirty="0">
                <a:latin typeface="Times New Roman" panose="02020603050405020304" pitchFamily="18" charset="0"/>
                <a:cs typeface="Times New Roman" panose="02020603050405020304" pitchFamily="18" charset="0"/>
              </a:rPr>
              <a:t>«Әлемнің жеті кереметі мен Қазақстанның жеті кереметі»</a:t>
            </a:r>
            <a:r>
              <a:rPr lang="kk-KZ" sz="4000" dirty="0">
                <a:latin typeface="Times New Roman" panose="02020603050405020304" pitchFamily="18" charset="0"/>
                <a:cs typeface="Times New Roman" panose="02020603050405020304" pitchFamily="18" charset="0"/>
              </a:rPr>
              <a:t> тақырыбнда ашық сабақ өткізілді ,пән мұғалімдері Шолакова Л.Б. Оспанова Ж.Н., 8А сыныбында Қазақстан тарихы пәнінен </a:t>
            </a:r>
            <a:r>
              <a:rPr lang="kk-KZ" sz="4000" b="1" dirty="0">
                <a:latin typeface="Times New Roman" panose="02020603050405020304" pitchFamily="18" charset="0"/>
                <a:cs typeface="Times New Roman" panose="02020603050405020304" pitchFamily="18" charset="0"/>
              </a:rPr>
              <a:t>«Абылайханның сыртқы саясаты</a:t>
            </a:r>
            <a:r>
              <a:rPr lang="kk-KZ" sz="4000" dirty="0">
                <a:latin typeface="Times New Roman" panose="02020603050405020304" pitchFamily="18" charset="0"/>
                <a:cs typeface="Times New Roman" panose="02020603050405020304" pitchFamily="18" charset="0"/>
              </a:rPr>
              <a:t>» тақырыбында Дүйсенбекова Р.С. </a:t>
            </a:r>
            <a:r>
              <a:rPr lang="kk-KZ" sz="4000" dirty="0" smtClean="0">
                <a:latin typeface="Times New Roman" panose="02020603050405020304" pitchFamily="18" charset="0"/>
                <a:cs typeface="Times New Roman" panose="02020603050405020304" pitchFamily="18" charset="0"/>
              </a:rPr>
              <a:t> </a:t>
            </a:r>
            <a:r>
              <a:rPr lang="kk-KZ" sz="4000" dirty="0">
                <a:latin typeface="Times New Roman" panose="02020603050405020304" pitchFamily="18" charset="0"/>
                <a:cs typeface="Times New Roman" panose="02020603050405020304" pitchFamily="18" charset="0"/>
              </a:rPr>
              <a:t>Сабақ барысында Топтық жұмыстар, жұптық жұмыс,  leorningApps сайтмен  сандар сөйлейді тапсырмасын оқушылар қызығушылықпен орындады. </a:t>
            </a:r>
            <a:endParaRPr lang="ru-RU" sz="4000" dirty="0">
              <a:latin typeface="Times New Roman" panose="02020603050405020304" pitchFamily="18" charset="0"/>
              <a:cs typeface="Times New Roman" panose="02020603050405020304" pitchFamily="18" charset="0"/>
            </a:endParaRPr>
          </a:p>
          <a:p>
            <a:r>
              <a:rPr lang="kk-KZ" sz="4000" dirty="0">
                <a:latin typeface="Times New Roman" panose="02020603050405020304" pitchFamily="18" charset="0"/>
                <a:cs typeface="Times New Roman" panose="02020603050405020304" pitchFamily="18" charset="0"/>
              </a:rPr>
              <a:t> 5 А сыныпта , музыка пәнінен </a:t>
            </a:r>
            <a:r>
              <a:rPr lang="kk-KZ" sz="4000" b="1" dirty="0">
                <a:latin typeface="Times New Roman" panose="02020603050405020304" pitchFamily="18" charset="0"/>
                <a:cs typeface="Times New Roman" panose="02020603050405020304" pitchFamily="18" charset="0"/>
              </a:rPr>
              <a:t>«Күй құдіреті»</a:t>
            </a:r>
            <a:r>
              <a:rPr lang="kk-KZ" sz="4000" dirty="0">
                <a:latin typeface="Times New Roman" panose="02020603050405020304" pitchFamily="18" charset="0"/>
                <a:cs typeface="Times New Roman" panose="02020603050405020304" pitchFamily="18" charset="0"/>
              </a:rPr>
              <a:t> пән мұғалімі Ақай Е.Аға тәлімгердің  ұйымдастырылуымен 4 сыныбында  </a:t>
            </a:r>
            <a:r>
              <a:rPr lang="kk-KZ" sz="4000" b="1" dirty="0">
                <a:latin typeface="Times New Roman" panose="02020603050405020304" pitchFamily="18" charset="0"/>
                <a:cs typeface="Times New Roman" panose="02020603050405020304" pitchFamily="18" charset="0"/>
              </a:rPr>
              <a:t>«Жол тәртібін білейік!»</a:t>
            </a:r>
            <a:r>
              <a:rPr lang="kk-KZ" sz="4000" dirty="0">
                <a:latin typeface="Times New Roman" panose="02020603050405020304" pitchFamily="18" charset="0"/>
                <a:cs typeface="Times New Roman" panose="02020603050405020304" pitchFamily="18" charset="0"/>
              </a:rPr>
              <a:t> атты ашық сабақтар жүргізілді </a:t>
            </a:r>
            <a:endParaRPr lang="ru-RU" sz="4000" dirty="0">
              <a:latin typeface="Times New Roman" panose="02020603050405020304" pitchFamily="18" charset="0"/>
              <a:cs typeface="Times New Roman" panose="02020603050405020304" pitchFamily="18" charset="0"/>
            </a:endParaRPr>
          </a:p>
          <a:p>
            <a:r>
              <a:rPr lang="kk-KZ" sz="4000" dirty="0">
                <a:latin typeface="Times New Roman" panose="02020603050405020304" pitchFamily="18" charset="0"/>
                <a:cs typeface="Times New Roman" panose="02020603050405020304" pitchFamily="18" charset="0"/>
              </a:rPr>
              <a:t>      Сабақтар жаңартылған білім мазмұнындағы талаптарға сай өткізілді. Сабақ барысында  «Ой шақыру»  суреттермен жұмыс,зерттеу сұрақтарын беру арқылы  «Постер құру».Білу және түсіну дағдыларына негізделген тапсырма«Сәйкестендіру» әдісі. «Қолдану» әдісіне  негізделген  тапсырма  «Картамен  жұмыс», «Сыни ойлау мен талдау» дағдысына негізделген тапсырма мәтінмен жұмыс  шығармашылық жұмыс түрлері қолданылды. Топтардың бірін -бірі бағалауы, өзін –өзі бағалауы сабақтарды тиімді қолданыс таба білді. Сабақ соңынан оқушылар міндетті түрде кері байланыс бере білді. Менің бүгінгі сабақтан алған әсерім немесе Білдім ,түсіндім, осы алғанымды өмірде  қолдана аламын деген сияқты кері байланыс жүргізілді.Ашық сабақтар соңынан талдау жұмыстары жүргізіліп ,ұсыныстар айтылды. </a:t>
            </a:r>
            <a:endParaRPr lang="ru-RU" sz="4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3942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7029400" cy="5073744"/>
          </a:xfrm>
        </p:spPr>
        <p:txBody>
          <a:bodyPr>
            <a:normAutofit/>
          </a:bodyPr>
          <a:lstStyle/>
          <a:p>
            <a:r>
              <a:rPr lang="ru-RU" dirty="0"/>
              <a:t> </a:t>
            </a:r>
            <a:r>
              <a:rPr lang="kk-KZ" b="1" dirty="0">
                <a:solidFill>
                  <a:srgbClr val="C00000"/>
                </a:solidFill>
              </a:rPr>
              <a:t>Сабақ  барысында туындаған проблемалар:</a:t>
            </a:r>
            <a:endParaRPr lang="ru-RU" dirty="0">
              <a:solidFill>
                <a:srgbClr val="C00000"/>
              </a:solidFill>
            </a:endParaRPr>
          </a:p>
          <a:p>
            <a:pPr marL="45720" indent="0">
              <a:buNone/>
            </a:pPr>
            <a:r>
              <a:rPr lang="kk-KZ" dirty="0"/>
              <a:t>1. Сұраққа –жауап кезінде оқушылардың ой шорқақтығы,сөйлеу кезінде өз ойларын толық, ашық жеткізе алмауы; </a:t>
            </a:r>
            <a:endParaRPr lang="ru-RU" dirty="0"/>
          </a:p>
          <a:p>
            <a:pPr marL="45720" indent="0">
              <a:buNone/>
            </a:pPr>
            <a:r>
              <a:rPr lang="kk-KZ" dirty="0"/>
              <a:t>2.Басқа топтың жұмысын тыңғылықты тыңдамау,</a:t>
            </a:r>
            <a:endParaRPr lang="ru-RU" dirty="0"/>
          </a:p>
          <a:p>
            <a:pPr marL="45720" indent="0">
              <a:buNone/>
            </a:pPr>
            <a:r>
              <a:rPr lang="kk-KZ" dirty="0"/>
              <a:t>3. Топтық жұмыс кезінде оқушылардың уақытты үнемдемеуі:</a:t>
            </a:r>
            <a:endParaRPr lang="ru-RU" dirty="0"/>
          </a:p>
          <a:p>
            <a:pPr marL="45720" indent="0">
              <a:buNone/>
            </a:pPr>
            <a:r>
              <a:rPr lang="kk-KZ" dirty="0"/>
              <a:t>4.Бағалауда оқушылар тек «маған ұнады» , «жақсы деп бағалаймын» деген қысқа жауаптармен бағалап отыруы. Қолайлы оқу үшін адамға кері байланыс пен мадақтау қажет. Сондықтан бағалау ізгі болу қажет.</a:t>
            </a:r>
            <a:endParaRPr lang="ru-RU" dirty="0"/>
          </a:p>
          <a:p>
            <a:endParaRPr lang="ru-RU" dirty="0"/>
          </a:p>
        </p:txBody>
      </p:sp>
    </p:spTree>
    <p:extLst>
      <p:ext uri="{BB962C8B-B14F-4D97-AF65-F5344CB8AC3E}">
        <p14:creationId xmlns:p14="http://schemas.microsoft.com/office/powerpoint/2010/main" val="413962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6885384" cy="5361776"/>
          </a:xfrm>
        </p:spPr>
        <p:txBody>
          <a:bodyPr>
            <a:normAutofit/>
          </a:bodyPr>
          <a:lstStyle/>
          <a:p>
            <a:r>
              <a:rPr lang="kk-KZ" b="1" dirty="0">
                <a:solidFill>
                  <a:srgbClr val="C00000"/>
                </a:solidFill>
              </a:rPr>
              <a:t>Ұстаздар тарапына айтылған ескертулер:</a:t>
            </a:r>
            <a:endParaRPr lang="ru-RU" dirty="0">
              <a:solidFill>
                <a:srgbClr val="C00000"/>
              </a:solidFill>
            </a:endParaRPr>
          </a:p>
          <a:p>
            <a:pPr marL="45720" indent="0">
              <a:buNone/>
            </a:pPr>
            <a:r>
              <a:rPr lang="kk-KZ" dirty="0">
                <a:latin typeface="Times New Roman" panose="02020603050405020304" pitchFamily="18" charset="0"/>
                <a:cs typeface="Times New Roman" panose="02020603050405020304" pitchFamily="18" charset="0"/>
              </a:rPr>
              <a:t>1.Сабақ жоспарын талапқа сай құру;</a:t>
            </a:r>
            <a:endParaRPr lang="ru-RU" dirty="0">
              <a:latin typeface="Times New Roman" panose="02020603050405020304" pitchFamily="18" charset="0"/>
              <a:cs typeface="Times New Roman" panose="02020603050405020304" pitchFamily="18" charset="0"/>
            </a:endParaRPr>
          </a:p>
          <a:p>
            <a:pPr marL="45720" indent="0">
              <a:buNone/>
            </a:pPr>
            <a:r>
              <a:rPr lang="kk-KZ" dirty="0">
                <a:latin typeface="Times New Roman" panose="02020603050405020304" pitchFamily="18" charset="0"/>
                <a:cs typeface="Times New Roman" panose="02020603050405020304" pitchFamily="18" charset="0"/>
              </a:rPr>
              <a:t>2.Сабақ жоспарын құру кезінде ,ұзақ мерзімде берілген оқу мақсаттарына назар аудару және сабақ өту барысында сол мақсатқа жетуді көздеу.</a:t>
            </a:r>
            <a:endParaRPr lang="ru-RU" dirty="0">
              <a:latin typeface="Times New Roman" panose="02020603050405020304" pitchFamily="18" charset="0"/>
              <a:cs typeface="Times New Roman" panose="02020603050405020304" pitchFamily="18" charset="0"/>
            </a:endParaRPr>
          </a:p>
          <a:p>
            <a:pPr marL="45720" indent="0">
              <a:buNone/>
            </a:pPr>
            <a:r>
              <a:rPr lang="kk-KZ" dirty="0">
                <a:latin typeface="Times New Roman" panose="02020603050405020304" pitchFamily="18" charset="0"/>
                <a:cs typeface="Times New Roman" panose="02020603050405020304" pitchFamily="18" charset="0"/>
              </a:rPr>
              <a:t>3.Жаңа сабқтың тақырыбын ашуда әдіс – тәсілдерді жүйелі қолдана білу.</a:t>
            </a:r>
            <a:endParaRPr lang="ru-RU" dirty="0">
              <a:latin typeface="Times New Roman" panose="02020603050405020304" pitchFamily="18" charset="0"/>
              <a:cs typeface="Times New Roman" panose="02020603050405020304" pitchFamily="18" charset="0"/>
            </a:endParaRPr>
          </a:p>
          <a:p>
            <a:pPr marL="45720" indent="0">
              <a:buNone/>
            </a:pPr>
            <a:r>
              <a:rPr lang="kk-KZ" dirty="0">
                <a:latin typeface="Times New Roman" panose="02020603050405020304" pitchFamily="18" charset="0"/>
                <a:cs typeface="Times New Roman" panose="02020603050405020304" pitchFamily="18" charset="0"/>
              </a:rPr>
              <a:t>4.Жас мамандарға сабақ барысында жаңартылған білім мазмұнын негізге ала отырып, сабақта  жаңа әдіс- тәсілдерді тиімді қолдану және тәжірбиелі ұстаздардың сабақтарына қатысып тәжірибе жинақтау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40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7173416" cy="5505792"/>
          </a:xfrm>
        </p:spPr>
        <p:txBody>
          <a:bodyPr>
            <a:normAutofit fontScale="85000" lnSpcReduction="20000"/>
          </a:bodyPr>
          <a:lstStyle/>
          <a:p>
            <a:r>
              <a:rPr lang="kk-KZ" b="1" dirty="0">
                <a:solidFill>
                  <a:srgbClr val="C00000"/>
                </a:solidFill>
              </a:rPr>
              <a:t>Осы проблемалрды шешу жолдары: </a:t>
            </a:r>
            <a:endParaRPr lang="ru-RU" dirty="0">
              <a:solidFill>
                <a:srgbClr val="C00000"/>
              </a:solidFill>
            </a:endParaRPr>
          </a:p>
          <a:p>
            <a:pPr lvl="0">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сабақта бағдарлама модулін ықпалдастыра отырып,мақсатпен нәтижеге жету жолдарын қарастыру.</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сабақ беру кезінде  әдіс-тәсілдерді өзгертіп отыру және тиімді пайдалану;</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Сабақ беруде  жоспар бойынша 4 дағдыны қадағалап қалыпьастыру;</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сөздiк қорын молайтуға ықпaл ету;</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ашық сұрақтар арқылы ауыз екi сөйлеуiн тілін дамыту;</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ауызшa жән жазбaша түрде өз ойларын жеткiзуге дағдылaндыру;</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ауызшa бағалaу жүргiзуге үйрету;</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ұжымдық, топтық  iс-әрекетке тәрбиеллеу;</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оқушыларды шығармашылық жұмыстарға тарту;nio, kio, tio, олимпиадаларға,ғылыми жобаларға тарту;</a:t>
            </a:r>
            <a:endParaRPr lang="ru-RU"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мұғалімдер мен оқушылар көптеген іс-шараларға қатыспай қалыс қалып жатуы;</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1696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332656"/>
            <a:ext cx="8964488" cy="897280"/>
          </a:xfrm>
        </p:spPr>
        <p:txBody>
          <a:bodyPr>
            <a:noAutofit/>
          </a:bodyPr>
          <a:lstStyle/>
          <a:p>
            <a:pPr marL="45720" indent="0">
              <a:buNone/>
            </a:pPr>
            <a:r>
              <a:rPr lang="kk-KZ" sz="2400" dirty="0" smtClean="0">
                <a:solidFill>
                  <a:srgbClr val="C00000"/>
                </a:solidFill>
              </a:rPr>
              <a:t>Қоғамдық –гуманитарлық бірлестігінде барлығы 13 ұстаз бар </a:t>
            </a:r>
            <a:endParaRPr lang="ru-RU" sz="2400" dirty="0">
              <a:solidFill>
                <a:srgbClr val="C00000"/>
              </a:solidFill>
            </a:endParaRPr>
          </a:p>
        </p:txBody>
      </p:sp>
      <p:graphicFrame>
        <p:nvGraphicFramePr>
          <p:cNvPr id="4" name="Диаграмма 3"/>
          <p:cNvGraphicFramePr/>
          <p:nvPr>
            <p:extLst>
              <p:ext uri="{D42A27DB-BD31-4B8C-83A1-F6EECF244321}">
                <p14:modId xmlns:p14="http://schemas.microsoft.com/office/powerpoint/2010/main" val="3964060726"/>
              </p:ext>
            </p:extLst>
          </p:nvPr>
        </p:nvGraphicFramePr>
        <p:xfrm>
          <a:off x="179512" y="1340768"/>
          <a:ext cx="8496944"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026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402880604"/>
              </p:ext>
            </p:extLst>
          </p:nvPr>
        </p:nvGraphicFramePr>
        <p:xfrm>
          <a:off x="1143000" y="731838"/>
          <a:ext cx="7101408" cy="5073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499798"/>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657</TotalTime>
  <Words>754</Words>
  <Application>Microsoft Office PowerPoint</Application>
  <PresentationFormat>Экран (4:3)</PresentationFormat>
  <Paragraphs>82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Воздушный поток</vt:lpstr>
      <vt:lpstr>Презентация PowerPoint</vt:lpstr>
      <vt:lpstr>Қоғамдық-гуманитарлық бағыттағы пән  мұғалімдерінің он күндік декадасы.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Кіріктірілген сабақ: Қазақ тілі мен Қазазақстан тарихы Тақырыбы:Әлемнің жеті кереметі  Қазақстанның жеті кереметі </vt:lpstr>
      <vt:lpstr>«Ахмет Байтұрсынов –қазақ халқының ұлы көсемі» пікіртадлас</vt:lpstr>
      <vt:lpstr>Қазақстан тарихы: «Абылайханның сыртқы саясаты»  </vt:lpstr>
      <vt:lpstr>Музыка пәні: «Күй құдіреті»   </vt:lpstr>
      <vt:lpstr>«Жол тәртібін білейік,аман-есен жүрейік» 4 сынып</vt:lpstr>
      <vt:lpstr>Оқушылар жетістігі</vt:lpstr>
      <vt:lpstr>Nio.kz Республикалық Ұлттық интернет олимпиадасында                      </vt:lpstr>
      <vt:lpstr>Ағылшын пәнінен</vt:lpstr>
      <vt:lpstr>Қазақ тілі мен әдебиеті</vt:lpstr>
      <vt:lpstr>Жетекшісі: Асылбекова С.С.</vt:lpstr>
      <vt:lpstr>Ұстаз жетістігі:Шолакова Л.Б. </vt:lpstr>
      <vt:lpstr>Презентация PowerPoint</vt:lpstr>
      <vt:lpstr>Жетекшісі: Өрікбай М.Е.</vt:lpstr>
      <vt:lpstr>Ұстаз жетістігі: Оспанова Ж.Н.</vt:lpstr>
      <vt:lpstr>Республикалық «ПЕДСТАРТ» қашықтық олимпиадасы</vt:lpstr>
      <vt:lpstr>KIO.kz Республикалық Ұлттық интернет олимпиадасы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Қазақстан тарихы</dc:title>
  <dc:creator>1</dc:creator>
  <cp:lastModifiedBy>1</cp:lastModifiedBy>
  <cp:revision>71</cp:revision>
  <dcterms:created xsi:type="dcterms:W3CDTF">2018-01-04T06:15:11Z</dcterms:created>
  <dcterms:modified xsi:type="dcterms:W3CDTF">2019-04-09T04:50:29Z</dcterms:modified>
</cp:coreProperties>
</file>