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0" r:id="rId7"/>
    <p:sldId id="262" r:id="rId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78" d="100"/>
          <a:sy n="78" d="100"/>
        </p:scale>
        <p:origin x="-924" y="-15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08.04.2019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08.04.2019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08.04.2019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08.04.2019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08.04.2019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08.04.2019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08.04.2019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08.04.2019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08.04.2019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08.04.2019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08.04.2019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08.04.2019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sp>
        <p:nvSpPr>
          <p:cNvPr id="1026" name="AutoShape 2" descr="https://www.freepptbackgrounds.net/wp-content/uploads/2014/01/War-Theme-Powerpoint-Template-680x51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28" name="AutoShape 4" descr="https://www.freepptbackgrounds.net/wp-content/uploads/2014/01/War-Theme-Powerpoint-Template-680x51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030" name="Picture 6" descr="http://propowerpoint.ru/wp-content/uploads/2013/01/OrangSlaidMini.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1031" name="Rectangle 7"/>
          <p:cNvSpPr>
            <a:spLocks noChangeArrowheads="1"/>
          </p:cNvSpPr>
          <p:nvPr/>
        </p:nvSpPr>
        <p:spPr bwMode="auto">
          <a:xfrm>
            <a:off x="1214414" y="428604"/>
            <a:ext cx="6501010" cy="1384995"/>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28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Жаратылыстану – математика пәндер </a:t>
            </a:r>
            <a:endParaRPr kumimoji="0" lang="en-US" sz="28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kk-KZ" sz="28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бірлестігінің апталық декадасының </a:t>
            </a:r>
            <a:endParaRPr kumimoji="0" lang="en-US" sz="28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kk-KZ" sz="28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қорытындысы</a:t>
            </a:r>
            <a:endParaRPr kumimoji="0" lang="kk-KZ" sz="2800" b="0" i="0" u="none" strike="noStrike" cap="none" normalizeH="0" baseline="0" dirty="0" smtClean="0">
              <a:ln>
                <a:noFill/>
              </a:ln>
              <a:solidFill>
                <a:srgbClr val="002060"/>
              </a:solidFill>
              <a:effectLst/>
              <a:latin typeface="Times New Roman" pitchFamily="18" charset="0"/>
              <a:cs typeface="Times New Roman" pitchFamily="18" charset="0"/>
            </a:endParaRPr>
          </a:p>
        </p:txBody>
      </p:sp>
      <p:sp>
        <p:nvSpPr>
          <p:cNvPr id="1032" name="Rectangle 8"/>
          <p:cNvSpPr>
            <a:spLocks noChangeArrowheads="1"/>
          </p:cNvSpPr>
          <p:nvPr/>
        </p:nvSpPr>
        <p:spPr bwMode="auto">
          <a:xfrm>
            <a:off x="4214810" y="2071678"/>
            <a:ext cx="4643470" cy="4278094"/>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20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2018 жылдың 20-30 қараша аралығында </a:t>
            </a:r>
            <a:r>
              <a:rPr kumimoji="0" lang="kk-KZ" sz="20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«Білгеніңе сенбе, біліміңе сен» </a:t>
            </a:r>
            <a:r>
              <a:rPr kumimoji="0" lang="kk-KZ" sz="20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атты жаратылыстану – математика</a:t>
            </a:r>
            <a:r>
              <a:rPr kumimoji="0" lang="kk-KZ" sz="20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kk-KZ" sz="20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пәндерінің апталығы өткізілді. </a:t>
            </a:r>
            <a:br>
              <a:rPr kumimoji="0" lang="kk-KZ" sz="20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br>
            <a:r>
              <a:rPr kumimoji="0" lang="kk-KZ" sz="20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Апталықтың мақсаты </a:t>
            </a:r>
            <a:r>
              <a:rPr kumimoji="0" lang="kk-KZ" sz="20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оқушылардың жаратылыстану пәндері бойынша білімін нығайту және шығармашылық қабілеттерін дамыта отырып, күнделікті өмірде қолдана білуге дағдыландыру.</a:t>
            </a:r>
            <a:r>
              <a:rPr kumimoji="0" lang="en-US" sz="20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kk-KZ" sz="20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Түрлі сайыстар мен іс- шаралар арқылы оқушылардың пәнге деген қызығушылықтарын ояту.</a:t>
            </a:r>
            <a:endParaRPr kumimoji="0" lang="ru-RU" sz="2000" b="0"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2060"/>
                </a:solidFill>
                <a:effectLst/>
                <a:latin typeface="Calibri" pitchFamily="34" charset="0"/>
                <a:ea typeface="Times New Roman" pitchFamily="18" charset="0"/>
                <a:cs typeface="Times New Roman" pitchFamily="18" charset="0"/>
              </a:rPr>
              <a:t/>
            </a:r>
            <a:br>
              <a:rPr kumimoji="0" lang="ru-RU" sz="1400" b="0" i="0" u="none" strike="noStrike" cap="none" normalizeH="0" baseline="0" dirty="0" smtClean="0">
                <a:ln>
                  <a:noFill/>
                </a:ln>
                <a:solidFill>
                  <a:srgbClr val="002060"/>
                </a:solidFill>
                <a:effectLst/>
                <a:latin typeface="Calibri" pitchFamily="34" charset="0"/>
                <a:ea typeface="Times New Roman" pitchFamily="18" charset="0"/>
                <a:cs typeface="Times New Roman" pitchFamily="18" charset="0"/>
              </a:rPr>
            </a:br>
            <a:endParaRPr kumimoji="0" lang="ru-RU" sz="1800" b="0" i="0" u="none" strike="noStrike" cap="none" normalizeH="0" baseline="0" dirty="0" smtClean="0">
              <a:ln>
                <a:noFill/>
              </a:ln>
              <a:solidFill>
                <a:srgbClr val="002060"/>
              </a:solidFill>
              <a:effectLst/>
              <a:latin typeface="Arial" pitchFamily="34" charset="0"/>
            </a:endParaRPr>
          </a:p>
        </p:txBody>
      </p:sp>
      <p:pic>
        <p:nvPicPr>
          <p:cNvPr id="9" name="Рисунок 8" descr="https://dt1.akmoedu.kz/EEF4AF0C8AA79764/5d1d12eea1920204591c615c86ba3946/0773ea27e72258c289552734e24652b5.jpg"/>
          <p:cNvPicPr/>
          <p:nvPr/>
        </p:nvPicPr>
        <p:blipFill>
          <a:blip r:embed="rId3">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wne="http://schemas.microsoft.com/office/word/2006/wordml" xmlns:wp="http://schemas.openxmlformats.org/drawingml/2006/wordprocessingDrawing" xmlns:m="http://schemas.openxmlformats.org/officeDocument/2006/math" xmlns:ve="http://schemas.openxmlformats.org/markup-compatibility/2006" val="0"/>
              </a:ext>
            </a:extLst>
          </a:blip>
          <a:srcRect l="5689" b="10440"/>
          <a:stretch>
            <a:fillRect/>
          </a:stretch>
        </p:blipFill>
        <p:spPr bwMode="auto">
          <a:xfrm>
            <a:off x="500034" y="2143116"/>
            <a:ext cx="3552828" cy="300039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Picture 6" descr="http://propowerpoint.ru/wp-content/uploads/2013/01/OrangSlaidMini.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14338" name="Rectangle 2"/>
          <p:cNvSpPr>
            <a:spLocks noChangeArrowheads="1"/>
          </p:cNvSpPr>
          <p:nvPr/>
        </p:nvSpPr>
        <p:spPr bwMode="auto">
          <a:xfrm>
            <a:off x="928662" y="428604"/>
            <a:ext cx="7929618"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16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Алдын ала апталықтың жоспары ӘБ отырысында қарастырылып, директордың бұйрығымен жоспар жасалынды. </a:t>
            </a:r>
            <a:r>
              <a:rPr kumimoji="0" lang="ru-RU" sz="1600" b="0"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Мектептің файесінде</a:t>
            </a:r>
            <a:r>
              <a:rPr kumimoji="0" lang="ru-RU" sz="16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апталықтың жоспары</a:t>
            </a:r>
            <a:r>
              <a:rPr kumimoji="0" lang="ru-RU" sz="16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мен </a:t>
            </a:r>
            <a:r>
              <a:rPr kumimoji="0" lang="ru-RU" sz="1600" b="0"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түрлі </a:t>
            </a:r>
            <a:r>
              <a:rPr kumimoji="0" lang="ru-RU" sz="16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стенд </a:t>
            </a:r>
            <a:r>
              <a:rPr kumimoji="0" lang="ru-RU" sz="1600" b="0"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жасалынды</a:t>
            </a:r>
            <a:r>
              <a:rPr kumimoji="0" lang="ru-RU" sz="16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ребустар</a:t>
            </a:r>
            <a:r>
              <a:rPr kumimoji="0" lang="ru-RU" sz="16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жұмбақтар</a:t>
            </a:r>
            <a:r>
              <a:rPr kumimoji="0" lang="ru-RU" sz="16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кроссвордтар</a:t>
            </a:r>
            <a:r>
              <a:rPr kumimoji="0" lang="en-US" sz="1600" b="0" i="0" u="none" strike="noStrike" cap="none" normalizeH="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ұсынылды.</a:t>
            </a:r>
            <a:r>
              <a:rPr kumimoji="0" lang="ru-RU" sz="16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Апталықтың болатыны</a:t>
            </a:r>
            <a:r>
              <a:rPr kumimoji="0" lang="ru-RU" sz="16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хабарландыру</a:t>
            </a:r>
            <a:r>
              <a:rPr kumimoji="0" lang="ru-RU" sz="16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тақтасы </a:t>
            </a:r>
            <a:r>
              <a:rPr kumimoji="0" lang="ru-RU" sz="16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мен </a:t>
            </a:r>
            <a:r>
              <a:rPr kumimoji="0" lang="ru-RU" sz="1600" b="0"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мектептің әр бөліміне таратылды</a:t>
            </a:r>
            <a:r>
              <a:rPr kumimoji="0" lang="ru-RU" sz="16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Құрылған жоспар</a:t>
            </a:r>
            <a:r>
              <a:rPr kumimoji="0" lang="ru-RU" sz="16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бойынша</a:t>
            </a:r>
            <a:r>
              <a:rPr kumimoji="0" lang="ru-RU" sz="16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барлық сыныптар</a:t>
            </a:r>
            <a:r>
              <a:rPr kumimoji="0" lang="ru-RU" sz="16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қамтылып, пән мұғалімдері бір</a:t>
            </a:r>
            <a:r>
              <a:rPr kumimoji="0" lang="ru-RU" sz="16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ашық сабақ өткізді</a:t>
            </a:r>
            <a:r>
              <a:rPr kumimoji="0" lang="kk-KZ" sz="16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a:t>
            </a:r>
            <a:r>
              <a:rPr kumimoji="0" lang="ru-RU" sz="16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r>
            <a:br>
              <a:rPr kumimoji="0" lang="ru-RU" sz="16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br>
            <a:endParaRPr kumimoji="0" lang="ru-RU" sz="1600" b="0"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6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22.11.2018 жылы химия пәні мұғалімі Ұлдахан П.Р. «Авагадро заңы. Молярлық көлем» тақырыбында 8 «А» сынып оқушыларымен ашық сабақ өткізді. Сабақта жаңа технологиялар қолданылды. Интербелсенді тақтадан презентация мен видеокөрсетілім көрсетілді. Сабақта АКТ құралдарын пайдалана отырып Bilimland сайтынан тақырыпқа сай тапсырмалар орындатты. Өткізілген сабақ құрылымы жүйелі құрылған, яғни негізігісі тақырыпты оқушылар толығымен түсінді және сабақта өткен формулаларды есеп шығару барысында қолдана білді.  Сабақта топтық және жекеде жұмыстар жүргізілді. Мұғалім өз мақсатына жетті. </a:t>
            </a:r>
            <a:endParaRPr kumimoji="0" lang="kk-KZ" sz="1600" b="0" i="0" u="none" strike="noStrike" cap="none" normalizeH="0" baseline="0" dirty="0" smtClean="0">
              <a:ln>
                <a:noFill/>
              </a:ln>
              <a:solidFill>
                <a:srgbClr val="002060"/>
              </a:solidFill>
              <a:effectLst/>
              <a:latin typeface="Times New Roman" pitchFamily="18" charset="0"/>
              <a:cs typeface="Times New Roman" pitchFamily="18" charset="0"/>
            </a:endParaRPr>
          </a:p>
        </p:txBody>
      </p:sp>
      <p:pic>
        <p:nvPicPr>
          <p:cNvPr id="9" name="Рисунок 8" descr="C:\Documents and Settings\User\Рабочий стол\7af041fe-d4c0-474c-b264-d126b4a3ee1a.jpg"/>
          <p:cNvPicPr/>
          <p:nvPr/>
        </p:nvPicPr>
        <p:blipFill>
          <a:blip r:embed="rId3"/>
          <a:srcRect/>
          <a:stretch>
            <a:fillRect/>
          </a:stretch>
        </p:blipFill>
        <p:spPr bwMode="auto">
          <a:xfrm>
            <a:off x="3000364" y="4214818"/>
            <a:ext cx="3840559" cy="2162175"/>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6" descr="http://propowerpoint.ru/wp-content/uploads/2013/01/OrangSlaidMini.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15361" name="Rectangle 1"/>
          <p:cNvSpPr>
            <a:spLocks noChangeArrowheads="1"/>
          </p:cNvSpPr>
          <p:nvPr/>
        </p:nvSpPr>
        <p:spPr bwMode="auto">
          <a:xfrm>
            <a:off x="1357290" y="428604"/>
            <a:ext cx="7358114"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23.11.2018 жылы физика  пәні мұғалімі Ұлдахан П.Р. «Инерция құбылысы» тақырыбында 7 «Ә» сыныбымен ашық сабақ өткізді. Ашық сабағында түрлі технологияларды қолданып, оқушылармен топтық жұмыстар жүргізді. Ашық сабақ «жаңартылған білім мазмұнына» кірген 7 сыныппен өткізілген соң, сабақта барлық ережелер мен ұстанымдар сақталды. Сабақта мұғалім жаңа иновациялық әдістемелерді қолданды.  Атап айтсақ, «үштілділік» білім беру бойынша  оқушылар жаңа тақырыпқа байланысты термин сөздерді ағылшын тілінде үйренді. </a:t>
            </a:r>
            <a:br>
              <a:rPr kumimoji="0" lang="kk-KZ"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br>
            <a:r>
              <a:rPr kumimoji="0" lang="kk-KZ"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Сабақтың құрылымы жақсы ұйымдастырылған, оқушылар сабақта өз білімдерін көрсете білді. </a:t>
            </a:r>
            <a:endParaRPr kumimoji="0" lang="kk-KZ" b="0" i="0" u="none" strike="noStrike" cap="none" normalizeH="0" baseline="0" dirty="0" smtClean="0">
              <a:ln>
                <a:noFill/>
              </a:ln>
              <a:solidFill>
                <a:srgbClr val="002060"/>
              </a:solidFill>
              <a:effectLst/>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6" descr="http://propowerpoint.ru/wp-content/uploads/2013/01/OrangSlaidMini.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16385" name="Rectangle 1"/>
          <p:cNvSpPr>
            <a:spLocks noChangeArrowheads="1"/>
          </p:cNvSpPr>
          <p:nvPr/>
        </p:nvSpPr>
        <p:spPr bwMode="auto">
          <a:xfrm>
            <a:off x="1214414" y="214290"/>
            <a:ext cx="6572264"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b="0" i="0" u="none" strike="noStrike" cap="none" normalizeH="0" baseline="0" dirty="0" smtClean="0">
                <a:ln>
                  <a:noFill/>
                </a:ln>
                <a:solidFill>
                  <a:srgbClr val="2C2C2C"/>
                </a:solidFill>
                <a:effectLst/>
                <a:latin typeface="Times New Roman" pitchFamily="18" charset="0"/>
                <a:ea typeface="Times New Roman" pitchFamily="18" charset="0"/>
                <a:cs typeface="Times New Roman" pitchFamily="18" charset="0"/>
              </a:rPr>
              <a:t>2</a:t>
            </a:r>
            <a:r>
              <a:rPr kumimoji="0" lang="kk-KZ"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8</a:t>
            </a:r>
            <a:r>
              <a:rPr kumimoji="0" lang="ru-RU"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a:t>
            </a:r>
            <a:r>
              <a:rPr kumimoji="0" lang="kk-KZ"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1</a:t>
            </a:r>
            <a:r>
              <a:rPr kumimoji="0" lang="ru-RU"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1.2018 </a:t>
            </a:r>
            <a:r>
              <a:rPr kumimoji="0" lang="ru-RU" b="0"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жылы</a:t>
            </a:r>
            <a:r>
              <a:rPr kumimoji="0" lang="ru-RU"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kk-KZ"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информатика </a:t>
            </a:r>
            <a:r>
              <a:rPr kumimoji="0" lang="ru-RU"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пәні мұғалімі</a:t>
            </a:r>
            <a:r>
              <a:rPr kumimoji="0" lang="ru-RU"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kk-KZ"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Бекмаганбетова Н.С. 6</a:t>
            </a:r>
            <a:r>
              <a:rPr kumimoji="0" lang="ru-RU"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kk-KZ"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А</a:t>
            </a:r>
            <a:r>
              <a:rPr kumimoji="0" lang="ru-RU"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сыныбымен</a:t>
            </a:r>
            <a:r>
              <a:rPr kumimoji="0" lang="ru-RU"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kk-KZ"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Векторлық денелерді құру</a:t>
            </a:r>
            <a:r>
              <a:rPr kumimoji="0" lang="ru-RU"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тақырыбында ашық сабақ өткізді.</a:t>
            </a:r>
            <a:r>
              <a:rPr kumimoji="0" lang="ru-RU"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Мұғалім жан</a:t>
            </a:r>
            <a:r>
              <a:rPr kumimoji="0" lang="ru-RU"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жақты дайындалған.</a:t>
            </a:r>
            <a:r>
              <a:rPr kumimoji="0" lang="ru-RU"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Сабақта түрлі әдіс-тәсілдер қолданылды.</a:t>
            </a:r>
            <a:r>
              <a:rPr kumimoji="0" lang="ru-RU"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kk-KZ"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Сабақта оқушылар компьютерде практикалық жұмыстар жасады. Мұғалім өз мақсатына жетті. </a:t>
            </a:r>
            <a:endParaRPr kumimoji="0" lang="kk-KZ" b="0" i="0" u="none" strike="noStrike" cap="none" normalizeH="0" baseline="0" dirty="0" smtClean="0">
              <a:ln>
                <a:noFill/>
              </a:ln>
              <a:solidFill>
                <a:srgbClr val="002060"/>
              </a:solidFill>
              <a:effectLst/>
              <a:latin typeface="Times New Roman" pitchFamily="18" charset="0"/>
              <a:cs typeface="Times New Roman" pitchFamily="18" charset="0"/>
            </a:endParaRPr>
          </a:p>
        </p:txBody>
      </p:sp>
      <p:pic>
        <p:nvPicPr>
          <p:cNvPr id="6" name="Рисунок 5" descr="C:\Documents and Settings\User\Мои документы\Downloads\WhatsApp Image 2019-01-07 at 18.55.42.jpeg"/>
          <p:cNvPicPr/>
          <p:nvPr/>
        </p:nvPicPr>
        <p:blipFill>
          <a:blip r:embed="rId3"/>
          <a:srcRect/>
          <a:stretch>
            <a:fillRect/>
          </a:stretch>
        </p:blipFill>
        <p:spPr bwMode="auto">
          <a:xfrm>
            <a:off x="1428728" y="2071678"/>
            <a:ext cx="2511422" cy="1919286"/>
          </a:xfrm>
          <a:prstGeom prst="rect">
            <a:avLst/>
          </a:prstGeom>
          <a:noFill/>
          <a:ln w="9525">
            <a:noFill/>
            <a:miter lim="800000"/>
            <a:headEnd/>
            <a:tailEnd/>
          </a:ln>
        </p:spPr>
      </p:pic>
      <p:pic>
        <p:nvPicPr>
          <p:cNvPr id="7" name="Рисунок 6"/>
          <p:cNvPicPr/>
          <p:nvPr/>
        </p:nvPicPr>
        <p:blipFill>
          <a:blip r:embed="rId4" cstate="print"/>
          <a:srcRect/>
          <a:stretch>
            <a:fillRect/>
          </a:stretch>
        </p:blipFill>
        <p:spPr bwMode="auto">
          <a:xfrm>
            <a:off x="4357686" y="2071678"/>
            <a:ext cx="2947985" cy="1852610"/>
          </a:xfrm>
          <a:prstGeom prst="rect">
            <a:avLst/>
          </a:prstGeom>
          <a:noFill/>
          <a:ln w="9525">
            <a:noFill/>
            <a:miter lim="800000"/>
            <a:headEnd/>
            <a:tailEnd/>
          </a:ln>
        </p:spPr>
      </p:pic>
      <p:pic>
        <p:nvPicPr>
          <p:cNvPr id="8" name="Рисунок 7" descr="C:\Documents and Settings\User\Рабочий стол\c7b3c190-332b-4514-aa87-688a050b67b4 (1).jpg"/>
          <p:cNvPicPr/>
          <p:nvPr/>
        </p:nvPicPr>
        <p:blipFill>
          <a:blip r:embed="rId5"/>
          <a:srcRect/>
          <a:stretch>
            <a:fillRect/>
          </a:stretch>
        </p:blipFill>
        <p:spPr bwMode="auto">
          <a:xfrm>
            <a:off x="3143240" y="4143380"/>
            <a:ext cx="2676525" cy="2071678"/>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6" descr="http://propowerpoint.ru/wp-content/uploads/2013/01/OrangSlaidMini.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18433" name="Rectangle 1"/>
          <p:cNvSpPr>
            <a:spLocks noChangeArrowheads="1"/>
          </p:cNvSpPr>
          <p:nvPr/>
        </p:nvSpPr>
        <p:spPr bwMode="auto">
          <a:xfrm>
            <a:off x="1000100" y="357166"/>
            <a:ext cx="7500958" cy="196977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000" b="0" i="0" u="none" strike="noStrike" cap="none" normalizeH="0" baseline="0" dirty="0" smtClean="0">
                <a:ln>
                  <a:noFill/>
                </a:ln>
                <a:solidFill>
                  <a:srgbClr val="2C2C2C"/>
                </a:solidFill>
                <a:effectLst/>
                <a:latin typeface="Tahoma" pitchFamily="34" charset="0"/>
                <a:ea typeface="Times New Roman" pitchFamily="18" charset="0"/>
                <a:cs typeface="Tahoma" pitchFamily="34" charset="0"/>
              </a:rPr>
              <a:t/>
            </a:r>
            <a:br>
              <a:rPr kumimoji="0" lang="ru-RU" sz="1000" b="0" i="0" u="none" strike="noStrike" cap="none" normalizeH="0" baseline="0" dirty="0" smtClean="0">
                <a:ln>
                  <a:noFill/>
                </a:ln>
                <a:solidFill>
                  <a:srgbClr val="2C2C2C"/>
                </a:solidFill>
                <a:effectLst/>
                <a:latin typeface="Tahoma" pitchFamily="34" charset="0"/>
                <a:ea typeface="Times New Roman" pitchFamily="18" charset="0"/>
                <a:cs typeface="Tahoma" pitchFamily="34" charset="0"/>
              </a:rPr>
            </a:br>
            <a:r>
              <a:rPr kumimoji="0" lang="kk-KZ" sz="1600" b="0" i="0" u="none" strike="noStrike" cap="none" normalizeH="0" baseline="0" dirty="0" smtClean="0">
                <a:ln>
                  <a:noFill/>
                </a:ln>
                <a:solidFill>
                  <a:srgbClr val="2C2C2C"/>
                </a:solidFill>
                <a:effectLst/>
                <a:latin typeface="Times New Roman" pitchFamily="18" charset="0"/>
                <a:ea typeface="Times New Roman" pitchFamily="18" charset="0"/>
                <a:cs typeface="Times New Roman" pitchFamily="18" charset="0"/>
              </a:rPr>
              <a:t>29</a:t>
            </a:r>
            <a:r>
              <a:rPr kumimoji="0" lang="ru-RU" sz="1600" b="0" i="0" u="none" strike="noStrike" cap="none" normalizeH="0" baseline="0" dirty="0" smtClean="0">
                <a:ln>
                  <a:noFill/>
                </a:ln>
                <a:solidFill>
                  <a:srgbClr val="2C2C2C"/>
                </a:solidFill>
                <a:effectLst/>
                <a:latin typeface="Times New Roman" pitchFamily="18" charset="0"/>
                <a:ea typeface="Times New Roman" pitchFamily="18" charset="0"/>
                <a:cs typeface="Times New Roman" pitchFamily="18" charset="0"/>
              </a:rPr>
              <a:t>.</a:t>
            </a:r>
            <a:r>
              <a:rPr kumimoji="0" lang="kk-KZ" sz="1600" b="0" i="0" u="none" strike="noStrike" cap="none" normalizeH="0" baseline="0" dirty="0" smtClean="0">
                <a:ln>
                  <a:noFill/>
                </a:ln>
                <a:solidFill>
                  <a:srgbClr val="2C2C2C"/>
                </a:solidFill>
                <a:effectLst/>
                <a:latin typeface="Times New Roman" pitchFamily="18" charset="0"/>
                <a:ea typeface="Times New Roman" pitchFamily="18" charset="0"/>
                <a:cs typeface="Times New Roman" pitchFamily="18" charset="0"/>
              </a:rPr>
              <a:t>1</a:t>
            </a:r>
            <a:r>
              <a:rPr kumimoji="0" lang="ru-RU" sz="1600" b="0" i="0" u="none" strike="noStrike" cap="none" normalizeH="0" baseline="0" dirty="0" smtClean="0">
                <a:ln>
                  <a:noFill/>
                </a:ln>
                <a:solidFill>
                  <a:srgbClr val="2C2C2C"/>
                </a:solidFill>
                <a:effectLst/>
                <a:latin typeface="Times New Roman" pitchFamily="18" charset="0"/>
                <a:ea typeface="Times New Roman" pitchFamily="18" charset="0"/>
                <a:cs typeface="Times New Roman" pitchFamily="18" charset="0"/>
              </a:rPr>
              <a:t>1.2018 </a:t>
            </a:r>
            <a:r>
              <a:rPr kumimoji="0" lang="ru-RU" sz="1600" b="0" i="0" u="none" strike="noStrike" cap="none" normalizeH="0" baseline="0" dirty="0" err="1" smtClean="0">
                <a:ln>
                  <a:noFill/>
                </a:ln>
                <a:solidFill>
                  <a:srgbClr val="2C2C2C"/>
                </a:solidFill>
                <a:effectLst/>
                <a:latin typeface="Times New Roman" pitchFamily="18" charset="0"/>
                <a:ea typeface="Times New Roman" pitchFamily="18" charset="0"/>
                <a:cs typeface="Times New Roman" pitchFamily="18" charset="0"/>
              </a:rPr>
              <a:t>жылы</a:t>
            </a:r>
            <a:r>
              <a:rPr kumimoji="0" lang="ru-RU" sz="1600" b="0" i="0" u="none" strike="noStrike" cap="none" normalizeH="0" baseline="0" dirty="0" smtClean="0">
                <a:ln>
                  <a:noFill/>
                </a:ln>
                <a:solidFill>
                  <a:srgbClr val="2C2C2C"/>
                </a:solidFill>
                <a:effectLst/>
                <a:latin typeface="Times New Roman" pitchFamily="18" charset="0"/>
                <a:ea typeface="Times New Roman" pitchFamily="18" charset="0"/>
                <a:cs typeface="Times New Roman" pitchFamily="18" charset="0"/>
              </a:rPr>
              <a:t> биология </a:t>
            </a:r>
            <a:r>
              <a:rPr kumimoji="0" lang="ru-RU" sz="1600" b="0" i="0" u="none" strike="noStrike" cap="none" normalizeH="0" baseline="0" dirty="0" err="1" smtClean="0">
                <a:ln>
                  <a:noFill/>
                </a:ln>
                <a:solidFill>
                  <a:srgbClr val="2C2C2C"/>
                </a:solidFill>
                <a:effectLst/>
                <a:latin typeface="Times New Roman" pitchFamily="18" charset="0"/>
                <a:ea typeface="Times New Roman" pitchFamily="18" charset="0"/>
                <a:cs typeface="Times New Roman" pitchFamily="18" charset="0"/>
              </a:rPr>
              <a:t>пәні мұғалімі</a:t>
            </a:r>
            <a:r>
              <a:rPr kumimoji="0" lang="ru-RU" sz="1600" b="0" i="0" u="none" strike="noStrike" cap="none" normalizeH="0" baseline="0" dirty="0" smtClean="0">
                <a:ln>
                  <a:noFill/>
                </a:ln>
                <a:solidFill>
                  <a:srgbClr val="2C2C2C"/>
                </a:solidFill>
                <a:effectLst/>
                <a:latin typeface="Times New Roman" pitchFamily="18" charset="0"/>
                <a:ea typeface="Times New Roman" pitchFamily="18" charset="0"/>
                <a:cs typeface="Times New Roman" pitchFamily="18" charset="0"/>
              </a:rPr>
              <a:t> </a:t>
            </a:r>
            <a:r>
              <a:rPr kumimoji="0" lang="kk-KZ" sz="1600" b="0" i="0" u="none" strike="noStrike" cap="none" normalizeH="0" baseline="0" dirty="0" smtClean="0">
                <a:ln>
                  <a:noFill/>
                </a:ln>
                <a:solidFill>
                  <a:srgbClr val="2C2C2C"/>
                </a:solidFill>
                <a:effectLst/>
                <a:latin typeface="Times New Roman" pitchFamily="18" charset="0"/>
                <a:ea typeface="Times New Roman" pitchFamily="18" charset="0"/>
                <a:cs typeface="Times New Roman" pitchFamily="18" charset="0"/>
              </a:rPr>
              <a:t>Садуов Б.Е. 5</a:t>
            </a:r>
            <a:r>
              <a:rPr kumimoji="0" lang="ru-RU" sz="1600" b="0" i="0" u="none" strike="noStrike" cap="none" normalizeH="0" baseline="0" dirty="0" smtClean="0">
                <a:ln>
                  <a:noFill/>
                </a:ln>
                <a:solidFill>
                  <a:srgbClr val="2C2C2C"/>
                </a:solidFill>
                <a:effectLst/>
                <a:latin typeface="Times New Roman" pitchFamily="18" charset="0"/>
                <a:ea typeface="Times New Roman" pitchFamily="18" charset="0"/>
                <a:cs typeface="Times New Roman" pitchFamily="18" charset="0"/>
              </a:rPr>
              <a:t> «</a:t>
            </a:r>
            <a:r>
              <a:rPr kumimoji="0" lang="kk-KZ" sz="1600" b="0" i="0" u="none" strike="noStrike" cap="none" normalizeH="0" baseline="0" dirty="0" smtClean="0">
                <a:ln>
                  <a:noFill/>
                </a:ln>
                <a:solidFill>
                  <a:srgbClr val="2C2C2C"/>
                </a:solidFill>
                <a:effectLst/>
                <a:latin typeface="Times New Roman" pitchFamily="18" charset="0"/>
                <a:ea typeface="Times New Roman" pitchFamily="18" charset="0"/>
                <a:cs typeface="Times New Roman" pitchFamily="18" charset="0"/>
              </a:rPr>
              <a:t>Б</a:t>
            </a:r>
            <a:r>
              <a:rPr kumimoji="0" lang="ru-RU" sz="1600" b="0" i="0" u="none" strike="noStrike" cap="none" normalizeH="0" baseline="0" dirty="0" smtClean="0">
                <a:ln>
                  <a:noFill/>
                </a:ln>
                <a:solidFill>
                  <a:srgbClr val="2C2C2C"/>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err="1" smtClean="0">
                <a:ln>
                  <a:noFill/>
                </a:ln>
                <a:solidFill>
                  <a:srgbClr val="2C2C2C"/>
                </a:solidFill>
                <a:effectLst/>
                <a:latin typeface="Times New Roman" pitchFamily="18" charset="0"/>
                <a:ea typeface="Times New Roman" pitchFamily="18" charset="0"/>
                <a:cs typeface="Times New Roman" pitchFamily="18" charset="0"/>
              </a:rPr>
              <a:t>сыныбымен</a:t>
            </a:r>
            <a:r>
              <a:rPr kumimoji="0" lang="ru-RU" sz="1600" b="0" i="0" u="none" strike="noStrike" cap="none" normalizeH="0" baseline="0" dirty="0" smtClean="0">
                <a:ln>
                  <a:noFill/>
                </a:ln>
                <a:solidFill>
                  <a:srgbClr val="2C2C2C"/>
                </a:solidFill>
                <a:effectLst/>
                <a:latin typeface="Times New Roman" pitchFamily="18" charset="0"/>
                <a:ea typeface="Times New Roman" pitchFamily="18" charset="0"/>
                <a:cs typeface="Times New Roman" pitchFamily="18" charset="0"/>
              </a:rPr>
              <a:t> «</a:t>
            </a:r>
            <a:r>
              <a:rPr kumimoji="0" lang="kk-KZ" sz="1600" b="0" i="0" u="none" strike="noStrike" cap="none" normalizeH="0" baseline="0" dirty="0" smtClean="0">
                <a:ln>
                  <a:noFill/>
                </a:ln>
                <a:solidFill>
                  <a:srgbClr val="2C2C2C"/>
                </a:solidFill>
                <a:effectLst/>
                <a:latin typeface="Times New Roman" pitchFamily="18" charset="0"/>
                <a:ea typeface="Times New Roman" pitchFamily="18" charset="0"/>
                <a:cs typeface="Times New Roman" pitchFamily="18" charset="0"/>
              </a:rPr>
              <a:t>Виды смеси их разделений способы </a:t>
            </a:r>
            <a:r>
              <a:rPr kumimoji="0" lang="ru-RU" sz="1600" b="0" i="0" u="none" strike="noStrike" cap="none" normalizeH="0" baseline="0" dirty="0" smtClean="0">
                <a:ln>
                  <a:noFill/>
                </a:ln>
                <a:solidFill>
                  <a:srgbClr val="2C2C2C"/>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err="1" smtClean="0">
                <a:ln>
                  <a:noFill/>
                </a:ln>
                <a:solidFill>
                  <a:srgbClr val="2C2C2C"/>
                </a:solidFill>
                <a:effectLst/>
                <a:latin typeface="Times New Roman" pitchFamily="18" charset="0"/>
                <a:ea typeface="Times New Roman" pitchFamily="18" charset="0"/>
                <a:cs typeface="Times New Roman" pitchFamily="18" charset="0"/>
              </a:rPr>
              <a:t>тақырыбында ашық сабақ өткізді.</a:t>
            </a:r>
            <a:r>
              <a:rPr kumimoji="0" lang="ru-RU" sz="1600" b="0" i="0" u="none" strike="noStrike" cap="none" normalizeH="0" baseline="0" dirty="0" smtClean="0">
                <a:ln>
                  <a:noFill/>
                </a:ln>
                <a:solidFill>
                  <a:srgbClr val="2C2C2C"/>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err="1" smtClean="0">
                <a:ln>
                  <a:noFill/>
                </a:ln>
                <a:solidFill>
                  <a:srgbClr val="2C2C2C"/>
                </a:solidFill>
                <a:effectLst/>
                <a:latin typeface="Times New Roman" pitchFamily="18" charset="0"/>
                <a:ea typeface="Times New Roman" pitchFamily="18" charset="0"/>
                <a:cs typeface="Times New Roman" pitchFamily="18" charset="0"/>
              </a:rPr>
              <a:t>Ашық сабақ «жаңартылған білім</a:t>
            </a:r>
            <a:r>
              <a:rPr kumimoji="0" lang="ru-RU" sz="1600" b="0" i="0" u="none" strike="noStrike" cap="none" normalizeH="0" baseline="0" dirty="0" smtClean="0">
                <a:ln>
                  <a:noFill/>
                </a:ln>
                <a:solidFill>
                  <a:srgbClr val="2C2C2C"/>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err="1" smtClean="0">
                <a:ln>
                  <a:noFill/>
                </a:ln>
                <a:solidFill>
                  <a:srgbClr val="2C2C2C"/>
                </a:solidFill>
                <a:effectLst/>
                <a:latin typeface="Times New Roman" pitchFamily="18" charset="0"/>
                <a:ea typeface="Times New Roman" pitchFamily="18" charset="0"/>
                <a:cs typeface="Times New Roman" pitchFamily="18" charset="0"/>
              </a:rPr>
              <a:t>мазмұнына» кірген</a:t>
            </a:r>
            <a:r>
              <a:rPr kumimoji="0" lang="ru-RU" sz="1600" b="0" i="0" u="none" strike="noStrike" cap="none" normalizeH="0" baseline="0" dirty="0" smtClean="0">
                <a:ln>
                  <a:noFill/>
                </a:ln>
                <a:solidFill>
                  <a:srgbClr val="2C2C2C"/>
                </a:solidFill>
                <a:effectLst/>
                <a:latin typeface="Times New Roman" pitchFamily="18" charset="0"/>
                <a:ea typeface="Times New Roman" pitchFamily="18" charset="0"/>
                <a:cs typeface="Times New Roman" pitchFamily="18" charset="0"/>
              </a:rPr>
              <a:t> </a:t>
            </a:r>
            <a:r>
              <a:rPr kumimoji="0" lang="kk-KZ" sz="1600" b="0" i="0" u="none" strike="noStrike" cap="none" normalizeH="0" baseline="0" dirty="0" smtClean="0">
                <a:ln>
                  <a:noFill/>
                </a:ln>
                <a:solidFill>
                  <a:srgbClr val="2C2C2C"/>
                </a:solidFill>
                <a:effectLst/>
                <a:latin typeface="Times New Roman" pitchFamily="18" charset="0"/>
                <a:ea typeface="Times New Roman" pitchFamily="18" charset="0"/>
                <a:cs typeface="Times New Roman" pitchFamily="18" charset="0"/>
              </a:rPr>
              <a:t>5</a:t>
            </a:r>
            <a:r>
              <a:rPr kumimoji="0" lang="ru-RU" sz="1600" b="0" i="0" u="none" strike="noStrike" cap="none" normalizeH="0" baseline="0" dirty="0" smtClean="0">
                <a:ln>
                  <a:noFill/>
                </a:ln>
                <a:solidFill>
                  <a:srgbClr val="2C2C2C"/>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err="1" smtClean="0">
                <a:ln>
                  <a:noFill/>
                </a:ln>
                <a:solidFill>
                  <a:srgbClr val="2C2C2C"/>
                </a:solidFill>
                <a:effectLst/>
                <a:latin typeface="Times New Roman" pitchFamily="18" charset="0"/>
                <a:ea typeface="Times New Roman" pitchFamily="18" charset="0"/>
                <a:cs typeface="Times New Roman" pitchFamily="18" charset="0"/>
              </a:rPr>
              <a:t>сыныппен</a:t>
            </a:r>
            <a:r>
              <a:rPr kumimoji="0" lang="ru-RU" sz="1600" b="0" i="0" u="none" strike="noStrike" cap="none" normalizeH="0" baseline="0" dirty="0" smtClean="0">
                <a:ln>
                  <a:noFill/>
                </a:ln>
                <a:solidFill>
                  <a:srgbClr val="2C2C2C"/>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err="1" smtClean="0">
                <a:ln>
                  <a:noFill/>
                </a:ln>
                <a:solidFill>
                  <a:srgbClr val="2C2C2C"/>
                </a:solidFill>
                <a:effectLst/>
                <a:latin typeface="Times New Roman" pitchFamily="18" charset="0"/>
                <a:ea typeface="Times New Roman" pitchFamily="18" charset="0"/>
                <a:cs typeface="Times New Roman" pitchFamily="18" charset="0"/>
              </a:rPr>
              <a:t>өткізілген соң, сабақта барлық ережелер</a:t>
            </a:r>
            <a:r>
              <a:rPr kumimoji="0" lang="ru-RU" sz="1600" b="0" i="0" u="none" strike="noStrike" cap="none" normalizeH="0" baseline="0" dirty="0" smtClean="0">
                <a:ln>
                  <a:noFill/>
                </a:ln>
                <a:solidFill>
                  <a:srgbClr val="2C2C2C"/>
                </a:solidFill>
                <a:effectLst/>
                <a:latin typeface="Times New Roman" pitchFamily="18" charset="0"/>
                <a:ea typeface="Times New Roman" pitchFamily="18" charset="0"/>
                <a:cs typeface="Times New Roman" pitchFamily="18" charset="0"/>
              </a:rPr>
              <a:t> мен </a:t>
            </a:r>
            <a:r>
              <a:rPr kumimoji="0" lang="ru-RU" sz="1600" b="0" i="0" u="none" strike="noStrike" cap="none" normalizeH="0" baseline="0" dirty="0" err="1" smtClean="0">
                <a:ln>
                  <a:noFill/>
                </a:ln>
                <a:solidFill>
                  <a:srgbClr val="2C2C2C"/>
                </a:solidFill>
                <a:effectLst/>
                <a:latin typeface="Times New Roman" pitchFamily="18" charset="0"/>
                <a:ea typeface="Times New Roman" pitchFamily="18" charset="0"/>
                <a:cs typeface="Times New Roman" pitchFamily="18" charset="0"/>
              </a:rPr>
              <a:t>ұстанымдар сақталды</a:t>
            </a:r>
            <a:r>
              <a:rPr kumimoji="0" lang="ru-RU" sz="1600" b="0" i="0" u="none" strike="noStrike" cap="none" normalizeH="0" baseline="0" dirty="0" smtClean="0">
                <a:ln>
                  <a:noFill/>
                </a:ln>
                <a:solidFill>
                  <a:srgbClr val="2C2C2C"/>
                </a:solidFill>
                <a:effectLst/>
                <a:latin typeface="Times New Roman" pitchFamily="18" charset="0"/>
                <a:ea typeface="Times New Roman" pitchFamily="18" charset="0"/>
                <a:cs typeface="Times New Roman" pitchFamily="18" charset="0"/>
              </a:rPr>
              <a:t>. </a:t>
            </a:r>
            <a:r>
              <a:rPr kumimoji="0" lang="ru-RU" sz="1600" b="0" i="0" u="none" strike="noStrike" cap="none" normalizeH="0" baseline="0" dirty="0" err="1" smtClean="0">
                <a:ln>
                  <a:noFill/>
                </a:ln>
                <a:solidFill>
                  <a:srgbClr val="2C2C2C"/>
                </a:solidFill>
                <a:effectLst/>
                <a:latin typeface="Times New Roman" pitchFamily="18" charset="0"/>
                <a:ea typeface="Times New Roman" pitchFamily="18" charset="0"/>
                <a:cs typeface="Times New Roman" pitchFamily="18" charset="0"/>
              </a:rPr>
              <a:t>Сабақта мұғалім жаңа иновациялық әдістемелерді қолданды.</a:t>
            </a:r>
            <a:r>
              <a:rPr kumimoji="0" lang="ru-RU" sz="1600" b="0" i="0" u="none" strike="noStrike" cap="none" normalizeH="0" baseline="0" dirty="0" smtClean="0">
                <a:ln>
                  <a:noFill/>
                </a:ln>
                <a:solidFill>
                  <a:srgbClr val="2C2C2C"/>
                </a:solidFill>
                <a:effectLst/>
                <a:latin typeface="Times New Roman" pitchFamily="18" charset="0"/>
                <a:ea typeface="Times New Roman" pitchFamily="18" charset="0"/>
                <a:cs typeface="Times New Roman" pitchFamily="18" charset="0"/>
              </a:rPr>
              <a:t> </a:t>
            </a:r>
            <a:r>
              <a:rPr kumimoji="0" lang="kk-KZ" sz="1600" b="0" i="0" u="none" strike="noStrike" cap="none" normalizeH="0" baseline="0" dirty="0" smtClean="0">
                <a:ln>
                  <a:noFill/>
                </a:ln>
                <a:solidFill>
                  <a:srgbClr val="2C2C2C"/>
                </a:solidFill>
                <a:effectLst/>
                <a:latin typeface="Times New Roman" pitchFamily="18" charset="0"/>
                <a:ea typeface="Times New Roman" pitchFamily="18" charset="0"/>
                <a:cs typeface="Times New Roman" pitchFamily="18" charset="0"/>
              </a:rPr>
              <a:t> Сондай – ақ сабақ барысында практикалық жұмыстар жүргізілді. Оқушылар сабаққа белсенді қатысып отырды. Сабақ құрылымы жүйелі құрылған  мұғалім өз мақсатына жетті.</a:t>
            </a:r>
            <a:endParaRPr lang="kk-KZ" sz="1600" dirty="0" smtClean="0">
              <a:solidFill>
                <a:srgbClr val="2C2C2C"/>
              </a:solidFill>
              <a:latin typeface="Times New Roman" pitchFamily="18" charset="0"/>
              <a:ea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6" descr="http://propowerpoint.ru/wp-content/uploads/2013/01/OrangSlaidMini.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17409" name="Rectangle 1"/>
          <p:cNvSpPr>
            <a:spLocks noChangeArrowheads="1"/>
          </p:cNvSpPr>
          <p:nvPr/>
        </p:nvSpPr>
        <p:spPr bwMode="auto">
          <a:xfrm>
            <a:off x="1428728" y="357166"/>
            <a:ext cx="7143768"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30</a:t>
            </a:r>
            <a:r>
              <a:rPr kumimoji="0" lang="ru-RU"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a:t>
            </a:r>
            <a:r>
              <a:rPr kumimoji="0" lang="kk-KZ"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1</a:t>
            </a:r>
            <a:r>
              <a:rPr kumimoji="0" lang="ru-RU"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1.2018 </a:t>
            </a:r>
            <a:r>
              <a:rPr kumimoji="0" lang="ru-RU" b="0"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жылы</a:t>
            </a:r>
            <a:r>
              <a:rPr kumimoji="0" lang="ru-RU"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kk-KZ"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математика </a:t>
            </a:r>
            <a:r>
              <a:rPr kumimoji="0" lang="ru-RU"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пәні мұғалімі</a:t>
            </a:r>
            <a:r>
              <a:rPr kumimoji="0" lang="ru-RU"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kk-KZ"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Татиева К.С. 8</a:t>
            </a:r>
            <a:r>
              <a:rPr kumimoji="0" lang="ru-RU"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kk-KZ"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А</a:t>
            </a:r>
            <a:r>
              <a:rPr kumimoji="0" lang="ru-RU"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сыныбымен</a:t>
            </a:r>
            <a:r>
              <a:rPr kumimoji="0" lang="ru-RU"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kk-KZ"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Квадрат. Үшмүше» тақырыбында ашық сабақ өткізді. Жас маман болса да мұғалім өз сабағында түрлі әдіс-тәсілдер пайдалана отырып, оқушыларға толыққанды жаңа тақырыпты түсіндіре алды. </a:t>
            </a:r>
            <a:r>
              <a:rPr kumimoji="0" lang="ru-RU" b="0"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Сабақ өз деңгейіне сай</a:t>
            </a:r>
            <a:r>
              <a:rPr kumimoji="0" lang="ru-RU"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өтті, мұғалім өз мақсатына жетті</a:t>
            </a:r>
            <a:r>
              <a:rPr kumimoji="0" lang="ru-RU"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endParaRPr kumimoji="0" lang="ru-RU" b="0"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endParaRPr>
          </a:p>
        </p:txBody>
      </p:sp>
      <p:sp>
        <p:nvSpPr>
          <p:cNvPr id="17411" name="AutoShape 3" descr="blob:https%3A//web.whatsapp.com/ec16299e-378b-454b-8735-2ddbab2ef78f"/>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7413" name="AutoShape 5" descr="blob:https%3A//web.whatsapp.com/e7124644-123a-440b-aa73-5de0587f2537"/>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7414" name="Picture 6"/>
          <p:cNvPicPr>
            <a:picLocks noChangeAspect="1" noChangeArrowheads="1"/>
          </p:cNvPicPr>
          <p:nvPr/>
        </p:nvPicPr>
        <p:blipFill>
          <a:blip r:embed="rId3"/>
          <a:srcRect/>
          <a:stretch>
            <a:fillRect/>
          </a:stretch>
        </p:blipFill>
        <p:spPr bwMode="auto">
          <a:xfrm>
            <a:off x="1285852" y="2357430"/>
            <a:ext cx="3571900" cy="3143244"/>
          </a:xfrm>
          <a:prstGeom prst="rect">
            <a:avLst/>
          </a:prstGeom>
          <a:noFill/>
          <a:ln w="9525">
            <a:noFill/>
            <a:miter lim="800000"/>
            <a:headEnd/>
            <a:tailEnd/>
          </a:ln>
          <a:effectLst/>
        </p:spPr>
      </p:pic>
      <p:pic>
        <p:nvPicPr>
          <p:cNvPr id="17415" name="Picture 7" descr="C:\Documents and Settings\User\Мои документы\Downloads\WhatsApp Image 2019-01-07 at 20.19.38 (2).jpeg"/>
          <p:cNvPicPr>
            <a:picLocks noChangeAspect="1" noChangeArrowheads="1"/>
          </p:cNvPicPr>
          <p:nvPr/>
        </p:nvPicPr>
        <p:blipFill>
          <a:blip r:embed="rId4"/>
          <a:srcRect/>
          <a:stretch>
            <a:fillRect/>
          </a:stretch>
        </p:blipFill>
        <p:spPr bwMode="auto">
          <a:xfrm>
            <a:off x="5000628" y="2357430"/>
            <a:ext cx="3500462" cy="3071808"/>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4" name="Picture 6" descr="http://propowerpoint.ru/wp-content/uploads/2013/01/OrangSlaidMini.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Прямоугольник 4"/>
          <p:cNvSpPr/>
          <p:nvPr/>
        </p:nvSpPr>
        <p:spPr>
          <a:xfrm>
            <a:off x="1285852" y="1000108"/>
            <a:ext cx="7143800" cy="1938992"/>
          </a:xfrm>
          <a:prstGeom prst="rect">
            <a:avLst/>
          </a:prstGeom>
        </p:spPr>
        <p:txBody>
          <a:bodyPr wrap="square">
            <a:spAutoFit/>
          </a:bodyPr>
          <a:lstStyle/>
          <a:p>
            <a:pPr algn="just"/>
            <a:r>
              <a:rPr lang="ru-RU" sz="2400" dirty="0" err="1" smtClean="0">
                <a:latin typeface="Times New Roman" pitchFamily="18" charset="0"/>
                <a:cs typeface="Times New Roman" pitchFamily="18" charset="0"/>
              </a:rPr>
              <a:t>Жаратылыстану</a:t>
            </a:r>
            <a:r>
              <a:rPr lang="ru-RU" sz="2400" dirty="0" smtClean="0">
                <a:latin typeface="Times New Roman" pitchFamily="18" charset="0"/>
                <a:cs typeface="Times New Roman" pitchFamily="18" charset="0"/>
              </a:rPr>
              <a:t> </a:t>
            </a:r>
            <a:r>
              <a:rPr lang="kk-KZ" sz="2400" dirty="0" smtClean="0">
                <a:latin typeface="Times New Roman" pitchFamily="18" charset="0"/>
                <a:cs typeface="Times New Roman" pitchFamily="18" charset="0"/>
              </a:rPr>
              <a:t>– математика пәндерінің апталық декадасы </a:t>
            </a:r>
            <a:r>
              <a:rPr lang="ru-RU" sz="2400" dirty="0" err="1" smtClean="0">
                <a:latin typeface="Times New Roman" pitchFamily="18" charset="0"/>
                <a:cs typeface="Times New Roman" pitchFamily="18" charset="0"/>
              </a:rPr>
              <a:t>жоғары дәрежеде ұйымдастырылып, өткізілді.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Қорыта айтқанда, онкүндіктің бекітілген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жұмыс жоспарындағы барлық іс-шаралар</a:t>
            </a:r>
            <a:r>
              <a:rPr lang="ru-RU" sz="2400" dirty="0" smtClean="0">
                <a:latin typeface="Times New Roman" pitchFamily="18" charset="0"/>
                <a:cs typeface="Times New Roman" pitchFamily="18" charset="0"/>
              </a:rPr>
              <a:t> мен </a:t>
            </a:r>
            <a:r>
              <a:rPr lang="ru-RU" sz="2400" dirty="0" err="1" smtClean="0">
                <a:latin typeface="Times New Roman" pitchFamily="18" charset="0"/>
                <a:cs typeface="Times New Roman" pitchFamily="18" charset="0"/>
              </a:rPr>
              <a:t>сабақтар мазмұнды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мағыналы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сапалы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өтті</a:t>
            </a:r>
            <a:r>
              <a:rPr lang="ru-RU" sz="2400"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 </a:t>
            </a:r>
            <a:endParaRPr lang="ru-RU" sz="2400"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105</TotalTime>
  <Words>295</Words>
  <PresentationFormat>Экран (4:3)</PresentationFormat>
  <Paragraphs>12</Paragraphs>
  <Slides>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Тема Office</vt:lpstr>
      <vt:lpstr>Слайд 1</vt:lpstr>
      <vt:lpstr>Слайд 2</vt:lpstr>
      <vt:lpstr>Слайд 3</vt:lpstr>
      <vt:lpstr>Слайд 4</vt:lpstr>
      <vt:lpstr>Слайд 5</vt:lpstr>
      <vt:lpstr>Слайд 6</vt:lpstr>
      <vt:lpstr>Слайд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cp:lastModifiedBy>User</cp:lastModifiedBy>
  <cp:revision>13</cp:revision>
  <dcterms:modified xsi:type="dcterms:W3CDTF">2019-04-08T15:42:09Z</dcterms:modified>
</cp:coreProperties>
</file>