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3"/>
  </p:notesMasterIdLst>
  <p:sldIdLst>
    <p:sldId id="301" r:id="rId2"/>
    <p:sldId id="277" r:id="rId3"/>
    <p:sldId id="320" r:id="rId4"/>
    <p:sldId id="319" r:id="rId5"/>
    <p:sldId id="318" r:id="rId6"/>
    <p:sldId id="291" r:id="rId7"/>
    <p:sldId id="325" r:id="rId8"/>
    <p:sldId id="326" r:id="rId9"/>
    <p:sldId id="323" r:id="rId10"/>
    <p:sldId id="306" r:id="rId11"/>
    <p:sldId id="322"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25E5076-3810-47DD-B79F-674D7AD40C01}" styleName="Темный стиль 1 - акцент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460BE2-AB66-41C1-8F5F-E4059A79886E}" type="datetimeFigureOut">
              <a:rPr lang="ru-RU" smtClean="0"/>
              <a:pPr/>
              <a:t>28.11.2018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84CCC0-6D18-47AF-8B79-F71DD83232B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28.11.2018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28.11.2018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28.11.2018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28.11.2018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28.11.2018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28.11.2018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28.11.2018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pPr/>
              <a:t>28.11.2018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4C71EC6-210F-42DE-9C53-41977AD35B3D}" type="datetimeFigureOut">
              <a:rPr lang="ru-RU" smtClean="0"/>
              <a:pPr/>
              <a:t>28.11.2018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28.11.2018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28.11.2018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pPr/>
              <a:t>28.11.2018</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pPr/>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https://ff.bilimal.kz/eyuuyqum/eoamgqcg/gyiimoia/57e7eecd2610d89305f4f15745abc6e75b7cce25a9db5.pn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512" y="260648"/>
            <a:ext cx="8784976" cy="633670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532" name="Rectangle 44"/>
          <p:cNvSpPr>
            <a:spLocks noGrp="1" noChangeArrowheads="1"/>
          </p:cNvSpPr>
          <p:nvPr>
            <p:ph type="title"/>
          </p:nvPr>
        </p:nvSpPr>
        <p:spPr>
          <a:xfrm>
            <a:off x="0" y="2564904"/>
            <a:ext cx="1979712" cy="2786082"/>
          </a:xfrm>
          <a:noFill/>
          <a:ln/>
        </p:spPr>
        <p:txBody>
          <a:bodyPr>
            <a:normAutofit/>
          </a:bodyPr>
          <a:lstStyle/>
          <a:p>
            <a:r>
              <a:rPr lang="ru-RU" sz="4000" b="1" i="1" dirty="0" smtClean="0">
                <a:solidFill>
                  <a:srgbClr val="FF0000"/>
                </a:solidFill>
                <a:latin typeface="Times New Roman" pitchFamily="18" charset="0"/>
                <a:cs typeface="Times New Roman" pitchFamily="18" charset="0"/>
              </a:rPr>
              <a:t/>
            </a:r>
            <a:br>
              <a:rPr lang="ru-RU" sz="4000" b="1" i="1" dirty="0" smtClean="0">
                <a:solidFill>
                  <a:srgbClr val="FF0000"/>
                </a:solidFill>
                <a:latin typeface="Times New Roman" pitchFamily="18" charset="0"/>
                <a:cs typeface="Times New Roman" pitchFamily="18" charset="0"/>
              </a:rPr>
            </a:br>
            <a:r>
              <a:rPr lang="kk-KZ" sz="4000" b="1" i="1" dirty="0" smtClean="0">
                <a:solidFill>
                  <a:srgbClr val="FF0000"/>
                </a:solidFill>
                <a:latin typeface="Times New Roman" pitchFamily="18" charset="0"/>
                <a:cs typeface="Times New Roman" pitchFamily="18" charset="0"/>
              </a:rPr>
              <a:t> </a:t>
            </a:r>
            <a:endParaRPr lang="ru-RU" sz="4000" b="1" i="1" dirty="0">
              <a:solidFill>
                <a:srgbClr val="FF0000"/>
              </a:solidFill>
              <a:latin typeface="Times New Roman" pitchFamily="18" charset="0"/>
              <a:cs typeface="Times New Roman" pitchFamily="18" charset="0"/>
            </a:endParaRPr>
          </a:p>
        </p:txBody>
      </p:sp>
      <p:sp>
        <p:nvSpPr>
          <p:cNvPr id="1028" name="AutoShape 4" descr="https://apf.mail.ru/cgi-bin/readmsg/IMG_2017-12-14_140553.jpg?id=15252629830000000033%3B0%3B1&amp;x-email=shkolashkola8%40mail.ru&amp;exif=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apf.mail.ru/cgi-bin/readmsg/IMG-20171122-WA0035.jpg?id=15252630460000000903%3B0%3B3&amp;x-email=shkolashkola8%40mail.ru&amp;exif=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9" name="Рисунок 38" descr="https://ff.bilimal.kz/eyuuyqum/eoamgqcg/gyiimoia/7dcbb331a9cff59ed7dff82b963327375b7cd0c80092d.pn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5576" y="260648"/>
            <a:ext cx="8808912" cy="6192687"/>
          </a:xfrm>
          <a:prstGeom prst="rect">
            <a:avLst/>
          </a:prstGeom>
          <a:noFill/>
          <a:ln>
            <a:noFill/>
          </a:ln>
        </p:spPr>
      </p:pic>
    </p:spTree>
    <p:extLst>
      <p:ext uri="{BB962C8B-B14F-4D97-AF65-F5344CB8AC3E}">
        <p14:creationId xmlns="" xmlns:p14="http://schemas.microsoft.com/office/powerpoint/2010/main" val="27490254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532" name="Rectangle 44"/>
          <p:cNvSpPr>
            <a:spLocks noGrp="1" noChangeArrowheads="1"/>
          </p:cNvSpPr>
          <p:nvPr>
            <p:ph type="title"/>
          </p:nvPr>
        </p:nvSpPr>
        <p:spPr>
          <a:xfrm>
            <a:off x="0" y="2564904"/>
            <a:ext cx="1979712" cy="2786082"/>
          </a:xfrm>
          <a:noFill/>
          <a:ln/>
        </p:spPr>
        <p:txBody>
          <a:bodyPr>
            <a:normAutofit/>
          </a:bodyPr>
          <a:lstStyle/>
          <a:p>
            <a:r>
              <a:rPr lang="ru-RU" sz="4000" b="1" i="1" dirty="0" smtClean="0">
                <a:solidFill>
                  <a:srgbClr val="FF0000"/>
                </a:solidFill>
                <a:latin typeface="Times New Roman" pitchFamily="18" charset="0"/>
                <a:cs typeface="Times New Roman" pitchFamily="18" charset="0"/>
              </a:rPr>
              <a:t/>
            </a:r>
            <a:br>
              <a:rPr lang="ru-RU" sz="4000" b="1" i="1" dirty="0" smtClean="0">
                <a:solidFill>
                  <a:srgbClr val="FF0000"/>
                </a:solidFill>
                <a:latin typeface="Times New Roman" pitchFamily="18" charset="0"/>
                <a:cs typeface="Times New Roman" pitchFamily="18" charset="0"/>
              </a:rPr>
            </a:br>
            <a:r>
              <a:rPr lang="kk-KZ" sz="4000" b="1" i="1" dirty="0" smtClean="0">
                <a:solidFill>
                  <a:srgbClr val="FF0000"/>
                </a:solidFill>
                <a:latin typeface="Times New Roman" pitchFamily="18" charset="0"/>
                <a:cs typeface="Times New Roman" pitchFamily="18" charset="0"/>
              </a:rPr>
              <a:t> </a:t>
            </a:r>
            <a:endParaRPr lang="ru-RU" sz="4000" b="1" i="1" dirty="0">
              <a:solidFill>
                <a:srgbClr val="FF0000"/>
              </a:solidFill>
              <a:latin typeface="Times New Roman" pitchFamily="18" charset="0"/>
              <a:cs typeface="Times New Roman" pitchFamily="18" charset="0"/>
            </a:endParaRPr>
          </a:p>
        </p:txBody>
      </p:sp>
      <p:sp>
        <p:nvSpPr>
          <p:cNvPr id="1028" name="AutoShape 4" descr="https://apf.mail.ru/cgi-bin/readmsg/IMG_2017-12-14_140553.jpg?id=15252629830000000033%3B0%3B1&amp;x-email=shkolashkola8%40mail.ru&amp;exif=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apf.mail.ru/cgi-bin/readmsg/IMG-20171122-WA0035.jpg?id=15252630460000000903%3B0%3B3&amp;x-email=shkolashkola8%40mail.ru&amp;exif=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 name="Рисунок 5" descr="https://ff.bilimal.kz/eyuuyqum/eoamgqcg/gyiimoia/e0af121707197537e22531c663be7c785b7cd0691e95a.pn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5576" y="332656"/>
            <a:ext cx="8808912" cy="6048671"/>
          </a:xfrm>
          <a:prstGeom prst="rect">
            <a:avLst/>
          </a:prstGeom>
          <a:noFill/>
          <a:ln>
            <a:noFill/>
          </a:ln>
        </p:spPr>
      </p:pic>
    </p:spTree>
    <p:extLst>
      <p:ext uri="{BB962C8B-B14F-4D97-AF65-F5344CB8AC3E}">
        <p14:creationId xmlns="" xmlns:p14="http://schemas.microsoft.com/office/powerpoint/2010/main" val="34923832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532" name="Rectangle 44"/>
          <p:cNvSpPr>
            <a:spLocks noGrp="1" noChangeArrowheads="1"/>
          </p:cNvSpPr>
          <p:nvPr>
            <p:ph type="title"/>
          </p:nvPr>
        </p:nvSpPr>
        <p:spPr>
          <a:xfrm>
            <a:off x="-554818" y="2564904"/>
            <a:ext cx="3254610" cy="2786082"/>
          </a:xfrm>
          <a:noFill/>
          <a:ln/>
        </p:spPr>
        <p:txBody>
          <a:bodyPr>
            <a:normAutofit/>
          </a:bodyPr>
          <a:lstStyle/>
          <a:p>
            <a:r>
              <a:rPr lang="ru-RU" sz="4000" b="1" i="1" dirty="0" smtClean="0">
                <a:solidFill>
                  <a:srgbClr val="FF0000"/>
                </a:solidFill>
                <a:latin typeface="Times New Roman" pitchFamily="18" charset="0"/>
                <a:cs typeface="Times New Roman" pitchFamily="18" charset="0"/>
              </a:rPr>
              <a:t/>
            </a:r>
            <a:br>
              <a:rPr lang="ru-RU" sz="4000" b="1" i="1" dirty="0" smtClean="0">
                <a:solidFill>
                  <a:srgbClr val="FF0000"/>
                </a:solidFill>
                <a:latin typeface="Times New Roman" pitchFamily="18" charset="0"/>
                <a:cs typeface="Times New Roman" pitchFamily="18" charset="0"/>
              </a:rPr>
            </a:br>
            <a:r>
              <a:rPr lang="kk-KZ" sz="4000" b="1" i="1" dirty="0" smtClean="0">
                <a:solidFill>
                  <a:srgbClr val="FF0000"/>
                </a:solidFill>
                <a:latin typeface="Times New Roman" pitchFamily="18" charset="0"/>
                <a:cs typeface="Times New Roman" pitchFamily="18" charset="0"/>
              </a:rPr>
              <a:t> </a:t>
            </a:r>
            <a:endParaRPr lang="ru-RU" sz="4000" b="1" i="1" dirty="0">
              <a:solidFill>
                <a:srgbClr val="FF0000"/>
              </a:solidFill>
              <a:latin typeface="Times New Roman" pitchFamily="18" charset="0"/>
              <a:cs typeface="Times New Roman" pitchFamily="18" charset="0"/>
            </a:endParaRPr>
          </a:p>
        </p:txBody>
      </p:sp>
      <p:sp>
        <p:nvSpPr>
          <p:cNvPr id="1028" name="AutoShape 4" descr="https://apf.mail.ru/cgi-bin/readmsg/IMG_2017-12-14_140553.jpg?id=15252629830000000033%3B0%3B1&amp;x-email=shkolashkola8%40mail.ru&amp;exif=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apf.mail.ru/cgi-bin/readmsg/IMG-20171122-WA0035.jpg?id=15252630460000000903%3B0%3B3&amp;x-email=shkolashkola8%40mail.ru&amp;exif=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5" name="Рисунок 34" descr="https://ff.bilimal.kz/eyuuyqum/eoamgqcg/gyiimoia/1bcdb27ba6e9f5d0f5f35d2af1fc1ad95b7cce0aa8947.pn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5575" y="160338"/>
            <a:ext cx="8736905" cy="6581030"/>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a:spLocks noChangeArrowheads="1"/>
          </p:cNvSpPr>
          <p:nvPr/>
        </p:nvSpPr>
        <p:spPr bwMode="gray">
          <a:xfrm>
            <a:off x="2482727" y="2017714"/>
            <a:ext cx="6265737" cy="4406900"/>
          </a:xfrm>
          <a:prstGeom prst="rect">
            <a:avLst/>
          </a:prstGeom>
          <a:gradFill flip="none" rotWithShape="1">
            <a:gsLst>
              <a:gs pos="0">
                <a:srgbClr val="000000">
                  <a:alpha val="10000"/>
                </a:srgbClr>
              </a:gs>
              <a:gs pos="100000">
                <a:srgbClr val="FFFFFF">
                  <a:alpha val="0"/>
                </a:srgbClr>
              </a:gs>
            </a:gsLst>
            <a:lin ang="16200000" scaled="1"/>
            <a:tileRect/>
          </a:gradFill>
          <a:ln w="12700">
            <a:noFill/>
            <a:miter lim="800000"/>
            <a:headEnd/>
            <a:tailEnd/>
          </a:ln>
          <a:effectLst/>
        </p:spPr>
        <p:txBody>
          <a:bodyPr lIns="108000" tIns="108000" rIns="144000" bIns="72000"/>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ru-RU" dirty="0" smtClean="0"/>
              <a:t>.</a:t>
            </a:r>
            <a:endParaRPr lang="en-US" dirty="0"/>
          </a:p>
        </p:txBody>
      </p:sp>
      <p:grpSp>
        <p:nvGrpSpPr>
          <p:cNvPr id="3" name="Group 30"/>
          <p:cNvGrpSpPr>
            <a:grpSpLocks/>
          </p:cNvGrpSpPr>
          <p:nvPr/>
        </p:nvGrpSpPr>
        <p:grpSpPr bwMode="auto">
          <a:xfrm>
            <a:off x="1619672" y="2204864"/>
            <a:ext cx="381000" cy="381000"/>
            <a:chOff x="2078" y="1680"/>
            <a:chExt cx="1615" cy="1615"/>
          </a:xfrm>
        </p:grpSpPr>
        <p:sp>
          <p:nvSpPr>
            <p:cNvPr id="319519" name="Oval 31"/>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 xmlns:a14="http://schemas.microsoft.com/office/drawing/2010/main" w="57150" algn="ctr">
                  <a:solidFill>
                    <a:schemeClr val="bg1"/>
                  </a:solidFill>
                  <a:round/>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19520" name="Oval 32"/>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19521" name="Oval 33"/>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319522" name="Oval 34"/>
            <p:cNvSpPr>
              <a:spLocks noChangeArrowheads="1"/>
            </p:cNvSpPr>
            <p:nvPr/>
          </p:nvSpPr>
          <p:spPr bwMode="gray">
            <a:xfrm>
              <a:off x="2254" y="1856"/>
              <a:ext cx="1262" cy="1264"/>
            </a:xfrm>
            <a:prstGeom prst="ellipse">
              <a:avLst/>
            </a:prstGeom>
            <a:gradFill rotWithShape="1">
              <a:gsLst>
                <a:gs pos="0">
                  <a:srgbClr val="8D67E1">
                    <a:gamma/>
                    <a:shade val="0"/>
                    <a:invGamma/>
                  </a:srgbClr>
                </a:gs>
                <a:gs pos="100000">
                  <a:srgbClr val="8D67E1"/>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319523" name="Oval 35"/>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319524" name="Oval 36"/>
            <p:cNvSpPr>
              <a:spLocks noChangeArrowheads="1"/>
            </p:cNvSpPr>
            <p:nvPr/>
          </p:nvSpPr>
          <p:spPr bwMode="gray">
            <a:xfrm>
              <a:off x="2337" y="1939"/>
              <a:ext cx="1096" cy="1098"/>
            </a:xfrm>
            <a:prstGeom prst="ellipse">
              <a:avLst/>
            </a:prstGeom>
            <a:gradFill rotWithShape="1">
              <a:gsLst>
                <a:gs pos="0">
                  <a:srgbClr val="8D67E1"/>
                </a:gs>
                <a:gs pos="100000">
                  <a:srgbClr val="8D67E1">
                    <a:gamma/>
                    <a:shade val="48627"/>
                    <a:invGamma/>
                  </a:srgbClr>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319532" name="Rectangle 44"/>
          <p:cNvSpPr>
            <a:spLocks noGrp="1" noChangeArrowheads="1"/>
          </p:cNvSpPr>
          <p:nvPr>
            <p:ph type="title"/>
          </p:nvPr>
        </p:nvSpPr>
        <p:spPr>
          <a:xfrm>
            <a:off x="0" y="2564904"/>
            <a:ext cx="1979712" cy="2786082"/>
          </a:xfrm>
          <a:noFill/>
          <a:ln/>
        </p:spPr>
        <p:txBody>
          <a:bodyPr>
            <a:normAutofit/>
          </a:bodyPr>
          <a:lstStyle/>
          <a:p>
            <a:r>
              <a:rPr lang="en-US" sz="1800" b="1" i="1" dirty="0" smtClean="0">
                <a:solidFill>
                  <a:srgbClr val="FF0000"/>
                </a:solidFill>
                <a:latin typeface="Times New Roman" pitchFamily="18" charset="0"/>
                <a:cs typeface="Times New Roman" pitchFamily="18" charset="0"/>
              </a:rPr>
              <a:t> </a:t>
            </a:r>
            <a:r>
              <a:rPr lang="ru-RU" sz="4000" b="1" i="1" dirty="0" smtClean="0">
                <a:solidFill>
                  <a:srgbClr val="FF0000"/>
                </a:solidFill>
                <a:latin typeface="Times New Roman" pitchFamily="18" charset="0"/>
                <a:cs typeface="Times New Roman" pitchFamily="18" charset="0"/>
              </a:rPr>
              <a:t/>
            </a:r>
            <a:br>
              <a:rPr lang="ru-RU" sz="4000" b="1" i="1" dirty="0" smtClean="0">
                <a:solidFill>
                  <a:srgbClr val="FF0000"/>
                </a:solidFill>
                <a:latin typeface="Times New Roman" pitchFamily="18" charset="0"/>
                <a:cs typeface="Times New Roman" pitchFamily="18" charset="0"/>
              </a:rPr>
            </a:br>
            <a:r>
              <a:rPr lang="kk-KZ" sz="4000" b="1" i="1" dirty="0" smtClean="0">
                <a:solidFill>
                  <a:srgbClr val="FF0000"/>
                </a:solidFill>
                <a:latin typeface="Times New Roman" pitchFamily="18" charset="0"/>
                <a:cs typeface="Times New Roman" pitchFamily="18" charset="0"/>
              </a:rPr>
              <a:t> </a:t>
            </a:r>
            <a:endParaRPr lang="ru-RU" sz="4000" b="1" i="1" dirty="0">
              <a:solidFill>
                <a:srgbClr val="FF0000"/>
              </a:solidFill>
              <a:latin typeface="Times New Roman" pitchFamily="18" charset="0"/>
              <a:cs typeface="Times New Roman" pitchFamily="18" charset="0"/>
            </a:endParaRPr>
          </a:p>
        </p:txBody>
      </p:sp>
      <p:grpSp>
        <p:nvGrpSpPr>
          <p:cNvPr id="4" name="Group 37"/>
          <p:cNvGrpSpPr>
            <a:grpSpLocks/>
          </p:cNvGrpSpPr>
          <p:nvPr/>
        </p:nvGrpSpPr>
        <p:grpSpPr bwMode="auto">
          <a:xfrm>
            <a:off x="2071670" y="3643314"/>
            <a:ext cx="355600" cy="381000"/>
            <a:chOff x="2078" y="1680"/>
            <a:chExt cx="1615" cy="1615"/>
          </a:xfrm>
        </p:grpSpPr>
        <p:sp>
          <p:nvSpPr>
            <p:cNvPr id="49" name="Oval 38"/>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 xmlns:a14="http://schemas.microsoft.com/office/drawing/2010/main" w="57150" algn="ctr">
                  <a:solidFill>
                    <a:schemeClr val="bg1"/>
                  </a:solidFill>
                  <a:round/>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50" name="Oval 39"/>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51" name="Oval 40"/>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52" name="Oval 41"/>
            <p:cNvSpPr>
              <a:spLocks noChangeArrowheads="1"/>
            </p:cNvSpPr>
            <p:nvPr/>
          </p:nvSpPr>
          <p:spPr bwMode="gray">
            <a:xfrm>
              <a:off x="2254" y="1856"/>
              <a:ext cx="1262" cy="1264"/>
            </a:xfrm>
            <a:prstGeom prst="ellipse">
              <a:avLst/>
            </a:prstGeom>
            <a:gradFill rotWithShape="1">
              <a:gsLst>
                <a:gs pos="0">
                  <a:srgbClr val="E35E23">
                    <a:gamma/>
                    <a:shade val="0"/>
                    <a:invGamma/>
                  </a:srgbClr>
                </a:gs>
                <a:gs pos="100000">
                  <a:srgbClr val="E35E23"/>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53" name="Oval 42"/>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grpSp>
        <p:nvGrpSpPr>
          <p:cNvPr id="5" name="Group 9"/>
          <p:cNvGrpSpPr>
            <a:grpSpLocks/>
          </p:cNvGrpSpPr>
          <p:nvPr/>
        </p:nvGrpSpPr>
        <p:grpSpPr bwMode="auto">
          <a:xfrm>
            <a:off x="1403648" y="5373216"/>
            <a:ext cx="381000" cy="381000"/>
            <a:chOff x="2078" y="1680"/>
            <a:chExt cx="1615" cy="1615"/>
          </a:xfrm>
        </p:grpSpPr>
        <p:sp>
          <p:nvSpPr>
            <p:cNvPr id="56" name="Oval 10"/>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 xmlns:a14="http://schemas.microsoft.com/office/drawing/2010/main" w="57150" algn="ctr">
                  <a:solidFill>
                    <a:schemeClr val="bg1"/>
                  </a:solidFill>
                  <a:round/>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57" name="Oval 11"/>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58" name="Oval 12"/>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59" name="Oval 13"/>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60" name="Oval 14"/>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61" name="Oval 15"/>
            <p:cNvSpPr>
              <a:spLocks noChangeArrowheads="1"/>
            </p:cNvSpPr>
            <p:nvPr/>
          </p:nvSpPr>
          <p:spPr bwMode="gray">
            <a:xfrm>
              <a:off x="2337" y="1939"/>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1028" name="AutoShape 4" descr="https://apf.mail.ru/cgi-bin/readmsg/IMG_2017-12-14_140553.jpg?id=15252629830000000033%3B0%3B1&amp;x-email=shkolashkola8%40mail.ru&amp;exif=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apf.mail.ru/cgi-bin/readmsg/IMG-20171122-WA0035.jpg?id=15252630460000000903%3B0%3B3&amp;x-email=shkolashkola8%40mail.ru&amp;exif=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5" name="Рисунок 34" descr="https://ff.bilimal.kz/eyuuyqum/eoamgqcg/gyiimoia/9d66eecb2467ae0568d6e3671728ba2d5b7cce3919fbe.pn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5575" y="332656"/>
            <a:ext cx="8736905" cy="6091957"/>
          </a:xfrm>
          <a:prstGeom prst="rect">
            <a:avLst/>
          </a:prstGeom>
          <a:noFill/>
          <a:ln>
            <a:noFill/>
          </a:ln>
        </p:spPr>
      </p:pic>
    </p:spTree>
    <p:extLst>
      <p:ext uri="{BB962C8B-B14F-4D97-AF65-F5344CB8AC3E}">
        <p14:creationId xmlns="" xmlns:p14="http://schemas.microsoft.com/office/powerpoint/2010/main" val="13639836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2067" y="2276872"/>
            <a:ext cx="7408333" cy="3849291"/>
          </a:xfrm>
        </p:spPr>
        <p:txBody>
          <a:bodyPr>
            <a:normAutofit fontScale="62500" lnSpcReduction="20000"/>
          </a:bodyPr>
          <a:lstStyle/>
          <a:p>
            <a:pPr marL="0" indent="0">
              <a:buNone/>
            </a:pPr>
            <a:r>
              <a:rPr lang="kk-KZ" sz="2200" dirty="0">
                <a:latin typeface="Times New Roman" panose="02020603050405020304" pitchFamily="18" charset="0"/>
                <a:cs typeface="Times New Roman" panose="02020603050405020304" pitchFamily="18" charset="0"/>
              </a:rPr>
              <a:t>Қазақстанның келешегі – білімді ұрпақта екенін ескерсек, жыл сайын алға қойылатын нақты міндеттерді жүзеге асырып, жаһандық үрдістерден қалыс қалмаған жөн.Төртінші өнеркәсіптік революция жағдайында сапалы білім беруді – адами капиталды дамыту негізіне айналдыру қажет. Білім, адамға өз өмір жолын таңдауда сенімділік пен еркіндік, жеңістерге жету мен өз қабілеттіліктерін жүзеге асыру мүмкіндік береді. Сондықтан, біздің елімізде сапалы білім беруді қамтамасыз етуге ерекше назар аударылады. Ал, жаңа заманда жаңа технологиялар өмірге келіп, ғылым қарыштап дамыған кезде – оқу жүйесі жаңа ізденістермен жүйелі жұмыс істеуді талап </a:t>
            </a:r>
            <a:r>
              <a:rPr lang="kk-KZ" sz="2200" dirty="0" smtClean="0">
                <a:latin typeface="Times New Roman" panose="02020603050405020304" pitchFamily="18" charset="0"/>
                <a:cs typeface="Times New Roman" panose="02020603050405020304" pitchFamily="18" charset="0"/>
              </a:rPr>
              <a:t>етеді.</a:t>
            </a:r>
            <a:r>
              <a:rPr lang="en-US" sz="2200" dirty="0">
                <a:latin typeface="Times New Roman" panose="02020603050405020304" pitchFamily="18" charset="0"/>
                <a:cs typeface="Times New Roman" panose="02020603050405020304" pitchFamily="18" charset="0"/>
              </a:rPr>
              <a:t> </a:t>
            </a:r>
            <a:r>
              <a:rPr lang="kk-KZ" sz="2200" dirty="0" smtClean="0">
                <a:latin typeface="Times New Roman" panose="02020603050405020304" pitchFamily="18" charset="0"/>
                <a:cs typeface="Times New Roman" panose="02020603050405020304" pitchFamily="18" charset="0"/>
              </a:rPr>
              <a:t>Адами </a:t>
            </a:r>
            <a:r>
              <a:rPr lang="kk-KZ" sz="2200" dirty="0">
                <a:latin typeface="Times New Roman" panose="02020603050405020304" pitchFamily="18" charset="0"/>
                <a:cs typeface="Times New Roman" panose="02020603050405020304" pitchFamily="18" charset="0"/>
              </a:rPr>
              <a:t>капиталдың жоғары деңгейі есебінен әлемнің жетекші </a:t>
            </a:r>
            <a:r>
              <a:rPr lang="kk-KZ" sz="2200" dirty="0" smtClean="0">
                <a:latin typeface="Times New Roman" panose="02020603050405020304" pitchFamily="18" charset="0"/>
                <a:cs typeface="Times New Roman" panose="02020603050405020304" pitchFamily="18" charset="0"/>
              </a:rPr>
              <a:t>экономикасы </a:t>
            </a:r>
            <a:r>
              <a:rPr lang="kk-KZ" sz="2200" dirty="0">
                <a:latin typeface="Times New Roman" panose="02020603050405020304" pitchFamily="18" charset="0"/>
                <a:cs typeface="Times New Roman" panose="02020603050405020304" pitchFamily="18" charset="0"/>
              </a:rPr>
              <a:t>мол жетістікке, жеңіске жетеді. Мәселені шешу дағдылары, сыни ойлау</a:t>
            </a:r>
            <a:r>
              <a:rPr lang="kk-KZ" sz="2200" dirty="0" smtClean="0">
                <a:latin typeface="Times New Roman" panose="02020603050405020304" pitchFamily="18" charset="0"/>
                <a:cs typeface="Times New Roman" panose="02020603050405020304" pitchFamily="18" charset="0"/>
              </a:rPr>
              <a:t>, </a:t>
            </a:r>
            <a:r>
              <a:rPr lang="kk-KZ" sz="2200" dirty="0">
                <a:latin typeface="Times New Roman" panose="02020603050405020304" pitchFamily="18" charset="0"/>
                <a:cs typeface="Times New Roman" panose="02020603050405020304" pitchFamily="18" charset="0"/>
              </a:rPr>
              <a:t>жасампаздық, эмоциялық парасат басты орынды иеленеді. </a:t>
            </a:r>
            <a:endParaRPr lang="en-US" sz="2200" dirty="0">
              <a:latin typeface="Times New Roman" panose="02020603050405020304" pitchFamily="18" charset="0"/>
              <a:cs typeface="Times New Roman" panose="02020603050405020304" pitchFamily="18" charset="0"/>
            </a:endParaRPr>
          </a:p>
          <a:p>
            <a:pPr marL="0" indent="0">
              <a:buNone/>
            </a:pPr>
            <a:r>
              <a:rPr lang="kk-KZ" sz="2200" dirty="0">
                <a:latin typeface="Times New Roman" panose="02020603050405020304" pitchFamily="18" charset="0"/>
                <a:cs typeface="Times New Roman" panose="02020603050405020304" pitchFamily="18" charset="0"/>
              </a:rPr>
              <a:t>Сондықтан білім беру жүйесі бұрын белгісіз мәселені шеше алатын,өзгеріске </a:t>
            </a:r>
            <a:endParaRPr lang="en-US" sz="2200" dirty="0">
              <a:latin typeface="Times New Roman" panose="02020603050405020304" pitchFamily="18" charset="0"/>
              <a:cs typeface="Times New Roman" panose="02020603050405020304" pitchFamily="18" charset="0"/>
            </a:endParaRPr>
          </a:p>
          <a:p>
            <a:pPr marL="0" indent="0">
              <a:buNone/>
            </a:pPr>
            <a:r>
              <a:rPr lang="kk-KZ" sz="2200" dirty="0">
                <a:latin typeface="Times New Roman" panose="02020603050405020304" pitchFamily="18" charset="0"/>
                <a:cs typeface="Times New Roman" panose="02020603050405020304" pitchFamily="18" charset="0"/>
              </a:rPr>
              <a:t>өте жылдам бейімделетін, жаңалықтар аша білетін, ұшқыр, шығармашыл ойлы, </a:t>
            </a:r>
            <a:r>
              <a:rPr lang="kk-KZ" sz="2200" dirty="0" smtClean="0">
                <a:latin typeface="Times New Roman" panose="02020603050405020304" pitchFamily="18" charset="0"/>
                <a:cs typeface="Times New Roman" panose="02020603050405020304" pitchFamily="18" charset="0"/>
              </a:rPr>
              <a:t>аналитикалық </a:t>
            </a:r>
            <a:r>
              <a:rPr lang="kk-KZ" sz="2200" dirty="0">
                <a:latin typeface="Times New Roman" panose="02020603050405020304" pitchFamily="18" charset="0"/>
                <a:cs typeface="Times New Roman" panose="02020603050405020304" pitchFamily="18" charset="0"/>
              </a:rPr>
              <a:t>көзқарасты жасампаз (креативтік) адамдарды даярлауға бар </a:t>
            </a:r>
            <a:r>
              <a:rPr lang="kk-KZ" sz="2200" dirty="0" smtClean="0">
                <a:latin typeface="Times New Roman" panose="02020603050405020304" pitchFamily="18" charset="0"/>
                <a:cs typeface="Times New Roman" panose="02020603050405020304" pitchFamily="18" charset="0"/>
              </a:rPr>
              <a:t>күшжігерін </a:t>
            </a:r>
            <a:r>
              <a:rPr lang="kk-KZ" sz="2200" dirty="0">
                <a:latin typeface="Times New Roman" panose="02020603050405020304" pitchFamily="18" charset="0"/>
                <a:cs typeface="Times New Roman" panose="02020603050405020304" pitchFamily="18" charset="0"/>
              </a:rPr>
              <a:t>жұмсауы тиіс. </a:t>
            </a:r>
            <a:r>
              <a:rPr lang="ru-RU" sz="2200" dirty="0" err="1">
                <a:latin typeface="Times New Roman" panose="02020603050405020304" pitchFamily="18" charset="0"/>
                <a:cs typeface="Times New Roman" panose="02020603050405020304" pitchFamily="18" charset="0"/>
              </a:rPr>
              <a:t>Сонымен</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қатар</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функционалдық</a:t>
            </a:r>
            <a:r>
              <a:rPr lang="ru-RU" sz="22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IT</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сауаттылық</a:t>
            </a:r>
            <a:r>
              <a:rPr lang="ru-RU" sz="2200" dirty="0">
                <a:latin typeface="Times New Roman" panose="02020603050405020304" pitchFamily="18" charset="0"/>
                <a:cs typeface="Times New Roman" panose="02020603050405020304" pitchFamily="18" charset="0"/>
              </a:rPr>
              <a:t>, </a:t>
            </a:r>
            <a:r>
              <a:rPr lang="kk-KZ" sz="2200" dirty="0" smtClean="0">
                <a:latin typeface="Times New Roman" panose="02020603050405020304" pitchFamily="18" charset="0"/>
                <a:cs typeface="Times New Roman" panose="02020603050405020304" pitchFamily="18" charset="0"/>
              </a:rPr>
              <a:t>ағылшын </a:t>
            </a:r>
            <a:r>
              <a:rPr lang="kk-KZ" sz="2200" dirty="0">
                <a:latin typeface="Times New Roman" panose="02020603050405020304" pitchFamily="18" charset="0"/>
                <a:cs typeface="Times New Roman" panose="02020603050405020304" pitchFamily="18" charset="0"/>
              </a:rPr>
              <a:t>тілін жетік меңгеру, жоғары адамгершілік азаматтық кемелдену де </a:t>
            </a:r>
            <a:r>
              <a:rPr lang="kk-KZ" sz="2200" dirty="0" smtClean="0">
                <a:latin typeface="Times New Roman" panose="02020603050405020304" pitchFamily="18" charset="0"/>
                <a:cs typeface="Times New Roman" panose="02020603050405020304" pitchFamily="18" charset="0"/>
              </a:rPr>
              <a:t>-</a:t>
            </a:r>
            <a:r>
              <a:rPr lang="kk-KZ" sz="2200" dirty="0">
                <a:latin typeface="Times New Roman" panose="02020603050405020304" pitchFamily="18" charset="0"/>
                <a:cs typeface="Times New Roman" panose="02020603050405020304" pitchFamily="18" charset="0"/>
              </a:rPr>
              <a:t>өте маңызды. Білімнің мазмұндылығы заманауи техникалық </a:t>
            </a:r>
            <a:r>
              <a:rPr lang="kk-KZ" sz="2200" dirty="0" smtClean="0">
                <a:latin typeface="Times New Roman" panose="02020603050405020304" pitchFamily="18" charset="0"/>
                <a:cs typeface="Times New Roman" panose="02020603050405020304" pitchFamily="18" charset="0"/>
              </a:rPr>
              <a:t>құралдармен </a:t>
            </a:r>
            <a:r>
              <a:rPr lang="kk-KZ" sz="2200" dirty="0">
                <a:latin typeface="Times New Roman" panose="02020603050405020304" pitchFamily="18" charset="0"/>
                <a:cs typeface="Times New Roman" panose="02020603050405020304" pitchFamily="18" charset="0"/>
              </a:rPr>
              <a:t>үйлесімді түрде толықтырылуы тиіс. </a:t>
            </a:r>
            <a:r>
              <a:rPr lang="ru-RU" sz="2200" dirty="0">
                <a:latin typeface="Times New Roman" panose="02020603050405020304" pitchFamily="18" charset="0"/>
                <a:cs typeface="Times New Roman" panose="02020603050405020304" pitchFamily="18" charset="0"/>
              </a:rPr>
              <a:t>2018 </a:t>
            </a:r>
            <a:r>
              <a:rPr lang="ru-RU" sz="2200" dirty="0" err="1">
                <a:latin typeface="Times New Roman" panose="02020603050405020304" pitchFamily="18" charset="0"/>
                <a:cs typeface="Times New Roman" panose="02020603050405020304" pitchFamily="18" charset="0"/>
              </a:rPr>
              <a:t>жылғы</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Жолдауда</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қойылған</a:t>
            </a:r>
            <a:r>
              <a:rPr lang="ru-RU" sz="2200" dirty="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міндеттерге</a:t>
            </a:r>
            <a:r>
              <a:rPr lang="ru-RU" sz="2200" dirty="0" smtClean="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сай</a:t>
            </a:r>
            <a:r>
              <a:rPr lang="ru-RU" sz="2200" dirty="0">
                <a:latin typeface="Times New Roman" panose="02020603050405020304" pitchFamily="18" charset="0"/>
                <a:cs typeface="Times New Roman" panose="02020603050405020304" pitchFamily="18" charset="0"/>
              </a:rPr>
              <a:t> </a:t>
            </a:r>
            <a:r>
              <a:rPr lang="kk-KZ" sz="2200" dirty="0">
                <a:latin typeface="Times New Roman" panose="02020603050405020304" pitchFamily="18" charset="0"/>
                <a:cs typeface="Times New Roman" panose="02020603050405020304" pitchFamily="18" charset="0"/>
              </a:rPr>
              <a:t>мектептердің цифрлық білім беру ресурстарын дамыту</a:t>
            </a:r>
            <a:r>
              <a:rPr lang="kk-KZ" sz="2200" dirty="0" smtClean="0">
                <a:latin typeface="Times New Roman" panose="02020603050405020304" pitchFamily="18" charset="0"/>
                <a:cs typeface="Times New Roman" panose="02020603050405020304" pitchFamily="18" charset="0"/>
              </a:rPr>
              <a:t>, </a:t>
            </a:r>
            <a:r>
              <a:rPr lang="kk-KZ" sz="2200" dirty="0">
                <a:latin typeface="Times New Roman" panose="02020603050405020304" pitchFamily="18" charset="0"/>
                <a:cs typeface="Times New Roman" panose="02020603050405020304" pitchFamily="18" charset="0"/>
              </a:rPr>
              <a:t>кеңжолақты Интернетке қосу, бейнежабдықтармен жасақтау жұмысы</a:t>
            </a:r>
          </a:p>
          <a:p>
            <a:pPr marL="0" indent="0">
              <a:buNone/>
            </a:pPr>
            <a:r>
              <a:rPr lang="kk-KZ" sz="2200" dirty="0">
                <a:latin typeface="Times New Roman" panose="02020603050405020304" pitchFamily="18" charset="0"/>
                <a:cs typeface="Times New Roman" panose="02020603050405020304" pitchFamily="18" charset="0"/>
              </a:rPr>
              <a:t> жалғасады.</a:t>
            </a:r>
            <a:endParaRPr lang="en-US" sz="22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p:txBody>
          <a:bodyPr>
            <a:normAutofit fontScale="90000"/>
          </a:bodyPr>
          <a:lstStyle/>
          <a:p>
            <a:r>
              <a:rPr lang="kk-KZ" b="1" dirty="0">
                <a:solidFill>
                  <a:srgbClr val="002060"/>
                </a:solidFill>
                <a:latin typeface="Times New Roman" pitchFamily="18" charset="0"/>
                <a:ea typeface="Calibri" pitchFamily="34" charset="0"/>
                <a:cs typeface="Times New Roman" pitchFamily="18" charset="0"/>
              </a:rPr>
              <a:t>Білім беру жүйесіне жаңа көзқарас</a:t>
            </a:r>
            <a:endParaRPr lang="en-US" dirty="0"/>
          </a:p>
        </p:txBody>
      </p:sp>
    </p:spTree>
    <p:extLst>
      <p:ext uri="{BB962C8B-B14F-4D97-AF65-F5344CB8AC3E}">
        <p14:creationId xmlns="" xmlns:p14="http://schemas.microsoft.com/office/powerpoint/2010/main" val="171650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2067" y="2276872"/>
            <a:ext cx="7408333" cy="3849291"/>
          </a:xfrm>
        </p:spPr>
        <p:txBody>
          <a:bodyPr>
            <a:normAutofit fontScale="85000" lnSpcReduction="10000"/>
          </a:bodyPr>
          <a:lstStyle/>
          <a:p>
            <a:pPr marL="0" indent="0">
              <a:buNone/>
            </a:pPr>
            <a:r>
              <a:rPr lang="kk-KZ" sz="2000" dirty="0">
                <a:latin typeface="Times New Roman" panose="02020603050405020304" pitchFamily="18" charset="0"/>
                <a:cs typeface="Times New Roman" panose="02020603050405020304" pitchFamily="18" charset="0"/>
              </a:rPr>
              <a:t>2019 жылдың 1 қыркүйегіне қарай мектепке дейінгі білім беру ісінде балалардың ерте дамуы үшін өз бетінше оқу машығы мен әлеуметтік дағдысын дамытатын бағдарламалардың біріңғай стандарты енгізіледі.</a:t>
            </a:r>
            <a:endParaRPr lang="en-US" sz="2000" dirty="0">
              <a:latin typeface="Times New Roman" panose="02020603050405020304" pitchFamily="18" charset="0"/>
              <a:cs typeface="Times New Roman" panose="02020603050405020304" pitchFamily="18" charset="0"/>
            </a:endParaRPr>
          </a:p>
          <a:p>
            <a:pPr marL="0" indent="0">
              <a:buNone/>
            </a:pPr>
            <a:r>
              <a:rPr lang="kk-KZ" sz="2000" dirty="0">
                <a:latin typeface="Times New Roman" panose="02020603050405020304" pitchFamily="18" charset="0"/>
                <a:cs typeface="Times New Roman" panose="02020603050405020304" pitchFamily="18" charset="0"/>
              </a:rPr>
              <a:t>Орта білім беру саласында жаңартылған мазмұнға көшу мәселесі басталды, ол 2021 жылы аяқталатын болады. Жаңа бағдарлама оқулық, жүйе мен кадрды талап етеді. </a:t>
            </a:r>
            <a:r>
              <a:rPr lang="ru-RU" sz="2000" dirty="0" err="1">
                <a:latin typeface="Times New Roman" panose="02020603050405020304" pitchFamily="18" charset="0"/>
                <a:cs typeface="Times New Roman" panose="02020603050405020304" pitchFamily="18" charset="0"/>
              </a:rPr>
              <a:t>Осының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бәрі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педагогтарды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оқыту</a:t>
            </a:r>
            <a:r>
              <a:rPr lang="ru-RU" sz="2000" dirty="0">
                <a:latin typeface="Times New Roman" panose="02020603050405020304" pitchFamily="18" charset="0"/>
                <a:cs typeface="Times New Roman" panose="02020603050405020304" pitchFamily="18" charset="0"/>
              </a:rPr>
              <a:t> мен </a:t>
            </a:r>
            <a:r>
              <a:rPr lang="ru-RU" sz="2000" dirty="0" err="1">
                <a:latin typeface="Times New Roman" panose="02020603050405020304" pitchFamily="18" charset="0"/>
                <a:cs typeface="Times New Roman" panose="02020603050405020304" pitchFamily="18" charset="0"/>
              </a:rPr>
              <a:t>біліктілігін</a:t>
            </a:r>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арттыруға</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деген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көзқарасты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өзгертуді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талап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етеді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Сондықтан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еліміздің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университеттері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жанынан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педагогикалық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кафедралар</a:t>
            </a:r>
            <a:r>
              <a:rPr lang="ru-RU" sz="2000" dirty="0">
                <a:latin typeface="Times New Roman" panose="02020603050405020304" pitchFamily="18" charset="0"/>
                <a:cs typeface="Times New Roman" panose="02020603050405020304" pitchFamily="18" charset="0"/>
              </a:rPr>
              <a:t> мен </a:t>
            </a:r>
            <a:r>
              <a:rPr lang="ru-RU" sz="2000" dirty="0" err="1">
                <a:latin typeface="Times New Roman" panose="02020603050405020304" pitchFamily="18" charset="0"/>
                <a:cs typeface="Times New Roman" panose="02020603050405020304" pitchFamily="18" charset="0"/>
              </a:rPr>
              <a:t>факультеттерді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дамыту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жолға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қойылады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Білім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берудің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барлық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деңгейінде</a:t>
            </a:r>
            <a:r>
              <a:rPr lang="ru-RU" sz="2000" dirty="0">
                <a:latin typeface="Times New Roman" panose="02020603050405020304" pitchFamily="18" charset="0"/>
                <a:cs typeface="Times New Roman" panose="02020603050405020304" pitchFamily="18" charset="0"/>
              </a:rPr>
              <a:t> математика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жаратылыстану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ғылымдарын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оқыту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сапасын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күшейтуге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бағытталған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жұмыстар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қолға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алынады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Бұл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жастарды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жаңа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технологиялық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қалыпқа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дайындаудың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маңызды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шарты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болмақ.Білім</a:t>
            </a:r>
            <a:r>
              <a:rPr lang="ru-RU" sz="2000" dirty="0">
                <a:latin typeface="Times New Roman" panose="02020603050405020304" pitchFamily="18" charset="0"/>
                <a:cs typeface="Times New Roman" panose="02020603050405020304" pitchFamily="18" charset="0"/>
              </a:rPr>
              <a:t> беру </a:t>
            </a:r>
            <a:r>
              <a:rPr lang="ru-RU" sz="2000" dirty="0" err="1">
                <a:latin typeface="Times New Roman" panose="02020603050405020304" pitchFamily="18" charset="0"/>
                <a:cs typeface="Times New Roman" panose="02020603050405020304" pitchFamily="18" charset="0"/>
              </a:rPr>
              <a:t>мекемелері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арасындағы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бәсекелестікті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арттырып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жеке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капиталды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тарту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үшін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қала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мектептерінде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басына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қаржыландыру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енгізілетін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болады</a:t>
            </a:r>
            <a:r>
              <a:rPr lang="ru-RU"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p:txBody>
          <a:bodyPr>
            <a:normAutofit fontScale="90000"/>
          </a:bodyPr>
          <a:lstStyle/>
          <a:p>
            <a:r>
              <a:rPr lang="kk-KZ" b="1" dirty="0">
                <a:solidFill>
                  <a:srgbClr val="002060"/>
                </a:solidFill>
                <a:latin typeface="Times New Roman" pitchFamily="18" charset="0"/>
                <a:ea typeface="Calibri" pitchFamily="34" charset="0"/>
                <a:cs typeface="Times New Roman" pitchFamily="18" charset="0"/>
              </a:rPr>
              <a:t>Білім беру жүйесіне жаңа көзқарас</a:t>
            </a:r>
            <a:endParaRPr lang="en-US" dirty="0"/>
          </a:p>
        </p:txBody>
      </p:sp>
    </p:spTree>
    <p:extLst>
      <p:ext uri="{BB962C8B-B14F-4D97-AF65-F5344CB8AC3E}">
        <p14:creationId xmlns="" xmlns:p14="http://schemas.microsoft.com/office/powerpoint/2010/main" val="2765860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a:spLocks noChangeArrowheads="1"/>
          </p:cNvSpPr>
          <p:nvPr/>
        </p:nvSpPr>
        <p:spPr bwMode="gray">
          <a:xfrm>
            <a:off x="2482727" y="836712"/>
            <a:ext cx="6265737" cy="5587902"/>
          </a:xfrm>
          <a:prstGeom prst="rect">
            <a:avLst/>
          </a:prstGeom>
          <a:gradFill flip="none" rotWithShape="1">
            <a:gsLst>
              <a:gs pos="0">
                <a:srgbClr val="000000">
                  <a:alpha val="10000"/>
                </a:srgbClr>
              </a:gs>
              <a:gs pos="100000">
                <a:srgbClr val="FFFFFF">
                  <a:alpha val="0"/>
                </a:srgbClr>
              </a:gs>
            </a:gsLst>
            <a:lin ang="16200000" scaled="1"/>
            <a:tileRect/>
          </a:gradFill>
          <a:ln w="12700">
            <a:noFill/>
            <a:miter lim="800000"/>
            <a:headEnd/>
            <a:tailEnd/>
          </a:ln>
          <a:effectLst/>
        </p:spPr>
        <p:txBody>
          <a:bodyPr lIns="108000" tIns="108000" rIns="144000" bIns="72000"/>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just"/>
            <a:r>
              <a:rPr lang="en-US" dirty="0"/>
              <a:t> </a:t>
            </a:r>
            <a:endParaRPr lang="ru-RU" dirty="0">
              <a:solidFill>
                <a:schemeClr val="tx2"/>
              </a:solidFill>
              <a:latin typeface="Times New Roman" panose="02020603050405020304" pitchFamily="18" charset="0"/>
              <a:cs typeface="Times New Roman" panose="02020603050405020304" pitchFamily="18" charset="0"/>
            </a:endParaRPr>
          </a:p>
          <a:p>
            <a:pPr algn="just"/>
            <a:endParaRPr lang="ru-RU" dirty="0" smtClean="0">
              <a:solidFill>
                <a:schemeClr val="tx2"/>
              </a:solidFill>
              <a:latin typeface="Times New Roman" panose="02020603050405020304" pitchFamily="18" charset="0"/>
              <a:cs typeface="Times New Roman" panose="02020603050405020304" pitchFamily="18" charset="0"/>
            </a:endParaRPr>
          </a:p>
          <a:p>
            <a:pPr algn="just"/>
            <a:endParaRPr lang="ru-RU" dirty="0">
              <a:solidFill>
                <a:schemeClr val="tx2"/>
              </a:solidFill>
              <a:latin typeface="Times New Roman" panose="02020603050405020304" pitchFamily="18" charset="0"/>
              <a:cs typeface="Times New Roman" panose="02020603050405020304" pitchFamily="18" charset="0"/>
            </a:endParaRPr>
          </a:p>
          <a:p>
            <a:pPr algn="just"/>
            <a:r>
              <a:rPr lang="ru-RU" dirty="0" err="1" smtClean="0">
                <a:solidFill>
                  <a:schemeClr val="tx2"/>
                </a:solidFill>
                <a:latin typeface="Times New Roman" panose="02020603050405020304" pitchFamily="18" charset="0"/>
                <a:cs typeface="Times New Roman" panose="02020603050405020304" pitchFamily="18" charset="0"/>
              </a:rPr>
              <a:t>Жаңартылған</a:t>
            </a:r>
            <a:r>
              <a:rPr lang="ru-RU" dirty="0" smtClean="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білім</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берудің</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маңыздылығы</a:t>
            </a:r>
            <a:r>
              <a:rPr lang="ru-RU" dirty="0">
                <a:solidFill>
                  <a:schemeClr val="tx2"/>
                </a:solidFill>
                <a:latin typeface="Times New Roman" panose="02020603050405020304" pitchFamily="18" charset="0"/>
                <a:cs typeface="Times New Roman" panose="02020603050405020304" pitchFamily="18" charset="0"/>
              </a:rPr>
              <a:t> – </a:t>
            </a:r>
            <a:r>
              <a:rPr lang="ru-RU" dirty="0" err="1">
                <a:solidFill>
                  <a:schemeClr val="tx2"/>
                </a:solidFill>
                <a:latin typeface="Times New Roman" panose="02020603050405020304" pitchFamily="18" charset="0"/>
                <a:cs typeface="Times New Roman" panose="02020603050405020304" pitchFamily="18" charset="0"/>
              </a:rPr>
              <a:t>оқушы</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тұлғасының</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үйлесімді</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қолайлы</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білім</a:t>
            </a:r>
            <a:r>
              <a:rPr lang="ru-RU" dirty="0">
                <a:solidFill>
                  <a:schemeClr val="tx2"/>
                </a:solidFill>
                <a:latin typeface="Times New Roman" panose="02020603050405020304" pitchFamily="18" charset="0"/>
                <a:cs typeface="Times New Roman" panose="02020603050405020304" pitchFamily="18" charset="0"/>
              </a:rPr>
              <a:t> беру </a:t>
            </a:r>
            <a:r>
              <a:rPr lang="ru-RU" dirty="0" err="1">
                <a:solidFill>
                  <a:schemeClr val="tx2"/>
                </a:solidFill>
                <a:latin typeface="Times New Roman" panose="02020603050405020304" pitchFamily="18" charset="0"/>
                <a:cs typeface="Times New Roman" panose="02020603050405020304" pitchFamily="18" charset="0"/>
              </a:rPr>
              <a:t>ортасын</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құра</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отырып</a:t>
            </a:r>
            <a:r>
              <a:rPr lang="ru-RU" dirty="0">
                <a:solidFill>
                  <a:schemeClr val="tx2"/>
                </a:solidFill>
                <a:latin typeface="Times New Roman" panose="02020603050405020304" pitchFamily="18" charset="0"/>
                <a:cs typeface="Times New Roman" panose="02020603050405020304" pitchFamily="18" charset="0"/>
              </a:rPr>
              <a:t> сын </a:t>
            </a:r>
            <a:r>
              <a:rPr lang="ru-RU" dirty="0" err="1">
                <a:solidFill>
                  <a:schemeClr val="tx2"/>
                </a:solidFill>
                <a:latin typeface="Times New Roman" panose="02020603050405020304" pitchFamily="18" charset="0"/>
                <a:cs typeface="Times New Roman" panose="02020603050405020304" pitchFamily="18" charset="0"/>
              </a:rPr>
              <a:t>тұрғысынан</a:t>
            </a:r>
            <a:r>
              <a:rPr lang="ru-RU" dirty="0">
                <a:solidFill>
                  <a:schemeClr val="tx2"/>
                </a:solidFill>
                <a:latin typeface="Times New Roman" panose="02020603050405020304" pitchFamily="18" charset="0"/>
                <a:cs typeface="Times New Roman" panose="02020603050405020304" pitchFamily="18" charset="0"/>
              </a:rPr>
              <a:t> </a:t>
            </a:r>
            <a:r>
              <a:rPr lang="ru-RU" dirty="0" err="1" smtClean="0">
                <a:solidFill>
                  <a:schemeClr val="tx2"/>
                </a:solidFill>
                <a:latin typeface="Times New Roman" panose="02020603050405020304" pitchFamily="18" charset="0"/>
                <a:cs typeface="Times New Roman" panose="02020603050405020304" pitchFamily="18" charset="0"/>
              </a:rPr>
              <a:t>ойлау,мәтінмен</a:t>
            </a:r>
            <a:r>
              <a:rPr lang="ru-RU" dirty="0" smtClean="0">
                <a:solidFill>
                  <a:schemeClr val="tx2"/>
                </a:solidFill>
                <a:latin typeface="Times New Roman" panose="02020603050405020304" pitchFamily="18" charset="0"/>
                <a:cs typeface="Times New Roman" panose="02020603050405020304" pitchFamily="18" charset="0"/>
              </a:rPr>
              <a:t> </a:t>
            </a:r>
            <a:r>
              <a:rPr lang="ru-RU" dirty="0" err="1" smtClean="0">
                <a:solidFill>
                  <a:schemeClr val="tx2"/>
                </a:solidFill>
                <a:latin typeface="Times New Roman" panose="02020603050405020304" pitchFamily="18" charset="0"/>
                <a:cs typeface="Times New Roman" panose="02020603050405020304" pitchFamily="18" charset="0"/>
              </a:rPr>
              <a:t>жұмыс</a:t>
            </a:r>
            <a:r>
              <a:rPr lang="ru-RU" dirty="0" smtClean="0">
                <a:solidFill>
                  <a:schemeClr val="tx2"/>
                </a:solidFill>
                <a:latin typeface="Times New Roman" panose="02020603050405020304" pitchFamily="18" charset="0"/>
                <a:cs typeface="Times New Roman" panose="02020603050405020304" pitchFamily="18" charset="0"/>
              </a:rPr>
              <a:t> </a:t>
            </a:r>
            <a:r>
              <a:rPr lang="ru-RU" dirty="0" err="1" smtClean="0">
                <a:solidFill>
                  <a:schemeClr val="tx2"/>
                </a:solidFill>
                <a:latin typeface="Times New Roman" panose="02020603050405020304" pitchFamily="18" charset="0"/>
                <a:cs typeface="Times New Roman" panose="02020603050405020304" pitchFamily="18" charset="0"/>
              </a:rPr>
              <a:t>жасау</a:t>
            </a:r>
            <a:r>
              <a:rPr lang="ru-RU" dirty="0" smtClean="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зерттеу</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жұмыстарын</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жүргізу</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тәжірибе</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жасау</a:t>
            </a:r>
            <a:r>
              <a:rPr lang="ru-RU" dirty="0">
                <a:solidFill>
                  <a:schemeClr val="tx2"/>
                </a:solidFill>
                <a:latin typeface="Times New Roman" panose="02020603050405020304" pitchFamily="18" charset="0"/>
                <a:cs typeface="Times New Roman" panose="02020603050405020304" pitchFamily="18" charset="0"/>
              </a:rPr>
              <a:t>, АҚТ –</a:t>
            </a:r>
            <a:r>
              <a:rPr lang="ru-RU" dirty="0" err="1">
                <a:solidFill>
                  <a:schemeClr val="tx2"/>
                </a:solidFill>
                <a:latin typeface="Times New Roman" panose="02020603050405020304" pitchFamily="18" charset="0"/>
                <a:cs typeface="Times New Roman" panose="02020603050405020304" pitchFamily="18" charset="0"/>
              </a:rPr>
              <a:t>ны</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қолдану</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коммуникативті</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қарым-қатынасқа</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түсу</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жеке</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жұппен</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топта</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жұмыс</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жасай</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білу</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Жаңа</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білім</a:t>
            </a:r>
            <a:r>
              <a:rPr lang="ru-RU" dirty="0">
                <a:solidFill>
                  <a:schemeClr val="tx2"/>
                </a:solidFill>
                <a:latin typeface="Times New Roman" panose="02020603050405020304" pitchFamily="18" charset="0"/>
                <a:cs typeface="Times New Roman" panose="02020603050405020304" pitchFamily="18" charset="0"/>
              </a:rPr>
              <a:t> беру </a:t>
            </a:r>
            <a:r>
              <a:rPr lang="ru-RU" dirty="0" err="1">
                <a:solidFill>
                  <a:schemeClr val="tx2"/>
                </a:solidFill>
                <a:latin typeface="Times New Roman" panose="02020603050405020304" pitchFamily="18" charset="0"/>
                <a:cs typeface="Times New Roman" panose="02020603050405020304" pitchFamily="18" charset="0"/>
              </a:rPr>
              <a:t>бағдарламасы</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сыни</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тұрғыдан</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ойлауға</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шығармашылықты</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қолдана</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білуді</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және</a:t>
            </a:r>
            <a:r>
              <a:rPr lang="ru-RU" dirty="0">
                <a:solidFill>
                  <a:schemeClr val="tx2"/>
                </a:solidFill>
                <a:latin typeface="Times New Roman" panose="02020603050405020304" pitchFamily="18" charset="0"/>
                <a:cs typeface="Times New Roman" panose="02020603050405020304" pitchFamily="18" charset="0"/>
              </a:rPr>
              <a:t> оны </a:t>
            </a:r>
            <a:r>
              <a:rPr lang="ru-RU" dirty="0" err="1">
                <a:solidFill>
                  <a:schemeClr val="tx2"/>
                </a:solidFill>
                <a:latin typeface="Times New Roman" panose="02020603050405020304" pitchFamily="18" charset="0"/>
                <a:cs typeface="Times New Roman" panose="02020603050405020304" pitchFamily="18" charset="0"/>
              </a:rPr>
              <a:t>тиімді</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жүзеге</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асыру</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үшін</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қажетті</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тиімді</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оқыту</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әдіс-тәсілдерді</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бірлескен</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оқу</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модельдеу</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бағалау</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жүйесі</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бағалаудың</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тиімді</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стратегиялары</a:t>
            </a:r>
            <a:r>
              <a:rPr lang="ru-RU" dirty="0">
                <a:solidFill>
                  <a:schemeClr val="tx2"/>
                </a:solidFill>
                <a:latin typeface="Times New Roman" panose="02020603050405020304" pitchFamily="18" charset="0"/>
                <a:cs typeface="Times New Roman" panose="02020603050405020304" pitchFamily="18" charset="0"/>
              </a:rPr>
              <a:t>)</a:t>
            </a:r>
            <a:r>
              <a:rPr lang="en-US"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үйретеді</a:t>
            </a:r>
            <a:r>
              <a:rPr lang="ru-RU" dirty="0"/>
              <a:t>.</a:t>
            </a:r>
            <a:endParaRPr lang="en-US" dirty="0"/>
          </a:p>
        </p:txBody>
      </p:sp>
      <p:sp>
        <p:nvSpPr>
          <p:cNvPr id="319490" name="AutoShape 2"/>
          <p:cNvSpPr>
            <a:spLocks noChangeArrowheads="1"/>
          </p:cNvSpPr>
          <p:nvPr/>
        </p:nvSpPr>
        <p:spPr bwMode="ltGray">
          <a:xfrm rot="5400000">
            <a:off x="-2422526" y="16271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0">
            <a:gsLst>
              <a:gs pos="0">
                <a:srgbClr val="B0BAD8">
                  <a:gamma/>
                  <a:tint val="45490"/>
                  <a:invGamma/>
                </a:srgbClr>
              </a:gs>
              <a:gs pos="100000">
                <a:srgbClr val="B0BAD8"/>
              </a:gs>
            </a:gsLst>
            <a:lin ang="0" scaled="1"/>
          </a:gra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19491" name="AutoShape 3"/>
          <p:cNvSpPr>
            <a:spLocks noChangeArrowheads="1"/>
          </p:cNvSpPr>
          <p:nvPr/>
        </p:nvSpPr>
        <p:spPr bwMode="ltGray">
          <a:xfrm rot="5400000" flipH="1">
            <a:off x="-1972531" y="1996840"/>
            <a:ext cx="4032250" cy="4016251"/>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rotWithShape="0">
            <a:gsLst>
              <a:gs pos="0">
                <a:srgbClr val="B8CCFE">
                  <a:gamma/>
                  <a:tint val="39216"/>
                  <a:invGamma/>
                </a:srgbClr>
              </a:gs>
              <a:gs pos="100000">
                <a:srgbClr val="B8CCFE"/>
              </a:gs>
            </a:gsLst>
            <a:lin ang="0" scaled="1"/>
          </a:gradFill>
          <a:ln>
            <a:noFill/>
          </a:ln>
          <a:effectLst/>
          <a:extLst>
            <a:ext uri="{91240B29-F687-4F45-9708-019B960494DF}">
              <a14:hiddenLine xmlns="" xmlns:a14="http://schemas.microsoft.com/office/drawing/2010/main" w="0"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2" name="Group 16"/>
          <p:cNvGrpSpPr>
            <a:grpSpLocks/>
          </p:cNvGrpSpPr>
          <p:nvPr/>
        </p:nvGrpSpPr>
        <p:grpSpPr bwMode="auto">
          <a:xfrm>
            <a:off x="179512" y="1412776"/>
            <a:ext cx="381000" cy="381000"/>
            <a:chOff x="2078" y="1680"/>
            <a:chExt cx="1615" cy="1615"/>
          </a:xfrm>
        </p:grpSpPr>
        <p:sp>
          <p:nvSpPr>
            <p:cNvPr id="319505" name="Oval 17"/>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 xmlns:a14="http://schemas.microsoft.com/office/drawing/2010/main" w="57150" algn="ctr">
                  <a:solidFill>
                    <a:schemeClr val="bg1"/>
                  </a:solidFill>
                  <a:round/>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19506" name="Oval 18"/>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19507" name="Oval 19"/>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319508" name="Oval 20"/>
            <p:cNvSpPr>
              <a:spLocks noChangeArrowheads="1"/>
            </p:cNvSpPr>
            <p:nvPr/>
          </p:nvSpPr>
          <p:spPr bwMode="gray">
            <a:xfrm>
              <a:off x="2254" y="1856"/>
              <a:ext cx="1262" cy="1264"/>
            </a:xfrm>
            <a:prstGeom prst="ellipse">
              <a:avLst/>
            </a:prstGeom>
            <a:gradFill rotWithShape="1">
              <a:gsLst>
                <a:gs pos="0">
                  <a:srgbClr val="48BE67">
                    <a:gamma/>
                    <a:shade val="0"/>
                    <a:invGamma/>
                  </a:srgbClr>
                </a:gs>
                <a:gs pos="100000">
                  <a:srgbClr val="48BE67"/>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319509" name="Oval 21"/>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319510" name="Oval 22"/>
            <p:cNvSpPr>
              <a:spLocks noChangeArrowheads="1"/>
            </p:cNvSpPr>
            <p:nvPr/>
          </p:nvSpPr>
          <p:spPr bwMode="gray">
            <a:xfrm>
              <a:off x="2337" y="1939"/>
              <a:ext cx="1096" cy="1098"/>
            </a:xfrm>
            <a:prstGeom prst="ellipse">
              <a:avLst/>
            </a:prstGeom>
            <a:gradFill rotWithShape="1">
              <a:gsLst>
                <a:gs pos="0">
                  <a:srgbClr val="48BE67"/>
                </a:gs>
                <a:gs pos="100000">
                  <a:srgbClr val="48BE67">
                    <a:gamma/>
                    <a:shade val="48627"/>
                    <a:invGamma/>
                  </a:srgbClr>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grpSp>
        <p:nvGrpSpPr>
          <p:cNvPr id="3" name="Group 30"/>
          <p:cNvGrpSpPr>
            <a:grpSpLocks/>
          </p:cNvGrpSpPr>
          <p:nvPr/>
        </p:nvGrpSpPr>
        <p:grpSpPr bwMode="auto">
          <a:xfrm>
            <a:off x="1619672" y="2204864"/>
            <a:ext cx="381000" cy="381000"/>
            <a:chOff x="2078" y="1680"/>
            <a:chExt cx="1615" cy="1615"/>
          </a:xfrm>
        </p:grpSpPr>
        <p:sp>
          <p:nvSpPr>
            <p:cNvPr id="319519" name="Oval 31"/>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 xmlns:a14="http://schemas.microsoft.com/office/drawing/2010/main" w="57150" algn="ctr">
                  <a:solidFill>
                    <a:schemeClr val="bg1"/>
                  </a:solidFill>
                  <a:round/>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19520" name="Oval 32"/>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19521" name="Oval 33"/>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319522" name="Oval 34"/>
            <p:cNvSpPr>
              <a:spLocks noChangeArrowheads="1"/>
            </p:cNvSpPr>
            <p:nvPr/>
          </p:nvSpPr>
          <p:spPr bwMode="gray">
            <a:xfrm>
              <a:off x="2254" y="1856"/>
              <a:ext cx="1262" cy="1264"/>
            </a:xfrm>
            <a:prstGeom prst="ellipse">
              <a:avLst/>
            </a:prstGeom>
            <a:gradFill rotWithShape="1">
              <a:gsLst>
                <a:gs pos="0">
                  <a:srgbClr val="8D67E1">
                    <a:gamma/>
                    <a:shade val="0"/>
                    <a:invGamma/>
                  </a:srgbClr>
                </a:gs>
                <a:gs pos="100000">
                  <a:srgbClr val="8D67E1"/>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319523" name="Oval 35"/>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319524" name="Oval 36"/>
            <p:cNvSpPr>
              <a:spLocks noChangeArrowheads="1"/>
            </p:cNvSpPr>
            <p:nvPr/>
          </p:nvSpPr>
          <p:spPr bwMode="gray">
            <a:xfrm>
              <a:off x="2337" y="1939"/>
              <a:ext cx="1096" cy="1098"/>
            </a:xfrm>
            <a:prstGeom prst="ellipse">
              <a:avLst/>
            </a:prstGeom>
            <a:gradFill rotWithShape="1">
              <a:gsLst>
                <a:gs pos="0">
                  <a:srgbClr val="8D67E1"/>
                </a:gs>
                <a:gs pos="100000">
                  <a:srgbClr val="8D67E1">
                    <a:gamma/>
                    <a:shade val="48627"/>
                    <a:invGamma/>
                  </a:srgbClr>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319532" name="Rectangle 44"/>
          <p:cNvSpPr>
            <a:spLocks noGrp="1" noChangeArrowheads="1"/>
          </p:cNvSpPr>
          <p:nvPr>
            <p:ph type="title"/>
          </p:nvPr>
        </p:nvSpPr>
        <p:spPr>
          <a:xfrm>
            <a:off x="0" y="2564904"/>
            <a:ext cx="1979712" cy="2786082"/>
          </a:xfrm>
          <a:noFill/>
          <a:ln/>
        </p:spPr>
        <p:txBody>
          <a:bodyPr>
            <a:normAutofit/>
          </a:bodyPr>
          <a:lstStyle/>
          <a:p>
            <a:r>
              <a:rPr lang="en-US" sz="1800" b="1" i="1" dirty="0" smtClean="0">
                <a:solidFill>
                  <a:srgbClr val="FF0000"/>
                </a:solidFill>
                <a:latin typeface="Times New Roman" pitchFamily="18" charset="0"/>
                <a:cs typeface="Times New Roman" pitchFamily="18" charset="0"/>
              </a:rPr>
              <a:t> </a:t>
            </a:r>
            <a:r>
              <a:rPr lang="kk-KZ" sz="1800" b="1" i="1" dirty="0" smtClean="0">
                <a:solidFill>
                  <a:srgbClr val="FF0000"/>
                </a:solidFill>
                <a:latin typeface="Times New Roman" pitchFamily="18" charset="0"/>
                <a:cs typeface="Times New Roman" pitchFamily="18" charset="0"/>
              </a:rPr>
              <a:t>С</a:t>
            </a:r>
            <a:r>
              <a:rPr lang="en-US" sz="1800" b="1" i="1" dirty="0" err="1" smtClean="0">
                <a:solidFill>
                  <a:srgbClr val="FF0000"/>
                </a:solidFill>
                <a:latin typeface="Times New Roman" pitchFamily="18" charset="0"/>
                <a:cs typeface="Times New Roman" pitchFamily="18" charset="0"/>
              </a:rPr>
              <a:t>апалы</a:t>
            </a:r>
            <a:r>
              <a:rPr lang="kk-KZ" sz="1800" b="1" i="1" dirty="0" smtClean="0">
                <a:solidFill>
                  <a:srgbClr val="FF0000"/>
                </a:solidFill>
                <a:latin typeface="Times New Roman" pitchFamily="18" charset="0"/>
                <a:cs typeface="Times New Roman" pitchFamily="18" charset="0"/>
              </a:rPr>
              <a:t/>
            </a:r>
            <a:br>
              <a:rPr lang="kk-KZ" sz="1800" b="1" i="1" dirty="0" smtClean="0">
                <a:solidFill>
                  <a:srgbClr val="FF0000"/>
                </a:solidFill>
                <a:latin typeface="Times New Roman" pitchFamily="18" charset="0"/>
                <a:cs typeface="Times New Roman" pitchFamily="18" charset="0"/>
              </a:rPr>
            </a:br>
            <a:r>
              <a:rPr lang="en-US" sz="1800" b="1" i="1" dirty="0" smtClean="0">
                <a:solidFill>
                  <a:srgbClr val="FF0000"/>
                </a:solidFill>
                <a:latin typeface="Times New Roman" pitchFamily="18" charset="0"/>
                <a:cs typeface="Times New Roman" pitchFamily="18" charset="0"/>
              </a:rPr>
              <a:t> </a:t>
            </a:r>
            <a:r>
              <a:rPr lang="en-US" sz="1800" b="1" i="1" dirty="0" err="1" smtClean="0">
                <a:solidFill>
                  <a:srgbClr val="FF0000"/>
                </a:solidFill>
                <a:latin typeface="Times New Roman" pitchFamily="18" charset="0"/>
                <a:cs typeface="Times New Roman" pitchFamily="18" charset="0"/>
              </a:rPr>
              <a:t>білім</a:t>
            </a:r>
            <a:r>
              <a:rPr lang="en-US" sz="1800" b="1" i="1" dirty="0" smtClean="0">
                <a:solidFill>
                  <a:srgbClr val="FF0000"/>
                </a:solidFill>
                <a:latin typeface="Times New Roman" pitchFamily="18" charset="0"/>
                <a:cs typeface="Times New Roman" pitchFamily="18" charset="0"/>
              </a:rPr>
              <a:t> </a:t>
            </a:r>
            <a:r>
              <a:rPr lang="en-US" sz="1800" b="1" i="1" dirty="0" err="1" smtClean="0">
                <a:solidFill>
                  <a:srgbClr val="FF0000"/>
                </a:solidFill>
                <a:latin typeface="Times New Roman" pitchFamily="18" charset="0"/>
                <a:cs typeface="Times New Roman" pitchFamily="18" charset="0"/>
              </a:rPr>
              <a:t>беруді</a:t>
            </a:r>
            <a:r>
              <a:rPr lang="en-US" sz="1800" b="1" i="1" dirty="0" smtClean="0">
                <a:solidFill>
                  <a:srgbClr val="FF0000"/>
                </a:solidFill>
                <a:latin typeface="Times New Roman" pitchFamily="18" charset="0"/>
                <a:cs typeface="Times New Roman" pitchFamily="18" charset="0"/>
              </a:rPr>
              <a:t> </a:t>
            </a:r>
            <a:r>
              <a:rPr lang="en-US" sz="1800" b="1" i="1" dirty="0" err="1" smtClean="0">
                <a:solidFill>
                  <a:srgbClr val="FF0000"/>
                </a:solidFill>
                <a:latin typeface="Times New Roman" pitchFamily="18" charset="0"/>
                <a:cs typeface="Times New Roman" pitchFamily="18" charset="0"/>
              </a:rPr>
              <a:t>қамтамасыз</a:t>
            </a:r>
            <a:r>
              <a:rPr lang="en-US" sz="1800" b="1" i="1" dirty="0" smtClean="0">
                <a:solidFill>
                  <a:srgbClr val="FF0000"/>
                </a:solidFill>
                <a:latin typeface="Times New Roman" pitchFamily="18" charset="0"/>
                <a:cs typeface="Times New Roman" pitchFamily="18" charset="0"/>
              </a:rPr>
              <a:t> </a:t>
            </a:r>
            <a:r>
              <a:rPr lang="en-US" sz="1800" b="1" i="1" dirty="0" err="1" smtClean="0">
                <a:solidFill>
                  <a:srgbClr val="FF0000"/>
                </a:solidFill>
                <a:latin typeface="Times New Roman" pitchFamily="18" charset="0"/>
                <a:cs typeface="Times New Roman" pitchFamily="18" charset="0"/>
              </a:rPr>
              <a:t>ету</a:t>
            </a:r>
            <a:r>
              <a:rPr lang="en-US" sz="1800" b="1" i="1" dirty="0" smtClean="0">
                <a:solidFill>
                  <a:srgbClr val="FF0000"/>
                </a:solidFill>
                <a:latin typeface="Times New Roman" pitchFamily="18" charset="0"/>
                <a:cs typeface="Times New Roman" pitchFamily="18" charset="0"/>
              </a:rPr>
              <a:t> </a:t>
            </a:r>
            <a:r>
              <a:rPr lang="ru-RU" sz="4000" b="1" i="1" dirty="0" smtClean="0">
                <a:solidFill>
                  <a:srgbClr val="FF0000"/>
                </a:solidFill>
                <a:latin typeface="Times New Roman" pitchFamily="18" charset="0"/>
                <a:cs typeface="Times New Roman" pitchFamily="18" charset="0"/>
              </a:rPr>
              <a:t/>
            </a:r>
            <a:br>
              <a:rPr lang="ru-RU" sz="4000" b="1" i="1" dirty="0" smtClean="0">
                <a:solidFill>
                  <a:srgbClr val="FF0000"/>
                </a:solidFill>
                <a:latin typeface="Times New Roman" pitchFamily="18" charset="0"/>
                <a:cs typeface="Times New Roman" pitchFamily="18" charset="0"/>
              </a:rPr>
            </a:br>
            <a:r>
              <a:rPr lang="kk-KZ" sz="4000" b="1" i="1" dirty="0" smtClean="0">
                <a:solidFill>
                  <a:srgbClr val="FF0000"/>
                </a:solidFill>
                <a:latin typeface="Times New Roman" pitchFamily="18" charset="0"/>
                <a:cs typeface="Times New Roman" pitchFamily="18" charset="0"/>
              </a:rPr>
              <a:t> </a:t>
            </a:r>
            <a:endParaRPr lang="ru-RU" sz="4000" b="1" i="1" dirty="0">
              <a:solidFill>
                <a:srgbClr val="FF0000"/>
              </a:solidFill>
              <a:latin typeface="Times New Roman" pitchFamily="18" charset="0"/>
              <a:cs typeface="Times New Roman" pitchFamily="18" charset="0"/>
            </a:endParaRPr>
          </a:p>
        </p:txBody>
      </p:sp>
      <p:grpSp>
        <p:nvGrpSpPr>
          <p:cNvPr id="4" name="Group 37"/>
          <p:cNvGrpSpPr>
            <a:grpSpLocks/>
          </p:cNvGrpSpPr>
          <p:nvPr/>
        </p:nvGrpSpPr>
        <p:grpSpPr bwMode="auto">
          <a:xfrm>
            <a:off x="2071670" y="3643314"/>
            <a:ext cx="355600" cy="381000"/>
            <a:chOff x="2078" y="1680"/>
            <a:chExt cx="1615" cy="1615"/>
          </a:xfrm>
        </p:grpSpPr>
        <p:sp>
          <p:nvSpPr>
            <p:cNvPr id="49" name="Oval 38"/>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 xmlns:a14="http://schemas.microsoft.com/office/drawing/2010/main" w="57150" algn="ctr">
                  <a:solidFill>
                    <a:schemeClr val="bg1"/>
                  </a:solidFill>
                  <a:round/>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50" name="Oval 39"/>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51" name="Oval 40"/>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52" name="Oval 41"/>
            <p:cNvSpPr>
              <a:spLocks noChangeArrowheads="1"/>
            </p:cNvSpPr>
            <p:nvPr/>
          </p:nvSpPr>
          <p:spPr bwMode="gray">
            <a:xfrm>
              <a:off x="2254" y="1856"/>
              <a:ext cx="1262" cy="1264"/>
            </a:xfrm>
            <a:prstGeom prst="ellipse">
              <a:avLst/>
            </a:prstGeom>
            <a:gradFill rotWithShape="1">
              <a:gsLst>
                <a:gs pos="0">
                  <a:srgbClr val="E35E23">
                    <a:gamma/>
                    <a:shade val="0"/>
                    <a:invGamma/>
                  </a:srgbClr>
                </a:gs>
                <a:gs pos="100000">
                  <a:srgbClr val="E35E23"/>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53" name="Oval 42"/>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grpSp>
        <p:nvGrpSpPr>
          <p:cNvPr id="5" name="Group 9"/>
          <p:cNvGrpSpPr>
            <a:grpSpLocks/>
          </p:cNvGrpSpPr>
          <p:nvPr/>
        </p:nvGrpSpPr>
        <p:grpSpPr bwMode="auto">
          <a:xfrm>
            <a:off x="1403648" y="5373216"/>
            <a:ext cx="381000" cy="381000"/>
            <a:chOff x="2078" y="1680"/>
            <a:chExt cx="1615" cy="1615"/>
          </a:xfrm>
        </p:grpSpPr>
        <p:sp>
          <p:nvSpPr>
            <p:cNvPr id="56" name="Oval 10"/>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 xmlns:a14="http://schemas.microsoft.com/office/drawing/2010/main" w="57150" algn="ctr">
                  <a:solidFill>
                    <a:schemeClr val="bg1"/>
                  </a:solidFill>
                  <a:round/>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57" name="Oval 11"/>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58" name="Oval 12"/>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59" name="Oval 13"/>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60" name="Oval 14"/>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61" name="Oval 15"/>
            <p:cNvSpPr>
              <a:spLocks noChangeArrowheads="1"/>
            </p:cNvSpPr>
            <p:nvPr/>
          </p:nvSpPr>
          <p:spPr bwMode="gray">
            <a:xfrm>
              <a:off x="2337" y="1939"/>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1028" name="AutoShape 4" descr="https://apf.mail.ru/cgi-bin/readmsg/IMG_2017-12-14_140553.jpg?id=15252629830000000033%3B0%3B1&amp;x-email=shkolashkola8%40mail.ru&amp;exif=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apf.mail.ru/cgi-bin/readmsg/IMG-20171122-WA0035.jpg?id=15252630460000000903%3B0%3B3&amp;x-email=shkolashkola8%40mail.ru&amp;exif=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AutoShape 2"/>
          <p:cNvSpPr>
            <a:spLocks noChangeArrowheads="1"/>
          </p:cNvSpPr>
          <p:nvPr/>
        </p:nvSpPr>
        <p:spPr bwMode="ltGray">
          <a:xfrm rot="5400000">
            <a:off x="-2422526" y="16271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0">
            <a:gsLst>
              <a:gs pos="0">
                <a:srgbClr val="B0BAD8">
                  <a:gamma/>
                  <a:tint val="45490"/>
                  <a:invGamma/>
                </a:srgbClr>
              </a:gs>
              <a:gs pos="100000">
                <a:srgbClr val="B0BAD8"/>
              </a:gs>
            </a:gsLst>
            <a:lin ang="0" scaled="1"/>
          </a:gra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19491" name="AutoShape 3"/>
          <p:cNvSpPr>
            <a:spLocks noChangeArrowheads="1"/>
          </p:cNvSpPr>
          <p:nvPr/>
        </p:nvSpPr>
        <p:spPr bwMode="ltGray">
          <a:xfrm rot="5400000" flipH="1">
            <a:off x="-1296554" y="2672818"/>
            <a:ext cx="4032250" cy="2664296"/>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rotWithShape="0">
            <a:gsLst>
              <a:gs pos="0">
                <a:srgbClr val="B8CCFE">
                  <a:gamma/>
                  <a:tint val="39216"/>
                  <a:invGamma/>
                </a:srgbClr>
              </a:gs>
              <a:gs pos="100000">
                <a:srgbClr val="B8CCFE"/>
              </a:gs>
            </a:gsLst>
            <a:lin ang="0" scaled="1"/>
          </a:gradFill>
          <a:ln>
            <a:noFill/>
          </a:ln>
          <a:effectLst/>
          <a:extLst>
            <a:ext uri="{91240B29-F687-4F45-9708-019B960494DF}">
              <a14:hiddenLine xmlns="" xmlns:a14="http://schemas.microsoft.com/office/drawing/2010/main" w="0"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nvGrpSpPr>
          <p:cNvPr id="2" name="Group 16"/>
          <p:cNvGrpSpPr>
            <a:grpSpLocks/>
          </p:cNvGrpSpPr>
          <p:nvPr/>
        </p:nvGrpSpPr>
        <p:grpSpPr bwMode="auto">
          <a:xfrm>
            <a:off x="179512" y="1412776"/>
            <a:ext cx="381000" cy="381000"/>
            <a:chOff x="2078" y="1680"/>
            <a:chExt cx="1615" cy="1615"/>
          </a:xfrm>
        </p:grpSpPr>
        <p:sp>
          <p:nvSpPr>
            <p:cNvPr id="319505" name="Oval 17"/>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 xmlns:a14="http://schemas.microsoft.com/office/drawing/2010/main" w="57150" algn="ctr">
                  <a:solidFill>
                    <a:schemeClr val="bg1"/>
                  </a:solidFill>
                  <a:round/>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19506" name="Oval 18"/>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19507" name="Oval 19"/>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319508" name="Oval 20"/>
            <p:cNvSpPr>
              <a:spLocks noChangeArrowheads="1"/>
            </p:cNvSpPr>
            <p:nvPr/>
          </p:nvSpPr>
          <p:spPr bwMode="gray">
            <a:xfrm>
              <a:off x="2254" y="1856"/>
              <a:ext cx="1262" cy="1264"/>
            </a:xfrm>
            <a:prstGeom prst="ellipse">
              <a:avLst/>
            </a:prstGeom>
            <a:gradFill rotWithShape="1">
              <a:gsLst>
                <a:gs pos="0">
                  <a:srgbClr val="48BE67">
                    <a:gamma/>
                    <a:shade val="0"/>
                    <a:invGamma/>
                  </a:srgbClr>
                </a:gs>
                <a:gs pos="100000">
                  <a:srgbClr val="48BE67"/>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319509" name="Oval 21"/>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319510" name="Oval 22"/>
            <p:cNvSpPr>
              <a:spLocks noChangeArrowheads="1"/>
            </p:cNvSpPr>
            <p:nvPr/>
          </p:nvSpPr>
          <p:spPr bwMode="gray">
            <a:xfrm>
              <a:off x="2337" y="1939"/>
              <a:ext cx="1096" cy="1098"/>
            </a:xfrm>
            <a:prstGeom prst="ellipse">
              <a:avLst/>
            </a:prstGeom>
            <a:gradFill rotWithShape="1">
              <a:gsLst>
                <a:gs pos="0">
                  <a:srgbClr val="48BE67"/>
                </a:gs>
                <a:gs pos="100000">
                  <a:srgbClr val="48BE67">
                    <a:gamma/>
                    <a:shade val="48627"/>
                    <a:invGamma/>
                  </a:srgbClr>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grpSp>
        <p:nvGrpSpPr>
          <p:cNvPr id="3" name="Group 30"/>
          <p:cNvGrpSpPr>
            <a:grpSpLocks/>
          </p:cNvGrpSpPr>
          <p:nvPr/>
        </p:nvGrpSpPr>
        <p:grpSpPr bwMode="auto">
          <a:xfrm>
            <a:off x="1619672" y="2204864"/>
            <a:ext cx="381000" cy="381000"/>
            <a:chOff x="2078" y="1680"/>
            <a:chExt cx="1615" cy="1615"/>
          </a:xfrm>
        </p:grpSpPr>
        <p:sp>
          <p:nvSpPr>
            <p:cNvPr id="319519" name="Oval 31"/>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 xmlns:a14="http://schemas.microsoft.com/office/drawing/2010/main" w="57150" algn="ctr">
                  <a:solidFill>
                    <a:schemeClr val="bg1"/>
                  </a:solidFill>
                  <a:round/>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19520" name="Oval 32"/>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19521" name="Oval 33"/>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319522" name="Oval 34"/>
            <p:cNvSpPr>
              <a:spLocks noChangeArrowheads="1"/>
            </p:cNvSpPr>
            <p:nvPr/>
          </p:nvSpPr>
          <p:spPr bwMode="gray">
            <a:xfrm>
              <a:off x="2254" y="1856"/>
              <a:ext cx="1262" cy="1264"/>
            </a:xfrm>
            <a:prstGeom prst="ellipse">
              <a:avLst/>
            </a:prstGeom>
            <a:gradFill rotWithShape="1">
              <a:gsLst>
                <a:gs pos="0">
                  <a:srgbClr val="8D67E1">
                    <a:gamma/>
                    <a:shade val="0"/>
                    <a:invGamma/>
                  </a:srgbClr>
                </a:gs>
                <a:gs pos="100000">
                  <a:srgbClr val="8D67E1"/>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319523" name="Oval 35"/>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319524" name="Oval 36"/>
            <p:cNvSpPr>
              <a:spLocks noChangeArrowheads="1"/>
            </p:cNvSpPr>
            <p:nvPr/>
          </p:nvSpPr>
          <p:spPr bwMode="gray">
            <a:xfrm>
              <a:off x="2337" y="1939"/>
              <a:ext cx="1096" cy="1098"/>
            </a:xfrm>
            <a:prstGeom prst="ellipse">
              <a:avLst/>
            </a:prstGeom>
            <a:gradFill rotWithShape="1">
              <a:gsLst>
                <a:gs pos="0">
                  <a:srgbClr val="8D67E1"/>
                </a:gs>
                <a:gs pos="100000">
                  <a:srgbClr val="8D67E1">
                    <a:gamma/>
                    <a:shade val="48627"/>
                    <a:invGamma/>
                  </a:srgbClr>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319532" name="Rectangle 44"/>
          <p:cNvSpPr>
            <a:spLocks noGrp="1" noChangeArrowheads="1"/>
          </p:cNvSpPr>
          <p:nvPr>
            <p:ph type="title"/>
          </p:nvPr>
        </p:nvSpPr>
        <p:spPr>
          <a:xfrm>
            <a:off x="0" y="2564904"/>
            <a:ext cx="1979712" cy="2786082"/>
          </a:xfrm>
          <a:noFill/>
          <a:ln/>
        </p:spPr>
        <p:txBody>
          <a:bodyPr>
            <a:normAutofit/>
          </a:bodyPr>
          <a:lstStyle/>
          <a:p>
            <a:r>
              <a:rPr lang="kk-KZ" sz="1800" b="1" i="1" dirty="0" smtClean="0">
                <a:solidFill>
                  <a:srgbClr val="FF0000"/>
                </a:solidFill>
                <a:latin typeface="Times New Roman" pitchFamily="18" charset="0"/>
                <a:cs typeface="Times New Roman" pitchFamily="18" charset="0"/>
              </a:rPr>
              <a:t>Жаратылыстану пәндерін ағылшын тілінде оқыту</a:t>
            </a:r>
            <a:r>
              <a:rPr lang="en-US" sz="1800" b="1" i="1" dirty="0" smtClean="0">
                <a:solidFill>
                  <a:srgbClr val="FF0000"/>
                </a:solidFill>
                <a:latin typeface="Times New Roman" pitchFamily="18" charset="0"/>
                <a:cs typeface="Times New Roman" pitchFamily="18" charset="0"/>
              </a:rPr>
              <a:t> </a:t>
            </a:r>
            <a:r>
              <a:rPr lang="ru-RU" sz="4000" b="1" i="1" dirty="0" smtClean="0">
                <a:solidFill>
                  <a:srgbClr val="FF0000"/>
                </a:solidFill>
                <a:latin typeface="Times New Roman" pitchFamily="18" charset="0"/>
                <a:cs typeface="Times New Roman" pitchFamily="18" charset="0"/>
              </a:rPr>
              <a:t/>
            </a:r>
            <a:br>
              <a:rPr lang="ru-RU" sz="4000" b="1" i="1" dirty="0" smtClean="0">
                <a:solidFill>
                  <a:srgbClr val="FF0000"/>
                </a:solidFill>
                <a:latin typeface="Times New Roman" pitchFamily="18" charset="0"/>
                <a:cs typeface="Times New Roman" pitchFamily="18" charset="0"/>
              </a:rPr>
            </a:br>
            <a:r>
              <a:rPr lang="kk-KZ" sz="4000" b="1" i="1" dirty="0" smtClean="0">
                <a:solidFill>
                  <a:srgbClr val="FF0000"/>
                </a:solidFill>
                <a:latin typeface="Times New Roman" pitchFamily="18" charset="0"/>
                <a:cs typeface="Times New Roman" pitchFamily="18" charset="0"/>
              </a:rPr>
              <a:t> </a:t>
            </a:r>
            <a:endParaRPr lang="ru-RU" sz="4000" b="1" i="1" dirty="0">
              <a:solidFill>
                <a:srgbClr val="FF0000"/>
              </a:solidFill>
              <a:latin typeface="Times New Roman" pitchFamily="18" charset="0"/>
              <a:cs typeface="Times New Roman" pitchFamily="18" charset="0"/>
            </a:endParaRPr>
          </a:p>
        </p:txBody>
      </p:sp>
      <p:grpSp>
        <p:nvGrpSpPr>
          <p:cNvPr id="4" name="Group 37"/>
          <p:cNvGrpSpPr>
            <a:grpSpLocks/>
          </p:cNvGrpSpPr>
          <p:nvPr/>
        </p:nvGrpSpPr>
        <p:grpSpPr bwMode="auto">
          <a:xfrm>
            <a:off x="2071670" y="3643314"/>
            <a:ext cx="355600" cy="381000"/>
            <a:chOff x="2078" y="1680"/>
            <a:chExt cx="1615" cy="1615"/>
          </a:xfrm>
        </p:grpSpPr>
        <p:sp>
          <p:nvSpPr>
            <p:cNvPr id="49" name="Oval 38"/>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 xmlns:a14="http://schemas.microsoft.com/office/drawing/2010/main" w="57150" algn="ctr">
                  <a:solidFill>
                    <a:schemeClr val="bg1"/>
                  </a:solidFill>
                  <a:round/>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50" name="Oval 39"/>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51" name="Oval 40"/>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52" name="Oval 41"/>
            <p:cNvSpPr>
              <a:spLocks noChangeArrowheads="1"/>
            </p:cNvSpPr>
            <p:nvPr/>
          </p:nvSpPr>
          <p:spPr bwMode="gray">
            <a:xfrm>
              <a:off x="2254" y="1856"/>
              <a:ext cx="1262" cy="1264"/>
            </a:xfrm>
            <a:prstGeom prst="ellipse">
              <a:avLst/>
            </a:prstGeom>
            <a:gradFill rotWithShape="1">
              <a:gsLst>
                <a:gs pos="0">
                  <a:srgbClr val="E35E23">
                    <a:gamma/>
                    <a:shade val="0"/>
                    <a:invGamma/>
                  </a:srgbClr>
                </a:gs>
                <a:gs pos="100000">
                  <a:srgbClr val="E35E23"/>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53" name="Oval 42"/>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grpSp>
        <p:nvGrpSpPr>
          <p:cNvPr id="5" name="Group 9"/>
          <p:cNvGrpSpPr>
            <a:grpSpLocks/>
          </p:cNvGrpSpPr>
          <p:nvPr/>
        </p:nvGrpSpPr>
        <p:grpSpPr bwMode="auto">
          <a:xfrm>
            <a:off x="1403648" y="5373216"/>
            <a:ext cx="381000" cy="381000"/>
            <a:chOff x="2078" y="1680"/>
            <a:chExt cx="1615" cy="1615"/>
          </a:xfrm>
        </p:grpSpPr>
        <p:sp>
          <p:nvSpPr>
            <p:cNvPr id="56" name="Oval 10"/>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 xmlns:a14="http://schemas.microsoft.com/office/drawing/2010/main" w="57150" algn="ctr">
                  <a:solidFill>
                    <a:schemeClr val="bg1"/>
                  </a:solidFill>
                  <a:round/>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57" name="Oval 11"/>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58" name="Oval 12"/>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59" name="Oval 13"/>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60" name="Oval 14"/>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61" name="Oval 15"/>
            <p:cNvSpPr>
              <a:spLocks noChangeArrowheads="1"/>
            </p:cNvSpPr>
            <p:nvPr/>
          </p:nvSpPr>
          <p:spPr bwMode="gray">
            <a:xfrm>
              <a:off x="2337" y="1939"/>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1028" name="AutoShape 4" descr="https://apf.mail.ru/cgi-bin/readmsg/IMG_2017-12-14_140553.jpg?id=15252629830000000033%3B0%3B1&amp;x-email=shkolashkola8%40mail.ru&amp;exif=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apf.mail.ru/cgi-bin/readmsg/IMG-20171122-WA0035.jpg?id=15252630460000000903%3B0%3B3&amp;x-email=shkolashkola8%40mail.ru&amp;exif=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 name="Прямоугольник 5"/>
          <p:cNvSpPr/>
          <p:nvPr/>
        </p:nvSpPr>
        <p:spPr>
          <a:xfrm>
            <a:off x="2286000" y="1720840"/>
            <a:ext cx="6246440" cy="3139321"/>
          </a:xfrm>
          <a:prstGeom prst="rect">
            <a:avLst/>
          </a:prstGeom>
        </p:spPr>
        <p:txBody>
          <a:bodyPr wrap="squar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Жоғары</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сыныптарда</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жеке</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жаратылыстану</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ғылыми</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пәндерді</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ағылшын</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тілінде</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оқытуға</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көшу</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бойынша</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жұмыстар</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жалғасуда.Бүгінгі</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таңда</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ағылшын</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тілінде</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Биология</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Химия</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Физика</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және</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Информатика</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пәндерін</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оқытуды</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жүзеге</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асыру</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жүріп</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жатыр</a:t>
            </a:r>
            <a:r>
              <a:rPr lang="en-US" dirty="0" smtClean="0">
                <a:latin typeface="Calibri" panose="020F0502020204030204" pitchFamily="34" charset="0"/>
                <a:ea typeface="Calibri" panose="020F0502020204030204" pitchFamily="34" charset="0"/>
                <a:cs typeface="Times New Roman" panose="02020603050405020304" pitchFamily="18" charset="0"/>
              </a:rPr>
              <a:t>.</a:t>
            </a:r>
            <a:r>
              <a:rPr lang="kk-KZ" dirty="0" smtClean="0">
                <a:latin typeface="Calibri" panose="020F0502020204030204" pitchFamily="34" charset="0"/>
                <a:ea typeface="Calibri" panose="020F0502020204030204" pitchFamily="34" charset="0"/>
                <a:cs typeface="Times New Roman" panose="02020603050405020304" pitchFamily="18" charset="0"/>
              </a:rPr>
              <a:t> Мектебіімізде </a:t>
            </a:r>
            <a:r>
              <a:rPr lang="en-US" dirty="0" err="1">
                <a:latin typeface="Calibri" panose="020F0502020204030204" pitchFamily="34" charset="0"/>
                <a:ea typeface="Calibri" panose="020F0502020204030204" pitchFamily="34" charset="0"/>
                <a:cs typeface="Times New Roman" panose="02020603050405020304" pitchFamily="18" charset="0"/>
              </a:rPr>
              <a:t>осы</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пәндерге</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ағылшын</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тілінде</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жүргізудің</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элементтерін</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енгізу</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жұмыстары</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жалғасуда.Бүгінгі</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таңда</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кестеге</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сәйкес</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жаратылыстану-математикалық</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циклінің</a:t>
            </a:r>
            <a:r>
              <a:rPr lang="en-US" dirty="0">
                <a:latin typeface="Calibri" panose="020F0502020204030204" pitchFamily="34" charset="0"/>
                <a:ea typeface="Calibri" panose="020F0502020204030204" pitchFamily="34" charset="0"/>
                <a:cs typeface="Times New Roman" panose="02020603050405020304" pitchFamily="18" charset="0"/>
              </a:rPr>
              <a:t> 4 </a:t>
            </a:r>
            <a:r>
              <a:rPr lang="en-US" dirty="0" err="1">
                <a:latin typeface="Calibri" panose="020F0502020204030204" pitchFamily="34" charset="0"/>
                <a:ea typeface="Calibri" panose="020F0502020204030204" pitchFamily="34" charset="0"/>
                <a:cs typeface="Times New Roman" panose="02020603050405020304" pitchFamily="18" charset="0"/>
              </a:rPr>
              <a:t>мұғалімі</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курс</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оқып</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smtClean="0">
                <a:latin typeface="Calibri" panose="020F0502020204030204" pitchFamily="34" charset="0"/>
                <a:ea typeface="Calibri" panose="020F0502020204030204" pitchFamily="34" charset="0"/>
                <a:cs typeface="Times New Roman" panose="02020603050405020304" pitchFamily="18" charset="0"/>
              </a:rPr>
              <a:t>жатыр</a:t>
            </a:r>
            <a:r>
              <a:rPr lang="kk-KZ" dirty="0" smtClean="0">
                <a:latin typeface="Calibri" panose="020F0502020204030204" pitchFamily="34" charset="0"/>
                <a:ea typeface="Calibri" panose="020F0502020204030204" pitchFamily="34" charset="0"/>
                <a:cs typeface="Times New Roman" panose="02020603050405020304" pitchFamily="18" charset="0"/>
              </a:rPr>
              <a:t>. Биылғы 2018-2019 оқу жылында </a:t>
            </a:r>
            <a:r>
              <a:rPr lang="kk-KZ" dirty="0" smtClean="0">
                <a:latin typeface="Calibri" panose="020F0502020204030204" pitchFamily="34" charset="0"/>
                <a:cs typeface="Times New Roman" panose="02020603050405020304" pitchFamily="18" charset="0"/>
              </a:rPr>
              <a:t>7 сыныптарда информатика,физика, 8 сыныптарда химия,биология пәндері ағылшын тілінде жүргізіледі. </a:t>
            </a:r>
            <a:endParaRPr lang="en-US" dirty="0"/>
          </a:p>
        </p:txBody>
      </p:sp>
    </p:spTree>
    <p:extLst>
      <p:ext uri="{BB962C8B-B14F-4D97-AF65-F5344CB8AC3E}">
        <p14:creationId xmlns="" xmlns:p14="http://schemas.microsoft.com/office/powerpoint/2010/main" val="36659469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AutoShape 2"/>
          <p:cNvSpPr>
            <a:spLocks noChangeArrowheads="1"/>
          </p:cNvSpPr>
          <p:nvPr/>
        </p:nvSpPr>
        <p:spPr bwMode="ltGray">
          <a:xfrm rot="5400000">
            <a:off x="-2422526" y="16271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0">
            <a:gsLst>
              <a:gs pos="0">
                <a:srgbClr val="B0BAD8">
                  <a:gamma/>
                  <a:tint val="45490"/>
                  <a:invGamma/>
                </a:srgbClr>
              </a:gs>
              <a:gs pos="100000">
                <a:srgbClr val="B0BAD8"/>
              </a:gs>
            </a:gsLst>
            <a:lin ang="0" scaled="1"/>
          </a:gra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19491" name="AutoShape 3"/>
          <p:cNvSpPr>
            <a:spLocks noChangeArrowheads="1"/>
          </p:cNvSpPr>
          <p:nvPr/>
        </p:nvSpPr>
        <p:spPr bwMode="ltGray">
          <a:xfrm rot="5400000" flipH="1">
            <a:off x="-1296554" y="2672818"/>
            <a:ext cx="4032250" cy="2664296"/>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rotWithShape="0">
            <a:gsLst>
              <a:gs pos="0">
                <a:srgbClr val="B8CCFE">
                  <a:gamma/>
                  <a:tint val="39216"/>
                  <a:invGamma/>
                </a:srgbClr>
              </a:gs>
              <a:gs pos="100000">
                <a:srgbClr val="B8CCFE"/>
              </a:gs>
            </a:gsLst>
            <a:lin ang="0" scaled="1"/>
          </a:gradFill>
          <a:ln>
            <a:noFill/>
          </a:ln>
          <a:effectLst/>
          <a:extLst>
            <a:ext uri="{91240B29-F687-4F45-9708-019B960494DF}">
              <a14:hiddenLine xmlns="" xmlns:a14="http://schemas.microsoft.com/office/drawing/2010/main" w="0"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nvGrpSpPr>
          <p:cNvPr id="2" name="Group 16"/>
          <p:cNvGrpSpPr>
            <a:grpSpLocks/>
          </p:cNvGrpSpPr>
          <p:nvPr/>
        </p:nvGrpSpPr>
        <p:grpSpPr bwMode="auto">
          <a:xfrm>
            <a:off x="179512" y="1412776"/>
            <a:ext cx="381000" cy="381000"/>
            <a:chOff x="2078" y="1680"/>
            <a:chExt cx="1615" cy="1615"/>
          </a:xfrm>
        </p:grpSpPr>
        <p:sp>
          <p:nvSpPr>
            <p:cNvPr id="319505" name="Oval 17"/>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 xmlns:a14="http://schemas.microsoft.com/office/drawing/2010/main" w="57150" algn="ctr">
                  <a:solidFill>
                    <a:schemeClr val="bg1"/>
                  </a:solidFill>
                  <a:round/>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19506" name="Oval 18"/>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19507" name="Oval 19"/>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319508" name="Oval 20"/>
            <p:cNvSpPr>
              <a:spLocks noChangeArrowheads="1"/>
            </p:cNvSpPr>
            <p:nvPr/>
          </p:nvSpPr>
          <p:spPr bwMode="gray">
            <a:xfrm>
              <a:off x="2254" y="1856"/>
              <a:ext cx="1262" cy="1264"/>
            </a:xfrm>
            <a:prstGeom prst="ellipse">
              <a:avLst/>
            </a:prstGeom>
            <a:gradFill rotWithShape="1">
              <a:gsLst>
                <a:gs pos="0">
                  <a:srgbClr val="48BE67">
                    <a:gamma/>
                    <a:shade val="0"/>
                    <a:invGamma/>
                  </a:srgbClr>
                </a:gs>
                <a:gs pos="100000">
                  <a:srgbClr val="48BE67"/>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319509" name="Oval 21"/>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319510" name="Oval 22"/>
            <p:cNvSpPr>
              <a:spLocks noChangeArrowheads="1"/>
            </p:cNvSpPr>
            <p:nvPr/>
          </p:nvSpPr>
          <p:spPr bwMode="gray">
            <a:xfrm>
              <a:off x="2337" y="1939"/>
              <a:ext cx="1096" cy="1098"/>
            </a:xfrm>
            <a:prstGeom prst="ellipse">
              <a:avLst/>
            </a:prstGeom>
            <a:gradFill rotWithShape="1">
              <a:gsLst>
                <a:gs pos="0">
                  <a:srgbClr val="48BE67"/>
                </a:gs>
                <a:gs pos="100000">
                  <a:srgbClr val="48BE67">
                    <a:gamma/>
                    <a:shade val="48627"/>
                    <a:invGamma/>
                  </a:srgbClr>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grpSp>
        <p:nvGrpSpPr>
          <p:cNvPr id="3" name="Group 30"/>
          <p:cNvGrpSpPr>
            <a:grpSpLocks/>
          </p:cNvGrpSpPr>
          <p:nvPr/>
        </p:nvGrpSpPr>
        <p:grpSpPr bwMode="auto">
          <a:xfrm>
            <a:off x="1619672" y="2204864"/>
            <a:ext cx="381000" cy="381000"/>
            <a:chOff x="2078" y="1680"/>
            <a:chExt cx="1615" cy="1615"/>
          </a:xfrm>
        </p:grpSpPr>
        <p:sp>
          <p:nvSpPr>
            <p:cNvPr id="319519" name="Oval 31"/>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 xmlns:a14="http://schemas.microsoft.com/office/drawing/2010/main" w="57150" algn="ctr">
                  <a:solidFill>
                    <a:schemeClr val="bg1"/>
                  </a:solidFill>
                  <a:round/>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19520" name="Oval 32"/>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19521" name="Oval 33"/>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319522" name="Oval 34"/>
            <p:cNvSpPr>
              <a:spLocks noChangeArrowheads="1"/>
            </p:cNvSpPr>
            <p:nvPr/>
          </p:nvSpPr>
          <p:spPr bwMode="gray">
            <a:xfrm>
              <a:off x="2254" y="1856"/>
              <a:ext cx="1262" cy="1264"/>
            </a:xfrm>
            <a:prstGeom prst="ellipse">
              <a:avLst/>
            </a:prstGeom>
            <a:gradFill rotWithShape="1">
              <a:gsLst>
                <a:gs pos="0">
                  <a:srgbClr val="8D67E1">
                    <a:gamma/>
                    <a:shade val="0"/>
                    <a:invGamma/>
                  </a:srgbClr>
                </a:gs>
                <a:gs pos="100000">
                  <a:srgbClr val="8D67E1"/>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319523" name="Oval 35"/>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319524" name="Oval 36"/>
            <p:cNvSpPr>
              <a:spLocks noChangeArrowheads="1"/>
            </p:cNvSpPr>
            <p:nvPr/>
          </p:nvSpPr>
          <p:spPr bwMode="gray">
            <a:xfrm>
              <a:off x="2337" y="1939"/>
              <a:ext cx="1096" cy="1098"/>
            </a:xfrm>
            <a:prstGeom prst="ellipse">
              <a:avLst/>
            </a:prstGeom>
            <a:gradFill rotWithShape="1">
              <a:gsLst>
                <a:gs pos="0">
                  <a:srgbClr val="8D67E1"/>
                </a:gs>
                <a:gs pos="100000">
                  <a:srgbClr val="8D67E1">
                    <a:gamma/>
                    <a:shade val="48627"/>
                    <a:invGamma/>
                  </a:srgbClr>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319532" name="Rectangle 44"/>
          <p:cNvSpPr>
            <a:spLocks noGrp="1" noChangeArrowheads="1"/>
          </p:cNvSpPr>
          <p:nvPr>
            <p:ph type="title"/>
          </p:nvPr>
        </p:nvSpPr>
        <p:spPr>
          <a:xfrm>
            <a:off x="0" y="2564904"/>
            <a:ext cx="1979712" cy="2786082"/>
          </a:xfrm>
          <a:noFill/>
          <a:ln/>
        </p:spPr>
        <p:txBody>
          <a:bodyPr>
            <a:normAutofit/>
          </a:bodyPr>
          <a:lstStyle/>
          <a:p>
            <a:r>
              <a:rPr lang="ru-RU" sz="2000" b="1" dirty="0" err="1">
                <a:solidFill>
                  <a:srgbClr val="FF0000"/>
                </a:solidFill>
                <a:latin typeface="Times New Roman" panose="02020603050405020304" pitchFamily="18" charset="0"/>
                <a:cs typeface="Times New Roman" panose="02020603050405020304" pitchFamily="18" charset="0"/>
              </a:rPr>
              <a:t>Білім</a:t>
            </a:r>
            <a:r>
              <a:rPr lang="ru-RU" sz="2000" b="1" dirty="0">
                <a:solidFill>
                  <a:srgbClr val="FF0000"/>
                </a:solidFill>
                <a:latin typeface="Times New Roman" panose="02020603050405020304" pitchFamily="18" charset="0"/>
                <a:cs typeface="Times New Roman" panose="02020603050405020304" pitchFamily="18" charset="0"/>
              </a:rPr>
              <a:t> беру </a:t>
            </a:r>
            <a:r>
              <a:rPr lang="ru-RU" sz="2000" b="1" dirty="0" err="1">
                <a:solidFill>
                  <a:srgbClr val="FF0000"/>
                </a:solidFill>
                <a:latin typeface="Times New Roman" panose="02020603050405020304" pitchFamily="18" charset="0"/>
                <a:cs typeface="Times New Roman" panose="02020603050405020304" pitchFamily="18" charset="0"/>
              </a:rPr>
              <a:t>мақсаты</a:t>
            </a:r>
            <a:r>
              <a:rPr lang="ru-RU" sz="2000" b="1" dirty="0">
                <a:solidFill>
                  <a:srgbClr val="FF0000"/>
                </a:solidFill>
                <a:latin typeface="Times New Roman" panose="02020603050405020304" pitchFamily="18" charset="0"/>
                <a:cs typeface="Times New Roman" panose="02020603050405020304" pitchFamily="18" charset="0"/>
              </a:rPr>
              <a:t> </a:t>
            </a:r>
            <a:r>
              <a:rPr lang="ru-RU" sz="2000" b="1" i="1" dirty="0" smtClean="0">
                <a:solidFill>
                  <a:srgbClr val="FF0000"/>
                </a:solidFill>
                <a:latin typeface="Times New Roman" pitchFamily="18" charset="0"/>
                <a:cs typeface="Times New Roman" pitchFamily="18" charset="0"/>
              </a:rPr>
              <a:t/>
            </a:r>
            <a:br>
              <a:rPr lang="ru-RU" sz="2000" b="1" i="1" dirty="0" smtClean="0">
                <a:solidFill>
                  <a:srgbClr val="FF0000"/>
                </a:solidFill>
                <a:latin typeface="Times New Roman" pitchFamily="18" charset="0"/>
                <a:cs typeface="Times New Roman" pitchFamily="18" charset="0"/>
              </a:rPr>
            </a:br>
            <a:r>
              <a:rPr lang="kk-KZ" sz="4000" b="1" i="1" dirty="0" smtClean="0">
                <a:solidFill>
                  <a:srgbClr val="FF0000"/>
                </a:solidFill>
                <a:latin typeface="Times New Roman" pitchFamily="18" charset="0"/>
                <a:cs typeface="Times New Roman" pitchFamily="18" charset="0"/>
              </a:rPr>
              <a:t> </a:t>
            </a:r>
            <a:endParaRPr lang="ru-RU" sz="4000" b="1" i="1" dirty="0">
              <a:solidFill>
                <a:srgbClr val="FF0000"/>
              </a:solidFill>
              <a:latin typeface="Times New Roman" pitchFamily="18" charset="0"/>
              <a:cs typeface="Times New Roman" pitchFamily="18" charset="0"/>
            </a:endParaRPr>
          </a:p>
        </p:txBody>
      </p:sp>
      <p:grpSp>
        <p:nvGrpSpPr>
          <p:cNvPr id="4" name="Group 37"/>
          <p:cNvGrpSpPr>
            <a:grpSpLocks/>
          </p:cNvGrpSpPr>
          <p:nvPr/>
        </p:nvGrpSpPr>
        <p:grpSpPr bwMode="auto">
          <a:xfrm>
            <a:off x="2071670" y="3643314"/>
            <a:ext cx="355600" cy="381000"/>
            <a:chOff x="2078" y="1680"/>
            <a:chExt cx="1615" cy="1615"/>
          </a:xfrm>
        </p:grpSpPr>
        <p:sp>
          <p:nvSpPr>
            <p:cNvPr id="49" name="Oval 38"/>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 xmlns:a14="http://schemas.microsoft.com/office/drawing/2010/main" w="57150" algn="ctr">
                  <a:solidFill>
                    <a:schemeClr val="bg1"/>
                  </a:solidFill>
                  <a:round/>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50" name="Oval 39"/>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51" name="Oval 40"/>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52" name="Oval 41"/>
            <p:cNvSpPr>
              <a:spLocks noChangeArrowheads="1"/>
            </p:cNvSpPr>
            <p:nvPr/>
          </p:nvSpPr>
          <p:spPr bwMode="gray">
            <a:xfrm>
              <a:off x="2254" y="1856"/>
              <a:ext cx="1262" cy="1264"/>
            </a:xfrm>
            <a:prstGeom prst="ellipse">
              <a:avLst/>
            </a:prstGeom>
            <a:gradFill rotWithShape="1">
              <a:gsLst>
                <a:gs pos="0">
                  <a:srgbClr val="E35E23">
                    <a:gamma/>
                    <a:shade val="0"/>
                    <a:invGamma/>
                  </a:srgbClr>
                </a:gs>
                <a:gs pos="100000">
                  <a:srgbClr val="E35E23"/>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53" name="Oval 42"/>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grpSp>
        <p:nvGrpSpPr>
          <p:cNvPr id="5" name="Group 9"/>
          <p:cNvGrpSpPr>
            <a:grpSpLocks/>
          </p:cNvGrpSpPr>
          <p:nvPr/>
        </p:nvGrpSpPr>
        <p:grpSpPr bwMode="auto">
          <a:xfrm>
            <a:off x="1403648" y="5373216"/>
            <a:ext cx="381000" cy="381000"/>
            <a:chOff x="2078" y="1680"/>
            <a:chExt cx="1615" cy="1615"/>
          </a:xfrm>
        </p:grpSpPr>
        <p:sp>
          <p:nvSpPr>
            <p:cNvPr id="56" name="Oval 10"/>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 xmlns:a14="http://schemas.microsoft.com/office/drawing/2010/main" w="57150" algn="ctr">
                  <a:solidFill>
                    <a:schemeClr val="bg1"/>
                  </a:solidFill>
                  <a:round/>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57" name="Oval 11"/>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58" name="Oval 12"/>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59" name="Oval 13"/>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60" name="Oval 14"/>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61" name="Oval 15"/>
            <p:cNvSpPr>
              <a:spLocks noChangeArrowheads="1"/>
            </p:cNvSpPr>
            <p:nvPr/>
          </p:nvSpPr>
          <p:spPr bwMode="gray">
            <a:xfrm>
              <a:off x="2337" y="1939"/>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1028" name="AutoShape 4" descr="https://apf.mail.ru/cgi-bin/readmsg/IMG_2017-12-14_140553.jpg?id=15252629830000000033%3B0%3B1&amp;x-email=shkolashkola8%40mail.ru&amp;exif=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apf.mail.ru/cgi-bin/readmsg/IMG-20171122-WA0035.jpg?id=15252630460000000903%3B0%3B3&amp;x-email=shkolashkola8%40mail.ru&amp;exif=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 name="Прямоугольник 6"/>
          <p:cNvSpPr/>
          <p:nvPr/>
        </p:nvSpPr>
        <p:spPr>
          <a:xfrm>
            <a:off x="2445544" y="300067"/>
            <a:ext cx="6446935" cy="5607048"/>
          </a:xfrm>
          <a:prstGeom prst="rect">
            <a:avLst/>
          </a:prstGeom>
        </p:spPr>
        <p:txBody>
          <a:bodyPr wrap="square">
            <a:spAutoFit/>
          </a:bodyPr>
          <a:lstStyle/>
          <a:p>
            <a:endParaRPr lang="ru-RU" b="1" dirty="0" smtClean="0">
              <a:latin typeface="Times New Roman" panose="02020603050405020304" pitchFamily="18" charset="0"/>
              <a:ea typeface="Times New Roman" panose="02020603050405020304" pitchFamily="18" charset="0"/>
            </a:endParaRPr>
          </a:p>
          <a:p>
            <a:endParaRPr lang="ru-RU" b="1" dirty="0">
              <a:latin typeface="Times New Roman" panose="02020603050405020304" pitchFamily="18" charset="0"/>
              <a:ea typeface="Times New Roman" panose="02020603050405020304" pitchFamily="18" charset="0"/>
            </a:endParaRPr>
          </a:p>
          <a:p>
            <a:endParaRPr lang="ru-RU" b="1" dirty="0" smtClean="0">
              <a:latin typeface="Times New Roman" panose="02020603050405020304" pitchFamily="18" charset="0"/>
              <a:ea typeface="Times New Roman" panose="02020603050405020304" pitchFamily="18" charset="0"/>
            </a:endParaRPr>
          </a:p>
          <a:p>
            <a:endParaRPr lang="ru-RU" b="1" dirty="0">
              <a:latin typeface="Times New Roman" panose="02020603050405020304" pitchFamily="18" charset="0"/>
              <a:ea typeface="Times New Roman" panose="02020603050405020304" pitchFamily="18" charset="0"/>
            </a:endParaRPr>
          </a:p>
          <a:p>
            <a:r>
              <a:rPr lang="ru-RU" b="1" dirty="0" err="1" smtClean="0">
                <a:solidFill>
                  <a:schemeClr val="tx2"/>
                </a:solidFill>
                <a:latin typeface="Times New Roman" panose="02020603050405020304" pitchFamily="18" charset="0"/>
                <a:ea typeface="Times New Roman" panose="02020603050405020304" pitchFamily="18" charset="0"/>
              </a:rPr>
              <a:t>Білім</a:t>
            </a:r>
            <a:r>
              <a:rPr lang="ru-RU" b="1" dirty="0" smtClean="0">
                <a:solidFill>
                  <a:schemeClr val="tx2"/>
                </a:solidFill>
                <a:latin typeface="Times New Roman" panose="02020603050405020304" pitchFamily="18" charset="0"/>
                <a:ea typeface="Times New Roman" panose="02020603050405020304" pitchFamily="18" charset="0"/>
              </a:rPr>
              <a:t> </a:t>
            </a:r>
            <a:r>
              <a:rPr lang="ru-RU" b="1" dirty="0">
                <a:solidFill>
                  <a:schemeClr val="tx2"/>
                </a:solidFill>
                <a:latin typeface="Times New Roman" panose="02020603050405020304" pitchFamily="18" charset="0"/>
                <a:ea typeface="Times New Roman" panose="02020603050405020304" pitchFamily="18" charset="0"/>
              </a:rPr>
              <a:t>беру </a:t>
            </a:r>
            <a:r>
              <a:rPr lang="ru-RU" b="1" dirty="0" err="1">
                <a:solidFill>
                  <a:schemeClr val="tx2"/>
                </a:solidFill>
                <a:latin typeface="Times New Roman" panose="02020603050405020304" pitchFamily="18" charset="0"/>
                <a:ea typeface="Times New Roman" panose="02020603050405020304" pitchFamily="18" charset="0"/>
              </a:rPr>
              <a:t>мақсаты</a:t>
            </a:r>
            <a:r>
              <a:rPr lang="ru-RU" b="1" dirty="0">
                <a:solidFill>
                  <a:schemeClr val="tx2"/>
                </a:solidFill>
                <a:latin typeface="Times New Roman" panose="02020603050405020304" pitchFamily="18" charset="0"/>
                <a:ea typeface="Times New Roman" panose="02020603050405020304" pitchFamily="18" charset="0"/>
              </a:rPr>
              <a:t> </a:t>
            </a:r>
            <a:r>
              <a:rPr lang="ru-RU" dirty="0">
                <a:solidFill>
                  <a:schemeClr val="tx2"/>
                </a:solidFill>
                <a:latin typeface="Times New Roman" panose="02020603050405020304" pitchFamily="18" charset="0"/>
                <a:ea typeface="Times New Roman" panose="02020603050405020304" pitchFamily="18" charset="0"/>
              </a:rPr>
              <a:t>- </a:t>
            </a:r>
            <a:r>
              <a:rPr lang="ru-RU" dirty="0" err="1">
                <a:solidFill>
                  <a:schemeClr val="tx2"/>
                </a:solidFill>
                <a:latin typeface="Times New Roman" panose="02020603050405020304" pitchFamily="18" charset="0"/>
                <a:ea typeface="Times New Roman" panose="02020603050405020304" pitchFamily="18" charset="0"/>
              </a:rPr>
              <a:t>келесі</a:t>
            </a:r>
            <a:r>
              <a:rPr lang="ru-RU" dirty="0">
                <a:solidFill>
                  <a:schemeClr val="tx2"/>
                </a:solidFill>
                <a:latin typeface="Times New Roman" panose="02020603050405020304" pitchFamily="18" charset="0"/>
                <a:ea typeface="Times New Roman" panose="02020603050405020304" pitchFamily="18" charset="0"/>
              </a:rPr>
              <a:t> </a:t>
            </a:r>
            <a:r>
              <a:rPr lang="ru-RU" dirty="0" err="1">
                <a:solidFill>
                  <a:schemeClr val="tx2"/>
                </a:solidFill>
                <a:latin typeface="Times New Roman" panose="02020603050405020304" pitchFamily="18" charset="0"/>
                <a:ea typeface="Times New Roman" panose="02020603050405020304" pitchFamily="18" charset="0"/>
              </a:rPr>
              <a:t>негізгі</a:t>
            </a:r>
            <a:r>
              <a:rPr lang="ru-RU" dirty="0">
                <a:solidFill>
                  <a:schemeClr val="tx2"/>
                </a:solidFill>
                <a:latin typeface="Times New Roman" panose="02020603050405020304" pitchFamily="18" charset="0"/>
                <a:ea typeface="Times New Roman" panose="02020603050405020304" pitchFamily="18" charset="0"/>
              </a:rPr>
              <a:t> </a:t>
            </a:r>
            <a:r>
              <a:rPr lang="ru-RU" dirty="0" err="1">
                <a:solidFill>
                  <a:schemeClr val="tx2"/>
                </a:solidFill>
                <a:latin typeface="Times New Roman" panose="02020603050405020304" pitchFamily="18" charset="0"/>
                <a:ea typeface="Times New Roman" panose="02020603050405020304" pitchFamily="18" charset="0"/>
              </a:rPr>
              <a:t>кең</a:t>
            </a:r>
            <a:r>
              <a:rPr lang="ru-RU" dirty="0">
                <a:solidFill>
                  <a:schemeClr val="tx2"/>
                </a:solidFill>
                <a:latin typeface="Times New Roman" panose="02020603050405020304" pitchFamily="18" charset="0"/>
                <a:ea typeface="Times New Roman" panose="02020603050405020304" pitchFamily="18" charset="0"/>
              </a:rPr>
              <a:t> </a:t>
            </a:r>
            <a:r>
              <a:rPr lang="ru-RU" dirty="0" err="1">
                <a:solidFill>
                  <a:schemeClr val="tx2"/>
                </a:solidFill>
                <a:latin typeface="Times New Roman" panose="02020603050405020304" pitchFamily="18" charset="0"/>
                <a:ea typeface="Times New Roman" panose="02020603050405020304" pitchFamily="18" charset="0"/>
              </a:rPr>
              <a:t>ауқымды</a:t>
            </a:r>
            <a:r>
              <a:rPr lang="ru-RU" dirty="0">
                <a:solidFill>
                  <a:schemeClr val="tx2"/>
                </a:solidFill>
                <a:latin typeface="Times New Roman" panose="02020603050405020304" pitchFamily="18" charset="0"/>
                <a:ea typeface="Times New Roman" panose="02020603050405020304" pitchFamily="18" charset="0"/>
              </a:rPr>
              <a:t> </a:t>
            </a:r>
            <a:r>
              <a:rPr lang="ru-RU" dirty="0" err="1">
                <a:solidFill>
                  <a:schemeClr val="tx2"/>
                </a:solidFill>
                <a:latin typeface="Times New Roman" panose="02020603050405020304" pitchFamily="18" charset="0"/>
                <a:ea typeface="Times New Roman" panose="02020603050405020304" pitchFamily="18" charset="0"/>
              </a:rPr>
              <a:t>дағдыларды</a:t>
            </a:r>
            <a:r>
              <a:rPr lang="ru-RU" dirty="0">
                <a:solidFill>
                  <a:schemeClr val="tx2"/>
                </a:solidFill>
                <a:latin typeface="Times New Roman" panose="02020603050405020304" pitchFamily="18" charset="0"/>
                <a:ea typeface="Times New Roman" panose="02020603050405020304" pitchFamily="18" charset="0"/>
              </a:rPr>
              <a:t> </a:t>
            </a:r>
            <a:r>
              <a:rPr lang="ru-RU" dirty="0" err="1">
                <a:solidFill>
                  <a:schemeClr val="tx2"/>
                </a:solidFill>
                <a:latin typeface="Times New Roman" panose="02020603050405020304" pitchFamily="18" charset="0"/>
                <a:ea typeface="Times New Roman" panose="02020603050405020304" pitchFamily="18" charset="0"/>
              </a:rPr>
              <a:t>дамыту</a:t>
            </a:r>
            <a:r>
              <a:rPr lang="ru-RU" dirty="0">
                <a:solidFill>
                  <a:schemeClr val="tx2"/>
                </a:solidFill>
                <a:latin typeface="Times New Roman" panose="02020603050405020304" pitchFamily="18" charset="0"/>
                <a:ea typeface="Times New Roman" panose="02020603050405020304" pitchFamily="18" charset="0"/>
              </a:rPr>
              <a:t> </a:t>
            </a:r>
            <a:r>
              <a:rPr lang="ru-RU" dirty="0" err="1">
                <a:solidFill>
                  <a:schemeClr val="tx2"/>
                </a:solidFill>
                <a:latin typeface="Times New Roman" panose="02020603050405020304" pitchFamily="18" charset="0"/>
                <a:ea typeface="Times New Roman" panose="02020603050405020304" pitchFamily="18" charset="0"/>
              </a:rPr>
              <a:t>арқылы</a:t>
            </a:r>
            <a:r>
              <a:rPr lang="ru-RU" dirty="0">
                <a:solidFill>
                  <a:schemeClr val="tx2"/>
                </a:solidFill>
                <a:latin typeface="Times New Roman" panose="02020603050405020304" pitchFamily="18" charset="0"/>
                <a:ea typeface="Times New Roman" panose="02020603050405020304" pitchFamily="18" charset="0"/>
              </a:rPr>
              <a:t> </a:t>
            </a:r>
            <a:r>
              <a:rPr lang="ru-RU" dirty="0" err="1">
                <a:solidFill>
                  <a:schemeClr val="tx2"/>
                </a:solidFill>
                <a:latin typeface="Times New Roman" panose="02020603050405020304" pitchFamily="18" charset="0"/>
                <a:ea typeface="Times New Roman" panose="02020603050405020304" pitchFamily="18" charset="0"/>
              </a:rPr>
              <a:t>жүргізіледі</a:t>
            </a:r>
            <a:r>
              <a:rPr lang="ru-RU" dirty="0">
                <a:solidFill>
                  <a:schemeClr val="tx2"/>
                </a:solidFill>
                <a:latin typeface="Times New Roman" panose="02020603050405020304" pitchFamily="18" charset="0"/>
                <a:ea typeface="Times New Roman" panose="02020603050405020304" pitchFamily="18" charset="0"/>
              </a:rPr>
              <a:t>:</a:t>
            </a:r>
            <a:endParaRPr lang="en-US" sz="1600" dirty="0">
              <a:solidFill>
                <a:schemeClr val="tx2"/>
              </a:solidFill>
              <a:latin typeface="Times New Roman" panose="02020603050405020304" pitchFamily="18" charset="0"/>
              <a:ea typeface="Times New Roman" panose="02020603050405020304" pitchFamily="18" charset="0"/>
            </a:endParaRPr>
          </a:p>
          <a:p>
            <a:pPr marL="342900" lvl="0" indent="-342900">
              <a:lnSpc>
                <a:spcPct val="107000"/>
              </a:lnSpc>
              <a:spcAft>
                <a:spcPts val="0"/>
              </a:spcAft>
              <a:buFont typeface="+mj-lt"/>
              <a:buAutoNum type="arabicPeriod"/>
            </a:pPr>
            <a:r>
              <a:rPr lang="kk-KZ"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Мәтінмен жұмыс жасау</a:t>
            </a:r>
            <a:endParaRPr lang="en-US"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kk-KZ"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Топта жұмыс жасай алу </a:t>
            </a:r>
            <a:endParaRPr lang="en-US"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kk-KZ"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Оқушының әлеументтенуі</a:t>
            </a:r>
            <a:endParaRPr lang="en-US"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kk-KZ"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білімдерді функционалдық және шығармашылық қолдану;</a:t>
            </a:r>
            <a:endParaRPr lang="en-US"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ru-RU"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зерттеу</a:t>
            </a:r>
            <a:r>
              <a:rPr lang="ru-RU"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ru-RU"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жұмыстарын</a:t>
            </a:r>
            <a:r>
              <a:rPr lang="ru-RU"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ru-RU"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жүргізу</a:t>
            </a:r>
            <a:r>
              <a:rPr lang="ru-RU"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a:t>
            </a:r>
            <a:endParaRPr lang="en-US"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ru-RU"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сыни</a:t>
            </a:r>
            <a:r>
              <a:rPr lang="ru-RU"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ru-RU"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ойлау</a:t>
            </a:r>
            <a:r>
              <a:rPr lang="ru-RU"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a:t>
            </a:r>
            <a:endParaRPr lang="en-US"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US"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ақпараттық-коммуникативтік</a:t>
            </a:r>
            <a:r>
              <a:rPr lang="en-US"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дағдыларды</a:t>
            </a:r>
            <a:r>
              <a:rPr lang="en-US"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пайдалану</a:t>
            </a:r>
            <a:r>
              <a:rPr lang="en-US"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ru-RU"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ru-RU"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әр</a:t>
            </a:r>
            <a:r>
              <a:rPr lang="ru-RU"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ru-RU"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түрлі</a:t>
            </a:r>
            <a:r>
              <a:rPr lang="ru-RU"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коммуникация </a:t>
            </a:r>
            <a:r>
              <a:rPr lang="ru-RU"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тәсілдерін</a:t>
            </a:r>
            <a:r>
              <a:rPr lang="ru-RU"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ru-RU"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пайдалану</a:t>
            </a:r>
            <a:r>
              <a:rPr lang="ru-RU"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kk-KZ"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топта және жеке жұмыс істеу ептілігі; </a:t>
            </a:r>
            <a:endParaRPr lang="en-US"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kk-KZ"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проблемаларды шешу және шешімдер қабылдау тәрізді білім, білік, дағдыларды оқушы бойында қалыптастыра оқушы тұлғасының үйлесімді дамуы үшін қолайлы білім беру кеңістігін құру деп көрсетілген.</a:t>
            </a:r>
            <a:endParaRPr lang="en-US"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38273459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532" name="Rectangle 44"/>
          <p:cNvSpPr>
            <a:spLocks noGrp="1" noChangeArrowheads="1"/>
          </p:cNvSpPr>
          <p:nvPr>
            <p:ph type="title"/>
          </p:nvPr>
        </p:nvSpPr>
        <p:spPr>
          <a:xfrm>
            <a:off x="0" y="2564904"/>
            <a:ext cx="1979712" cy="2786082"/>
          </a:xfrm>
          <a:noFill/>
          <a:ln/>
        </p:spPr>
        <p:txBody>
          <a:bodyPr>
            <a:normAutofit/>
          </a:bodyPr>
          <a:lstStyle/>
          <a:p>
            <a:r>
              <a:rPr lang="ru-RU" sz="4000" b="1" i="1" dirty="0" smtClean="0">
                <a:solidFill>
                  <a:srgbClr val="FF0000"/>
                </a:solidFill>
                <a:latin typeface="Times New Roman" pitchFamily="18" charset="0"/>
                <a:cs typeface="Times New Roman" pitchFamily="18" charset="0"/>
              </a:rPr>
              <a:t/>
            </a:r>
            <a:br>
              <a:rPr lang="ru-RU" sz="4000" b="1" i="1" dirty="0" smtClean="0">
                <a:solidFill>
                  <a:srgbClr val="FF0000"/>
                </a:solidFill>
                <a:latin typeface="Times New Roman" pitchFamily="18" charset="0"/>
                <a:cs typeface="Times New Roman" pitchFamily="18" charset="0"/>
              </a:rPr>
            </a:br>
            <a:r>
              <a:rPr lang="kk-KZ" sz="4000" b="1" i="1" dirty="0" smtClean="0">
                <a:solidFill>
                  <a:srgbClr val="FF0000"/>
                </a:solidFill>
                <a:latin typeface="Times New Roman" pitchFamily="18" charset="0"/>
                <a:cs typeface="Times New Roman" pitchFamily="18" charset="0"/>
              </a:rPr>
              <a:t> </a:t>
            </a:r>
            <a:endParaRPr lang="ru-RU" sz="4000" b="1" i="1" dirty="0">
              <a:solidFill>
                <a:srgbClr val="FF0000"/>
              </a:solidFill>
              <a:latin typeface="Times New Roman" pitchFamily="18" charset="0"/>
              <a:cs typeface="Times New Roman" pitchFamily="18" charset="0"/>
            </a:endParaRPr>
          </a:p>
        </p:txBody>
      </p:sp>
      <p:sp>
        <p:nvSpPr>
          <p:cNvPr id="1028" name="AutoShape 4" descr="https://apf.mail.ru/cgi-bin/readmsg/IMG_2017-12-14_140553.jpg?id=15252629830000000033%3B0%3B1&amp;x-email=shkolashkola8%40mail.ru&amp;exif=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apf.mail.ru/cgi-bin/readmsg/IMG-20171122-WA0035.jpg?id=15252630460000000903%3B0%3B3&amp;x-email=shkolashkola8%40mail.ru&amp;exif=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 name="Прямоугольник 1"/>
          <p:cNvSpPr/>
          <p:nvPr/>
        </p:nvSpPr>
        <p:spPr>
          <a:xfrm>
            <a:off x="460375" y="1720840"/>
            <a:ext cx="7640017" cy="369332"/>
          </a:xfrm>
          <a:prstGeom prst="rect">
            <a:avLst/>
          </a:prstGeom>
        </p:spPr>
        <p:txBody>
          <a:bodyPr wrap="squar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pic>
        <p:nvPicPr>
          <p:cNvPr id="6" name="Рисунок 5" descr="https://ff.bilimal.kz/eyuuyqum/eoamgqcg/gyiimoia/e0af121707197537e22531c663be7c785b7cd0691e95a.pn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5576" y="160338"/>
            <a:ext cx="8880920" cy="6581030"/>
          </a:xfrm>
          <a:prstGeom prst="rect">
            <a:avLst/>
          </a:prstGeom>
          <a:noFill/>
          <a:ln>
            <a:noFill/>
          </a:ln>
        </p:spPr>
      </p:pic>
    </p:spTree>
    <p:extLst>
      <p:ext uri="{BB962C8B-B14F-4D97-AF65-F5344CB8AC3E}">
        <p14:creationId xmlns="" xmlns:p14="http://schemas.microsoft.com/office/powerpoint/2010/main" val="6231776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1829</TotalTime>
  <Words>592</Words>
  <Application>Microsoft Office PowerPoint</Application>
  <PresentationFormat>Экран (4:3)</PresentationFormat>
  <Paragraphs>38</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Волна</vt:lpstr>
      <vt:lpstr>Слайд 1</vt:lpstr>
      <vt:lpstr>  </vt:lpstr>
      <vt:lpstr>   </vt:lpstr>
      <vt:lpstr>Білім беру жүйесіне жаңа көзқарас</vt:lpstr>
      <vt:lpstr>Білім беру жүйесіне жаңа көзқарас</vt:lpstr>
      <vt:lpstr> Сапалы  білім беруді қамтамасыз ету   </vt:lpstr>
      <vt:lpstr>Жаратылыстану пәндерін ағылшын тілінде оқыту   </vt:lpstr>
      <vt:lpstr>Білім беру мақсаты   </vt:lpstr>
      <vt:lpstr>  </vt:lpstr>
      <vt:lpstr>  </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Бахыт Кадыровна</dc:creator>
  <cp:lastModifiedBy>jadira</cp:lastModifiedBy>
  <cp:revision>232</cp:revision>
  <cp:lastPrinted>2018-08-28T04:37:56Z</cp:lastPrinted>
  <dcterms:created xsi:type="dcterms:W3CDTF">2016-09-19T15:07:15Z</dcterms:created>
  <dcterms:modified xsi:type="dcterms:W3CDTF">2018-11-28T09:42:55Z</dcterms:modified>
</cp:coreProperties>
</file>