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5" r:id="rId3"/>
    <p:sldId id="266" r:id="rId4"/>
    <p:sldId id="267" r:id="rId5"/>
    <p:sldId id="268" r:id="rId6"/>
    <p:sldId id="269" r:id="rId7"/>
    <p:sldId id="270" r:id="rId8"/>
    <p:sldId id="264" r:id="rId9"/>
    <p:sldId id="260" r:id="rId10"/>
    <p:sldId id="271" r:id="rId11"/>
    <p:sldId id="272" r:id="rId12"/>
    <p:sldId id="275" r:id="rId13"/>
    <p:sldId id="274" r:id="rId14"/>
    <p:sldId id="277" r:id="rId15"/>
    <p:sldId id="279" r:id="rId16"/>
    <p:sldId id="282" r:id="rId17"/>
    <p:sldId id="281" r:id="rId18"/>
    <p:sldId id="284" r:id="rId19"/>
    <p:sldId id="285" r:id="rId20"/>
    <p:sldId id="286" r:id="rId21"/>
    <p:sldId id="287" r:id="rId22"/>
    <p:sldId id="288" r:id="rId23"/>
    <p:sldId id="289" r:id="rId24"/>
    <p:sldId id="291" r:id="rId25"/>
    <p:sldId id="294" r:id="rId26"/>
    <p:sldId id="292" r:id="rId27"/>
    <p:sldId id="293" r:id="rId28"/>
    <p:sldId id="295" r:id="rId29"/>
    <p:sldId id="296" r:id="rId30"/>
    <p:sldId id="297" r:id="rId31"/>
    <p:sldId id="298" r:id="rId32"/>
    <p:sldId id="299" r:id="rId33"/>
    <p:sldId id="300" r:id="rId34"/>
    <p:sldId id="301" r:id="rId35"/>
    <p:sldId id="263" r:id="rId3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11.12.2017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11.12.2017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11.12.2017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11.12.2017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pPr/>
              <a:t>11.12.2017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pPr/>
              <a:t>11.12.2017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pPr/>
              <a:t>11.12.2017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pPr/>
              <a:t>11.12.2017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pPr/>
              <a:t>11.12.2017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11.12.2017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11.12.2017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pPr/>
              <a:t>11.12.2017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1520" y="332656"/>
            <a:ext cx="8712967" cy="4752528"/>
          </a:xfrm>
        </p:spPr>
        <p:txBody>
          <a:bodyPr>
            <a:normAutofit fontScale="90000"/>
          </a:bodyPr>
          <a:lstStyle/>
          <a:p>
            <a:r>
              <a:rPr lang="kk-KZ" sz="8000" b="1" i="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Сабақты жоспарлау </a:t>
            </a:r>
            <a:r>
              <a:rPr lang="kk-KZ" sz="80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үшін сіз ең алдымен не істейсіз???</a:t>
            </a:r>
            <a:endParaRPr lang="ru-RU" sz="8000" dirty="0">
              <a:solidFill>
                <a:schemeClr val="tx2"/>
              </a:solidFill>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2240" y="4005064"/>
            <a:ext cx="2005013" cy="2640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116132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6"/>
          <p:cNvSpPr>
            <a:spLocks noGrp="1"/>
          </p:cNvSpPr>
          <p:nvPr>
            <p:ph type="sldNum" sz="quarter" idx="12"/>
          </p:nvPr>
        </p:nvSpPr>
        <p:spPr/>
        <p:txBody>
          <a:bodyPr/>
          <a:lstStyle/>
          <a:p>
            <a:pPr>
              <a:defRPr/>
            </a:pPr>
            <a:fld id="{7D76F79B-39AA-4BBE-8D7A-FB7D8FCB3214}" type="slidenum">
              <a:rPr lang="en-US" smtClean="0">
                <a:latin typeface="Arial" pitchFamily="34" charset="0"/>
              </a:rPr>
              <a:pPr>
                <a:defRPr/>
              </a:pPr>
              <a:t>10</a:t>
            </a:fld>
            <a:endParaRPr lang="en-US" smtClean="0">
              <a:latin typeface="Arial" pitchFamily="34" charset="0"/>
            </a:endParaRPr>
          </a:p>
        </p:txBody>
      </p:sp>
      <p:sp>
        <p:nvSpPr>
          <p:cNvPr id="17412" name="Rectangle 3"/>
          <p:cNvSpPr>
            <a:spLocks noGrp="1" noChangeArrowheads="1"/>
          </p:cNvSpPr>
          <p:nvPr>
            <p:ph type="body" sz="half" idx="1"/>
          </p:nvPr>
        </p:nvSpPr>
        <p:spPr>
          <a:xfrm>
            <a:off x="304800" y="476672"/>
            <a:ext cx="4191000" cy="6192688"/>
          </a:xfrm>
        </p:spPr>
        <p:txBody>
          <a:bodyPr>
            <a:normAutofit/>
          </a:bodyPr>
          <a:lstStyle/>
          <a:p>
            <a:pPr marL="231775" indent="-231775" algn="just" eaLnBrk="1" hangingPunct="1">
              <a:buFontTx/>
              <a:buNone/>
            </a:pPr>
            <a:r>
              <a:rPr lang="ru-RU" sz="3000" b="1" i="1" dirty="0" err="1" smtClean="0">
                <a:latin typeface="Times New Roman" pitchFamily="18" charset="0"/>
                <a:cs typeface="Times New Roman" pitchFamily="18" charset="0"/>
              </a:rPr>
              <a:t>Мақсат</a:t>
            </a:r>
            <a:r>
              <a:rPr lang="ru-RU" sz="3000" b="1" i="1" dirty="0" smtClean="0">
                <a:latin typeface="Times New Roman" pitchFamily="18" charset="0"/>
                <a:cs typeface="Times New Roman" pitchFamily="18" charset="0"/>
              </a:rPr>
              <a:t>: </a:t>
            </a:r>
          </a:p>
          <a:p>
            <a:pPr marL="231775" indent="-231775" algn="just" eaLnBrk="1" hangingPunct="1">
              <a:buFontTx/>
              <a:buNone/>
            </a:pPr>
            <a:r>
              <a:rPr lang="ru-RU" sz="3000" b="1" i="1" dirty="0" smtClean="0">
                <a:solidFill>
                  <a:srgbClr val="FF0000"/>
                </a:solidFill>
                <a:latin typeface="Times New Roman" pitchFamily="18" charset="0"/>
                <a:cs typeface="Times New Roman" pitchFamily="18" charset="0"/>
              </a:rPr>
              <a:t>  «</a:t>
            </a:r>
            <a:r>
              <a:rPr lang="ru-RU" sz="3000" b="1" i="1" dirty="0" err="1" smtClean="0">
                <a:solidFill>
                  <a:srgbClr val="FF0000"/>
                </a:solidFill>
                <a:latin typeface="Times New Roman" pitchFamily="18" charset="0"/>
                <a:cs typeface="Times New Roman" pitchFamily="18" charset="0"/>
              </a:rPr>
              <a:t>математикадан</a:t>
            </a:r>
            <a:r>
              <a:rPr lang="ru-RU" sz="3000" b="1" i="1" dirty="0" smtClean="0">
                <a:solidFill>
                  <a:srgbClr val="FF0000"/>
                </a:solidFill>
                <a:latin typeface="Times New Roman" pitchFamily="18" charset="0"/>
                <a:cs typeface="Times New Roman" pitchFamily="18" charset="0"/>
              </a:rPr>
              <a:t> </a:t>
            </a:r>
            <a:r>
              <a:rPr lang="ru-RU" sz="3000" b="1" i="1" dirty="0" err="1" smtClean="0">
                <a:solidFill>
                  <a:srgbClr val="FF0000"/>
                </a:solidFill>
                <a:latin typeface="Times New Roman" pitchFamily="18" charset="0"/>
                <a:cs typeface="Times New Roman" pitchFamily="18" charset="0"/>
              </a:rPr>
              <a:t>білімін</a:t>
            </a:r>
            <a:r>
              <a:rPr lang="ru-RU" sz="3000" b="1" i="1" dirty="0" smtClean="0">
                <a:solidFill>
                  <a:srgbClr val="FF0000"/>
                </a:solidFill>
                <a:latin typeface="Times New Roman" pitchFamily="18" charset="0"/>
                <a:cs typeface="Times New Roman" pitchFamily="18" charset="0"/>
              </a:rPr>
              <a:t> </a:t>
            </a:r>
            <a:r>
              <a:rPr lang="ru-RU" sz="3000" b="1" i="1" dirty="0" err="1" smtClean="0">
                <a:solidFill>
                  <a:srgbClr val="FF0000"/>
                </a:solidFill>
                <a:latin typeface="Times New Roman" pitchFamily="18" charset="0"/>
                <a:cs typeface="Times New Roman" pitchFamily="18" charset="0"/>
              </a:rPr>
              <a:t>жақсарту</a:t>
            </a:r>
            <a:r>
              <a:rPr lang="ru-RU" sz="3000" b="1" i="1" dirty="0" smtClean="0">
                <a:solidFill>
                  <a:srgbClr val="FF0000"/>
                </a:solidFill>
                <a:latin typeface="Times New Roman" pitchFamily="18" charset="0"/>
                <a:cs typeface="Times New Roman" pitchFamily="18" charset="0"/>
              </a:rPr>
              <a:t>» </a:t>
            </a:r>
            <a:endParaRPr lang="ru-RU" sz="3000" b="1" i="1" dirty="0" smtClean="0">
              <a:solidFill>
                <a:schemeClr val="hlink"/>
              </a:solidFill>
              <a:latin typeface="Times New Roman" pitchFamily="18" charset="0"/>
              <a:cs typeface="Times New Roman" pitchFamily="18" charset="0"/>
            </a:endParaRPr>
          </a:p>
          <a:p>
            <a:pPr marL="231775" indent="-231775" algn="just" eaLnBrk="1" hangingPunct="1">
              <a:buFontTx/>
              <a:buNone/>
            </a:pPr>
            <a:r>
              <a:rPr lang="ru-RU" sz="3000" b="1" i="1" dirty="0" err="1" smtClean="0">
                <a:latin typeface="Times New Roman" pitchFamily="18" charset="0"/>
                <a:cs typeface="Times New Roman" pitchFamily="18" charset="0"/>
              </a:rPr>
              <a:t>Мақсаттың</a:t>
            </a:r>
            <a:r>
              <a:rPr lang="ru-RU" sz="3000" b="1" i="1" dirty="0" smtClean="0">
                <a:latin typeface="Times New Roman" pitchFamily="18" charset="0"/>
                <a:cs typeface="Times New Roman" pitchFamily="18" charset="0"/>
              </a:rPr>
              <a:t> </a:t>
            </a:r>
            <a:r>
              <a:rPr lang="ru-RU" sz="3000" b="1" i="1" dirty="0" err="1" smtClean="0">
                <a:latin typeface="Times New Roman" pitchFamily="18" charset="0"/>
                <a:cs typeface="Times New Roman" pitchFamily="18" charset="0"/>
              </a:rPr>
              <a:t>талдауы</a:t>
            </a:r>
            <a:r>
              <a:rPr lang="ru-RU" sz="3000" b="1" i="1" dirty="0" smtClean="0">
                <a:latin typeface="Times New Roman" pitchFamily="18" charset="0"/>
                <a:cs typeface="Times New Roman" pitchFamily="18" charset="0"/>
              </a:rPr>
              <a:t>:</a:t>
            </a:r>
          </a:p>
          <a:p>
            <a:pPr marL="231775" indent="-231775" algn="just" eaLnBrk="1" hangingPunct="1"/>
            <a:r>
              <a:rPr lang="ru-RU" sz="3000" b="1" i="1" dirty="0" err="1" smtClean="0">
                <a:solidFill>
                  <a:srgbClr val="FF0000"/>
                </a:solidFill>
                <a:latin typeface="Times New Roman" pitchFamily="18" charset="0"/>
                <a:cs typeface="Times New Roman" pitchFamily="18" charset="0"/>
              </a:rPr>
              <a:t>Нақтылы</a:t>
            </a:r>
            <a:r>
              <a:rPr lang="ru-RU" sz="3000" b="1" i="1" dirty="0" smtClean="0">
                <a:solidFill>
                  <a:srgbClr val="FF0000"/>
                </a:solidFill>
                <a:latin typeface="Times New Roman" pitchFamily="18" charset="0"/>
                <a:cs typeface="Times New Roman" pitchFamily="18" charset="0"/>
              </a:rPr>
              <a:t> </a:t>
            </a:r>
            <a:r>
              <a:rPr lang="ru-RU" sz="3000" b="1" i="1" dirty="0" err="1" smtClean="0">
                <a:solidFill>
                  <a:srgbClr val="FF0000"/>
                </a:solidFill>
                <a:latin typeface="Times New Roman" pitchFamily="18" charset="0"/>
                <a:cs typeface="Times New Roman" pitchFamily="18" charset="0"/>
              </a:rPr>
              <a:t>емес</a:t>
            </a:r>
            <a:endParaRPr lang="ru-RU" sz="3000" b="1" i="1" dirty="0" smtClean="0">
              <a:solidFill>
                <a:srgbClr val="FF0000"/>
              </a:solidFill>
              <a:latin typeface="Times New Roman" pitchFamily="18" charset="0"/>
              <a:cs typeface="Times New Roman" pitchFamily="18" charset="0"/>
            </a:endParaRPr>
          </a:p>
          <a:p>
            <a:pPr marL="231775" indent="-231775" algn="just" eaLnBrk="1" hangingPunct="1"/>
            <a:r>
              <a:rPr lang="ru-RU" sz="3000" b="1" i="1" dirty="0" err="1" smtClean="0">
                <a:solidFill>
                  <a:srgbClr val="FF0000"/>
                </a:solidFill>
                <a:latin typeface="Times New Roman" pitchFamily="18" charset="0"/>
                <a:cs typeface="Times New Roman" pitchFamily="18" charset="0"/>
              </a:rPr>
              <a:t>Өлшеу</a:t>
            </a:r>
            <a:r>
              <a:rPr lang="ru-RU" sz="3000" b="1" i="1" dirty="0" smtClean="0">
                <a:solidFill>
                  <a:srgbClr val="FF0000"/>
                </a:solidFill>
                <a:latin typeface="Times New Roman" pitchFamily="18" charset="0"/>
                <a:cs typeface="Times New Roman" pitchFamily="18" charset="0"/>
              </a:rPr>
              <a:t> </a:t>
            </a:r>
            <a:r>
              <a:rPr lang="ru-RU" sz="3000" b="1" i="1" dirty="0" err="1" smtClean="0">
                <a:solidFill>
                  <a:srgbClr val="FF0000"/>
                </a:solidFill>
                <a:latin typeface="Times New Roman" pitchFamily="18" charset="0"/>
                <a:cs typeface="Times New Roman" pitchFamily="18" charset="0"/>
              </a:rPr>
              <a:t>қиын</a:t>
            </a:r>
            <a:endParaRPr lang="ru-RU" sz="3000" b="1" i="1" dirty="0" smtClean="0">
              <a:solidFill>
                <a:srgbClr val="FF0000"/>
              </a:solidFill>
              <a:latin typeface="Times New Roman" pitchFamily="18" charset="0"/>
              <a:cs typeface="Times New Roman" pitchFamily="18" charset="0"/>
            </a:endParaRPr>
          </a:p>
          <a:p>
            <a:pPr marL="231775" indent="-231775" algn="just" eaLnBrk="1" hangingPunct="1"/>
            <a:r>
              <a:rPr lang="kk-KZ" sz="3000" b="1" i="1" dirty="0" smtClean="0">
                <a:solidFill>
                  <a:srgbClr val="FF0000"/>
                </a:solidFill>
                <a:latin typeface="Times New Roman" pitchFamily="18" charset="0"/>
                <a:cs typeface="Times New Roman" pitchFamily="18" charset="0"/>
              </a:rPr>
              <a:t>Мерзімі көрсетілмеген</a:t>
            </a:r>
          </a:p>
        </p:txBody>
      </p:sp>
      <p:sp>
        <p:nvSpPr>
          <p:cNvPr id="17413" name="Rectangle 4"/>
          <p:cNvSpPr>
            <a:spLocks noGrp="1" noChangeArrowheads="1"/>
          </p:cNvSpPr>
          <p:nvPr>
            <p:ph type="body" sz="half" idx="2"/>
          </p:nvPr>
        </p:nvSpPr>
        <p:spPr>
          <a:xfrm>
            <a:off x="4429125" y="476672"/>
            <a:ext cx="4391347" cy="5976663"/>
          </a:xfrm>
        </p:spPr>
        <p:txBody>
          <a:bodyPr>
            <a:normAutofit/>
          </a:bodyPr>
          <a:lstStyle/>
          <a:p>
            <a:pPr marL="174625" indent="-174625" algn="just" eaLnBrk="1" hangingPunct="1">
              <a:spcBef>
                <a:spcPct val="0"/>
              </a:spcBef>
              <a:buFont typeface="Wingdings" pitchFamily="2" charset="2"/>
              <a:buNone/>
            </a:pPr>
            <a:r>
              <a:rPr lang="ru-RU" sz="3000" b="1" i="1" dirty="0" smtClean="0">
                <a:latin typeface="Times New Roman" pitchFamily="18" charset="0"/>
                <a:cs typeface="Times New Roman" pitchFamily="18" charset="0"/>
              </a:rPr>
              <a:t> </a:t>
            </a:r>
            <a:r>
              <a:rPr lang="en-US" sz="3000" b="1" i="1" dirty="0" smtClean="0">
                <a:latin typeface="Times New Roman" pitchFamily="18" charset="0"/>
                <a:cs typeface="Times New Roman" pitchFamily="18" charset="0"/>
              </a:rPr>
              <a:t>SMART</a:t>
            </a:r>
            <a:r>
              <a:rPr lang="ru-RU" sz="3000" b="1" i="1" dirty="0" smtClean="0">
                <a:latin typeface="Times New Roman" pitchFamily="18" charset="0"/>
                <a:cs typeface="Times New Roman" pitchFamily="18" charset="0"/>
              </a:rPr>
              <a:t> </a:t>
            </a:r>
            <a:r>
              <a:rPr lang="ru-RU" sz="3000" b="1" i="1" dirty="0" err="1" smtClean="0">
                <a:latin typeface="Times New Roman" pitchFamily="18" charset="0"/>
                <a:cs typeface="Times New Roman" pitchFamily="18" charset="0"/>
              </a:rPr>
              <a:t>негізінде</a:t>
            </a:r>
            <a:r>
              <a:rPr lang="ru-RU" sz="3000" b="1" i="1" dirty="0" smtClean="0">
                <a:latin typeface="Times New Roman" pitchFamily="18" charset="0"/>
                <a:cs typeface="Times New Roman" pitchFamily="18" charset="0"/>
              </a:rPr>
              <a:t> </a:t>
            </a:r>
            <a:r>
              <a:rPr lang="ru-RU" sz="3000" b="1" i="1" dirty="0" err="1" smtClean="0">
                <a:latin typeface="Times New Roman" pitchFamily="18" charset="0"/>
                <a:cs typeface="Times New Roman" pitchFamily="18" charset="0"/>
              </a:rPr>
              <a:t>қойылған</a:t>
            </a:r>
            <a:r>
              <a:rPr lang="ru-RU" sz="3000" b="1" i="1" dirty="0" smtClean="0">
                <a:latin typeface="Times New Roman" pitchFamily="18" charset="0"/>
                <a:cs typeface="Times New Roman" pitchFamily="18" charset="0"/>
              </a:rPr>
              <a:t> </a:t>
            </a:r>
            <a:r>
              <a:rPr lang="ru-RU" sz="3000" b="1" i="1" dirty="0" err="1" smtClean="0">
                <a:latin typeface="Times New Roman" pitchFamily="18" charset="0"/>
                <a:cs typeface="Times New Roman" pitchFamily="18" charset="0"/>
              </a:rPr>
              <a:t>мақсат</a:t>
            </a:r>
            <a:r>
              <a:rPr lang="ru-RU" sz="3000" b="1" i="1" dirty="0" smtClean="0">
                <a:latin typeface="Times New Roman" pitchFamily="18" charset="0"/>
                <a:cs typeface="Times New Roman" pitchFamily="18" charset="0"/>
              </a:rPr>
              <a:t>:</a:t>
            </a:r>
          </a:p>
          <a:p>
            <a:pPr marL="174625" indent="-174625" algn="just" eaLnBrk="1" hangingPunct="1">
              <a:spcBef>
                <a:spcPct val="0"/>
              </a:spcBef>
              <a:buFont typeface="Wingdings" pitchFamily="2" charset="2"/>
              <a:buNone/>
            </a:pPr>
            <a:r>
              <a:rPr lang="ru-RU" sz="3000" b="1" i="1" dirty="0" smtClean="0">
                <a:latin typeface="Times New Roman" pitchFamily="18" charset="0"/>
                <a:cs typeface="Times New Roman" pitchFamily="18" charset="0"/>
              </a:rPr>
              <a:t> </a:t>
            </a:r>
            <a:r>
              <a:rPr lang="ru-RU" sz="2600" b="1" i="1" dirty="0" smtClean="0">
                <a:solidFill>
                  <a:schemeClr val="hlink"/>
                </a:solidFill>
                <a:latin typeface="Times New Roman" pitchFamily="18" charset="0"/>
                <a:cs typeface="Times New Roman" pitchFamily="18" charset="0"/>
              </a:rPr>
              <a:t>«</a:t>
            </a:r>
            <a:r>
              <a:rPr lang="ru-RU" sz="2600" b="1" i="1" dirty="0" err="1" smtClean="0">
                <a:solidFill>
                  <a:schemeClr val="hlink"/>
                </a:solidFill>
                <a:latin typeface="Times New Roman" pitchFamily="18" charset="0"/>
                <a:cs typeface="Times New Roman" pitchFamily="18" charset="0"/>
              </a:rPr>
              <a:t>екі</a:t>
            </a:r>
            <a:r>
              <a:rPr lang="ru-RU" sz="2600" b="1" i="1" dirty="0" smtClean="0">
                <a:solidFill>
                  <a:schemeClr val="hlink"/>
                </a:solidFill>
                <a:latin typeface="Times New Roman" pitchFamily="18" charset="0"/>
                <a:cs typeface="Times New Roman" pitchFamily="18" charset="0"/>
              </a:rPr>
              <a:t> </a:t>
            </a:r>
            <a:r>
              <a:rPr lang="ru-RU" sz="2600" b="1" i="1" dirty="0" err="1" smtClean="0">
                <a:solidFill>
                  <a:schemeClr val="hlink"/>
                </a:solidFill>
                <a:latin typeface="Times New Roman" pitchFamily="18" charset="0"/>
                <a:cs typeface="Times New Roman" pitchFamily="18" charset="0"/>
              </a:rPr>
              <a:t>апта</a:t>
            </a:r>
            <a:r>
              <a:rPr lang="ru-RU" sz="2600" b="1" i="1" dirty="0" smtClean="0">
                <a:solidFill>
                  <a:schemeClr val="hlink"/>
                </a:solidFill>
                <a:latin typeface="Times New Roman" pitchFamily="18" charset="0"/>
                <a:cs typeface="Times New Roman" pitchFamily="18" charset="0"/>
              </a:rPr>
              <a:t> </a:t>
            </a:r>
            <a:r>
              <a:rPr lang="ru-RU" sz="2600" b="1" i="1" dirty="0" err="1" smtClean="0">
                <a:solidFill>
                  <a:schemeClr val="hlink"/>
                </a:solidFill>
                <a:latin typeface="Times New Roman" pitchFamily="18" charset="0"/>
                <a:cs typeface="Times New Roman" pitchFamily="18" charset="0"/>
              </a:rPr>
              <a:t>ішінде</a:t>
            </a:r>
            <a:r>
              <a:rPr lang="ru-RU" sz="2600" b="1" i="1" dirty="0" smtClean="0">
                <a:solidFill>
                  <a:schemeClr val="hlink"/>
                </a:solidFill>
                <a:latin typeface="Times New Roman" pitchFamily="18" charset="0"/>
                <a:cs typeface="Times New Roman" pitchFamily="18" charset="0"/>
              </a:rPr>
              <a:t> </a:t>
            </a:r>
            <a:r>
              <a:rPr lang="ru-RU" sz="2600" b="1" i="1" dirty="0" err="1" smtClean="0">
                <a:solidFill>
                  <a:schemeClr val="hlink"/>
                </a:solidFill>
                <a:latin typeface="Times New Roman" pitchFamily="18" charset="0"/>
                <a:cs typeface="Times New Roman" pitchFamily="18" charset="0"/>
              </a:rPr>
              <a:t>теңдеулер</a:t>
            </a:r>
            <a:r>
              <a:rPr lang="ru-RU" sz="2600" b="1" i="1" dirty="0" smtClean="0">
                <a:solidFill>
                  <a:schemeClr val="hlink"/>
                </a:solidFill>
                <a:latin typeface="Times New Roman" pitchFamily="18" charset="0"/>
                <a:cs typeface="Times New Roman" pitchFamily="18" charset="0"/>
              </a:rPr>
              <a:t> </a:t>
            </a:r>
            <a:r>
              <a:rPr lang="ru-RU" sz="2600" b="1" i="1" dirty="0" err="1" smtClean="0">
                <a:solidFill>
                  <a:schemeClr val="hlink"/>
                </a:solidFill>
                <a:latin typeface="Times New Roman" pitchFamily="18" charset="0"/>
                <a:cs typeface="Times New Roman" pitchFamily="18" charset="0"/>
              </a:rPr>
              <a:t>жүйесін</a:t>
            </a:r>
            <a:r>
              <a:rPr lang="ru-RU" sz="2600" b="1" i="1" dirty="0" smtClean="0">
                <a:solidFill>
                  <a:schemeClr val="hlink"/>
                </a:solidFill>
                <a:latin typeface="Times New Roman" pitchFamily="18" charset="0"/>
                <a:cs typeface="Times New Roman" pitchFamily="18" charset="0"/>
              </a:rPr>
              <a:t> </a:t>
            </a:r>
            <a:r>
              <a:rPr lang="ru-RU" sz="2600" b="1" i="1" dirty="0" err="1" smtClean="0">
                <a:solidFill>
                  <a:schemeClr val="hlink"/>
                </a:solidFill>
                <a:latin typeface="Times New Roman" pitchFamily="18" charset="0"/>
                <a:cs typeface="Times New Roman" pitchFamily="18" charset="0"/>
              </a:rPr>
              <a:t>шешіп</a:t>
            </a:r>
            <a:r>
              <a:rPr lang="ru-RU" sz="2600" b="1" i="1" dirty="0" smtClean="0">
                <a:solidFill>
                  <a:schemeClr val="hlink"/>
                </a:solidFill>
                <a:latin typeface="Times New Roman" pitchFamily="18" charset="0"/>
                <a:cs typeface="Times New Roman" pitchFamily="18" charset="0"/>
              </a:rPr>
              <a:t> </a:t>
            </a:r>
            <a:r>
              <a:rPr lang="ru-RU" sz="2600" b="1" i="1" dirty="0" err="1" smtClean="0">
                <a:solidFill>
                  <a:schemeClr val="hlink"/>
                </a:solidFill>
                <a:latin typeface="Times New Roman" pitchFamily="18" charset="0"/>
                <a:cs typeface="Times New Roman" pitchFamily="18" charset="0"/>
              </a:rPr>
              <a:t>үйрену</a:t>
            </a:r>
            <a:endParaRPr lang="ru-RU" sz="2600" b="1" i="1" dirty="0" smtClean="0">
              <a:solidFill>
                <a:schemeClr val="hlink"/>
              </a:solidFill>
              <a:latin typeface="Times New Roman" pitchFamily="18" charset="0"/>
              <a:cs typeface="Times New Roman" pitchFamily="18" charset="0"/>
            </a:endParaRPr>
          </a:p>
          <a:p>
            <a:pPr marL="174625" indent="-174625" algn="just" eaLnBrk="1" hangingPunct="1">
              <a:spcBef>
                <a:spcPct val="0"/>
              </a:spcBef>
              <a:buFont typeface="Wingdings" pitchFamily="2" charset="2"/>
              <a:buNone/>
            </a:pPr>
            <a:r>
              <a:rPr lang="ru-RU" sz="2600" b="1" i="1" dirty="0" smtClean="0">
                <a:solidFill>
                  <a:schemeClr val="hlink"/>
                </a:solidFill>
                <a:latin typeface="Times New Roman" pitchFamily="18" charset="0"/>
                <a:cs typeface="Times New Roman" pitchFamily="18" charset="0"/>
              </a:rPr>
              <a:t>(научиться решать системы уравнений двумя способами в течение двух недель)</a:t>
            </a:r>
          </a:p>
          <a:p>
            <a:pPr marL="174625" indent="-174625" algn="just" eaLnBrk="1" hangingPunct="1">
              <a:spcBef>
                <a:spcPct val="0"/>
              </a:spcBef>
              <a:buFont typeface="Wingdings" pitchFamily="2" charset="2"/>
              <a:buNone/>
            </a:pPr>
            <a:r>
              <a:rPr lang="ru-RU" sz="3000" b="1" i="1" dirty="0" smtClean="0">
                <a:latin typeface="Times New Roman" pitchFamily="18" charset="0"/>
                <a:cs typeface="Times New Roman" pitchFamily="18" charset="0"/>
              </a:rPr>
              <a:t>   </a:t>
            </a:r>
            <a:endParaRPr lang="kk-KZ" sz="3000" b="1" i="1" dirty="0" smtClean="0">
              <a:latin typeface="Times New Roman" pitchFamily="18" charset="0"/>
              <a:cs typeface="Times New Roman" pitchFamily="18" charset="0"/>
            </a:endParaRPr>
          </a:p>
          <a:p>
            <a:pPr marL="174625" indent="-174625" eaLnBrk="1" hangingPunct="1">
              <a:spcBef>
                <a:spcPct val="0"/>
              </a:spcBef>
              <a:buFont typeface="Wingdings" pitchFamily="2" charset="2"/>
              <a:buNone/>
            </a:pPr>
            <a:endParaRPr lang="ru-RU" sz="2400" b="1" i="1" dirty="0" smtClean="0"/>
          </a:p>
        </p:txBody>
      </p:sp>
    </p:spTree>
    <p:extLst>
      <p:ext uri="{BB962C8B-B14F-4D97-AF65-F5344CB8AC3E}">
        <p14:creationId xmlns:p14="http://schemas.microsoft.com/office/powerpoint/2010/main" val="1630092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sz="half" idx="1"/>
          </p:nvPr>
        </p:nvSpPr>
        <p:spPr/>
        <p:txBody>
          <a:bodyPr/>
          <a:lstStyle/>
          <a:p>
            <a:pPr marL="0" lvl="0" indent="0" algn="just">
              <a:buNone/>
            </a:pPr>
            <a:r>
              <a:rPr lang="ru-RU" sz="3000" i="1" dirty="0" err="1">
                <a:solidFill>
                  <a:prstClr val="black"/>
                </a:solidFill>
                <a:latin typeface="Times New Roman" pitchFamily="18" charset="0"/>
                <a:cs typeface="Times New Roman" pitchFamily="18" charset="0"/>
              </a:rPr>
              <a:t>Ма</a:t>
            </a:r>
            <a:r>
              <a:rPr lang="kk-KZ" sz="3000" i="1" dirty="0">
                <a:solidFill>
                  <a:prstClr val="black"/>
                </a:solidFill>
                <a:latin typeface="Times New Roman" pitchFamily="18" charset="0"/>
                <a:cs typeface="Times New Roman" pitchFamily="18" charset="0"/>
              </a:rPr>
              <a:t>қсат: </a:t>
            </a:r>
            <a:r>
              <a:rPr lang="kk-KZ" sz="3000" b="1" i="1" dirty="0">
                <a:solidFill>
                  <a:srgbClr val="FF0000"/>
                </a:solidFill>
                <a:latin typeface="Times New Roman" pitchFamily="18" charset="0"/>
                <a:cs typeface="Times New Roman" pitchFamily="18" charset="0"/>
              </a:rPr>
              <a:t>Мен үй тұрғызамын.</a:t>
            </a:r>
          </a:p>
          <a:p>
            <a:endParaRPr lang="ru-RU" dirty="0"/>
          </a:p>
        </p:txBody>
      </p:sp>
      <p:sp>
        <p:nvSpPr>
          <p:cNvPr id="4" name="Объект 3"/>
          <p:cNvSpPr>
            <a:spLocks noGrp="1"/>
          </p:cNvSpPr>
          <p:nvPr>
            <p:ph sz="half" idx="2"/>
          </p:nvPr>
        </p:nvSpPr>
        <p:spPr/>
        <p:txBody>
          <a:bodyPr/>
          <a:lstStyle/>
          <a:p>
            <a:pPr marL="174625" lvl="0" indent="-174625" algn="just">
              <a:spcBef>
                <a:spcPct val="0"/>
              </a:spcBef>
              <a:buNone/>
            </a:pPr>
            <a:r>
              <a:rPr lang="en-US" sz="3000" b="1" i="1" dirty="0">
                <a:solidFill>
                  <a:prstClr val="black"/>
                </a:solidFill>
                <a:latin typeface="Times New Roman" pitchFamily="18" charset="0"/>
                <a:cs typeface="Times New Roman" pitchFamily="18" charset="0"/>
              </a:rPr>
              <a:t>SMART  </a:t>
            </a:r>
            <a:r>
              <a:rPr lang="kk-KZ" sz="3000" b="1" i="1" dirty="0">
                <a:solidFill>
                  <a:prstClr val="black"/>
                </a:solidFill>
                <a:latin typeface="Times New Roman" pitchFamily="18" charset="0"/>
                <a:cs typeface="Times New Roman" pitchFamily="18" charset="0"/>
              </a:rPr>
              <a:t>м</a:t>
            </a:r>
            <a:r>
              <a:rPr lang="ru-RU" sz="3000" b="1" i="1" dirty="0" err="1">
                <a:solidFill>
                  <a:prstClr val="black"/>
                </a:solidFill>
                <a:latin typeface="Times New Roman" pitchFamily="18" charset="0"/>
                <a:cs typeface="Times New Roman" pitchFamily="18" charset="0"/>
              </a:rPr>
              <a:t>ақсат</a:t>
            </a:r>
            <a:r>
              <a:rPr lang="ru-RU" sz="3000" b="1" i="1" dirty="0">
                <a:solidFill>
                  <a:prstClr val="black"/>
                </a:solidFill>
                <a:latin typeface="Times New Roman" pitchFamily="18" charset="0"/>
                <a:cs typeface="Times New Roman" pitchFamily="18" charset="0"/>
              </a:rPr>
              <a:t>: </a:t>
            </a:r>
            <a:r>
              <a:rPr lang="ru-RU" sz="3000" b="1" i="1" dirty="0" err="1">
                <a:solidFill>
                  <a:srgbClr val="0070C0"/>
                </a:solidFill>
                <a:latin typeface="Times New Roman" pitchFamily="18" charset="0"/>
                <a:cs typeface="Times New Roman" pitchFamily="18" charset="0"/>
              </a:rPr>
              <a:t>биыл</a:t>
            </a:r>
            <a:r>
              <a:rPr lang="ru-RU" sz="3000" b="1" i="1" dirty="0">
                <a:solidFill>
                  <a:srgbClr val="0070C0"/>
                </a:solidFill>
                <a:latin typeface="Times New Roman" pitchFamily="18" charset="0"/>
                <a:cs typeface="Times New Roman" pitchFamily="18" charset="0"/>
              </a:rPr>
              <a:t> </a:t>
            </a:r>
            <a:r>
              <a:rPr lang="ru-RU" sz="3000" b="1" i="1" dirty="0" err="1">
                <a:solidFill>
                  <a:srgbClr val="0070C0"/>
                </a:solidFill>
                <a:latin typeface="Times New Roman" pitchFamily="18" charset="0"/>
                <a:cs typeface="Times New Roman" pitchFamily="18" charset="0"/>
              </a:rPr>
              <a:t>жаз</a:t>
            </a:r>
            <a:r>
              <a:rPr lang="ru-RU" sz="3000" b="1" i="1" dirty="0">
                <a:solidFill>
                  <a:srgbClr val="0070C0"/>
                </a:solidFill>
                <a:latin typeface="Times New Roman" pitchFamily="18" charset="0"/>
                <a:cs typeface="Times New Roman" pitchFamily="18" charset="0"/>
              </a:rPr>
              <a:t> </a:t>
            </a:r>
            <a:r>
              <a:rPr lang="ru-RU" sz="3000" b="1" i="1" dirty="0" err="1">
                <a:solidFill>
                  <a:srgbClr val="0070C0"/>
                </a:solidFill>
                <a:latin typeface="Times New Roman" pitchFamily="18" charset="0"/>
                <a:cs typeface="Times New Roman" pitchFamily="18" charset="0"/>
              </a:rPr>
              <a:t>айында</a:t>
            </a:r>
            <a:r>
              <a:rPr lang="ru-RU" sz="3000" b="1" i="1" dirty="0">
                <a:solidFill>
                  <a:srgbClr val="0070C0"/>
                </a:solidFill>
                <a:latin typeface="Times New Roman" pitchFamily="18" charset="0"/>
                <a:cs typeface="Times New Roman" pitchFamily="18" charset="0"/>
              </a:rPr>
              <a:t> </a:t>
            </a:r>
            <a:r>
              <a:rPr lang="ru-RU" sz="3000" b="1" i="1" dirty="0" err="1">
                <a:solidFill>
                  <a:srgbClr val="0070C0"/>
                </a:solidFill>
                <a:latin typeface="Times New Roman" pitchFamily="18" charset="0"/>
                <a:cs typeface="Times New Roman" pitchFamily="18" charset="0"/>
              </a:rPr>
              <a:t>екі</a:t>
            </a:r>
            <a:r>
              <a:rPr lang="ru-RU" sz="3000" b="1" i="1" dirty="0">
                <a:solidFill>
                  <a:srgbClr val="0070C0"/>
                </a:solidFill>
                <a:latin typeface="Times New Roman" pitchFamily="18" charset="0"/>
                <a:cs typeface="Times New Roman" pitchFamily="18" charset="0"/>
              </a:rPr>
              <a:t> </a:t>
            </a:r>
            <a:r>
              <a:rPr lang="ru-RU" sz="3000" b="1" i="1" dirty="0" err="1">
                <a:solidFill>
                  <a:srgbClr val="0070C0"/>
                </a:solidFill>
                <a:latin typeface="Times New Roman" pitchFamily="18" charset="0"/>
                <a:cs typeface="Times New Roman" pitchFamily="18" charset="0"/>
              </a:rPr>
              <a:t>қабатты</a:t>
            </a:r>
            <a:r>
              <a:rPr lang="ru-RU" sz="3000" b="1" i="1" dirty="0">
                <a:solidFill>
                  <a:srgbClr val="0070C0"/>
                </a:solidFill>
                <a:latin typeface="Times New Roman" pitchFamily="18" charset="0"/>
                <a:cs typeface="Times New Roman" pitchFamily="18" charset="0"/>
              </a:rPr>
              <a:t> </a:t>
            </a:r>
            <a:r>
              <a:rPr lang="ru-RU" sz="3000" b="1" i="1" dirty="0" err="1">
                <a:solidFill>
                  <a:srgbClr val="0070C0"/>
                </a:solidFill>
                <a:latin typeface="Times New Roman" pitchFamily="18" charset="0"/>
                <a:cs typeface="Times New Roman" pitchFamily="18" charset="0"/>
              </a:rPr>
              <a:t>үй</a:t>
            </a:r>
            <a:r>
              <a:rPr lang="ru-RU" sz="3000" b="1" i="1" dirty="0">
                <a:solidFill>
                  <a:srgbClr val="0070C0"/>
                </a:solidFill>
                <a:latin typeface="Times New Roman" pitchFamily="18" charset="0"/>
                <a:cs typeface="Times New Roman" pitchFamily="18" charset="0"/>
              </a:rPr>
              <a:t> </a:t>
            </a:r>
            <a:r>
              <a:rPr lang="ru-RU" sz="3000" b="1" i="1" dirty="0" err="1">
                <a:solidFill>
                  <a:srgbClr val="0070C0"/>
                </a:solidFill>
                <a:latin typeface="Times New Roman" pitchFamily="18" charset="0"/>
                <a:cs typeface="Times New Roman" pitchFamily="18" charset="0"/>
              </a:rPr>
              <a:t>тұрғызамын</a:t>
            </a:r>
            <a:r>
              <a:rPr lang="ru-RU" sz="3000" b="1" i="1" dirty="0">
                <a:solidFill>
                  <a:srgbClr val="0070C0"/>
                </a:solidFill>
                <a:latin typeface="Times New Roman" pitchFamily="18" charset="0"/>
                <a:cs typeface="Times New Roman" pitchFamily="18" charset="0"/>
              </a:rPr>
              <a:t>.</a:t>
            </a:r>
          </a:p>
          <a:p>
            <a:pPr marL="174625" lvl="0" indent="-174625">
              <a:spcBef>
                <a:spcPct val="0"/>
              </a:spcBef>
              <a:buNone/>
            </a:pPr>
            <a:r>
              <a:rPr lang="ru-RU" sz="3000" b="1" i="1" dirty="0">
                <a:solidFill>
                  <a:prstClr val="black"/>
                </a:solidFill>
                <a:latin typeface="Times New Roman" pitchFamily="18" charset="0"/>
                <a:cs typeface="Times New Roman" pitchFamily="18" charset="0"/>
              </a:rPr>
              <a:t>  </a:t>
            </a:r>
            <a:endParaRPr lang="kk-KZ" sz="3000" b="1" i="1" dirty="0">
              <a:solidFill>
                <a:prstClr val="black"/>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14853377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Объект 2"/>
          <p:cNvSpPr>
            <a:spLocks noGrp="1"/>
          </p:cNvSpPr>
          <p:nvPr>
            <p:ph idx="1"/>
          </p:nvPr>
        </p:nvSpPr>
        <p:spPr>
          <a:xfrm>
            <a:off x="457200" y="260350"/>
            <a:ext cx="8229600" cy="6264275"/>
          </a:xfrm>
        </p:spPr>
        <p:txBody>
          <a:bodyPr/>
          <a:lstStyle/>
          <a:p>
            <a:pPr marL="0" indent="0" algn="ctr" eaLnBrk="1" hangingPunct="1">
              <a:buFont typeface="Arial" charset="0"/>
              <a:buNone/>
            </a:pPr>
            <a:r>
              <a:rPr lang="ru-RU" b="1" smtClean="0">
                <a:solidFill>
                  <a:srgbClr val="17375E"/>
                </a:solidFill>
                <a:latin typeface="Times New Roman" pitchFamily="18" charset="0"/>
                <a:cs typeface="Tahoma" pitchFamily="34" charset="0"/>
              </a:rPr>
              <a:t>Мақсаттарды анықтау кезінде </a:t>
            </a:r>
            <a:r>
              <a:rPr lang="en-US" b="1" smtClean="0">
                <a:solidFill>
                  <a:srgbClr val="17375E"/>
                </a:solidFill>
                <a:latin typeface="Times New Roman" pitchFamily="18" charset="0"/>
                <a:cs typeface="Tahoma" pitchFamily="34" charset="0"/>
              </a:rPr>
              <a:t>SMART </a:t>
            </a:r>
            <a:r>
              <a:rPr lang="ru-RU" b="1" smtClean="0">
                <a:solidFill>
                  <a:srgbClr val="17375E"/>
                </a:solidFill>
                <a:latin typeface="Times New Roman" pitchFamily="18" charset="0"/>
                <a:cs typeface="Tahoma" pitchFamily="34" charset="0"/>
              </a:rPr>
              <a:t>техникасын қолдану</a:t>
            </a:r>
            <a:endParaRPr lang="en-US" b="1" smtClean="0">
              <a:solidFill>
                <a:srgbClr val="17375E"/>
              </a:solidFill>
              <a:latin typeface="Times New Roman" pitchFamily="18" charset="0"/>
              <a:cs typeface="Tahoma" pitchFamily="34" charset="0"/>
            </a:endParaRPr>
          </a:p>
          <a:p>
            <a:pPr marL="0" indent="0" algn="ctr" eaLnBrk="1" hangingPunct="1">
              <a:buFont typeface="Arial" charset="0"/>
              <a:buNone/>
            </a:pPr>
            <a:endParaRPr lang="ru-RU" b="1" smtClean="0">
              <a:latin typeface="Times New Roman" pitchFamily="18" charset="0"/>
            </a:endParaRPr>
          </a:p>
        </p:txBody>
      </p:sp>
      <p:graphicFrame>
        <p:nvGraphicFramePr>
          <p:cNvPr id="19486" name="Group 30"/>
          <p:cNvGraphicFramePr>
            <a:graphicFrameLocks noGrp="1"/>
          </p:cNvGraphicFramePr>
          <p:nvPr/>
        </p:nvGraphicFramePr>
        <p:xfrm>
          <a:off x="395288" y="1412875"/>
          <a:ext cx="8424862" cy="5076827"/>
        </p:xfrm>
        <a:graphic>
          <a:graphicData uri="http://schemas.openxmlformats.org/drawingml/2006/table">
            <a:tbl>
              <a:tblPr/>
              <a:tblGrid>
                <a:gridCol w="1655762"/>
                <a:gridCol w="1873250"/>
                <a:gridCol w="4895850"/>
              </a:tblGrid>
              <a:tr h="1085850">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S </a:t>
                      </a:r>
                      <a:r>
                        <a:rPr kumimoji="0" lang="kk-KZ"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r>
                        <a:rPr kumimoji="0" lang="en-US"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s</a:t>
                      </a:r>
                      <a:r>
                        <a:rPr kumimoji="0" lang="ru-RU"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pecific</a:t>
                      </a:r>
                      <a:r>
                        <a:rPr kumimoji="0" lang="kk-KZ"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endParaRPr kumimoji="0" lang="ru-RU" sz="20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kk-KZ"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нақтылық</a:t>
                      </a:r>
                      <a:endParaRPr kumimoji="0" lang="ru-RU" sz="20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kk-KZ" sz="20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оған жету үрдісіне </a:t>
                      </a:r>
                      <a:r>
                        <a:rPr kumimoji="0" lang="ru-RU" sz="20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т</a:t>
                      </a:r>
                      <a:r>
                        <a:rPr kumimoji="0" lang="kk-KZ" sz="20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артылған Қатысушылар, оның неден құралатынын түсінуі тиіс</a:t>
                      </a:r>
                      <a:endParaRPr kumimoji="0" lang="ru-RU" sz="20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90613">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M</a:t>
                      </a:r>
                      <a:r>
                        <a:rPr kumimoji="0" lang="kk-KZ"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a:t>
                      </a:r>
                      <a:r>
                        <a:rPr kumimoji="0" lang="en-US"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m</a:t>
                      </a:r>
                      <a:r>
                        <a:rPr kumimoji="0" lang="kk-KZ"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easurable)</a:t>
                      </a:r>
                      <a:endParaRPr kumimoji="0" lang="ru-RU" sz="20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kk-KZ"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өлшенушілік</a:t>
                      </a:r>
                      <a:r>
                        <a:rPr kumimoji="0" lang="kk-KZ" sz="20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a:t>
                      </a:r>
                      <a:endParaRPr kumimoji="0" lang="ru-RU" sz="20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kk-KZ" sz="20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оған жету үдерісіне тартылған Қатысушылар, олардың мақсатқа жеткен, жетпегенін түсінуі тиіс</a:t>
                      </a:r>
                      <a:endParaRPr kumimoji="0" lang="ru-RU" sz="20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90613">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a:t>
                      </a:r>
                      <a:r>
                        <a:rPr kumimoji="0" lang="kk-KZ"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a:t>
                      </a:r>
                      <a:r>
                        <a:rPr kumimoji="0" lang="en-US"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achievable</a:t>
                      </a:r>
                      <a:r>
                        <a:rPr kumimoji="0" lang="kk-KZ"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endParaRPr kumimoji="0" lang="ru-RU" sz="20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kk-KZ"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қол жеткізушілік</a:t>
                      </a:r>
                      <a:r>
                        <a:rPr kumimoji="0" lang="kk-KZ" sz="20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a:t>
                      </a:r>
                      <a:endParaRPr kumimoji="0" lang="ru-RU" sz="20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kk-KZ" sz="20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оған жету үрдісіне тартылған Қатысушылар, тиісті ресурстарды игеруі тиіс.</a:t>
                      </a:r>
                      <a:endParaRPr kumimoji="0" lang="ru-RU" sz="20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191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R</a:t>
                      </a:r>
                      <a:r>
                        <a:rPr kumimoji="0" lang="kk-KZ"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a:t>
                      </a:r>
                      <a:r>
                        <a:rPr kumimoji="0" lang="en-US"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realistic</a:t>
                      </a:r>
                      <a:r>
                        <a:rPr kumimoji="0" lang="kk-KZ"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endParaRPr kumimoji="0" lang="ru-RU" sz="20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kk-KZ"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шынайылық</a:t>
                      </a:r>
                      <a:endParaRPr kumimoji="0" lang="ru-RU" sz="20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kk-KZ" sz="20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нақты нәтижеге бағытталады</a:t>
                      </a:r>
                      <a:endParaRPr kumimoji="0" lang="ru-RU" sz="20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90613">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T </a:t>
                      </a:r>
                      <a:r>
                        <a:rPr kumimoji="0" lang="kk-KZ"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r>
                        <a:rPr kumimoji="0" lang="en-US"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timerelated</a:t>
                      </a:r>
                      <a:r>
                        <a:rPr kumimoji="0" lang="kk-KZ"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a:t>
                      </a:r>
                      <a:endParaRPr kumimoji="0" lang="ru-RU" sz="20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kk-KZ" sz="2000" b="1"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уақытпен белгіленген</a:t>
                      </a:r>
                      <a:endParaRPr kumimoji="0" lang="ru-RU" sz="20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kk-KZ" sz="20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әрбір мақсаттар үшін оған жетудің уақытша жиегі анықталуы тиіс.</a:t>
                      </a:r>
                      <a:endParaRPr kumimoji="0" lang="ru-RU" sz="20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9484" name="Rectangle 1"/>
          <p:cNvSpPr>
            <a:spLocks noChangeArrowheads="1"/>
          </p:cNvSpPr>
          <p:nvPr/>
        </p:nvSpPr>
        <p:spPr bwMode="auto">
          <a:xfrm>
            <a:off x="1533525" y="2916238"/>
            <a:ext cx="9144000" cy="457200"/>
          </a:xfrm>
          <a:prstGeom prst="rect">
            <a:avLst/>
          </a:prstGeom>
          <a:noFill/>
          <a:ln w="9525">
            <a:noFill/>
            <a:miter lim="800000"/>
            <a:headEnd/>
            <a:tailEnd/>
          </a:ln>
        </p:spPr>
        <p:txBody>
          <a:bodyPr wrap="none" anchor="ctr">
            <a:spAutoFit/>
          </a:bodyPr>
          <a:lstStyle/>
          <a:p>
            <a:endParaRPr lang="ru-RU">
              <a:cs typeface="Arial" charset="0"/>
            </a:endParaRPr>
          </a:p>
        </p:txBody>
      </p:sp>
    </p:spTree>
    <p:extLst>
      <p:ext uri="{BB962C8B-B14F-4D97-AF65-F5344CB8AC3E}">
        <p14:creationId xmlns:p14="http://schemas.microsoft.com/office/powerpoint/2010/main" val="16588938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Объект 2"/>
          <p:cNvSpPr>
            <a:spLocks noGrp="1"/>
          </p:cNvSpPr>
          <p:nvPr>
            <p:ph idx="1"/>
          </p:nvPr>
        </p:nvSpPr>
        <p:spPr>
          <a:xfrm>
            <a:off x="107950" y="17463"/>
            <a:ext cx="9036050" cy="1368425"/>
          </a:xfrm>
        </p:spPr>
        <p:txBody>
          <a:bodyPr/>
          <a:lstStyle/>
          <a:p>
            <a:pPr marL="0" indent="0" algn="ctr" eaLnBrk="1" hangingPunct="1">
              <a:lnSpc>
                <a:spcPct val="115000"/>
              </a:lnSpc>
              <a:spcAft>
                <a:spcPts val="1000"/>
              </a:spcAft>
              <a:buFont typeface="Arial" charset="0"/>
              <a:buNone/>
            </a:pPr>
            <a:r>
              <a:rPr lang="kk-KZ" sz="2400" b="1" smtClean="0">
                <a:solidFill>
                  <a:srgbClr val="17375E"/>
                </a:solidFill>
                <a:latin typeface="Tahoma" pitchFamily="34" charset="0"/>
                <a:cs typeface="Tahoma" pitchFamily="34" charset="0"/>
              </a:rPr>
              <a:t>Жоспарлау алдында мұғалім өзіне қажетті сұрақтарды қоя білу керек /</a:t>
            </a:r>
            <a:br>
              <a:rPr lang="kk-KZ" sz="2400" b="1" smtClean="0">
                <a:solidFill>
                  <a:srgbClr val="17375E"/>
                </a:solidFill>
                <a:latin typeface="Tahoma" pitchFamily="34" charset="0"/>
                <a:cs typeface="Tahoma" pitchFamily="34" charset="0"/>
              </a:rPr>
            </a:br>
            <a:r>
              <a:rPr lang="kk-KZ" sz="2400" b="1" smtClean="0">
                <a:solidFill>
                  <a:srgbClr val="17375E"/>
                </a:solidFill>
                <a:latin typeface="Tahoma" pitchFamily="34" charset="0"/>
                <a:cs typeface="Tahoma" pitchFamily="34" charset="0"/>
              </a:rPr>
              <a:t>Вопросы перед планированием урока:</a:t>
            </a:r>
            <a:endParaRPr lang="ru-RU" sz="2400" smtClean="0"/>
          </a:p>
        </p:txBody>
      </p:sp>
      <p:graphicFrame>
        <p:nvGraphicFramePr>
          <p:cNvPr id="2" name="Таблица 1"/>
          <p:cNvGraphicFramePr>
            <a:graphicFrameLocks noGrp="1"/>
          </p:cNvGraphicFramePr>
          <p:nvPr/>
        </p:nvGraphicFramePr>
        <p:xfrm>
          <a:off x="0" y="1484313"/>
          <a:ext cx="9144000" cy="5156200"/>
        </p:xfrm>
        <a:graphic>
          <a:graphicData uri="http://schemas.openxmlformats.org/drawingml/2006/table">
            <a:tbl>
              <a:tblPr firstRow="1" bandRow="1">
                <a:tableStyleId>{5940675A-B579-460E-94D1-54222C63F5DA}</a:tableStyleId>
              </a:tblPr>
              <a:tblGrid>
                <a:gridCol w="4572000"/>
                <a:gridCol w="4572000"/>
              </a:tblGrid>
              <a:tr h="370840">
                <a:tc>
                  <a:txBody>
                    <a:bodyPr/>
                    <a:lstStyle/>
                    <a:p>
                      <a:pPr marL="0" lvl="0" indent="-180000">
                        <a:lnSpc>
                          <a:spcPct val="100000"/>
                        </a:lnSpc>
                        <a:buFont typeface="Wingdings" panose="05000000000000000000" pitchFamily="2" charset="2"/>
                        <a:buChar char="§"/>
                      </a:pPr>
                      <a:r>
                        <a:rPr lang="kk-KZ" sz="1800" dirty="0" smtClean="0"/>
                        <a:t>Мен сыныпта қалай амандасамын?</a:t>
                      </a:r>
                      <a:endParaRPr lang="ru-RU" sz="1800" dirty="0" smtClean="0"/>
                    </a:p>
                    <a:p>
                      <a:pPr marL="0" lvl="0" indent="-180000">
                        <a:lnSpc>
                          <a:spcPct val="100000"/>
                        </a:lnSpc>
                        <a:buFont typeface="Wingdings" panose="05000000000000000000" pitchFamily="2" charset="2"/>
                        <a:buChar char="§"/>
                      </a:pPr>
                      <a:r>
                        <a:rPr lang="kk-KZ" sz="1800" dirty="0" smtClean="0"/>
                        <a:t>Сабақты қалай бастаймын?</a:t>
                      </a:r>
                      <a:endParaRPr lang="ru-RU" sz="1800" dirty="0" smtClean="0"/>
                    </a:p>
                    <a:p>
                      <a:pPr marL="0" lvl="0" indent="-180000">
                        <a:lnSpc>
                          <a:spcPct val="100000"/>
                        </a:lnSpc>
                        <a:buFont typeface="Wingdings" panose="05000000000000000000" pitchFamily="2" charset="2"/>
                        <a:buChar char="§"/>
                      </a:pPr>
                      <a:r>
                        <a:rPr lang="kk-KZ" sz="1800" dirty="0" smtClean="0"/>
                        <a:t>Сабақтың негізгі сұрағы қалай?</a:t>
                      </a:r>
                      <a:endParaRPr lang="ru-RU" sz="1800" dirty="0" smtClean="0"/>
                    </a:p>
                    <a:p>
                      <a:pPr marL="0" lvl="0" indent="-180000">
                        <a:lnSpc>
                          <a:spcPct val="100000"/>
                        </a:lnSpc>
                        <a:buFont typeface="Wingdings" panose="05000000000000000000" pitchFamily="2" charset="2"/>
                        <a:buChar char="§"/>
                      </a:pPr>
                      <a:r>
                        <a:rPr lang="kk-KZ" sz="1800" dirty="0" smtClean="0"/>
                        <a:t>Оқудың мақсаты қалай? Оқушылар тақырып бойынша қазір не біледі?</a:t>
                      </a:r>
                      <a:endParaRPr lang="ru-RU" sz="1800" dirty="0" smtClean="0"/>
                    </a:p>
                    <a:p>
                      <a:pPr marL="0" lvl="0" indent="-180000">
                        <a:lnSpc>
                          <a:spcPct val="100000"/>
                        </a:lnSpc>
                        <a:buFont typeface="Wingdings" panose="05000000000000000000" pitchFamily="2" charset="2"/>
                        <a:buChar char="§"/>
                      </a:pPr>
                      <a:r>
                        <a:rPr lang="kk-KZ" sz="1800" dirty="0" smtClean="0"/>
                        <a:t>Сабақтың мақсаты сыныптағылардың барлығы үшін бірдей ме?</a:t>
                      </a:r>
                      <a:endParaRPr lang="ru-RU" sz="1800" dirty="0" smtClean="0"/>
                    </a:p>
                    <a:p>
                      <a:pPr marL="0" lvl="0" indent="-180000">
                        <a:lnSpc>
                          <a:spcPct val="100000"/>
                        </a:lnSpc>
                        <a:buFont typeface="Wingdings" panose="05000000000000000000" pitchFamily="2" charset="2"/>
                        <a:buChar char="§"/>
                      </a:pPr>
                      <a:r>
                        <a:rPr lang="kk-KZ" sz="1800" dirty="0" smtClean="0"/>
                        <a:t>Мен сыныпты топтарға қалай бөлемін?</a:t>
                      </a:r>
                      <a:endParaRPr lang="ru-RU" sz="1800" dirty="0" smtClean="0"/>
                    </a:p>
                    <a:p>
                      <a:pPr marL="0" lvl="0" indent="-180000">
                        <a:lnSpc>
                          <a:spcPct val="100000"/>
                        </a:lnSpc>
                        <a:buFont typeface="Wingdings" panose="05000000000000000000" pitchFamily="2" charset="2"/>
                        <a:buChar char="§"/>
                      </a:pPr>
                      <a:r>
                        <a:rPr lang="kk-KZ" sz="1800" dirty="0" smtClean="0"/>
                        <a:t>Менің үлгеретін және «әлсіз» оқушыларым үшін қандай қосалқы жоспарым бар?</a:t>
                      </a:r>
                      <a:endParaRPr lang="ru-RU" sz="1800" dirty="0" smtClean="0"/>
                    </a:p>
                    <a:p>
                      <a:pPr marL="0" lvl="0" indent="-180000">
                        <a:lnSpc>
                          <a:spcPct val="100000"/>
                        </a:lnSpc>
                        <a:buFont typeface="Wingdings" panose="05000000000000000000" pitchFamily="2" charset="2"/>
                        <a:buChar char="§"/>
                      </a:pPr>
                      <a:r>
                        <a:rPr lang="kk-KZ" sz="1800" dirty="0" smtClean="0"/>
                        <a:t>Тақырыпты игеруде қандай қиыншылықтар болуы мүмкін? Оқу үрдісінде барлық оқушылар қалайша әрекет етеді?</a:t>
                      </a:r>
                      <a:endParaRPr lang="ru-RU" sz="1800" dirty="0" smtClean="0"/>
                    </a:p>
                    <a:p>
                      <a:pPr marL="0" lvl="0" indent="-180000">
                        <a:lnSpc>
                          <a:spcPct val="100000"/>
                        </a:lnSpc>
                        <a:spcAft>
                          <a:spcPts val="1000"/>
                        </a:spcAft>
                        <a:buFont typeface="Wingdings" panose="05000000000000000000" pitchFamily="2" charset="2"/>
                        <a:buChar char="§"/>
                      </a:pPr>
                      <a:r>
                        <a:rPr lang="kk-KZ" sz="1800" dirty="0" smtClean="0"/>
                        <a:t>Тақырыптың жалғасы ретінде қандай үй жұмысын ұсынуға болады?</a:t>
                      </a:r>
                      <a:endParaRPr lang="ru-RU" sz="1800" dirty="0" smtClean="0"/>
                    </a:p>
                    <a:p>
                      <a:pPr marL="0" indent="-180000">
                        <a:lnSpc>
                          <a:spcPct val="100000"/>
                        </a:lnSpc>
                        <a:buFont typeface="Wingdings" panose="05000000000000000000" pitchFamily="2" charset="2"/>
                        <a:buChar char="§"/>
                      </a:pPr>
                      <a:endParaRPr lang="ru-RU" dirty="0"/>
                    </a:p>
                  </a:txBody>
                  <a:tcPr/>
                </a:tc>
                <a:tc>
                  <a:txBody>
                    <a:bodyPr/>
                    <a:lstStyle/>
                    <a:p>
                      <a:pPr marL="0" indent="-180000" algn="l">
                        <a:lnSpc>
                          <a:spcPct val="100000"/>
                        </a:lnSpc>
                        <a:buFont typeface="Wingdings" panose="05000000000000000000" pitchFamily="2" charset="2"/>
                        <a:buChar char="§"/>
                      </a:pPr>
                      <a:r>
                        <a:rPr lang="ru-RU" dirty="0" smtClean="0"/>
                        <a:t>Как	я	приветствую класс?</a:t>
                      </a:r>
                    </a:p>
                    <a:p>
                      <a:pPr marL="0" indent="-180000" algn="l">
                        <a:lnSpc>
                          <a:spcPct val="100000"/>
                        </a:lnSpc>
                        <a:buFont typeface="Wingdings" panose="05000000000000000000" pitchFamily="2" charset="2"/>
                        <a:buChar char="§"/>
                      </a:pPr>
                      <a:r>
                        <a:rPr lang="ru-RU" dirty="0" smtClean="0"/>
                        <a:t>Как	я	начну	занятие?</a:t>
                      </a:r>
                    </a:p>
                    <a:p>
                      <a:pPr marL="0" indent="-180000" algn="l">
                        <a:lnSpc>
                          <a:spcPct val="100000"/>
                        </a:lnSpc>
                        <a:buFont typeface="Wingdings" panose="05000000000000000000" pitchFamily="2" charset="2"/>
                        <a:buChar char="§"/>
                      </a:pPr>
                      <a:r>
                        <a:rPr lang="ru-RU" dirty="0" smtClean="0"/>
                        <a:t>Какой	основной	вопрос урока?</a:t>
                      </a:r>
                    </a:p>
                    <a:p>
                      <a:pPr marL="0" indent="-180000" algn="l">
                        <a:lnSpc>
                          <a:spcPct val="100000"/>
                        </a:lnSpc>
                        <a:buFont typeface="Wingdings" panose="05000000000000000000" pitchFamily="2" charset="2"/>
                        <a:buChar char="§"/>
                      </a:pPr>
                      <a:r>
                        <a:rPr lang="ru-RU" dirty="0" smtClean="0"/>
                        <a:t>Какова	цель	обучения? Что учащиеся	уже знают	по теме?</a:t>
                      </a:r>
                    </a:p>
                    <a:p>
                      <a:pPr marL="0" indent="-180000" algn="l">
                        <a:lnSpc>
                          <a:spcPct val="100000"/>
                        </a:lnSpc>
                        <a:buFont typeface="Wingdings" panose="05000000000000000000" pitchFamily="2" charset="2"/>
                        <a:buChar char="§"/>
                      </a:pPr>
                      <a:r>
                        <a:rPr lang="ru-RU" dirty="0" smtClean="0"/>
                        <a:t>Являются	ли	цели урока одинаковыми	для	всех	в классе?</a:t>
                      </a:r>
                    </a:p>
                    <a:p>
                      <a:pPr marL="0" indent="-180000" algn="l">
                        <a:lnSpc>
                          <a:spcPct val="100000"/>
                        </a:lnSpc>
                        <a:buFont typeface="Wingdings" panose="05000000000000000000" pitchFamily="2" charset="2"/>
                        <a:buChar char="§"/>
                      </a:pPr>
                      <a:r>
                        <a:rPr lang="ru-RU" dirty="0" smtClean="0"/>
                        <a:t>Как	я	разобью	класс	на группы?</a:t>
                      </a:r>
                    </a:p>
                    <a:p>
                      <a:pPr marL="0" indent="-180000" algn="l">
                        <a:lnSpc>
                          <a:spcPct val="100000"/>
                        </a:lnSpc>
                        <a:buFont typeface="Wingdings" panose="05000000000000000000" pitchFamily="2" charset="2"/>
                        <a:buChar char="§"/>
                      </a:pPr>
                      <a:r>
                        <a:rPr lang="ru-RU" dirty="0" smtClean="0"/>
                        <a:t>Какой	запасной 	план	у меня	есть	для	успевающих и «слабых»	учеников?</a:t>
                      </a:r>
                    </a:p>
                    <a:p>
                      <a:pPr marL="0" indent="-180000" algn="l">
                        <a:lnSpc>
                          <a:spcPct val="100000"/>
                        </a:lnSpc>
                        <a:buFont typeface="Wingdings" panose="05000000000000000000" pitchFamily="2" charset="2"/>
                        <a:buChar char="§"/>
                      </a:pPr>
                      <a:r>
                        <a:rPr lang="ru-RU" dirty="0" smtClean="0"/>
                        <a:t>Какие	трудности	могут  возникнуть	в	усвоении темы?</a:t>
                      </a:r>
                    </a:p>
                    <a:p>
                      <a:pPr marL="0" indent="-180000" algn="l">
                        <a:lnSpc>
                          <a:spcPct val="100000"/>
                        </a:lnSpc>
                        <a:buFont typeface="Wingdings" panose="05000000000000000000" pitchFamily="2" charset="2"/>
                        <a:buChar char="§"/>
                      </a:pPr>
                      <a:r>
                        <a:rPr lang="ru-RU" dirty="0" smtClean="0"/>
                        <a:t>Каким	образом	задействовать	всех учащихся	в	процесс обучения?</a:t>
                      </a:r>
                      <a:endParaRPr lang="ru-RU" dirty="0"/>
                    </a:p>
                  </a:txBody>
                  <a:tcPr/>
                </a:tc>
              </a:tr>
            </a:tbl>
          </a:graphicData>
        </a:graphic>
      </p:graphicFrame>
    </p:spTree>
    <p:extLst>
      <p:ext uri="{BB962C8B-B14F-4D97-AF65-F5344CB8AC3E}">
        <p14:creationId xmlns:p14="http://schemas.microsoft.com/office/powerpoint/2010/main" val="14893766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Объект 2"/>
          <p:cNvSpPr>
            <a:spLocks noGrp="1"/>
          </p:cNvSpPr>
          <p:nvPr>
            <p:ph idx="1"/>
          </p:nvPr>
        </p:nvSpPr>
        <p:spPr>
          <a:xfrm>
            <a:off x="323850" y="404813"/>
            <a:ext cx="4176713" cy="6048375"/>
          </a:xfrm>
        </p:spPr>
        <p:txBody>
          <a:bodyPr/>
          <a:lstStyle/>
          <a:p>
            <a:pPr marL="0" indent="0" eaLnBrk="1" hangingPunct="1">
              <a:lnSpc>
                <a:spcPct val="115000"/>
              </a:lnSpc>
              <a:spcAft>
                <a:spcPts val="1000"/>
              </a:spcAft>
              <a:buFont typeface="Arial" charset="0"/>
              <a:buNone/>
            </a:pPr>
            <a:r>
              <a:rPr lang="en-US" sz="1800" b="1" smtClean="0">
                <a:latin typeface="Times New Roman" pitchFamily="18" charset="0"/>
                <a:ea typeface="Calibri" pitchFamily="34" charset="0"/>
                <a:cs typeface="Arial" charset="0"/>
              </a:rPr>
              <a:t>1-</a:t>
            </a:r>
            <a:r>
              <a:rPr lang="kk-KZ" sz="1800" b="1" smtClean="0">
                <a:latin typeface="Times New Roman" pitchFamily="18" charset="0"/>
                <a:ea typeface="Calibri" pitchFamily="34" charset="0"/>
                <a:cs typeface="Arial" charset="0"/>
              </a:rPr>
              <a:t>мысал:</a:t>
            </a:r>
            <a:endParaRPr lang="ru-RU" sz="1800" smtClean="0">
              <a:latin typeface="Times New Roman" pitchFamily="18" charset="0"/>
              <a:ea typeface="Calibri" pitchFamily="34" charset="0"/>
              <a:cs typeface="Arial" charset="0"/>
            </a:endParaRPr>
          </a:p>
          <a:p>
            <a:pPr marL="0" indent="0" eaLnBrk="1" hangingPunct="1">
              <a:lnSpc>
                <a:spcPct val="115000"/>
              </a:lnSpc>
              <a:spcAft>
                <a:spcPts val="1000"/>
              </a:spcAft>
            </a:pPr>
            <a:r>
              <a:rPr lang="kk-KZ" sz="1800" smtClean="0">
                <a:latin typeface="Times New Roman" pitchFamily="18" charset="0"/>
                <a:ea typeface="Calibri" pitchFamily="34" charset="0"/>
                <a:cs typeface="Arial" charset="0"/>
              </a:rPr>
              <a:t>Оқушылар Оңтүстік және Солтүстік Американың флорасы мен фаунасына салыстырмалы талдау жасайды.</a:t>
            </a:r>
            <a:endParaRPr lang="ru-RU" sz="1800" smtClean="0">
              <a:latin typeface="Times New Roman" pitchFamily="18" charset="0"/>
              <a:ea typeface="Calibri" pitchFamily="34" charset="0"/>
              <a:cs typeface="Arial" charset="0"/>
            </a:endParaRPr>
          </a:p>
          <a:p>
            <a:pPr marL="0" indent="0" eaLnBrk="1" hangingPunct="1">
              <a:lnSpc>
                <a:spcPct val="115000"/>
              </a:lnSpc>
              <a:spcAft>
                <a:spcPts val="1000"/>
              </a:spcAft>
              <a:buFont typeface="Arial" charset="0"/>
              <a:buNone/>
            </a:pPr>
            <a:r>
              <a:rPr lang="en-US" sz="1800" b="1" smtClean="0">
                <a:latin typeface="Times New Roman" pitchFamily="18" charset="0"/>
                <a:ea typeface="Calibri" pitchFamily="34" charset="0"/>
                <a:cs typeface="Arial" charset="0"/>
              </a:rPr>
              <a:t>2-</a:t>
            </a:r>
            <a:r>
              <a:rPr lang="kk-KZ" sz="1800" b="1" smtClean="0">
                <a:latin typeface="Times New Roman" pitchFamily="18" charset="0"/>
                <a:ea typeface="Calibri" pitchFamily="34" charset="0"/>
                <a:cs typeface="Arial" charset="0"/>
              </a:rPr>
              <a:t>мысал:</a:t>
            </a:r>
            <a:endParaRPr lang="ru-RU" sz="1800" smtClean="0">
              <a:latin typeface="Times New Roman" pitchFamily="18" charset="0"/>
              <a:ea typeface="Calibri" pitchFamily="34" charset="0"/>
              <a:cs typeface="Arial" charset="0"/>
            </a:endParaRPr>
          </a:p>
          <a:p>
            <a:pPr marL="0" indent="0" eaLnBrk="1" hangingPunct="1">
              <a:lnSpc>
                <a:spcPct val="115000"/>
              </a:lnSpc>
              <a:spcAft>
                <a:spcPts val="1000"/>
              </a:spcAft>
            </a:pPr>
            <a:r>
              <a:rPr lang="kk-KZ" sz="1800" smtClean="0">
                <a:latin typeface="Times New Roman" pitchFamily="18" charset="0"/>
                <a:ea typeface="Calibri" pitchFamily="34" charset="0"/>
                <a:cs typeface="Arial" charset="0"/>
              </a:rPr>
              <a:t>Оқушылар жаңадан 10 ағылшынша сөз  қолдана отырып, әңгіме айтады. </a:t>
            </a:r>
          </a:p>
          <a:p>
            <a:pPr marL="0" indent="0" eaLnBrk="1" hangingPunct="1">
              <a:lnSpc>
                <a:spcPct val="115000"/>
              </a:lnSpc>
              <a:spcAft>
                <a:spcPts val="1000"/>
              </a:spcAft>
              <a:buFont typeface="Arial" charset="0"/>
              <a:buNone/>
            </a:pPr>
            <a:r>
              <a:rPr lang="kk-KZ" sz="1800" b="1" i="1" smtClean="0">
                <a:latin typeface="Times New Roman" pitchFamily="18" charset="0"/>
                <a:ea typeface="Calibri" pitchFamily="34" charset="0"/>
                <a:cs typeface="Arial" charset="0"/>
              </a:rPr>
              <a:t>Кеңестер:</a:t>
            </a:r>
            <a:endParaRPr lang="ru-RU" sz="1800" smtClean="0">
              <a:latin typeface="Times New Roman" pitchFamily="18" charset="0"/>
              <a:ea typeface="Calibri" pitchFamily="34" charset="0"/>
              <a:cs typeface="Arial" charset="0"/>
            </a:endParaRPr>
          </a:p>
          <a:p>
            <a:pPr marL="0" indent="0" eaLnBrk="1" hangingPunct="1">
              <a:lnSpc>
                <a:spcPct val="115000"/>
              </a:lnSpc>
              <a:buFont typeface="Wingdings" pitchFamily="2" charset="2"/>
              <a:buChar char=""/>
            </a:pPr>
            <a:r>
              <a:rPr lang="kk-KZ" sz="1800" smtClean="0">
                <a:latin typeface="Times New Roman" pitchFamily="18" charset="0"/>
                <a:ea typeface="Calibri" pitchFamily="34" charset="0"/>
                <a:cs typeface="Arial" charset="0"/>
              </a:rPr>
              <a:t>оқудың сауатты мақсатын қойыңыз және соған сәйкес келетін күтілетін нәтижелерді жоспарлаңыз.</a:t>
            </a:r>
            <a:endParaRPr lang="ru-RU" sz="1800" smtClean="0">
              <a:latin typeface="Times New Roman" pitchFamily="18" charset="0"/>
              <a:ea typeface="Calibri" pitchFamily="34" charset="0"/>
              <a:cs typeface="Arial" charset="0"/>
            </a:endParaRPr>
          </a:p>
          <a:p>
            <a:pPr marL="0" indent="0" eaLnBrk="1" hangingPunct="1">
              <a:lnSpc>
                <a:spcPct val="115000"/>
              </a:lnSpc>
              <a:buFont typeface="Wingdings" pitchFamily="2" charset="2"/>
              <a:buChar char=""/>
            </a:pPr>
            <a:r>
              <a:rPr lang="kk-KZ" sz="1800" smtClean="0">
                <a:latin typeface="Times New Roman" pitchFamily="18" charset="0"/>
                <a:ea typeface="Calibri" pitchFamily="34" charset="0"/>
                <a:cs typeface="Arial" charset="0"/>
              </a:rPr>
              <a:t>Табыс критери</a:t>
            </a:r>
            <a:r>
              <a:rPr lang="ru-RU" sz="1800" smtClean="0">
                <a:latin typeface="Times New Roman" pitchFamily="18" charset="0"/>
                <a:ea typeface="Calibri" pitchFamily="34" charset="0"/>
                <a:cs typeface="Arial" charset="0"/>
              </a:rPr>
              <a:t>й</a:t>
            </a:r>
            <a:r>
              <a:rPr lang="kk-KZ" sz="1800" smtClean="0">
                <a:latin typeface="Times New Roman" pitchFamily="18" charset="0"/>
                <a:ea typeface="Calibri" pitchFamily="34" charset="0"/>
                <a:cs typeface="Arial" charset="0"/>
              </a:rPr>
              <a:t>і (күтілетін нәтижелер) жетістікке әкелуі мүмкін.</a:t>
            </a:r>
            <a:endParaRPr lang="ru-RU" sz="1800" smtClean="0">
              <a:latin typeface="Times New Roman" pitchFamily="18" charset="0"/>
              <a:ea typeface="Calibri" pitchFamily="34" charset="0"/>
              <a:cs typeface="Arial" charset="0"/>
            </a:endParaRPr>
          </a:p>
          <a:p>
            <a:pPr marL="0" indent="0" eaLnBrk="1" hangingPunct="1">
              <a:lnSpc>
                <a:spcPct val="115000"/>
              </a:lnSpc>
              <a:buFont typeface="Arial" charset="0"/>
              <a:buNone/>
            </a:pPr>
            <a:r>
              <a:rPr lang="kk-KZ" sz="1800" smtClean="0">
                <a:latin typeface="Times New Roman" pitchFamily="18" charset="0"/>
                <a:ea typeface="Calibri" pitchFamily="34" charset="0"/>
                <a:cs typeface="Arial" charset="0"/>
              </a:rPr>
              <a:t> </a:t>
            </a:r>
            <a:endParaRPr lang="ru-RU" sz="1800" smtClean="0">
              <a:latin typeface="Times New Roman" pitchFamily="18" charset="0"/>
              <a:ea typeface="Calibri" pitchFamily="34" charset="0"/>
              <a:cs typeface="Arial" charset="0"/>
            </a:endParaRPr>
          </a:p>
          <a:p>
            <a:pPr marL="0" indent="0" eaLnBrk="1" hangingPunct="1">
              <a:lnSpc>
                <a:spcPct val="115000"/>
              </a:lnSpc>
              <a:spcAft>
                <a:spcPts val="1000"/>
              </a:spcAft>
            </a:pPr>
            <a:endParaRPr lang="ru-RU" sz="1800" smtClean="0">
              <a:latin typeface="Times New Roman" pitchFamily="18" charset="0"/>
              <a:ea typeface="Calibri" pitchFamily="34" charset="0"/>
              <a:cs typeface="Arial" charset="0"/>
            </a:endParaRPr>
          </a:p>
          <a:p>
            <a:pPr marL="0" indent="0" eaLnBrk="1" hangingPunct="1"/>
            <a:endParaRPr lang="ru-RU" sz="1800" smtClean="0">
              <a:latin typeface="Times New Roman" pitchFamily="18" charset="0"/>
              <a:ea typeface="Calibri" pitchFamily="34" charset="0"/>
              <a:cs typeface="Arial" charset="0"/>
            </a:endParaRPr>
          </a:p>
        </p:txBody>
      </p:sp>
      <p:sp>
        <p:nvSpPr>
          <p:cNvPr id="21506" name="Объект 2"/>
          <p:cNvSpPr txBox="1">
            <a:spLocks/>
          </p:cNvSpPr>
          <p:nvPr/>
        </p:nvSpPr>
        <p:spPr bwMode="auto">
          <a:xfrm>
            <a:off x="4716463" y="404813"/>
            <a:ext cx="4176712" cy="6048375"/>
          </a:xfrm>
          <a:prstGeom prst="rect">
            <a:avLst/>
          </a:prstGeom>
          <a:noFill/>
          <a:ln w="9525">
            <a:noFill/>
            <a:miter lim="800000"/>
            <a:headEnd/>
            <a:tailEnd/>
          </a:ln>
        </p:spPr>
        <p:txBody>
          <a:bodyPr/>
          <a:lstStyle/>
          <a:p>
            <a:pPr>
              <a:lnSpc>
                <a:spcPct val="115000"/>
              </a:lnSpc>
              <a:spcBef>
                <a:spcPct val="20000"/>
              </a:spcBef>
              <a:spcAft>
                <a:spcPts val="1000"/>
              </a:spcAft>
              <a:buFont typeface="Arial" charset="0"/>
              <a:buNone/>
            </a:pPr>
            <a:r>
              <a:rPr lang="ru-RU" b="1">
                <a:latin typeface="Times New Roman" pitchFamily="18" charset="0"/>
                <a:ea typeface="Calibri" pitchFamily="34" charset="0"/>
                <a:cs typeface="Arial" charset="0"/>
              </a:rPr>
              <a:t>Пример </a:t>
            </a:r>
            <a:r>
              <a:rPr lang="en-US" b="1">
                <a:latin typeface="Times New Roman" pitchFamily="18" charset="0"/>
                <a:ea typeface="Calibri" pitchFamily="34" charset="0"/>
                <a:cs typeface="Arial" charset="0"/>
              </a:rPr>
              <a:t>1</a:t>
            </a:r>
            <a:r>
              <a:rPr lang="ru-RU" b="1">
                <a:latin typeface="Times New Roman" pitchFamily="18" charset="0"/>
                <a:ea typeface="Calibri" pitchFamily="34" charset="0"/>
                <a:cs typeface="Arial" charset="0"/>
              </a:rPr>
              <a:t> </a:t>
            </a:r>
            <a:r>
              <a:rPr lang="kk-KZ" b="1">
                <a:latin typeface="Times New Roman" pitchFamily="18" charset="0"/>
                <a:ea typeface="Calibri" pitchFamily="34" charset="0"/>
                <a:cs typeface="Arial" charset="0"/>
              </a:rPr>
              <a:t>:</a:t>
            </a:r>
            <a:endParaRPr lang="ru-RU">
              <a:latin typeface="Times New Roman" pitchFamily="18" charset="0"/>
              <a:ea typeface="Calibri" pitchFamily="34" charset="0"/>
              <a:cs typeface="Arial" charset="0"/>
            </a:endParaRPr>
          </a:p>
          <a:p>
            <a:pPr>
              <a:lnSpc>
                <a:spcPct val="115000"/>
              </a:lnSpc>
              <a:spcBef>
                <a:spcPct val="20000"/>
              </a:spcBef>
              <a:spcAft>
                <a:spcPts val="1000"/>
              </a:spcAft>
              <a:buFont typeface="Arial" charset="0"/>
              <a:buChar char="•"/>
            </a:pPr>
            <a:r>
              <a:rPr lang="ru-RU">
                <a:latin typeface="Times New Roman" pitchFamily="18" charset="0"/>
                <a:ea typeface="Calibri" pitchFamily="34" charset="0"/>
                <a:cs typeface="Arial" charset="0"/>
              </a:rPr>
              <a:t>Учащиеся сделают сравнительный анализ флоры	и фауны Южной	и Северной Америки</a:t>
            </a:r>
            <a:r>
              <a:rPr lang="kk-KZ">
                <a:latin typeface="Times New Roman" pitchFamily="18" charset="0"/>
                <a:ea typeface="Calibri" pitchFamily="34" charset="0"/>
                <a:cs typeface="Arial" charset="0"/>
              </a:rPr>
              <a:t>.</a:t>
            </a:r>
            <a:endParaRPr lang="ru-RU">
              <a:latin typeface="Times New Roman" pitchFamily="18" charset="0"/>
              <a:ea typeface="Calibri" pitchFamily="34" charset="0"/>
              <a:cs typeface="Arial" charset="0"/>
            </a:endParaRPr>
          </a:p>
          <a:p>
            <a:pPr>
              <a:lnSpc>
                <a:spcPct val="115000"/>
              </a:lnSpc>
              <a:spcBef>
                <a:spcPct val="20000"/>
              </a:spcBef>
              <a:spcAft>
                <a:spcPts val="1000"/>
              </a:spcAft>
              <a:buFont typeface="Arial" charset="0"/>
              <a:buNone/>
            </a:pPr>
            <a:r>
              <a:rPr lang="ru-RU" b="1">
                <a:latin typeface="Times New Roman" pitchFamily="18" charset="0"/>
                <a:ea typeface="Calibri" pitchFamily="34" charset="0"/>
                <a:cs typeface="Arial" charset="0"/>
              </a:rPr>
              <a:t>Пример 2</a:t>
            </a:r>
            <a:r>
              <a:rPr lang="kk-KZ" b="1">
                <a:latin typeface="Times New Roman" pitchFamily="18" charset="0"/>
                <a:ea typeface="Calibri" pitchFamily="34" charset="0"/>
                <a:cs typeface="Arial" charset="0"/>
              </a:rPr>
              <a:t>:</a:t>
            </a:r>
            <a:endParaRPr lang="ru-RU">
              <a:latin typeface="Times New Roman" pitchFamily="18" charset="0"/>
              <a:ea typeface="Calibri" pitchFamily="34" charset="0"/>
              <a:cs typeface="Arial" charset="0"/>
            </a:endParaRPr>
          </a:p>
          <a:p>
            <a:pPr>
              <a:lnSpc>
                <a:spcPct val="115000"/>
              </a:lnSpc>
              <a:spcBef>
                <a:spcPct val="20000"/>
              </a:spcBef>
              <a:spcAft>
                <a:spcPts val="1000"/>
              </a:spcAft>
              <a:buFont typeface="Arial" charset="0"/>
              <a:buChar char="•"/>
            </a:pPr>
            <a:r>
              <a:rPr lang="ru-RU">
                <a:latin typeface="Times New Roman" pitchFamily="18" charset="0"/>
                <a:ea typeface="Calibri" pitchFamily="34" charset="0"/>
                <a:cs typeface="Arial" charset="0"/>
              </a:rPr>
              <a:t>Учащиеся	составят рассказ	с использованием 10 новых английских слов</a:t>
            </a:r>
            <a:r>
              <a:rPr lang="kk-KZ">
                <a:latin typeface="Times New Roman" pitchFamily="18" charset="0"/>
                <a:ea typeface="Calibri" pitchFamily="34" charset="0"/>
                <a:cs typeface="Arial" charset="0"/>
              </a:rPr>
              <a:t>. </a:t>
            </a:r>
          </a:p>
          <a:p>
            <a:pPr>
              <a:lnSpc>
                <a:spcPct val="115000"/>
              </a:lnSpc>
              <a:spcBef>
                <a:spcPct val="20000"/>
              </a:spcBef>
              <a:spcAft>
                <a:spcPts val="1000"/>
              </a:spcAft>
              <a:buFont typeface="Arial" charset="0"/>
              <a:buNone/>
            </a:pPr>
            <a:r>
              <a:rPr lang="kk-KZ" b="1" i="1">
                <a:latin typeface="Times New Roman" pitchFamily="18" charset="0"/>
                <a:ea typeface="Calibri" pitchFamily="34" charset="0"/>
                <a:cs typeface="Arial" charset="0"/>
              </a:rPr>
              <a:t>Советы:</a:t>
            </a:r>
            <a:endParaRPr lang="ru-RU">
              <a:latin typeface="Times New Roman" pitchFamily="18" charset="0"/>
              <a:ea typeface="Calibri" pitchFamily="34" charset="0"/>
              <a:cs typeface="Arial" charset="0"/>
            </a:endParaRPr>
          </a:p>
          <a:p>
            <a:pPr>
              <a:lnSpc>
                <a:spcPct val="115000"/>
              </a:lnSpc>
              <a:spcBef>
                <a:spcPct val="20000"/>
              </a:spcBef>
              <a:buFont typeface="Wingdings" pitchFamily="2" charset="2"/>
              <a:buChar char=""/>
            </a:pPr>
            <a:r>
              <a:rPr lang="ru-RU">
                <a:latin typeface="Times New Roman" pitchFamily="18" charset="0"/>
                <a:ea typeface="Calibri" pitchFamily="34" charset="0"/>
                <a:cs typeface="Arial" charset="0"/>
              </a:rPr>
              <a:t>Ставьте  грамотные  цели   обучения и планируйте ожидаемые результаты, соответствующие им.</a:t>
            </a:r>
          </a:p>
          <a:p>
            <a:pPr>
              <a:lnSpc>
                <a:spcPct val="115000"/>
              </a:lnSpc>
              <a:spcBef>
                <a:spcPct val="20000"/>
              </a:spcBef>
              <a:buFont typeface="Wingdings" pitchFamily="2" charset="2"/>
              <a:buChar char=""/>
            </a:pPr>
            <a:r>
              <a:rPr lang="ru-RU">
                <a:latin typeface="Times New Roman" pitchFamily="18" charset="0"/>
                <a:ea typeface="Calibri" pitchFamily="34" charset="0"/>
                <a:cs typeface="Arial" charset="0"/>
              </a:rPr>
              <a:t>Критерии  успеха  (ожидаемые  результаты) должны вести к достижению цели</a:t>
            </a:r>
            <a:r>
              <a:rPr lang="kk-KZ">
                <a:latin typeface="Times New Roman" pitchFamily="18" charset="0"/>
                <a:ea typeface="Calibri" pitchFamily="34" charset="0"/>
                <a:cs typeface="Arial" charset="0"/>
              </a:rPr>
              <a:t> </a:t>
            </a:r>
            <a:endParaRPr lang="ru-RU">
              <a:latin typeface="Times New Roman" pitchFamily="18" charset="0"/>
              <a:ea typeface="Calibri" pitchFamily="34" charset="0"/>
              <a:cs typeface="Arial" charset="0"/>
            </a:endParaRPr>
          </a:p>
          <a:p>
            <a:pPr>
              <a:lnSpc>
                <a:spcPct val="115000"/>
              </a:lnSpc>
              <a:spcBef>
                <a:spcPct val="20000"/>
              </a:spcBef>
              <a:spcAft>
                <a:spcPts val="1000"/>
              </a:spcAft>
              <a:buFont typeface="Arial" charset="0"/>
              <a:buChar char="•"/>
            </a:pPr>
            <a:endParaRPr lang="ru-RU">
              <a:latin typeface="Times New Roman" pitchFamily="18" charset="0"/>
              <a:ea typeface="Calibri" pitchFamily="34" charset="0"/>
              <a:cs typeface="Arial" charset="0"/>
            </a:endParaRPr>
          </a:p>
          <a:p>
            <a:pPr>
              <a:spcBef>
                <a:spcPct val="20000"/>
              </a:spcBef>
              <a:buFont typeface="Arial" charset="0"/>
              <a:buChar char="•"/>
            </a:pPr>
            <a:endParaRPr lang="ru-RU">
              <a:ea typeface="Calibri" pitchFamily="34" charset="0"/>
              <a:cs typeface="Arial" charset="0"/>
            </a:endParaRPr>
          </a:p>
        </p:txBody>
      </p:sp>
    </p:spTree>
    <p:extLst>
      <p:ext uri="{BB962C8B-B14F-4D97-AF65-F5344CB8AC3E}">
        <p14:creationId xmlns:p14="http://schemas.microsoft.com/office/powerpoint/2010/main" val="17443020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p:cNvSpPr>
          <p:nvPr>
            <p:ph type="title"/>
          </p:nvPr>
        </p:nvSpPr>
        <p:spPr/>
        <p:txBody>
          <a:bodyPr/>
          <a:lstStyle/>
          <a:p>
            <a:r>
              <a:rPr lang="kk-KZ" b="1" smtClean="0">
                <a:latin typeface="Times New Roman" pitchFamily="18" charset="0"/>
              </a:rPr>
              <a:t>Тілдік мақсаттар</a:t>
            </a:r>
            <a:endParaRPr lang="ru-RU" b="1" smtClean="0">
              <a:latin typeface="Times New Roman" pitchFamily="18" charset="0"/>
            </a:endParaRPr>
          </a:p>
        </p:txBody>
      </p:sp>
      <p:sp>
        <p:nvSpPr>
          <p:cNvPr id="23554" name="Rectangle 3"/>
          <p:cNvSpPr>
            <a:spLocks noGrp="1"/>
          </p:cNvSpPr>
          <p:nvPr>
            <p:ph type="body" idx="1"/>
          </p:nvPr>
        </p:nvSpPr>
        <p:spPr/>
        <p:txBody>
          <a:bodyPr/>
          <a:lstStyle/>
          <a:p>
            <a:pPr>
              <a:buFont typeface="Arial" charset="0"/>
              <a:buNone/>
            </a:pPr>
            <a:r>
              <a:rPr lang="kk-KZ" sz="2800" smtClean="0"/>
              <a:t>    </a:t>
            </a:r>
            <a:r>
              <a:rPr lang="kk-KZ" sz="2800" smtClean="0">
                <a:latin typeface="Times New Roman" pitchFamily="18" charset="0"/>
              </a:rPr>
              <a:t>Пән мазмұнын екінші не үшінші тіл арқылы оқытуда Зияткерлік мектептер пән мазмұны мен тілді оқып үйренуге тең қолдау көрсетілетін оқу ортасын құруға ұмтылады. Әр пәннің өз тілдік стилі бар, оны нақты бір пәннің </a:t>
            </a:r>
            <a:r>
              <a:rPr lang="kk-KZ" sz="2800" b="1" smtClean="0">
                <a:latin typeface="Times New Roman" pitchFamily="18" charset="0"/>
              </a:rPr>
              <a:t>«ғылыми тілі»</a:t>
            </a:r>
            <a:r>
              <a:rPr lang="kk-KZ" sz="2800" smtClean="0">
                <a:latin typeface="Times New Roman" pitchFamily="18" charset="0"/>
              </a:rPr>
              <a:t> деп атауға болады. Ғылыми тіл – пәннің мазмұнын оқып үйрену және ойлау мен пәндік мазмұнның негізгі ұғымдарымен жұмыс істеу қабілетін жақсарту үшін қолданылатын негізгі құрал. </a:t>
            </a:r>
            <a:endParaRPr lang="ru-RU" sz="2800" smtClean="0">
              <a:latin typeface="Times New Roman" pitchFamily="18" charset="0"/>
            </a:endParaRPr>
          </a:p>
        </p:txBody>
      </p:sp>
    </p:spTree>
    <p:extLst>
      <p:ext uri="{BB962C8B-B14F-4D97-AF65-F5344CB8AC3E}">
        <p14:creationId xmlns:p14="http://schemas.microsoft.com/office/powerpoint/2010/main" val="37272000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3"/>
          <p:cNvSpPr>
            <a:spLocks noGrp="1"/>
          </p:cNvSpPr>
          <p:nvPr>
            <p:ph type="body" idx="1"/>
          </p:nvPr>
        </p:nvSpPr>
        <p:spPr>
          <a:xfrm>
            <a:off x="457200" y="188913"/>
            <a:ext cx="8229600" cy="5937250"/>
          </a:xfrm>
        </p:spPr>
        <p:txBody>
          <a:bodyPr>
            <a:normAutofit lnSpcReduction="10000"/>
          </a:bodyPr>
          <a:lstStyle/>
          <a:p>
            <a:pPr>
              <a:lnSpc>
                <a:spcPct val="80000"/>
              </a:lnSpc>
              <a:buFont typeface="Arial" charset="0"/>
              <a:buNone/>
            </a:pPr>
            <a:r>
              <a:rPr lang="kk-KZ" sz="2400" b="1" smtClean="0">
                <a:latin typeface="Times New Roman" pitchFamily="18" charset="0"/>
              </a:rPr>
              <a:t>Ғылыми тілді оқып үйренуді қолдау үшін мұғалімдерге оқу жоспарларына мынадай тілдік мақсаттарды қосу ұсынылады:</a:t>
            </a:r>
            <a:r>
              <a:rPr lang="kk-KZ" sz="2400" smtClean="0">
                <a:latin typeface="Times New Roman" pitchFamily="18" charset="0"/>
              </a:rPr>
              <a:t>  </a:t>
            </a:r>
          </a:p>
          <a:p>
            <a:pPr>
              <a:lnSpc>
                <a:spcPct val="80000"/>
              </a:lnSpc>
            </a:pPr>
            <a:r>
              <a:rPr lang="kk-KZ" sz="2400" smtClean="0">
                <a:latin typeface="Times New Roman" pitchFamily="18" charset="0"/>
              </a:rPr>
              <a:t>оқушылардың назарын </a:t>
            </a:r>
            <a:r>
              <a:rPr lang="kk-KZ" sz="2400" b="1" smtClean="0">
                <a:latin typeface="Times New Roman" pitchFamily="18" charset="0"/>
              </a:rPr>
              <a:t>ғылыми тілге</a:t>
            </a:r>
            <a:r>
              <a:rPr lang="kk-KZ" sz="2400" smtClean="0">
                <a:latin typeface="Times New Roman" pitchFamily="18" charset="0"/>
              </a:rPr>
              <a:t> аудару</a:t>
            </a:r>
          </a:p>
          <a:p>
            <a:pPr>
              <a:lnSpc>
                <a:spcPct val="80000"/>
              </a:lnSpc>
            </a:pPr>
            <a:r>
              <a:rPr lang="kk-KZ" sz="2400" smtClean="0">
                <a:latin typeface="Times New Roman" pitchFamily="18" charset="0"/>
              </a:rPr>
              <a:t>сабақ барысында пән мазмұнының ұғымдарын қолдануға қажетті </a:t>
            </a:r>
            <a:r>
              <a:rPr lang="kk-KZ" sz="2400" b="1" smtClean="0">
                <a:latin typeface="Times New Roman" pitchFamily="18" charset="0"/>
              </a:rPr>
              <a:t>жұмыс тілін</a:t>
            </a:r>
            <a:r>
              <a:rPr lang="kk-KZ" sz="2400" smtClean="0">
                <a:latin typeface="Times New Roman" pitchFamily="18" charset="0"/>
              </a:rPr>
              <a:t> қалыптастыру </a:t>
            </a:r>
          </a:p>
          <a:p>
            <a:pPr>
              <a:lnSpc>
                <a:spcPct val="80000"/>
              </a:lnSpc>
            </a:pPr>
            <a:r>
              <a:rPr lang="kk-KZ" sz="2400" smtClean="0">
                <a:latin typeface="Times New Roman" pitchFamily="18" charset="0"/>
              </a:rPr>
              <a:t>сабақ барысында  лексиканы, оның ішінде терминология мен тіркестерді орынды пайдалану үшін оларды алдын ала оқыту кезеңінде тиімді қолдану;</a:t>
            </a:r>
          </a:p>
          <a:p>
            <a:pPr>
              <a:lnSpc>
                <a:spcPct val="80000"/>
              </a:lnSpc>
            </a:pPr>
            <a:r>
              <a:rPr lang="kk-KZ" sz="2400" smtClean="0">
                <a:latin typeface="Times New Roman" pitchFamily="18" charset="0"/>
              </a:rPr>
              <a:t>оқушылардың </a:t>
            </a:r>
            <a:r>
              <a:rPr lang="kk-KZ" sz="2400" b="1" smtClean="0">
                <a:latin typeface="Times New Roman" pitchFamily="18" charset="0"/>
              </a:rPr>
              <a:t>тілдік дағдының төртеуін де</a:t>
            </a:r>
            <a:r>
              <a:rPr lang="kk-KZ" sz="2400" smtClean="0">
                <a:latin typeface="Times New Roman" pitchFamily="18" charset="0"/>
              </a:rPr>
              <a:t> түрлі әрекеттерде әртүрлі  мақсаттарға қол жеткізу үшін қолдану;</a:t>
            </a:r>
          </a:p>
          <a:p>
            <a:pPr>
              <a:lnSpc>
                <a:spcPct val="80000"/>
              </a:lnSpc>
            </a:pPr>
            <a:r>
              <a:rPr lang="kk-KZ" sz="2400" smtClean="0">
                <a:latin typeface="Times New Roman" pitchFamily="18" charset="0"/>
              </a:rPr>
              <a:t>оқушыларды </a:t>
            </a:r>
            <a:r>
              <a:rPr lang="kk-KZ" sz="2400" b="1" smtClean="0">
                <a:latin typeface="Times New Roman" pitchFamily="18" charset="0"/>
              </a:rPr>
              <a:t>пікірталас, диалогтарға </a:t>
            </a:r>
            <a:r>
              <a:rPr lang="kk-KZ" sz="2400" smtClean="0">
                <a:latin typeface="Times New Roman" pitchFamily="18" charset="0"/>
              </a:rPr>
              <a:t> тарту </a:t>
            </a:r>
          </a:p>
          <a:p>
            <a:pPr>
              <a:lnSpc>
                <a:spcPct val="80000"/>
              </a:lnSpc>
            </a:pPr>
            <a:r>
              <a:rPr lang="kk-KZ" sz="2400" smtClean="0">
                <a:latin typeface="Times New Roman" pitchFamily="18" charset="0"/>
              </a:rPr>
              <a:t>белгілі бір тілге тән </a:t>
            </a:r>
            <a:r>
              <a:rPr lang="kk-KZ" sz="2400" b="1" smtClean="0">
                <a:latin typeface="Times New Roman" pitchFamily="18" charset="0"/>
              </a:rPr>
              <a:t>дағдыларды</a:t>
            </a:r>
            <a:r>
              <a:rPr lang="kk-KZ" sz="2400" smtClean="0">
                <a:latin typeface="Times New Roman" pitchFamily="18" charset="0"/>
              </a:rPr>
              <a:t> дамыту </a:t>
            </a:r>
          </a:p>
          <a:p>
            <a:pPr>
              <a:lnSpc>
                <a:spcPct val="80000"/>
              </a:lnSpc>
            </a:pPr>
            <a:r>
              <a:rPr lang="kk-KZ" sz="2400" smtClean="0">
                <a:latin typeface="Times New Roman" pitchFamily="18" charset="0"/>
              </a:rPr>
              <a:t>тіл туралы </a:t>
            </a:r>
            <a:r>
              <a:rPr lang="kk-KZ" sz="2400" b="1" smtClean="0">
                <a:latin typeface="Times New Roman" pitchFamily="18" charset="0"/>
              </a:rPr>
              <a:t>сын тұрғысынан</a:t>
            </a:r>
            <a:r>
              <a:rPr lang="kk-KZ" sz="2400" smtClean="0">
                <a:latin typeface="Times New Roman" pitchFamily="18" charset="0"/>
              </a:rPr>
              <a:t> ойлауды дамыту </a:t>
            </a:r>
          </a:p>
          <a:p>
            <a:pPr>
              <a:lnSpc>
                <a:spcPct val="80000"/>
              </a:lnSpc>
            </a:pPr>
            <a:r>
              <a:rPr lang="kk-KZ" sz="2400" smtClean="0">
                <a:latin typeface="Times New Roman" pitchFamily="18" charset="0"/>
              </a:rPr>
              <a:t>сабақтың басында тілдік мақсатты белгілеу, сабақтың соңында осы мақсат бойынша қол жеткізілген жетістіктерді талқылау</a:t>
            </a:r>
            <a:endParaRPr lang="ru-RU" sz="2400" smtClean="0"/>
          </a:p>
        </p:txBody>
      </p:sp>
    </p:spTree>
    <p:extLst>
      <p:ext uri="{BB962C8B-B14F-4D97-AF65-F5344CB8AC3E}">
        <p14:creationId xmlns:p14="http://schemas.microsoft.com/office/powerpoint/2010/main" val="17653009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3"/>
          <p:cNvSpPr>
            <a:spLocks noGrp="1"/>
          </p:cNvSpPr>
          <p:nvPr>
            <p:ph type="body" idx="1"/>
          </p:nvPr>
        </p:nvSpPr>
        <p:spPr>
          <a:xfrm>
            <a:off x="457200" y="404813"/>
            <a:ext cx="8229600" cy="5721350"/>
          </a:xfrm>
        </p:spPr>
        <p:txBody>
          <a:bodyPr/>
          <a:lstStyle/>
          <a:p>
            <a:pPr>
              <a:buFont typeface="Arial" charset="0"/>
              <a:buNone/>
            </a:pPr>
            <a:r>
              <a:rPr lang="kk-KZ" sz="2800" b="1" smtClean="0">
                <a:latin typeface="Times New Roman" pitchFamily="18" charset="0"/>
              </a:rPr>
              <a:t>   Тілдік мақсаттар</a:t>
            </a:r>
            <a:r>
              <a:rPr lang="kk-KZ" sz="2800" smtClean="0">
                <a:latin typeface="Times New Roman" pitchFamily="18" charset="0"/>
              </a:rPr>
              <a:t> ғылыми тілді үйрену үшін маңызды құрал болып табылады. Оқушылардың өздерінен не күтілетіндігін түсінуі тілдік мақсаттардың анық құрылуына тікелей байланысты. Сондай-ақ, тілдік мақсаттар оқытушылар мен оқушыларға оқуға деген ынтаны қалыптастыруға, өлшеуге және қолдауға көмектеседі. Пәндік мазмұнды оқытуға, әрі ғылыми тілді үйретуге тұрақты екі бағытты ұстанатын пән мұғалімдері оқушыларға үлгі көрсетіп, пән мен тілді қатар алып жүруге көмектеседі. </a:t>
            </a:r>
            <a:endParaRPr lang="ru-RU" sz="2800" smtClean="0">
              <a:latin typeface="Times New Roman" pitchFamily="18" charset="0"/>
            </a:endParaRPr>
          </a:p>
        </p:txBody>
      </p:sp>
    </p:spTree>
    <p:extLst>
      <p:ext uri="{BB962C8B-B14F-4D97-AF65-F5344CB8AC3E}">
        <p14:creationId xmlns:p14="http://schemas.microsoft.com/office/powerpoint/2010/main" val="26213305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p:cNvSpPr>
          <p:nvPr>
            <p:ph type="title"/>
          </p:nvPr>
        </p:nvSpPr>
        <p:spPr/>
        <p:txBody>
          <a:bodyPr/>
          <a:lstStyle/>
          <a:p>
            <a:r>
              <a:rPr lang="kk-KZ" b="1" smtClean="0">
                <a:latin typeface="Times New Roman" pitchFamily="18" charset="0"/>
              </a:rPr>
              <a:t>Алдыңғы оқу</a:t>
            </a:r>
            <a:endParaRPr lang="ru-RU" b="1" smtClean="0">
              <a:latin typeface="Times New Roman" pitchFamily="18" charset="0"/>
            </a:endParaRPr>
          </a:p>
        </p:txBody>
      </p:sp>
      <p:sp>
        <p:nvSpPr>
          <p:cNvPr id="27650" name="Rectangle 3"/>
          <p:cNvSpPr>
            <a:spLocks noGrp="1"/>
          </p:cNvSpPr>
          <p:nvPr>
            <p:ph type="body" idx="1"/>
          </p:nvPr>
        </p:nvSpPr>
        <p:spPr/>
        <p:txBody>
          <a:bodyPr/>
          <a:lstStyle/>
          <a:p>
            <a:r>
              <a:rPr lang="ru-RU" smtClean="0">
                <a:latin typeface="Times New Roman" pitchFamily="18" charset="0"/>
              </a:rPr>
              <a:t>«</a:t>
            </a:r>
            <a:r>
              <a:rPr lang="kk-KZ" smtClean="0">
                <a:latin typeface="Times New Roman" pitchFamily="18" charset="0"/>
              </a:rPr>
              <a:t>Микробиология», «прокариот» , «бактерия», «спора»  </a:t>
            </a:r>
            <a:r>
              <a:rPr lang="ru-RU" smtClean="0">
                <a:latin typeface="Times New Roman" pitchFamily="18" charset="0"/>
              </a:rPr>
              <a:t>түсініктерін</a:t>
            </a:r>
            <a:r>
              <a:rPr lang="kk-KZ" smtClean="0">
                <a:latin typeface="Times New Roman" pitchFamily="18" charset="0"/>
              </a:rPr>
              <a:t> </a:t>
            </a:r>
            <a:r>
              <a:rPr lang="ru-RU" smtClean="0">
                <a:latin typeface="Times New Roman" pitchFamily="18" charset="0"/>
              </a:rPr>
              <a:t>тұжырымдау</a:t>
            </a:r>
            <a:r>
              <a:rPr lang="kk-KZ" smtClean="0">
                <a:latin typeface="Times New Roman" pitchFamily="18" charset="0"/>
              </a:rPr>
              <a:t>.</a:t>
            </a:r>
            <a:endParaRPr lang="ru-RU" smtClean="0">
              <a:latin typeface="Times New Roman" pitchFamily="18" charset="0"/>
            </a:endParaRPr>
          </a:p>
        </p:txBody>
      </p:sp>
    </p:spTree>
    <p:extLst>
      <p:ext uri="{BB962C8B-B14F-4D97-AF65-F5344CB8AC3E}">
        <p14:creationId xmlns:p14="http://schemas.microsoft.com/office/powerpoint/2010/main" val="22165689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p:nvPr>
        </p:nvSpPr>
        <p:spPr/>
        <p:txBody>
          <a:bodyPr/>
          <a:lstStyle/>
          <a:p>
            <a:r>
              <a:rPr lang="kk-KZ" b="1" smtClean="0">
                <a:latin typeface="Times New Roman" pitchFamily="18" charset="0"/>
              </a:rPr>
              <a:t>Тақырыбы</a:t>
            </a:r>
            <a:r>
              <a:rPr lang="ru-RU" b="1" smtClean="0">
                <a:latin typeface="Times New Roman" pitchFamily="18" charset="0"/>
              </a:rPr>
              <a:t>:</a:t>
            </a:r>
            <a:r>
              <a:rPr lang="ru-RU" b="1" smtClean="0"/>
              <a:t> </a:t>
            </a:r>
            <a:r>
              <a:rPr lang="kk-KZ" smtClean="0"/>
              <a:t>Прокариоттар</a:t>
            </a:r>
            <a:r>
              <a:rPr lang="ru-RU" smtClean="0"/>
              <a:t> </a:t>
            </a:r>
          </a:p>
        </p:txBody>
      </p:sp>
      <p:sp>
        <p:nvSpPr>
          <p:cNvPr id="28674" name="Rectangle 3"/>
          <p:cNvSpPr>
            <a:spLocks noGrp="1"/>
          </p:cNvSpPr>
          <p:nvPr>
            <p:ph type="body" idx="1"/>
          </p:nvPr>
        </p:nvSpPr>
        <p:spPr/>
        <p:txBody>
          <a:bodyPr/>
          <a:lstStyle/>
          <a:p>
            <a:pPr algn="ctr">
              <a:buFont typeface="Arial" charset="0"/>
              <a:buNone/>
            </a:pPr>
            <a:r>
              <a:rPr lang="kk-KZ" b="1" smtClean="0">
                <a:latin typeface="Times New Roman" pitchFamily="18" charset="0"/>
              </a:rPr>
              <a:t>Мақсаттары</a:t>
            </a:r>
          </a:p>
          <a:p>
            <a:pPr>
              <a:buFont typeface="Arial" charset="0"/>
              <a:buNone/>
            </a:pPr>
            <a:r>
              <a:rPr lang="kk-KZ" smtClean="0">
                <a:latin typeface="Times New Roman" pitchFamily="18" charset="0"/>
              </a:rPr>
              <a:t>    Бактериялардың қоректенуі, тынысалуы бойынша жіктелуіне назар аудару (білу), олардың табиғаттағы және адам өміріндегі маңызын анықтау,  ауру тудыратын бактериялардан сақтану жолдарын көрсету, олармен күресу шараларын ұсыну және дәлел келтіру</a:t>
            </a:r>
            <a:endParaRPr lang="ru-RU" smtClean="0">
              <a:latin typeface="Times New Roman" pitchFamily="18" charset="0"/>
            </a:endParaRPr>
          </a:p>
        </p:txBody>
      </p:sp>
    </p:spTree>
    <p:extLst>
      <p:ext uri="{BB962C8B-B14F-4D97-AF65-F5344CB8AC3E}">
        <p14:creationId xmlns:p14="http://schemas.microsoft.com/office/powerpoint/2010/main" val="41680635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332656"/>
            <a:ext cx="8062664" cy="6192688"/>
          </a:xfrm>
        </p:spPr>
        <p:txBody>
          <a:bodyPr>
            <a:normAutofit/>
          </a:bodyPr>
          <a:lstStyle/>
          <a:p>
            <a:r>
              <a:rPr lang="kk-KZ" sz="6000" b="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Сабақты жоспарлауда қандай да бір қағидаттарға сүйенесіз бе???</a:t>
            </a:r>
            <a:r>
              <a:rPr lang="kk-KZ" sz="60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
            </a:r>
            <a:br>
              <a:rPr lang="kk-KZ" sz="60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br>
            <a:r>
              <a:rPr lang="kk-KZ" sz="60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
            </a:r>
            <a:br>
              <a:rPr lang="kk-KZ" sz="6000"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br>
            <a:r>
              <a:rPr lang="kk-KZ" sz="6000" b="1" i="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Неліктен???</a:t>
            </a:r>
            <a:endParaRPr lang="ru-RU" sz="6000" i="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4394256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p:cNvSpPr>
          <p:nvPr>
            <p:ph type="title"/>
          </p:nvPr>
        </p:nvSpPr>
        <p:spPr/>
        <p:txBody>
          <a:bodyPr/>
          <a:lstStyle/>
          <a:p>
            <a:r>
              <a:rPr lang="kk-KZ" b="1" smtClean="0">
                <a:latin typeface="Times New Roman" pitchFamily="18" charset="0"/>
              </a:rPr>
              <a:t>Тілдік мақсаттар</a:t>
            </a:r>
            <a:r>
              <a:rPr lang="kk-KZ" smtClean="0">
                <a:latin typeface="Times New Roman" pitchFamily="18" charset="0"/>
              </a:rPr>
              <a:t>:</a:t>
            </a:r>
            <a:endParaRPr lang="ru-RU" smtClean="0">
              <a:latin typeface="Times New Roman" pitchFamily="18" charset="0"/>
            </a:endParaRPr>
          </a:p>
        </p:txBody>
      </p:sp>
      <p:sp>
        <p:nvSpPr>
          <p:cNvPr id="30722" name="Rectangle 3"/>
          <p:cNvSpPr>
            <a:spLocks noGrp="1"/>
          </p:cNvSpPr>
          <p:nvPr>
            <p:ph type="body" idx="1"/>
          </p:nvPr>
        </p:nvSpPr>
        <p:spPr/>
        <p:txBody>
          <a:bodyPr>
            <a:normAutofit fontScale="92500"/>
          </a:bodyPr>
          <a:lstStyle/>
          <a:p>
            <a:pPr>
              <a:lnSpc>
                <a:spcPct val="90000"/>
              </a:lnSpc>
            </a:pPr>
            <a:r>
              <a:rPr lang="kk-KZ" sz="2800" b="1" smtClean="0">
                <a:latin typeface="Times New Roman" pitchFamily="18" charset="0"/>
              </a:rPr>
              <a:t>Оқушылар (</a:t>
            </a:r>
            <a:r>
              <a:rPr lang="kk-KZ" sz="2800" smtClean="0">
                <a:latin typeface="Times New Roman" pitchFamily="18" charset="0"/>
              </a:rPr>
              <a:t>сипаттай алады</a:t>
            </a:r>
            <a:r>
              <a:rPr lang="kk-KZ" sz="2800" b="1" smtClean="0">
                <a:latin typeface="Times New Roman" pitchFamily="18" charset="0"/>
              </a:rPr>
              <a:t>):</a:t>
            </a:r>
            <a:r>
              <a:rPr lang="kk-KZ" sz="2800" smtClean="0">
                <a:latin typeface="Times New Roman" pitchFamily="18" charset="0"/>
              </a:rPr>
              <a:t>Бактериялардың құрылысын талдай  алады;Прокариоттар мен эукариоттар жасушаларын салыстыра алады;Табиғаттағы және адам өміріндегі маңызын бағалай алады;Ауру тудыратын бактерияларға мысал келтіре алады</a:t>
            </a:r>
            <a:r>
              <a:rPr lang="kk-KZ" sz="2800" b="1" smtClean="0">
                <a:latin typeface="Times New Roman" pitchFamily="18" charset="0"/>
              </a:rPr>
              <a:t>Сыныптағы диалог/жазылым үшін пайдалы тілдік бірліктер</a:t>
            </a:r>
            <a:r>
              <a:rPr lang="kk-KZ" sz="2800" smtClean="0">
                <a:latin typeface="Times New Roman" pitchFamily="18" charset="0"/>
              </a:rPr>
              <a:t>Ылғалды ортада........, қолайсыз жағдайда ......,    …. болғанда, …мекен ету ортасы өзгереді; Қолайлы жағдайда ....... арқылы көбейеді; Споралар қолайлы жағдайда..... айналады;  Бактериялар қоректенеді......; Бактерия спораларының көбеюіне ......жоқ</a:t>
            </a:r>
            <a:endParaRPr lang="ru-RU" sz="2800" smtClean="0">
              <a:latin typeface="Times New Roman" pitchFamily="18" charset="0"/>
            </a:endParaRPr>
          </a:p>
        </p:txBody>
      </p:sp>
    </p:spTree>
    <p:extLst>
      <p:ext uri="{BB962C8B-B14F-4D97-AF65-F5344CB8AC3E}">
        <p14:creationId xmlns:p14="http://schemas.microsoft.com/office/powerpoint/2010/main" val="12963477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p:cNvSpPr>
          <p:nvPr>
            <p:ph type="title"/>
          </p:nvPr>
        </p:nvSpPr>
        <p:spPr/>
        <p:txBody>
          <a:bodyPr/>
          <a:lstStyle/>
          <a:p>
            <a:r>
              <a:rPr lang="kk-KZ" b="1" smtClean="0">
                <a:latin typeface="Times New Roman" pitchFamily="18" charset="0"/>
              </a:rPr>
              <a:t>Қосымша ақпараттар</a:t>
            </a:r>
            <a:endParaRPr lang="ru-RU" b="1" smtClean="0">
              <a:latin typeface="Times New Roman" pitchFamily="18" charset="0"/>
            </a:endParaRPr>
          </a:p>
        </p:txBody>
      </p:sp>
      <p:sp>
        <p:nvSpPr>
          <p:cNvPr id="31746" name="Rectangle 3"/>
          <p:cNvSpPr>
            <a:spLocks noGrp="1"/>
          </p:cNvSpPr>
          <p:nvPr>
            <p:ph type="body" idx="1"/>
          </p:nvPr>
        </p:nvSpPr>
        <p:spPr/>
        <p:txBody>
          <a:bodyPr/>
          <a:lstStyle/>
          <a:p>
            <a:pPr algn="ctr">
              <a:buFont typeface="Arial" charset="0"/>
              <a:buNone/>
            </a:pPr>
            <a:r>
              <a:rPr lang="kk-KZ" b="1" smtClean="0">
                <a:latin typeface="Times New Roman" pitchFamily="18" charset="0"/>
              </a:rPr>
              <a:t> Саралау </a:t>
            </a:r>
          </a:p>
          <a:p>
            <a:pPr>
              <a:buFont typeface="Arial" charset="0"/>
              <a:buNone/>
            </a:pPr>
            <a:r>
              <a:rPr lang="kk-KZ" b="1" smtClean="0">
                <a:latin typeface="Times New Roman" pitchFamily="18" charset="0"/>
              </a:rPr>
              <a:t>   Сіз қосымша көмек көрсетуді қалай жоспарлайсыз? </a:t>
            </a:r>
          </a:p>
          <a:p>
            <a:pPr>
              <a:buFont typeface="Arial" charset="0"/>
              <a:buNone/>
            </a:pPr>
            <a:r>
              <a:rPr lang="kk-KZ" b="1" smtClean="0">
                <a:latin typeface="Times New Roman" pitchFamily="18" charset="0"/>
              </a:rPr>
              <a:t>   </a:t>
            </a:r>
            <a:r>
              <a:rPr lang="ru-RU" smtClean="0">
                <a:latin typeface="Times New Roman" pitchFamily="18" charset="0"/>
              </a:rPr>
              <a:t>Үлгерімі төмен</a:t>
            </a:r>
            <a:r>
              <a:rPr lang="kk-KZ" smtClean="0">
                <a:latin typeface="Times New Roman" pitchFamily="18" charset="0"/>
              </a:rPr>
              <a:t> </a:t>
            </a:r>
            <a:r>
              <a:rPr lang="ru-RU" smtClean="0">
                <a:latin typeface="Times New Roman" pitchFamily="18" charset="0"/>
              </a:rPr>
              <a:t>оқушыларға</a:t>
            </a:r>
            <a:r>
              <a:rPr lang="kk-KZ" smtClean="0">
                <a:latin typeface="Times New Roman" pitchFamily="18" charset="0"/>
              </a:rPr>
              <a:t> </a:t>
            </a:r>
            <a:r>
              <a:rPr lang="ru-RU" smtClean="0">
                <a:latin typeface="Times New Roman" pitchFamily="18" charset="0"/>
              </a:rPr>
              <a:t>үлестірме</a:t>
            </a:r>
            <a:r>
              <a:rPr lang="kk-KZ" smtClean="0">
                <a:latin typeface="Times New Roman" pitchFamily="18" charset="0"/>
              </a:rPr>
              <a:t> </a:t>
            </a:r>
            <a:r>
              <a:rPr lang="ru-RU" smtClean="0">
                <a:latin typeface="Times New Roman" pitchFamily="18" charset="0"/>
              </a:rPr>
              <a:t>материал</a:t>
            </a:r>
            <a:r>
              <a:rPr lang="kk-KZ" smtClean="0">
                <a:latin typeface="Times New Roman" pitchFamily="18" charset="0"/>
              </a:rPr>
              <a:t> </a:t>
            </a:r>
            <a:r>
              <a:rPr lang="ru-RU" smtClean="0">
                <a:latin typeface="Times New Roman" pitchFamily="18" charset="0"/>
              </a:rPr>
              <a:t>тарату</a:t>
            </a:r>
            <a:r>
              <a:rPr lang="kk-KZ" smtClean="0">
                <a:latin typeface="Times New Roman" pitchFamily="18" charset="0"/>
              </a:rPr>
              <a:t> </a:t>
            </a:r>
            <a:r>
              <a:rPr lang="ru-RU" smtClean="0">
                <a:latin typeface="Times New Roman" pitchFamily="18" charset="0"/>
              </a:rPr>
              <a:t>арқылы</a:t>
            </a:r>
            <a:r>
              <a:rPr lang="kk-KZ" smtClean="0">
                <a:latin typeface="Times New Roman" pitchFamily="18" charset="0"/>
              </a:rPr>
              <a:t> </a:t>
            </a:r>
            <a:r>
              <a:rPr lang="ru-RU" smtClean="0">
                <a:latin typeface="Times New Roman" pitchFamily="18" charset="0"/>
              </a:rPr>
              <a:t>қолдау</a:t>
            </a:r>
            <a:r>
              <a:rPr lang="kk-KZ" smtClean="0">
                <a:latin typeface="Times New Roman" pitchFamily="18" charset="0"/>
              </a:rPr>
              <a:t> </a:t>
            </a:r>
            <a:r>
              <a:rPr lang="ru-RU" smtClean="0">
                <a:latin typeface="Times New Roman" pitchFamily="18" charset="0"/>
              </a:rPr>
              <a:t>көрсетуге</a:t>
            </a:r>
            <a:r>
              <a:rPr lang="kk-KZ" smtClean="0">
                <a:latin typeface="Times New Roman" pitchFamily="18" charset="0"/>
              </a:rPr>
              <a:t> </a:t>
            </a:r>
            <a:r>
              <a:rPr lang="ru-RU" smtClean="0">
                <a:latin typeface="Times New Roman" pitchFamily="18" charset="0"/>
              </a:rPr>
              <a:t>болады, ал</a:t>
            </a:r>
            <a:r>
              <a:rPr lang="kk-KZ" smtClean="0">
                <a:latin typeface="Times New Roman" pitchFamily="18" charset="0"/>
              </a:rPr>
              <a:t> </a:t>
            </a:r>
            <a:r>
              <a:rPr lang="ru-RU" smtClean="0">
                <a:latin typeface="Times New Roman" pitchFamily="18" charset="0"/>
              </a:rPr>
              <a:t>барынша</a:t>
            </a:r>
            <a:r>
              <a:rPr lang="kk-KZ" smtClean="0">
                <a:latin typeface="Times New Roman" pitchFamily="18" charset="0"/>
              </a:rPr>
              <a:t> </a:t>
            </a:r>
            <a:r>
              <a:rPr lang="ru-RU" smtClean="0">
                <a:latin typeface="Times New Roman" pitchFamily="18" charset="0"/>
              </a:rPr>
              <a:t>үлгеретіндерге</a:t>
            </a:r>
            <a:r>
              <a:rPr lang="kk-KZ" smtClean="0">
                <a:latin typeface="Times New Roman" pitchFamily="18" charset="0"/>
              </a:rPr>
              <a:t> логикалық</a:t>
            </a:r>
            <a:r>
              <a:rPr lang="ru-RU" smtClean="0">
                <a:latin typeface="Times New Roman" pitchFamily="18" charset="0"/>
              </a:rPr>
              <a:t> сұрақ</a:t>
            </a:r>
            <a:r>
              <a:rPr lang="kk-KZ" smtClean="0">
                <a:latin typeface="Times New Roman" pitchFamily="18" charset="0"/>
              </a:rPr>
              <a:t> </a:t>
            </a:r>
            <a:r>
              <a:rPr lang="ru-RU" smtClean="0">
                <a:latin typeface="Times New Roman" pitchFamily="18" charset="0"/>
              </a:rPr>
              <a:t>қою</a:t>
            </a:r>
            <a:r>
              <a:rPr lang="kk-KZ" smtClean="0">
                <a:latin typeface="Times New Roman" pitchFamily="18" charset="0"/>
              </a:rPr>
              <a:t> </a:t>
            </a:r>
            <a:r>
              <a:rPr lang="ru-RU" smtClean="0">
                <a:latin typeface="Times New Roman" pitchFamily="18" charset="0"/>
              </a:rPr>
              <a:t>арқылы</a:t>
            </a:r>
            <a:r>
              <a:rPr lang="kk-KZ" smtClean="0">
                <a:latin typeface="Times New Roman" pitchFamily="18" charset="0"/>
              </a:rPr>
              <a:t> </a:t>
            </a:r>
            <a:r>
              <a:rPr lang="ru-RU" smtClean="0">
                <a:latin typeface="Times New Roman" pitchFamily="18" charset="0"/>
              </a:rPr>
              <a:t>олардың</a:t>
            </a:r>
            <a:r>
              <a:rPr lang="kk-KZ" smtClean="0">
                <a:latin typeface="Times New Roman" pitchFamily="18" charset="0"/>
              </a:rPr>
              <a:t> </a:t>
            </a:r>
            <a:r>
              <a:rPr lang="ru-RU" smtClean="0">
                <a:latin typeface="Times New Roman" pitchFamily="18" charset="0"/>
              </a:rPr>
              <a:t>білімдерін</a:t>
            </a:r>
            <a:r>
              <a:rPr lang="kk-KZ" smtClean="0">
                <a:latin typeface="Times New Roman" pitchFamily="18" charset="0"/>
              </a:rPr>
              <a:t> </a:t>
            </a:r>
            <a:r>
              <a:rPr lang="ru-RU" smtClean="0">
                <a:latin typeface="Times New Roman" pitchFamily="18" charset="0"/>
              </a:rPr>
              <a:t>кеңейту</a:t>
            </a:r>
            <a:r>
              <a:rPr lang="kk-KZ" smtClean="0">
                <a:latin typeface="Times New Roman" pitchFamily="18" charset="0"/>
              </a:rPr>
              <a:t> </a:t>
            </a:r>
            <a:r>
              <a:rPr lang="ru-RU" smtClean="0">
                <a:latin typeface="Times New Roman" pitchFamily="18" charset="0"/>
              </a:rPr>
              <a:t>қажет.</a:t>
            </a:r>
          </a:p>
        </p:txBody>
      </p:sp>
    </p:spTree>
    <p:extLst>
      <p:ext uri="{BB962C8B-B14F-4D97-AF65-F5344CB8AC3E}">
        <p14:creationId xmlns:p14="http://schemas.microsoft.com/office/powerpoint/2010/main" val="26151372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p:cNvSpPr>
          <p:nvPr>
            <p:ph type="title"/>
          </p:nvPr>
        </p:nvSpPr>
        <p:spPr/>
        <p:txBody>
          <a:bodyPr/>
          <a:lstStyle/>
          <a:p>
            <a:r>
              <a:rPr lang="kk-KZ" b="1" smtClean="0">
                <a:latin typeface="Times New Roman" pitchFamily="18" charset="0"/>
              </a:rPr>
              <a:t>Бағалау</a:t>
            </a:r>
            <a:endParaRPr lang="ru-RU" b="1" smtClean="0">
              <a:latin typeface="Times New Roman" pitchFamily="18" charset="0"/>
            </a:endParaRPr>
          </a:p>
        </p:txBody>
      </p:sp>
      <p:sp>
        <p:nvSpPr>
          <p:cNvPr id="32770" name="Rectangle 3"/>
          <p:cNvSpPr>
            <a:spLocks noGrp="1"/>
          </p:cNvSpPr>
          <p:nvPr>
            <p:ph type="body" idx="1"/>
          </p:nvPr>
        </p:nvSpPr>
        <p:spPr/>
        <p:txBody>
          <a:bodyPr/>
          <a:lstStyle/>
          <a:p>
            <a:pPr>
              <a:lnSpc>
                <a:spcPct val="80000"/>
              </a:lnSpc>
              <a:buFont typeface="Arial" charset="0"/>
              <a:buNone/>
            </a:pPr>
            <a:r>
              <a:rPr lang="kk-KZ" sz="1000" b="1" smtClean="0"/>
              <a:t>     </a:t>
            </a:r>
            <a:r>
              <a:rPr lang="kk-KZ" sz="2000" b="1" smtClean="0">
                <a:latin typeface="Times New Roman" pitchFamily="18" charset="0"/>
              </a:rPr>
              <a:t>Оқушылардың үйренгенін тексеруді қалай жоспарлайсыз?</a:t>
            </a:r>
          </a:p>
          <a:p>
            <a:pPr>
              <a:lnSpc>
                <a:spcPct val="80000"/>
              </a:lnSpc>
              <a:buFont typeface="Arial" charset="0"/>
              <a:buNone/>
            </a:pPr>
            <a:r>
              <a:rPr lang="kk-KZ" sz="2000" smtClean="0">
                <a:latin typeface="Times New Roman" pitchFamily="18" charset="0"/>
              </a:rPr>
              <a:t>(жалпылама ақпарат/бағалау идеясы)Сабақта бағалаудың формативті түрі қолданылады. Жеке жұмыстар барысында жылдам жауап бергеніне қарай ашық журнал ұйымдастырылады және дұрыс орындалуына қарай смайлик тұсында  белгі көрсетіледі. Топтық жұмыстарды дескриптор арқылы бағалаймыз. Сонымен қатар оқушы өзінің шамасына қарай бағдаршам деген түстермен өзін-өзі бағалайды. Бұл жерде сары түс көтерген оқушылар есептерді шығарып болғаннан кейін өзара дәптермен алмасып бірін-бірі тексереді, пікірін білдіреді.Сабақ соңында оқушы өзінің бүгінгі сабақтан алған ойын рефлексивті бейне арқылы мұғалімге жазып қалдырып кетеді.</a:t>
            </a:r>
            <a:endParaRPr lang="ru-RU" sz="2000" smtClean="0">
              <a:latin typeface="Times New Roman" pitchFamily="18" charset="0"/>
            </a:endParaRPr>
          </a:p>
        </p:txBody>
      </p:sp>
    </p:spTree>
    <p:extLst>
      <p:ext uri="{BB962C8B-B14F-4D97-AF65-F5344CB8AC3E}">
        <p14:creationId xmlns:p14="http://schemas.microsoft.com/office/powerpoint/2010/main" val="9253553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p:cNvSpPr>
          <p:nvPr>
            <p:ph type="title"/>
          </p:nvPr>
        </p:nvSpPr>
        <p:spPr/>
        <p:txBody>
          <a:bodyPr>
            <a:normAutofit fontScale="90000"/>
          </a:bodyPr>
          <a:lstStyle/>
          <a:p>
            <a:r>
              <a:rPr lang="kk-KZ" sz="2400" b="1" smtClean="0">
                <a:latin typeface="Times New Roman" pitchFamily="18" charset="0"/>
              </a:rPr>
              <a:t>Пәнаралық байланыс Қауіпсіздік және еңбекті қорғау ережелері АКТ-мен байланыс Құндылықтардағы байланыс</a:t>
            </a:r>
            <a:r>
              <a:rPr lang="kk-KZ" sz="2400" smtClean="0">
                <a:latin typeface="Times New Roman" pitchFamily="18" charset="0"/>
              </a:rPr>
              <a:t> </a:t>
            </a:r>
            <a:endParaRPr lang="ru-RU" sz="2400" smtClean="0">
              <a:latin typeface="Times New Roman" pitchFamily="18" charset="0"/>
            </a:endParaRPr>
          </a:p>
        </p:txBody>
      </p:sp>
      <p:sp>
        <p:nvSpPr>
          <p:cNvPr id="33794" name="Rectangle 3"/>
          <p:cNvSpPr>
            <a:spLocks noGrp="1"/>
          </p:cNvSpPr>
          <p:nvPr>
            <p:ph type="body" idx="1"/>
          </p:nvPr>
        </p:nvSpPr>
        <p:spPr/>
        <p:txBody>
          <a:bodyPr/>
          <a:lstStyle/>
          <a:p>
            <a:pPr>
              <a:lnSpc>
                <a:spcPct val="90000"/>
              </a:lnSpc>
            </a:pPr>
            <a:r>
              <a:rPr lang="kk-KZ" sz="2400" smtClean="0">
                <a:latin typeface="Times New Roman" pitchFamily="18" charset="0"/>
              </a:rPr>
              <a:t>Тапсырмалар берілген құрылымды парақтар көмегімен талқылауға мүмкіндік беру арқылы оқушылардың түсініктерін кеңейтуге көмегін тигізеді. Ал өздері дайындаған постерлер оқушылардың кеңістіктік ойлау қабілеттерін арттыруға көмектеседі.Сабақта топтық жұмыс істеу және нәтижелерді басқа оқушылармен ауқымды пікірталас жүргізу арқылы талқылау </a:t>
            </a:r>
            <a:r>
              <a:rPr lang="kk-KZ" sz="2400" b="1" smtClean="0">
                <a:latin typeface="Times New Roman" pitchFamily="18" charset="0"/>
              </a:rPr>
              <a:t>өзге пікірді құрметтеу мен коммуникативті дағдыларды</a:t>
            </a:r>
            <a:r>
              <a:rPr lang="kk-KZ" sz="2400" smtClean="0">
                <a:latin typeface="Times New Roman" pitchFamily="18" charset="0"/>
              </a:rPr>
              <a:t> дамытуға мүмкіндік береді. Оқушылар бақылауының негізінде жатқан қағидаттарды түсіндіруде </a:t>
            </a:r>
            <a:r>
              <a:rPr lang="kk-KZ" sz="2400" b="1" smtClean="0">
                <a:latin typeface="Times New Roman" pitchFamily="18" charset="0"/>
              </a:rPr>
              <a:t>сыни тұрғыдан ойлау </a:t>
            </a:r>
            <a:r>
              <a:rPr lang="kk-KZ" sz="2400" smtClean="0">
                <a:latin typeface="Times New Roman" pitchFamily="18" charset="0"/>
              </a:rPr>
              <a:t>қасиетінің көптеген мүмкіндіктері бар.</a:t>
            </a:r>
            <a:endParaRPr lang="ru-RU" sz="2400" smtClean="0">
              <a:latin typeface="Times New Roman" pitchFamily="18" charset="0"/>
            </a:endParaRPr>
          </a:p>
        </p:txBody>
      </p:sp>
    </p:spTree>
    <p:extLst>
      <p:ext uri="{BB962C8B-B14F-4D97-AF65-F5344CB8AC3E}">
        <p14:creationId xmlns:p14="http://schemas.microsoft.com/office/powerpoint/2010/main" val="42818913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3"/>
          <p:cNvSpPr>
            <a:spLocks noGrp="1"/>
          </p:cNvSpPr>
          <p:nvPr>
            <p:ph type="body" idx="1"/>
          </p:nvPr>
        </p:nvSpPr>
        <p:spPr>
          <a:xfrm>
            <a:off x="457200" y="333375"/>
            <a:ext cx="8229600" cy="5792788"/>
          </a:xfrm>
        </p:spPr>
        <p:txBody>
          <a:bodyPr/>
          <a:lstStyle/>
          <a:p>
            <a:pPr>
              <a:buFont typeface="Arial" charset="0"/>
              <a:buNone/>
            </a:pPr>
            <a:r>
              <a:rPr lang="kk-KZ" smtClean="0">
                <a:latin typeface="Times New Roman" pitchFamily="18" charset="0"/>
              </a:rPr>
              <a:t>   </a:t>
            </a:r>
            <a:r>
              <a:rPr lang="kk-KZ" b="1" smtClean="0">
                <a:latin typeface="Times New Roman" pitchFamily="18" charset="0"/>
              </a:rPr>
              <a:t>Рефлексия </a:t>
            </a:r>
            <a:r>
              <a:rPr lang="kk-KZ" smtClean="0">
                <a:latin typeface="Times New Roman" pitchFamily="18" charset="0"/>
              </a:rPr>
              <a:t>сөзі латын тілінен кірген reflexio - кейінге айналым мағынасын білдіреді. Бұл терминді Джон Локи 17 ғасырда берген. </a:t>
            </a:r>
          </a:p>
          <a:p>
            <a:pPr>
              <a:buFont typeface="Arial" charset="0"/>
              <a:buNone/>
            </a:pPr>
            <a:r>
              <a:rPr lang="kk-KZ" b="1" smtClean="0">
                <a:latin typeface="Times New Roman" pitchFamily="18" charset="0"/>
              </a:rPr>
              <a:t>   Рефлексия</a:t>
            </a:r>
            <a:r>
              <a:rPr lang="kk-KZ" smtClean="0">
                <a:latin typeface="Times New Roman" pitchFamily="18" charset="0"/>
              </a:rPr>
              <a:t> – адамның өз істерінің мәнін түсіну, олар туралы ойлану барысында өз-өзіне нені, қалай жасағаны туралы толық және анық есеп беруі немесе өзі әрекет барысында басшылыққа алған ережелер мен кестелерді мойындауы не жоққа шығаруы</a:t>
            </a:r>
            <a:endParaRPr lang="ru-RU" smtClean="0">
              <a:latin typeface="Times New Roman" pitchFamily="18" charset="0"/>
            </a:endParaRPr>
          </a:p>
        </p:txBody>
      </p:sp>
    </p:spTree>
    <p:extLst>
      <p:ext uri="{BB962C8B-B14F-4D97-AF65-F5344CB8AC3E}">
        <p14:creationId xmlns:p14="http://schemas.microsoft.com/office/powerpoint/2010/main" val="8468114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3"/>
          <p:cNvSpPr>
            <a:spLocks noGrp="1"/>
          </p:cNvSpPr>
          <p:nvPr>
            <p:ph type="body" idx="1"/>
          </p:nvPr>
        </p:nvSpPr>
        <p:spPr>
          <a:xfrm>
            <a:off x="539750" y="333375"/>
            <a:ext cx="8229600" cy="5792788"/>
          </a:xfrm>
        </p:spPr>
        <p:txBody>
          <a:bodyPr>
            <a:normAutofit lnSpcReduction="10000"/>
          </a:bodyPr>
          <a:lstStyle/>
          <a:p>
            <a:pPr>
              <a:lnSpc>
                <a:spcPct val="80000"/>
              </a:lnSpc>
              <a:buFont typeface="Arial" charset="0"/>
              <a:buNone/>
            </a:pPr>
            <a:r>
              <a:rPr lang="kk-KZ" sz="2000" smtClean="0">
                <a:latin typeface="Times New Roman" pitchFamily="18" charset="0"/>
              </a:rPr>
              <a:t>1. </a:t>
            </a:r>
            <a:r>
              <a:rPr lang="kk-KZ" sz="2000" b="1" smtClean="0">
                <a:latin typeface="Times New Roman" pitchFamily="18" charset="0"/>
              </a:rPr>
              <a:t>Оқу материалдарының  мазмұнының рефлексиясы</a:t>
            </a:r>
            <a:r>
              <a:rPr lang="kk-KZ" sz="2000" smtClean="0">
                <a:latin typeface="Times New Roman" pitchFamily="18" charset="0"/>
              </a:rPr>
              <a:t>  </a:t>
            </a:r>
            <a:br>
              <a:rPr lang="kk-KZ" sz="2000" smtClean="0">
                <a:latin typeface="Times New Roman" pitchFamily="18" charset="0"/>
              </a:rPr>
            </a:br>
            <a:r>
              <a:rPr lang="kk-KZ" sz="2000" smtClean="0">
                <a:latin typeface="Times New Roman" pitchFamily="18" charset="0"/>
              </a:rPr>
              <a:t>Оны оқытушы оқушылар өткен материалдың мазмұнын қалай түсінгенін анықтау үшін қолданады. </a:t>
            </a:r>
            <a:br>
              <a:rPr lang="kk-KZ" sz="2000" smtClean="0">
                <a:latin typeface="Times New Roman" pitchFamily="18" charset="0"/>
              </a:rPr>
            </a:br>
            <a:r>
              <a:rPr lang="ru-RU" sz="2000" smtClean="0">
                <a:latin typeface="Times New Roman" pitchFamily="18" charset="0"/>
              </a:rPr>
              <a:t/>
            </a:r>
            <a:br>
              <a:rPr lang="ru-RU" sz="2000" smtClean="0">
                <a:latin typeface="Times New Roman" pitchFamily="18" charset="0"/>
              </a:rPr>
            </a:br>
            <a:r>
              <a:rPr lang="kk-KZ" sz="2000" smtClean="0">
                <a:latin typeface="Times New Roman" pitchFamily="18" charset="0"/>
              </a:rPr>
              <a:t>2</a:t>
            </a:r>
            <a:r>
              <a:rPr lang="ru-RU" sz="2000" b="1" smtClean="0">
                <a:latin typeface="Times New Roman" pitchFamily="18" charset="0"/>
              </a:rPr>
              <a:t>.</a:t>
            </a:r>
            <a:r>
              <a:rPr lang="kk-KZ" sz="2000" b="1" smtClean="0">
                <a:latin typeface="Times New Roman" pitchFamily="18" charset="0"/>
              </a:rPr>
              <a:t> Көңіл-күй және эмоционалдық жағдайдың рефлексиясы</a:t>
            </a:r>
            <a:r>
              <a:rPr lang="ru-RU" sz="2000" b="1" smtClean="0">
                <a:latin typeface="Times New Roman" pitchFamily="18" charset="0"/>
              </a:rPr>
              <a:t>; </a:t>
            </a:r>
            <a:br>
              <a:rPr lang="ru-RU" sz="2000" b="1" smtClean="0">
                <a:latin typeface="Times New Roman" pitchFamily="18" charset="0"/>
              </a:rPr>
            </a:br>
            <a:r>
              <a:rPr lang="kk-KZ" sz="2000" smtClean="0">
                <a:latin typeface="Times New Roman" pitchFamily="18" charset="0"/>
              </a:rPr>
              <a:t>Мысалы оқушыларға көк және қызыл түсті карточка таратылады. Мұғалім сабақ барысында  және аяғында  қалаған карточкасын көрсетуді сұрайды. бұдан оқушының көңіл-күйінің өзгерген, өзгермегенін білуге болады.</a:t>
            </a:r>
          </a:p>
          <a:p>
            <a:pPr>
              <a:lnSpc>
                <a:spcPct val="80000"/>
              </a:lnSpc>
              <a:buFont typeface="Arial" charset="0"/>
              <a:buNone/>
            </a:pPr>
            <a:r>
              <a:rPr lang="kk-KZ" sz="2000" smtClean="0">
                <a:latin typeface="Times New Roman" pitchFamily="18" charset="0"/>
              </a:rPr>
              <a:t> </a:t>
            </a:r>
            <a:br>
              <a:rPr lang="kk-KZ" sz="2000" smtClean="0">
                <a:latin typeface="Times New Roman" pitchFamily="18" charset="0"/>
              </a:rPr>
            </a:br>
            <a:r>
              <a:rPr lang="kk-KZ" sz="2000" b="1" smtClean="0">
                <a:latin typeface="Times New Roman" pitchFamily="18" charset="0"/>
              </a:rPr>
              <a:t>3. Іс-әрекет рефлексиясы</a:t>
            </a:r>
            <a:endParaRPr lang="kk-KZ" sz="2000" smtClean="0">
              <a:latin typeface="Times New Roman" pitchFamily="18" charset="0"/>
            </a:endParaRPr>
          </a:p>
          <a:p>
            <a:pPr>
              <a:lnSpc>
                <a:spcPct val="80000"/>
              </a:lnSpc>
            </a:pPr>
            <a:r>
              <a:rPr lang="kk-KZ" sz="2000" smtClean="0">
                <a:latin typeface="Times New Roman" pitchFamily="18" charset="0"/>
              </a:rPr>
              <a:t>Бұл жұмыс сабақтың соңғы қорытынды кезеңінде қолданады. Мысалы:</a:t>
            </a:r>
          </a:p>
          <a:p>
            <a:pPr>
              <a:lnSpc>
                <a:spcPct val="80000"/>
              </a:lnSpc>
            </a:pPr>
            <a:r>
              <a:rPr lang="kk-KZ" sz="2000" smtClean="0">
                <a:latin typeface="Times New Roman" pitchFamily="18" charset="0"/>
              </a:rPr>
              <a:t>Сабақ қалай өтті?</a:t>
            </a:r>
          </a:p>
          <a:p>
            <a:pPr>
              <a:lnSpc>
                <a:spcPct val="80000"/>
              </a:lnSpc>
            </a:pPr>
            <a:r>
              <a:rPr lang="kk-KZ" sz="2000" smtClean="0">
                <a:latin typeface="Times New Roman" pitchFamily="18" charset="0"/>
              </a:rPr>
              <a:t>Қандай жаңа ақпарат алдыңдар?</a:t>
            </a:r>
          </a:p>
          <a:p>
            <a:pPr>
              <a:lnSpc>
                <a:spcPct val="80000"/>
              </a:lnSpc>
            </a:pPr>
            <a:r>
              <a:rPr lang="kk-KZ" sz="2000" smtClean="0">
                <a:latin typeface="Times New Roman" pitchFamily="18" charset="0"/>
              </a:rPr>
              <a:t>Не ұнады?</a:t>
            </a:r>
          </a:p>
          <a:p>
            <a:pPr>
              <a:lnSpc>
                <a:spcPct val="80000"/>
              </a:lnSpc>
            </a:pPr>
            <a:r>
              <a:rPr lang="kk-KZ" sz="2000" smtClean="0">
                <a:latin typeface="Times New Roman" pitchFamily="18" charset="0"/>
              </a:rPr>
              <a:t>Қандай сұрақтар туды?</a:t>
            </a:r>
          </a:p>
          <a:p>
            <a:pPr>
              <a:lnSpc>
                <a:spcPct val="80000"/>
              </a:lnSpc>
            </a:pPr>
            <a:r>
              <a:rPr lang="kk-KZ" sz="2000" smtClean="0">
                <a:latin typeface="Times New Roman" pitchFamily="18" charset="0"/>
              </a:rPr>
              <a:t>Қандай әсер алдыңдар?</a:t>
            </a:r>
          </a:p>
          <a:p>
            <a:pPr>
              <a:lnSpc>
                <a:spcPct val="80000"/>
              </a:lnSpc>
            </a:pPr>
            <a:r>
              <a:rPr lang="kk-KZ" sz="2000" smtClean="0">
                <a:latin typeface="Times New Roman" pitchFamily="18" charset="0"/>
              </a:rPr>
              <a:t>Сабақ кезінде мұғалім саған мұқият назар аударды ма?</a:t>
            </a:r>
          </a:p>
          <a:p>
            <a:pPr>
              <a:lnSpc>
                <a:spcPct val="80000"/>
              </a:lnSpc>
            </a:pPr>
            <a:r>
              <a:rPr lang="kk-KZ" sz="2000" smtClean="0">
                <a:latin typeface="Times New Roman" pitchFamily="18" charset="0"/>
              </a:rPr>
              <a:t>Сен өзіннің білімінді көрсете алдын ба?</a:t>
            </a:r>
          </a:p>
          <a:p>
            <a:pPr>
              <a:lnSpc>
                <a:spcPct val="80000"/>
              </a:lnSpc>
            </a:pPr>
            <a:r>
              <a:rPr lang="kk-KZ" sz="2000" smtClean="0">
                <a:latin typeface="Times New Roman" pitchFamily="18" charset="0"/>
              </a:rPr>
              <a:t>Қандай тілек белдіргің келеді?</a:t>
            </a:r>
            <a:endParaRPr lang="ru-RU" sz="2000" smtClean="0">
              <a:latin typeface="Times New Roman" pitchFamily="18" charset="0"/>
            </a:endParaRPr>
          </a:p>
        </p:txBody>
      </p:sp>
    </p:spTree>
    <p:extLst>
      <p:ext uri="{BB962C8B-B14F-4D97-AF65-F5344CB8AC3E}">
        <p14:creationId xmlns:p14="http://schemas.microsoft.com/office/powerpoint/2010/main" val="12358170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3"/>
          <p:cNvSpPr>
            <a:spLocks noGrp="1"/>
          </p:cNvSpPr>
          <p:nvPr>
            <p:ph type="body" idx="1"/>
          </p:nvPr>
        </p:nvSpPr>
        <p:spPr>
          <a:xfrm>
            <a:off x="457200" y="260350"/>
            <a:ext cx="8229600" cy="5865813"/>
          </a:xfrm>
        </p:spPr>
        <p:txBody>
          <a:bodyPr/>
          <a:lstStyle/>
          <a:p>
            <a:pPr>
              <a:buFont typeface="Arial" charset="0"/>
              <a:buNone/>
            </a:pPr>
            <a:r>
              <a:rPr lang="kk-KZ" sz="2800" smtClean="0"/>
              <a:t>   Рефлексияны ойлау, ес, сана сияқты танымдық үдерістер адам табиғатына тән болғандықтан олардан бөліп қарауға болмайды. Рефлексияны әр түрлі жүзеге асыруға болады, сабақтың соңында, әр тақырыптың соңында, сабақ кезеңдерінің арасында, тарау соңында. Ол ақырындап оқушының ішкі рефлексиясына ұласу керек. Адамның рухани әлеуметін ашу мен анықтаудың инновациялық жолдарының бірі деп тани отырып, Б. З. Вульфов пен В. И. Харькин «Рефлексияны ешкім және еш нәрсе алмастыра алмайды» деген пікір білдіреді.</a:t>
            </a:r>
            <a:r>
              <a:rPr lang="ru-RU" sz="2800" smtClean="0"/>
              <a:t> </a:t>
            </a:r>
          </a:p>
        </p:txBody>
      </p:sp>
    </p:spTree>
    <p:extLst>
      <p:ext uri="{BB962C8B-B14F-4D97-AF65-F5344CB8AC3E}">
        <p14:creationId xmlns:p14="http://schemas.microsoft.com/office/powerpoint/2010/main" val="3432164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p:cNvSpPr>
          <p:nvPr>
            <p:ph type="title"/>
          </p:nvPr>
        </p:nvSpPr>
        <p:spPr/>
        <p:txBody>
          <a:bodyPr>
            <a:normAutofit fontScale="90000"/>
          </a:bodyPr>
          <a:lstStyle/>
          <a:p>
            <a:r>
              <a:rPr lang="kk-KZ" sz="3600" smtClean="0">
                <a:latin typeface="Times New Roman" pitchFamily="18" charset="0"/>
              </a:rPr>
              <a:t>Қызмет нәтижесіне қарай рефлексия:</a:t>
            </a:r>
            <a:br>
              <a:rPr lang="kk-KZ" sz="3600" smtClean="0">
                <a:latin typeface="Times New Roman" pitchFamily="18" charset="0"/>
              </a:rPr>
            </a:br>
            <a:endParaRPr lang="ru-RU" sz="3600" smtClean="0">
              <a:latin typeface="Times New Roman" pitchFamily="18" charset="0"/>
            </a:endParaRPr>
          </a:p>
        </p:txBody>
      </p:sp>
      <p:sp>
        <p:nvSpPr>
          <p:cNvPr id="37890" name="Rectangle 3"/>
          <p:cNvSpPr>
            <a:spLocks noGrp="1"/>
          </p:cNvSpPr>
          <p:nvPr>
            <p:ph type="body" idx="1"/>
          </p:nvPr>
        </p:nvSpPr>
        <p:spPr/>
        <p:txBody>
          <a:bodyPr/>
          <a:lstStyle/>
          <a:p>
            <a:pPr marL="609600" indent="-609600">
              <a:buFont typeface="Arial" charset="0"/>
              <a:buNone/>
            </a:pPr>
            <a:endParaRPr lang="kk-KZ" smtClean="0"/>
          </a:p>
          <a:p>
            <a:pPr marL="609600" indent="-609600">
              <a:buFont typeface="Arial" charset="0"/>
              <a:buAutoNum type="arabicPeriod"/>
            </a:pPr>
            <a:r>
              <a:rPr lang="kk-KZ" smtClean="0"/>
              <a:t> </a:t>
            </a:r>
            <a:r>
              <a:rPr lang="kk-KZ" smtClean="0">
                <a:latin typeface="Times New Roman" pitchFamily="18" charset="0"/>
              </a:rPr>
              <a:t>Оқу материалдар мазмұнының рефлексиясы</a:t>
            </a:r>
          </a:p>
          <a:p>
            <a:pPr marL="609600" indent="-609600">
              <a:buFont typeface="Arial" charset="0"/>
              <a:buAutoNum type="arabicPeriod"/>
            </a:pPr>
            <a:r>
              <a:rPr lang="kk-KZ" smtClean="0">
                <a:latin typeface="Times New Roman" pitchFamily="18" charset="0"/>
              </a:rPr>
              <a:t>Көңіл-күй және эмоционалдық жағдайдың рефлексиясы</a:t>
            </a:r>
          </a:p>
          <a:p>
            <a:pPr marL="609600" indent="-609600">
              <a:buFont typeface="Arial" charset="0"/>
              <a:buAutoNum type="arabicPeriod"/>
            </a:pPr>
            <a:r>
              <a:rPr lang="kk-KZ" smtClean="0">
                <a:latin typeface="Times New Roman" pitchFamily="18" charset="0"/>
              </a:rPr>
              <a:t>Іс-әрекет рефлексиясы</a:t>
            </a:r>
            <a:endParaRPr lang="ru-RU" smtClean="0">
              <a:latin typeface="Times New Roman" pitchFamily="18" charset="0"/>
            </a:endParaRPr>
          </a:p>
        </p:txBody>
      </p:sp>
    </p:spTree>
    <p:extLst>
      <p:ext uri="{BB962C8B-B14F-4D97-AF65-F5344CB8AC3E}">
        <p14:creationId xmlns:p14="http://schemas.microsoft.com/office/powerpoint/2010/main" val="30060877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p:cNvSpPr>
          <p:nvPr>
            <p:ph type="title"/>
          </p:nvPr>
        </p:nvSpPr>
        <p:spPr/>
        <p:txBody>
          <a:bodyPr/>
          <a:lstStyle/>
          <a:p>
            <a:endParaRPr lang="ru-RU" b="1" dirty="0" smtClean="0">
              <a:latin typeface="Times New Roman" pitchFamily="18" charset="0"/>
            </a:endParaRPr>
          </a:p>
        </p:txBody>
      </p:sp>
      <p:sp>
        <p:nvSpPr>
          <p:cNvPr id="39938" name="Rectangle 3"/>
          <p:cNvSpPr>
            <a:spLocks noGrp="1"/>
          </p:cNvSpPr>
          <p:nvPr>
            <p:ph type="body" idx="1"/>
          </p:nvPr>
        </p:nvSpPr>
        <p:spPr/>
        <p:txBody>
          <a:bodyPr/>
          <a:lstStyle/>
          <a:p>
            <a:pPr>
              <a:lnSpc>
                <a:spcPct val="80000"/>
              </a:lnSpc>
              <a:buNone/>
            </a:pPr>
            <a:r>
              <a:rPr lang="kk-KZ" sz="2000" b="1" dirty="0">
                <a:latin typeface="Times New Roman" pitchFamily="18" charset="0"/>
              </a:rPr>
              <a:t>Сабақты талдау</a:t>
            </a:r>
            <a:endParaRPr lang="ru-RU" sz="2000" b="1" dirty="0">
              <a:latin typeface="Times New Roman" pitchFamily="18" charset="0"/>
            </a:endParaRPr>
          </a:p>
          <a:p>
            <a:pPr>
              <a:lnSpc>
                <a:spcPct val="80000"/>
              </a:lnSpc>
              <a:buFont typeface="Arial" charset="0"/>
              <a:buNone/>
            </a:pPr>
            <a:endParaRPr lang="kk-KZ" sz="2000" b="1" dirty="0" smtClean="0">
              <a:latin typeface="Times New Roman" pitchFamily="18" charset="0"/>
            </a:endParaRPr>
          </a:p>
          <a:p>
            <a:pPr>
              <a:lnSpc>
                <a:spcPct val="80000"/>
              </a:lnSpc>
              <a:buFont typeface="Arial" charset="0"/>
              <a:buNone/>
            </a:pPr>
            <a:r>
              <a:rPr lang="kk-KZ" sz="2000" b="1" dirty="0" smtClean="0">
                <a:latin typeface="Times New Roman" pitchFamily="18" charset="0"/>
              </a:rPr>
              <a:t> Өзіңізге сұрақ қойыңыз:</a:t>
            </a:r>
            <a:endParaRPr lang="kk-KZ" sz="2000" dirty="0" smtClean="0">
              <a:latin typeface="Times New Roman" pitchFamily="18" charset="0"/>
            </a:endParaRPr>
          </a:p>
          <a:p>
            <a:pPr>
              <a:lnSpc>
                <a:spcPct val="80000"/>
              </a:lnSpc>
              <a:buFont typeface="Arial" charset="0"/>
              <a:buNone/>
            </a:pPr>
            <a:r>
              <a:rPr lang="kk-KZ" sz="2000" dirty="0" smtClean="0">
                <a:latin typeface="Times New Roman" pitchFamily="18" charset="0"/>
              </a:rPr>
              <a:t>Біздің әрекетіміз қандай күйге әкелді? Одан біз не алдық?</a:t>
            </a:r>
          </a:p>
          <a:p>
            <a:pPr>
              <a:lnSpc>
                <a:spcPct val="80000"/>
              </a:lnSpc>
              <a:buFont typeface="Arial" charset="0"/>
              <a:buNone/>
            </a:pPr>
            <a:r>
              <a:rPr lang="kk-KZ" sz="2000" dirty="0" smtClean="0">
                <a:latin typeface="Times New Roman" pitchFamily="18" charset="0"/>
              </a:rPr>
              <a:t>Сабақтың табыстылығы болатын 2 фактіні атаңыз.</a:t>
            </a:r>
          </a:p>
          <a:p>
            <a:pPr>
              <a:lnSpc>
                <a:spcPct val="80000"/>
              </a:lnSpc>
              <a:buFont typeface="Arial" charset="0"/>
              <a:buNone/>
            </a:pPr>
            <a:r>
              <a:rPr lang="kk-KZ" sz="2000" dirty="0" smtClean="0">
                <a:latin typeface="Times New Roman" pitchFamily="18" charset="0"/>
              </a:rPr>
              <a:t>Келесі сабақты одан сайын жақсартатын 2 фактіні атаңыз.</a:t>
            </a:r>
          </a:p>
          <a:p>
            <a:pPr>
              <a:lnSpc>
                <a:spcPct val="80000"/>
              </a:lnSpc>
              <a:buFont typeface="Arial" charset="0"/>
              <a:buNone/>
            </a:pPr>
            <a:r>
              <a:rPr lang="kk-KZ" sz="2000" dirty="0" smtClean="0">
                <a:latin typeface="Times New Roman" pitchFamily="18" charset="0"/>
              </a:rPr>
              <a:t>Жекелеген оқушылар мен сынып үшін барлығын белсенді оқуға тартуға қандай қадағалау көмектеседі?</a:t>
            </a:r>
          </a:p>
          <a:p>
            <a:pPr>
              <a:lnSpc>
                <a:spcPct val="80000"/>
              </a:lnSpc>
            </a:pPr>
            <a:r>
              <a:rPr lang="kk-KZ" sz="2000" dirty="0" smtClean="0">
                <a:latin typeface="Times New Roman" pitchFamily="18" charset="0"/>
              </a:rPr>
              <a:t>Жоба </a:t>
            </a:r>
          </a:p>
          <a:p>
            <a:pPr>
              <a:lnSpc>
                <a:spcPct val="80000"/>
              </a:lnSpc>
            </a:pPr>
            <a:r>
              <a:rPr lang="kk-KZ" sz="2000" dirty="0" smtClean="0">
                <a:latin typeface="Times New Roman" pitchFamily="18" charset="0"/>
              </a:rPr>
              <a:t>Модель</a:t>
            </a:r>
          </a:p>
          <a:p>
            <a:pPr>
              <a:lnSpc>
                <a:spcPct val="80000"/>
              </a:lnSpc>
            </a:pPr>
            <a:r>
              <a:rPr lang="kk-KZ" sz="2000" dirty="0" smtClean="0">
                <a:latin typeface="Times New Roman" pitchFamily="18" charset="0"/>
              </a:rPr>
              <a:t>Жоспар</a:t>
            </a:r>
          </a:p>
          <a:p>
            <a:pPr>
              <a:lnSpc>
                <a:spcPct val="80000"/>
              </a:lnSpc>
            </a:pPr>
            <a:r>
              <a:rPr lang="kk-KZ" sz="2000" dirty="0" smtClean="0">
                <a:latin typeface="Times New Roman" pitchFamily="18" charset="0"/>
              </a:rPr>
              <a:t>Алгоритм</a:t>
            </a:r>
          </a:p>
          <a:p>
            <a:pPr>
              <a:lnSpc>
                <a:spcPct val="80000"/>
              </a:lnSpc>
            </a:pPr>
            <a:r>
              <a:rPr lang="kk-KZ" sz="2000" dirty="0" smtClean="0">
                <a:latin typeface="Times New Roman" pitchFamily="18" charset="0"/>
              </a:rPr>
              <a:t>Сценарий</a:t>
            </a:r>
          </a:p>
          <a:p>
            <a:pPr>
              <a:lnSpc>
                <a:spcPct val="80000"/>
              </a:lnSpc>
            </a:pPr>
            <a:r>
              <a:rPr lang="kk-KZ" sz="2000" dirty="0" smtClean="0">
                <a:latin typeface="Times New Roman" pitchFamily="18" charset="0"/>
              </a:rPr>
              <a:t>Кесте</a:t>
            </a:r>
            <a:r>
              <a:rPr lang="ru-RU" sz="2000" dirty="0" smtClean="0">
                <a:latin typeface="Times New Roman" pitchFamily="18" charset="0"/>
              </a:rPr>
              <a:t> </a:t>
            </a:r>
          </a:p>
        </p:txBody>
      </p:sp>
    </p:spTree>
    <p:extLst>
      <p:ext uri="{BB962C8B-B14F-4D97-AF65-F5344CB8AC3E}">
        <p14:creationId xmlns:p14="http://schemas.microsoft.com/office/powerpoint/2010/main" val="40996119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p:cNvSpPr>
          <p:nvPr>
            <p:ph type="title"/>
          </p:nvPr>
        </p:nvSpPr>
        <p:spPr/>
        <p:txBody>
          <a:bodyPr>
            <a:normAutofit fontScale="90000"/>
          </a:bodyPr>
          <a:lstStyle/>
          <a:p>
            <a:r>
              <a:rPr lang="kk-KZ" sz="4000" b="1" i="1" dirty="0" smtClean="0">
                <a:latin typeface="Times New Roman" pitchFamily="18" charset="0"/>
              </a:rPr>
              <a:t>Кеңес:</a:t>
            </a:r>
            <a:r>
              <a:rPr lang="kk-KZ" sz="4000" dirty="0" smtClean="0">
                <a:latin typeface="Times New Roman" pitchFamily="18" charset="0"/>
              </a:rPr>
              <a:t/>
            </a:r>
            <a:br>
              <a:rPr lang="kk-KZ" sz="4000" dirty="0" smtClean="0">
                <a:latin typeface="Times New Roman" pitchFamily="18" charset="0"/>
              </a:rPr>
            </a:br>
            <a:endParaRPr lang="ru-RU" sz="4000" dirty="0" smtClean="0">
              <a:latin typeface="Times New Roman" pitchFamily="18" charset="0"/>
            </a:endParaRPr>
          </a:p>
        </p:txBody>
      </p:sp>
      <p:sp>
        <p:nvSpPr>
          <p:cNvPr id="40962" name="Rectangle 3"/>
          <p:cNvSpPr>
            <a:spLocks noGrp="1"/>
          </p:cNvSpPr>
          <p:nvPr>
            <p:ph type="body" idx="1"/>
          </p:nvPr>
        </p:nvSpPr>
        <p:spPr/>
        <p:txBody>
          <a:bodyPr/>
          <a:lstStyle/>
          <a:p>
            <a:pPr>
              <a:buFont typeface="Arial" charset="0"/>
              <a:buNone/>
            </a:pPr>
            <a:r>
              <a:rPr lang="kk-KZ" smtClean="0"/>
              <a:t>   </a:t>
            </a:r>
            <a:r>
              <a:rPr lang="kk-KZ" smtClean="0">
                <a:latin typeface="Times New Roman" pitchFamily="18" charset="0"/>
              </a:rPr>
              <a:t>Өзіңіздің әрбір сабағыңызды талдаңыз! Нағыз ойлай білетін адам, өзінің табысынан бұрын, тануынан гөрі өзінің қатесін шимайлайды. </a:t>
            </a:r>
            <a:endParaRPr lang="kk-KZ" b="1" smtClean="0">
              <a:latin typeface="Times New Roman" pitchFamily="18" charset="0"/>
            </a:endParaRPr>
          </a:p>
          <a:p>
            <a:pPr algn="r">
              <a:buFont typeface="Arial" charset="0"/>
              <a:buNone/>
            </a:pPr>
            <a:r>
              <a:rPr lang="kk-KZ" b="1" smtClean="0">
                <a:latin typeface="Times New Roman" pitchFamily="18" charset="0"/>
              </a:rPr>
              <a:t>Джон Дьюи</a:t>
            </a:r>
            <a:endParaRPr lang="ru-RU" b="1" smtClean="0">
              <a:latin typeface="Times New Roman" pitchFamily="18" charset="0"/>
            </a:endParaRPr>
          </a:p>
        </p:txBody>
      </p:sp>
    </p:spTree>
    <p:extLst>
      <p:ext uri="{BB962C8B-B14F-4D97-AF65-F5344CB8AC3E}">
        <p14:creationId xmlns:p14="http://schemas.microsoft.com/office/powerpoint/2010/main" val="3576715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332656"/>
            <a:ext cx="8424936" cy="6192688"/>
          </a:xfrm>
        </p:spPr>
        <p:txBody>
          <a:bodyPr>
            <a:normAutofit/>
          </a:bodyPr>
          <a:lstStyle/>
          <a:p>
            <a:r>
              <a:rPr lang="kk-KZ" sz="6000" b="1" dirty="0" smtClean="0">
                <a:solidFill>
                  <a:schemeClr val="accent6">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Сабақты жоспарлауда не нәрсеге көңіл бөлген жөн???</a:t>
            </a:r>
            <a:br>
              <a:rPr lang="kk-KZ" sz="6000" b="1" dirty="0" smtClean="0">
                <a:solidFill>
                  <a:schemeClr val="accent6">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br>
            <a:r>
              <a:rPr lang="kk-KZ" sz="6000" b="1" dirty="0" smtClean="0">
                <a:solidFill>
                  <a:schemeClr val="accent6">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
            </a:r>
            <a:br>
              <a:rPr lang="kk-KZ" sz="6000" b="1" dirty="0" smtClean="0">
                <a:solidFill>
                  <a:schemeClr val="accent6">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br>
            <a:r>
              <a:rPr lang="kk-KZ" sz="6000" b="1" dirty="0" smtClean="0">
                <a:solidFill>
                  <a:schemeClr val="accent6">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kk-KZ" sz="6000" b="1" i="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Неліктен???</a:t>
            </a:r>
            <a:endParaRPr lang="ru-RU" sz="6000" i="1" dirty="0">
              <a:solidFill>
                <a:srgbClr val="FF0000"/>
              </a:solidFill>
              <a:latin typeface="Times New Roman" pitchFamily="18" charset="0"/>
              <a:cs typeface="Times New Roman" pitchFamily="18" charset="0"/>
            </a:endParaRPr>
          </a:p>
        </p:txBody>
      </p:sp>
      <p:pic>
        <p:nvPicPr>
          <p:cNvPr id="3" name="Picture 2" descr="http://www.myjewishlearning.com/blog/rabbis-without-borders/files/2011/11/thinking-ma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4149080"/>
            <a:ext cx="3216357" cy="24122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532735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p:cNvSpPr>
          <p:nvPr>
            <p:ph type="title"/>
          </p:nvPr>
        </p:nvSpPr>
        <p:spPr>
          <a:xfrm>
            <a:off x="457200" y="274638"/>
            <a:ext cx="8229600" cy="850900"/>
          </a:xfrm>
        </p:spPr>
        <p:txBody>
          <a:bodyPr/>
          <a:lstStyle/>
          <a:p>
            <a:r>
              <a:rPr lang="kk-KZ" b="1" smtClean="0"/>
              <a:t>Ойлаушы мұғалім</a:t>
            </a:r>
            <a:endParaRPr lang="ru-RU" b="1" smtClean="0"/>
          </a:p>
        </p:txBody>
      </p:sp>
      <p:sp>
        <p:nvSpPr>
          <p:cNvPr id="41986" name="Rectangle 3"/>
          <p:cNvSpPr>
            <a:spLocks noGrp="1"/>
          </p:cNvSpPr>
          <p:nvPr>
            <p:ph type="body" idx="1"/>
          </p:nvPr>
        </p:nvSpPr>
        <p:spPr>
          <a:xfrm>
            <a:off x="457200" y="1125538"/>
            <a:ext cx="8229600" cy="5000625"/>
          </a:xfrm>
        </p:spPr>
        <p:txBody>
          <a:bodyPr/>
          <a:lstStyle/>
          <a:p>
            <a:pPr>
              <a:lnSpc>
                <a:spcPct val="80000"/>
              </a:lnSpc>
              <a:buFont typeface="Arial" charset="0"/>
              <a:buNone/>
            </a:pPr>
            <a:endParaRPr lang="kk-KZ" sz="1400" b="1" smtClean="0"/>
          </a:p>
          <a:p>
            <a:pPr>
              <a:lnSpc>
                <a:spcPct val="80000"/>
              </a:lnSpc>
              <a:buFont typeface="Arial" charset="0"/>
              <a:buNone/>
            </a:pPr>
            <a:r>
              <a:rPr lang="kk-KZ" sz="1800" b="1" smtClean="0">
                <a:latin typeface="Times New Roman" pitchFamily="18" charset="0"/>
              </a:rPr>
              <a:t>Сізге пайымдауға көмектесетін және сіздің әрекетіңізді түсінетін сұрақтарға жауап беріңіз:</a:t>
            </a:r>
            <a:endParaRPr lang="kk-KZ" sz="1800" smtClean="0">
              <a:latin typeface="Times New Roman" pitchFamily="18" charset="0"/>
            </a:endParaRPr>
          </a:p>
          <a:p>
            <a:pPr>
              <a:lnSpc>
                <a:spcPct val="80000"/>
              </a:lnSpc>
            </a:pPr>
            <a:r>
              <a:rPr lang="kk-KZ" sz="1800" smtClean="0">
                <a:latin typeface="Times New Roman" pitchFamily="18" charset="0"/>
              </a:rPr>
              <a:t>Менің сабағымның стратегиясы сәтті болды ма? Сабақты басқаша тиімді етіп жасау үшін қалай құру керек?</a:t>
            </a:r>
          </a:p>
          <a:p>
            <a:pPr>
              <a:lnSpc>
                <a:spcPct val="80000"/>
              </a:lnSpc>
            </a:pPr>
            <a:r>
              <a:rPr lang="kk-KZ" sz="1800" smtClean="0">
                <a:latin typeface="Times New Roman" pitchFamily="18" charset="0"/>
              </a:rPr>
              <a:t>Менің оқушыларым сабақта бірдеңе үйрене алды ма? Егер үйрене алса, онда ол ненің арқасы? Егер жоқ болса, онда себебі не?</a:t>
            </a:r>
          </a:p>
          <a:p>
            <a:pPr>
              <a:lnSpc>
                <a:spcPct val="80000"/>
              </a:lnSpc>
            </a:pPr>
            <a:r>
              <a:rPr lang="kk-KZ" sz="1800" smtClean="0">
                <a:latin typeface="Times New Roman" pitchFamily="18" charset="0"/>
              </a:rPr>
              <a:t>Сабақта алдымен маған қиын болғаны қайсысы? Келесі жолы мұндай жағдайда нені қолдану керек?</a:t>
            </a:r>
          </a:p>
          <a:p>
            <a:pPr>
              <a:lnSpc>
                <a:spcPct val="80000"/>
              </a:lnSpc>
            </a:pPr>
            <a:r>
              <a:rPr lang="kk-KZ" sz="1800" smtClean="0">
                <a:latin typeface="Times New Roman" pitchFamily="18" charset="0"/>
              </a:rPr>
              <a:t>Тиімді оқытудың мысалдары болды ма?</a:t>
            </a:r>
          </a:p>
          <a:p>
            <a:pPr>
              <a:lnSpc>
                <a:spcPct val="80000"/>
              </a:lnSpc>
            </a:pPr>
            <a:r>
              <a:rPr lang="kk-KZ" sz="1800" smtClean="0">
                <a:latin typeface="Times New Roman" pitchFamily="18" charset="0"/>
              </a:rPr>
              <a:t>Сабақты басқаша жүргізуге болушы ма еді? Егер болса, онда қалайша?</a:t>
            </a:r>
          </a:p>
          <a:p>
            <a:pPr>
              <a:lnSpc>
                <a:spcPct val="80000"/>
              </a:lnSpc>
            </a:pPr>
            <a:r>
              <a:rPr lang="kk-KZ" sz="1800" smtClean="0">
                <a:latin typeface="Times New Roman" pitchFamily="18" charset="0"/>
              </a:rPr>
              <a:t>Оқушының жұмысы қаншалықты обьективті бағаланды ма?</a:t>
            </a:r>
          </a:p>
          <a:p>
            <a:pPr>
              <a:lnSpc>
                <a:spcPct val="80000"/>
              </a:lnSpc>
            </a:pPr>
            <a:r>
              <a:rPr lang="kk-KZ" sz="1800" smtClean="0">
                <a:latin typeface="Times New Roman" pitchFamily="18" charset="0"/>
              </a:rPr>
              <a:t>Оқушыларға оқу жұмысында өздеріне басқару мүмкіндігі берілді ме?</a:t>
            </a:r>
          </a:p>
          <a:p>
            <a:pPr>
              <a:lnSpc>
                <a:spcPct val="80000"/>
              </a:lnSpc>
            </a:pPr>
            <a:r>
              <a:rPr lang="kk-KZ" sz="1800" smtClean="0">
                <a:latin typeface="Times New Roman" pitchFamily="18" charset="0"/>
              </a:rPr>
              <a:t>Сабаққа қандай тәжірибе енгізілді? Табысты болу үшін тағы да озық не істеу керек?</a:t>
            </a:r>
            <a:endParaRPr lang="kk-KZ" sz="1800" b="1" i="1" smtClean="0">
              <a:latin typeface="Times New Roman" pitchFamily="18" charset="0"/>
            </a:endParaRPr>
          </a:p>
          <a:p>
            <a:pPr>
              <a:lnSpc>
                <a:spcPct val="80000"/>
              </a:lnSpc>
              <a:buFont typeface="Arial" charset="0"/>
              <a:buNone/>
            </a:pPr>
            <a:r>
              <a:rPr lang="kk-KZ" sz="1800" b="1" i="1" smtClean="0">
                <a:latin typeface="Times New Roman" pitchFamily="18" charset="0"/>
              </a:rPr>
              <a:t>Кеңес:</a:t>
            </a:r>
            <a:endParaRPr lang="kk-KZ" sz="1800" smtClean="0">
              <a:latin typeface="Times New Roman" pitchFamily="18" charset="0"/>
            </a:endParaRPr>
          </a:p>
          <a:p>
            <a:pPr>
              <a:lnSpc>
                <a:spcPct val="80000"/>
              </a:lnSpc>
              <a:buFont typeface="Arial" charset="0"/>
              <a:buNone/>
            </a:pPr>
            <a:r>
              <a:rPr lang="kk-KZ" sz="1800" smtClean="0">
                <a:latin typeface="Times New Roman" pitchFamily="18" charset="0"/>
              </a:rPr>
              <a:t>Сабақты өткізгеннен кейін терең рефлексия жүргізіңіз</a:t>
            </a:r>
            <a:r>
              <a:rPr lang="kk-KZ" sz="1400" smtClean="0">
                <a:latin typeface="Times New Roman" pitchFamily="18" charset="0"/>
              </a:rPr>
              <a:t>.</a:t>
            </a:r>
            <a:endParaRPr lang="ru-RU" sz="1400" smtClean="0">
              <a:latin typeface="Times New Roman" pitchFamily="18" charset="0"/>
            </a:endParaRPr>
          </a:p>
        </p:txBody>
      </p:sp>
    </p:spTree>
    <p:extLst>
      <p:ext uri="{BB962C8B-B14F-4D97-AF65-F5344CB8AC3E}">
        <p14:creationId xmlns:p14="http://schemas.microsoft.com/office/powerpoint/2010/main" val="40575956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p:cNvSpPr>
          <p:nvPr>
            <p:ph type="title"/>
          </p:nvPr>
        </p:nvSpPr>
        <p:spPr/>
        <p:txBody>
          <a:bodyPr>
            <a:normAutofit fontScale="90000"/>
          </a:bodyPr>
          <a:lstStyle/>
          <a:p>
            <a:r>
              <a:rPr lang="kk-KZ" sz="4000" b="1" smtClean="0">
                <a:latin typeface="Times New Roman" pitchFamily="18" charset="0"/>
              </a:rPr>
              <a:t>Қосымша ақпараттар</a:t>
            </a:r>
            <a:br>
              <a:rPr lang="kk-KZ" sz="4000" b="1" smtClean="0">
                <a:latin typeface="Times New Roman" pitchFamily="18" charset="0"/>
              </a:rPr>
            </a:br>
            <a:endParaRPr lang="ru-RU" sz="4000" b="1" smtClean="0">
              <a:latin typeface="Times New Roman" pitchFamily="18" charset="0"/>
            </a:endParaRPr>
          </a:p>
        </p:txBody>
      </p:sp>
      <p:sp>
        <p:nvSpPr>
          <p:cNvPr id="43010" name="Rectangle 3"/>
          <p:cNvSpPr>
            <a:spLocks noGrp="1"/>
          </p:cNvSpPr>
          <p:nvPr>
            <p:ph type="body" idx="1"/>
          </p:nvPr>
        </p:nvSpPr>
        <p:spPr/>
        <p:txBody>
          <a:bodyPr/>
          <a:lstStyle/>
          <a:p>
            <a:pPr>
              <a:buFont typeface="Arial" charset="0"/>
              <a:buNone/>
            </a:pPr>
            <a:r>
              <a:rPr lang="kk-KZ" sz="2800" b="1" smtClean="0">
                <a:latin typeface="Times New Roman" pitchFamily="18" charset="0"/>
              </a:rPr>
              <a:t>Саралау</a:t>
            </a:r>
            <a:endParaRPr lang="kk-KZ" sz="2800" b="1" smtClean="0"/>
          </a:p>
          <a:p>
            <a:r>
              <a:rPr lang="kk-KZ" sz="2800" b="1" smtClean="0"/>
              <a:t> Сіз қосымша көмек көрсетуді қалай жоспарлайсыз? </a:t>
            </a:r>
            <a:r>
              <a:rPr lang="kk-KZ" sz="2800" smtClean="0"/>
              <a:t>(Осы сабақ барысында А, В, С оқушыларыңызға жеке, жұпта, топта қандай көмек көрсетесіз...)</a:t>
            </a:r>
          </a:p>
          <a:p>
            <a:r>
              <a:rPr lang="kk-KZ" sz="2800" smtClean="0"/>
              <a:t>Үлгерімі төмен оқушыларға үлестірме материал тарату арқылы қолдау көрсетуге болады, ал барынша үлгеретіндерге логикалық сұрақ қою арқылы олардың білімдерін кеңейту қажет.</a:t>
            </a:r>
            <a:endParaRPr lang="ru-RU" sz="2800" smtClean="0"/>
          </a:p>
        </p:txBody>
      </p:sp>
    </p:spTree>
    <p:extLst>
      <p:ext uri="{BB962C8B-B14F-4D97-AF65-F5344CB8AC3E}">
        <p14:creationId xmlns:p14="http://schemas.microsoft.com/office/powerpoint/2010/main" val="13892614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p:cNvSpPr>
          <p:nvPr>
            <p:ph type="title"/>
          </p:nvPr>
        </p:nvSpPr>
        <p:spPr/>
        <p:txBody>
          <a:bodyPr/>
          <a:lstStyle/>
          <a:p>
            <a:r>
              <a:rPr lang="kk-KZ" b="1" smtClean="0">
                <a:latin typeface="Times New Roman" pitchFamily="18" charset="0"/>
              </a:rPr>
              <a:t>Бағалау</a:t>
            </a:r>
            <a:endParaRPr lang="ru-RU" b="1" smtClean="0">
              <a:latin typeface="Times New Roman" pitchFamily="18" charset="0"/>
            </a:endParaRPr>
          </a:p>
        </p:txBody>
      </p:sp>
      <p:sp>
        <p:nvSpPr>
          <p:cNvPr id="44034" name="Rectangle 3"/>
          <p:cNvSpPr>
            <a:spLocks noGrp="1"/>
          </p:cNvSpPr>
          <p:nvPr>
            <p:ph type="body" idx="1"/>
          </p:nvPr>
        </p:nvSpPr>
        <p:spPr/>
        <p:txBody>
          <a:bodyPr>
            <a:normAutofit lnSpcReduction="10000"/>
          </a:bodyPr>
          <a:lstStyle/>
          <a:p>
            <a:pPr>
              <a:lnSpc>
                <a:spcPct val="80000"/>
              </a:lnSpc>
              <a:buFont typeface="Arial" charset="0"/>
              <a:buNone/>
            </a:pPr>
            <a:r>
              <a:rPr lang="kk-KZ" sz="2400" b="1" smtClean="0">
                <a:latin typeface="Times New Roman" pitchFamily="18" charset="0"/>
              </a:rPr>
              <a:t>Оқушылардың үйренгенін тексеруді қалай жоспарлайсыз?</a:t>
            </a:r>
            <a:endParaRPr lang="kk-KZ" sz="2400" smtClean="0">
              <a:latin typeface="Times New Roman" pitchFamily="18" charset="0"/>
            </a:endParaRPr>
          </a:p>
          <a:p>
            <a:pPr>
              <a:lnSpc>
                <a:spcPct val="80000"/>
              </a:lnSpc>
              <a:buFont typeface="Arial" charset="0"/>
              <a:buNone/>
            </a:pPr>
            <a:r>
              <a:rPr lang="kk-KZ" sz="2400" smtClean="0">
                <a:latin typeface="Times New Roman" pitchFamily="18" charset="0"/>
              </a:rPr>
              <a:t> (жалпылама ақпарат/бағалау идеясы)</a:t>
            </a:r>
          </a:p>
          <a:p>
            <a:pPr>
              <a:lnSpc>
                <a:spcPct val="80000"/>
              </a:lnSpc>
              <a:buFont typeface="Arial" charset="0"/>
              <a:buNone/>
            </a:pPr>
            <a:r>
              <a:rPr lang="kk-KZ" sz="2400" smtClean="0">
                <a:latin typeface="Times New Roman" pitchFamily="18" charset="0"/>
              </a:rPr>
              <a:t>  Сабақта бағалаудың формативті түрі қолданылады. Жеке жұмыстар барысында жылдам жауап бергеніне қарай ашық журнал ұйымдастырылады және дұрыс орындалуына қарай смайлик тұсында  белгі көрсетіледі. Топтық жұмыстарды дескриптор арқылы бағалаймыз. Сонымен қатар оқушы өзінің шамасына қарай бағдаршам деген түстермен өзін-өзі бағалайды. Бұл жерде сары түс көтерген оқушылар есептерді шығарып болғаннан кейін өзара дәптермен алмасып бірін-бірі тексереді, пікірін білдіреді.Сабақ соңында оқушы өзінің бүгінгі сабақтан алған ойын рефлексивті бейне арқылы мұғалімге жазып қалдырып кетеді.</a:t>
            </a:r>
            <a:endParaRPr lang="ru-RU" sz="2400" smtClean="0">
              <a:latin typeface="Times New Roman" pitchFamily="18" charset="0"/>
            </a:endParaRPr>
          </a:p>
        </p:txBody>
      </p:sp>
    </p:spTree>
    <p:extLst>
      <p:ext uri="{BB962C8B-B14F-4D97-AF65-F5344CB8AC3E}">
        <p14:creationId xmlns:p14="http://schemas.microsoft.com/office/powerpoint/2010/main" val="25574901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p:cNvSpPr>
          <p:nvPr>
            <p:ph type="title"/>
          </p:nvPr>
        </p:nvSpPr>
        <p:spPr/>
        <p:txBody>
          <a:bodyPr>
            <a:normAutofit fontScale="90000"/>
          </a:bodyPr>
          <a:lstStyle/>
          <a:p>
            <a:r>
              <a:rPr lang="kk-KZ" sz="2800" b="1" smtClean="0">
                <a:latin typeface="Times New Roman" pitchFamily="18" charset="0"/>
              </a:rPr>
              <a:t>Пәнаралық байланыс. Қауіпсіздік және еңбекті қорғау ережелері АКТ-мен байланыс. Құндылықтардағы байланыс</a:t>
            </a:r>
            <a:r>
              <a:rPr lang="kk-KZ" sz="2800" smtClean="0">
                <a:latin typeface="Times New Roman" pitchFamily="18" charset="0"/>
              </a:rPr>
              <a:t/>
            </a:r>
            <a:br>
              <a:rPr lang="kk-KZ" sz="2800" smtClean="0">
                <a:latin typeface="Times New Roman" pitchFamily="18" charset="0"/>
              </a:rPr>
            </a:br>
            <a:endParaRPr lang="ru-RU" sz="2800" smtClean="0">
              <a:latin typeface="Times New Roman" pitchFamily="18" charset="0"/>
            </a:endParaRPr>
          </a:p>
        </p:txBody>
      </p:sp>
      <p:sp>
        <p:nvSpPr>
          <p:cNvPr id="45058" name="Rectangle 3"/>
          <p:cNvSpPr>
            <a:spLocks noGrp="1"/>
          </p:cNvSpPr>
          <p:nvPr>
            <p:ph type="body" idx="1"/>
          </p:nvPr>
        </p:nvSpPr>
        <p:spPr/>
        <p:txBody>
          <a:bodyPr/>
          <a:lstStyle/>
          <a:p>
            <a:pPr>
              <a:lnSpc>
                <a:spcPct val="90000"/>
              </a:lnSpc>
            </a:pPr>
            <a:r>
              <a:rPr lang="kk-KZ" sz="2400" smtClean="0">
                <a:latin typeface="Times New Roman" pitchFamily="18" charset="0"/>
              </a:rPr>
              <a:t> (Мектеп, оқушы, мұғалім мәдениетіне негізделеді)</a:t>
            </a:r>
          </a:p>
          <a:p>
            <a:pPr>
              <a:lnSpc>
                <a:spcPct val="90000"/>
              </a:lnSpc>
            </a:pPr>
            <a:r>
              <a:rPr lang="kk-KZ" sz="2400" smtClean="0">
                <a:latin typeface="Times New Roman" pitchFamily="18" charset="0"/>
              </a:rPr>
              <a:t>Тапсырмалар берілген құрылымды парақтар көмегімен талқылауға мүмкіндік беру арқылы оқушылардың түсініктерін кеңейтуге көмегін тигізеді. Ал өздері дайындаған постерлер оқушылардың кеңістіктік ойлау қабілеттерін арттыруға көмектеседі.</a:t>
            </a:r>
          </a:p>
          <a:p>
            <a:pPr>
              <a:lnSpc>
                <a:spcPct val="90000"/>
              </a:lnSpc>
            </a:pPr>
            <a:r>
              <a:rPr lang="kk-KZ" sz="2400" smtClean="0">
                <a:latin typeface="Times New Roman" pitchFamily="18" charset="0"/>
              </a:rPr>
              <a:t>Сабақта топтық жұмыс істеу және нәтижелерді басқа оқушылармен ауқымды пікірталас жүргізу арқылы талқылау </a:t>
            </a:r>
            <a:r>
              <a:rPr lang="kk-KZ" sz="2400" b="1" smtClean="0">
                <a:latin typeface="Times New Roman" pitchFamily="18" charset="0"/>
              </a:rPr>
              <a:t>өзге пікірді құрметтеу мен коммуникативті дағдыларды</a:t>
            </a:r>
            <a:r>
              <a:rPr lang="kk-KZ" sz="2400" smtClean="0">
                <a:latin typeface="Times New Roman" pitchFamily="18" charset="0"/>
              </a:rPr>
              <a:t> дамытуға мүмкіндік береді. Оқушылар бақылауының негізінде жатқан қағидаттарды түсіндіруде </a:t>
            </a:r>
            <a:r>
              <a:rPr lang="kk-KZ" sz="2400" b="1" smtClean="0">
                <a:latin typeface="Times New Roman" pitchFamily="18" charset="0"/>
              </a:rPr>
              <a:t>сыни тұрғыдан ойлау </a:t>
            </a:r>
            <a:r>
              <a:rPr lang="kk-KZ" sz="2400" smtClean="0">
                <a:latin typeface="Times New Roman" pitchFamily="18" charset="0"/>
              </a:rPr>
              <a:t>қасиетінің көптеген мүмкіндіктері бар</a:t>
            </a:r>
            <a:endParaRPr lang="ru-RU" sz="2400" smtClean="0">
              <a:latin typeface="Times New Roman" pitchFamily="18" charset="0"/>
            </a:endParaRPr>
          </a:p>
        </p:txBody>
      </p:sp>
    </p:spTree>
    <p:extLst>
      <p:ext uri="{BB962C8B-B14F-4D97-AF65-F5344CB8AC3E}">
        <p14:creationId xmlns:p14="http://schemas.microsoft.com/office/powerpoint/2010/main" val="406667750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a:xfrm>
            <a:off x="457200" y="274638"/>
            <a:ext cx="8229600" cy="1641475"/>
          </a:xfrm>
        </p:spPr>
        <p:txBody>
          <a:bodyPr>
            <a:normAutofit fontScale="90000"/>
          </a:bodyPr>
          <a:lstStyle/>
          <a:p>
            <a:r>
              <a:rPr lang="kk-KZ" sz="4000" b="1" smtClean="0">
                <a:latin typeface="Times New Roman" pitchFamily="18" charset="0"/>
              </a:rPr>
              <a:t>Сабақтан кейін ойланатын сұрақтар:</a:t>
            </a:r>
            <a:r>
              <a:rPr lang="kk-KZ" sz="4000" smtClean="0">
                <a:latin typeface="Times New Roman" pitchFamily="18" charset="0"/>
              </a:rPr>
              <a:t/>
            </a:r>
            <a:br>
              <a:rPr lang="kk-KZ" sz="4000" smtClean="0">
                <a:latin typeface="Times New Roman" pitchFamily="18" charset="0"/>
              </a:rPr>
            </a:br>
            <a:endParaRPr lang="ru-RU" sz="4000" smtClean="0">
              <a:latin typeface="Times New Roman" pitchFamily="18" charset="0"/>
            </a:endParaRPr>
          </a:p>
        </p:txBody>
      </p:sp>
      <p:sp>
        <p:nvSpPr>
          <p:cNvPr id="46083" name="Rectangle 3"/>
          <p:cNvSpPr>
            <a:spLocks noGrp="1"/>
          </p:cNvSpPr>
          <p:nvPr>
            <p:ph type="body" idx="1"/>
          </p:nvPr>
        </p:nvSpPr>
        <p:spPr>
          <a:xfrm>
            <a:off x="457200" y="2276475"/>
            <a:ext cx="8229600" cy="3849688"/>
          </a:xfrm>
        </p:spPr>
        <p:txBody>
          <a:bodyPr/>
          <a:lstStyle/>
          <a:p>
            <a:r>
              <a:rPr lang="kk-KZ" smtClean="0"/>
              <a:t>Не сәтті болды?</a:t>
            </a:r>
          </a:p>
          <a:p>
            <a:r>
              <a:rPr lang="kk-KZ" smtClean="0"/>
              <a:t>Не сәтсіз болды?</a:t>
            </a:r>
          </a:p>
          <a:p>
            <a:r>
              <a:rPr lang="kk-KZ" smtClean="0"/>
              <a:t>Нені жақсартуға болады?</a:t>
            </a:r>
          </a:p>
          <a:p>
            <a:r>
              <a:rPr lang="kk-KZ" smtClean="0"/>
              <a:t>Мен өз дағдымда нені дамыта алдым: Нені өзгертуге болады?</a:t>
            </a:r>
            <a:endParaRPr lang="ru-RU" smtClean="0"/>
          </a:p>
        </p:txBody>
      </p:sp>
    </p:spTree>
    <p:extLst>
      <p:ext uri="{BB962C8B-B14F-4D97-AF65-F5344CB8AC3E}">
        <p14:creationId xmlns:p14="http://schemas.microsoft.com/office/powerpoint/2010/main" val="40717351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476672"/>
            <a:ext cx="8640960" cy="6192688"/>
          </a:xfrm>
        </p:spPr>
        <p:txBody>
          <a:bodyPr>
            <a:noAutofit/>
          </a:bodyPr>
          <a:lstStyle/>
          <a:p>
            <a:pPr algn="just"/>
            <a:r>
              <a:rPr lang="kk-KZ"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Мақсат қою </a:t>
            </a:r>
            <a:r>
              <a:rPr lang="kk-KZ" sz="4000" dirty="0" smtClean="0">
                <a:solidFill>
                  <a:schemeClr val="tx1"/>
                </a:solidFill>
                <a:latin typeface="Times New Roman" pitchFamily="18" charset="0"/>
                <a:cs typeface="Times New Roman" pitchFamily="18" charset="0"/>
              </a:rPr>
              <a:t>– белгілі бір уақыт аралығында жүзеге асатын үздіксіз процесс. Әрбір қойылған мақсатты үнемі талдап, қажет болса қайта қарастыру керек. </a:t>
            </a:r>
            <a:r>
              <a:rPr lang="kk-KZ" sz="4000" smtClean="0">
                <a:solidFill>
                  <a:schemeClr val="tx1"/>
                </a:solidFill>
                <a:latin typeface="Times New Roman" pitchFamily="18" charset="0"/>
                <a:cs typeface="Times New Roman" pitchFamily="18" charset="0"/>
              </a:rPr>
              <a:t>Үздіксіз </a:t>
            </a:r>
            <a:r>
              <a:rPr lang="kk-KZ" sz="4000" dirty="0" smtClean="0">
                <a:solidFill>
                  <a:schemeClr val="tx1"/>
                </a:solidFill>
                <a:latin typeface="Times New Roman" pitchFamily="18" charset="0"/>
                <a:cs typeface="Times New Roman" pitchFamily="18" charset="0"/>
              </a:rPr>
              <a:t>талдау жасау мұғалімдерге маңызды шешім қабылдауға көмектеседі. Ең маңыздысы жүзеге аспай қалған немесе мерзімі бойынша қалып отырған мақсаттарға мән беру.</a:t>
            </a:r>
            <a:endParaRPr lang="ru-RU" sz="40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6403341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332656"/>
            <a:ext cx="9144000" cy="6192688"/>
          </a:xfrm>
        </p:spPr>
        <p:txBody>
          <a:bodyPr>
            <a:normAutofit/>
          </a:bodyPr>
          <a:lstStyle/>
          <a:p>
            <a:r>
              <a:rPr lang="kk-KZ" sz="6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МАҚСАТ</a:t>
            </a:r>
            <a:br>
              <a:rPr lang="kk-KZ" sz="6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br>
            <a:r>
              <a:rPr lang="kk-KZ" sz="6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r>
            <a:br>
              <a:rPr lang="kk-KZ" sz="6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br>
            <a:r>
              <a:rPr lang="kk-KZ" sz="6000" b="1" i="1" u="sng"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КҮТІЛЕТІН</a:t>
            </a:r>
            <a:r>
              <a:rPr lang="kk-KZ" sz="6000" b="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 НӘТИЖЕ</a:t>
            </a:r>
            <a:endParaRPr lang="ru-RU" sz="6000" i="1"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7684809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img.jovdes.com/portfolio/658_thinking_man_isolated_on_white/preview.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84" y="-1"/>
            <a:ext cx="9108215" cy="68311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55283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1"/>
          <p:cNvSpPr>
            <a:spLocks noGrp="1"/>
          </p:cNvSpPr>
          <p:nvPr>
            <p:ph type="ctrTitle"/>
          </p:nvPr>
        </p:nvSpPr>
        <p:spPr>
          <a:xfrm>
            <a:off x="467544" y="332656"/>
            <a:ext cx="8676456" cy="6192688"/>
          </a:xfrm>
        </p:spPr>
        <p:txBody>
          <a:bodyPr>
            <a:normAutofit fontScale="90000"/>
          </a:bodyPr>
          <a:lstStyle/>
          <a:p>
            <a:pPr algn="l"/>
            <a:r>
              <a:rPr lang="kk-KZ" sz="6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r>
            <a:br>
              <a:rPr lang="kk-KZ" sz="6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br>
            <a:r>
              <a:rPr lang="kk-KZ" sz="6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r>
            <a:br>
              <a:rPr lang="kk-KZ" sz="6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br>
            <a:r>
              <a:rPr lang="kk-KZ" sz="6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r>
            <a:br>
              <a:rPr lang="kk-KZ" sz="6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br>
            <a:r>
              <a:rPr lang="kk-KZ" sz="6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Жалпылама;</a:t>
            </a:r>
            <a:r>
              <a:rPr lang="kk-KZ" sz="6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r>
            <a:br>
              <a:rPr lang="kk-KZ" sz="6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br>
            <a:r>
              <a:rPr lang="kk-KZ" sz="6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r>
            <a:br>
              <a:rPr lang="kk-KZ" sz="6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br>
            <a:r>
              <a:rPr lang="kk-KZ" sz="6000" b="1" dirty="0" smtClean="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Нақты емес;</a:t>
            </a:r>
            <a:r>
              <a:rPr lang="kk-KZ" sz="6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r>
            <a:br>
              <a:rPr lang="kk-KZ" sz="6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br>
            <a:r>
              <a:rPr lang="kk-KZ" sz="6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r>
            <a:br>
              <a:rPr lang="kk-KZ" sz="6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br>
            <a:r>
              <a:rPr lang="kk-KZ" sz="6000" b="1" dirty="0" smtClean="0">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Шындыққа сәйкес емес;</a:t>
            </a:r>
            <a:br>
              <a:rPr lang="kk-KZ" sz="6000" b="1" dirty="0" smtClean="0">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br>
            <a:r>
              <a:rPr lang="kk-KZ" sz="6000" b="1" dirty="0">
                <a:solidFill>
                  <a:schemeClr val="accent6">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
            </a:r>
            <a:br>
              <a:rPr lang="kk-KZ" sz="6000" b="1" dirty="0">
                <a:solidFill>
                  <a:schemeClr val="accent6">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br>
            <a:r>
              <a:rPr lang="kk-KZ" sz="6000" b="1" dirty="0" smtClean="0">
                <a:solidFill>
                  <a:schemeClr val="accent6">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Өте кең ауқымды</a:t>
            </a:r>
            <a:r>
              <a:rPr lang="kk-KZ" sz="6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r>
            <a:br>
              <a:rPr lang="kk-KZ" sz="6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br>
            <a:r>
              <a:rPr lang="kk-KZ" sz="6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r>
            <a:br>
              <a:rPr lang="kk-KZ" sz="6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br>
            <a:r>
              <a:rPr lang="kk-KZ" sz="6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r>
            <a:br>
              <a:rPr lang="kk-KZ" sz="6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br>
            <a:endParaRPr lang="ru-RU" sz="6000" i="1"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13226085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496" y="0"/>
            <a:ext cx="9001000" cy="6857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025561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332656"/>
            <a:ext cx="8062664" cy="6192688"/>
          </a:xfrm>
        </p:spPr>
        <p:txBody>
          <a:bodyPr>
            <a:normAutofit/>
          </a:bodyPr>
          <a:lstStyle/>
          <a:p>
            <a:pPr algn="l"/>
            <a:r>
              <a:rPr lang="en-US" sz="8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S</a:t>
            </a:r>
            <a:r>
              <a:rPr lang="en-US" sz="8000" dirty="0" smtClean="0">
                <a:latin typeface="Times New Roman" pitchFamily="18" charset="0"/>
                <a:cs typeface="Times New Roman" pitchFamily="18" charset="0"/>
              </a:rPr>
              <a:t> – specific</a:t>
            </a:r>
            <a:br>
              <a:rPr lang="en-US" sz="8000" dirty="0" smtClean="0">
                <a:latin typeface="Times New Roman" pitchFamily="18" charset="0"/>
                <a:cs typeface="Times New Roman" pitchFamily="18" charset="0"/>
              </a:rPr>
            </a:br>
            <a:r>
              <a:rPr lang="en-US" sz="8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a:t>
            </a:r>
            <a:r>
              <a:rPr lang="en-US" sz="8000" dirty="0" smtClean="0">
                <a:latin typeface="Times New Roman" pitchFamily="18" charset="0"/>
                <a:cs typeface="Times New Roman" pitchFamily="18" charset="0"/>
              </a:rPr>
              <a:t> – measureable</a:t>
            </a:r>
            <a:br>
              <a:rPr lang="en-US" sz="8000" dirty="0" smtClean="0">
                <a:latin typeface="Times New Roman" pitchFamily="18" charset="0"/>
                <a:cs typeface="Times New Roman" pitchFamily="18" charset="0"/>
              </a:rPr>
            </a:br>
            <a:r>
              <a:rPr lang="en-US" sz="8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A</a:t>
            </a:r>
            <a:r>
              <a:rPr lang="en-US" sz="8000" dirty="0" smtClean="0">
                <a:latin typeface="Times New Roman" pitchFamily="18" charset="0"/>
                <a:cs typeface="Times New Roman" pitchFamily="18" charset="0"/>
              </a:rPr>
              <a:t> – achievable</a:t>
            </a:r>
            <a:br>
              <a:rPr lang="en-US" sz="8000" dirty="0" smtClean="0">
                <a:latin typeface="Times New Roman" pitchFamily="18" charset="0"/>
                <a:cs typeface="Times New Roman" pitchFamily="18" charset="0"/>
              </a:rPr>
            </a:br>
            <a:r>
              <a:rPr lang="en-US" sz="8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R </a:t>
            </a:r>
            <a:r>
              <a:rPr lang="en-US" sz="8000" dirty="0" smtClean="0">
                <a:latin typeface="Times New Roman" pitchFamily="18" charset="0"/>
                <a:cs typeface="Times New Roman" pitchFamily="18" charset="0"/>
              </a:rPr>
              <a:t>– realistic</a:t>
            </a:r>
            <a:br>
              <a:rPr lang="en-US" sz="8000" dirty="0" smtClean="0">
                <a:latin typeface="Times New Roman" pitchFamily="18" charset="0"/>
                <a:cs typeface="Times New Roman" pitchFamily="18" charset="0"/>
              </a:rPr>
            </a:br>
            <a:r>
              <a:rPr lang="en-US" sz="8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a:t>
            </a:r>
            <a:r>
              <a:rPr lang="en-US" sz="8000" dirty="0" smtClean="0">
                <a:latin typeface="Times New Roman" pitchFamily="18" charset="0"/>
                <a:cs typeface="Times New Roman" pitchFamily="18" charset="0"/>
              </a:rPr>
              <a:t> – timely</a:t>
            </a:r>
            <a:endParaRPr lang="ru-RU" sz="8000" dirty="0">
              <a:latin typeface="Times New Roman" pitchFamily="18" charset="0"/>
              <a:cs typeface="Times New Roman" pitchFamily="18" charset="0"/>
            </a:endParaRPr>
          </a:p>
        </p:txBody>
      </p:sp>
    </p:spTree>
    <p:extLst>
      <p:ext uri="{BB962C8B-B14F-4D97-AF65-F5344CB8AC3E}">
        <p14:creationId xmlns:p14="http://schemas.microsoft.com/office/powerpoint/2010/main" val="7029094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07504" y="188640"/>
            <a:ext cx="8784976" cy="6669360"/>
          </a:xfrm>
        </p:spPr>
        <p:txBody>
          <a:bodyPr>
            <a:normAutofit fontScale="92500" lnSpcReduction="10000"/>
          </a:bodyPr>
          <a:lstStyle/>
          <a:p>
            <a:pPr marL="742950" indent="-742950" algn="just">
              <a:buAutoNum type="arabicParenR"/>
            </a:pPr>
            <a:r>
              <a:rPr lang="kk-KZ" sz="2000" b="1" dirty="0" smtClean="0">
                <a:solidFill>
                  <a:schemeClr val="tx1"/>
                </a:solidFill>
                <a:latin typeface="Times New Roman" pitchFamily="18" charset="0"/>
                <a:cs typeface="Times New Roman" pitchFamily="18" charset="0"/>
              </a:rPr>
              <a:t>(</a:t>
            </a:r>
            <a:r>
              <a:rPr lang="en-US" b="1" dirty="0" smtClean="0">
                <a:solidFill>
                  <a:schemeClr val="tx1"/>
                </a:solidFill>
                <a:latin typeface="Times New Roman" pitchFamily="18" charset="0"/>
                <a:cs typeface="Times New Roman" pitchFamily="18" charset="0"/>
              </a:rPr>
              <a:t>Specific</a:t>
            </a:r>
            <a:r>
              <a:rPr lang="kk-KZ" b="1" dirty="0" smtClean="0">
                <a:solidFill>
                  <a:schemeClr val="tx1"/>
                </a:solidFill>
                <a:latin typeface="Times New Roman" pitchFamily="18" charset="0"/>
                <a:cs typeface="Times New Roman" pitchFamily="18" charset="0"/>
              </a:rPr>
              <a:t>)</a:t>
            </a:r>
            <a:r>
              <a:rPr lang="kk-KZ" b="1" dirty="0">
                <a:solidFill>
                  <a:schemeClr val="tx1"/>
                </a:solidFill>
                <a:latin typeface="Times New Roman" pitchFamily="18" charset="0"/>
                <a:cs typeface="Times New Roman" pitchFamily="18" charset="0"/>
              </a:rPr>
              <a:t> </a:t>
            </a:r>
            <a:r>
              <a:rPr lang="kk-KZ" b="1" dirty="0" smtClean="0">
                <a:solidFill>
                  <a:schemeClr val="tx1"/>
                </a:solidFill>
                <a:latin typeface="Times New Roman" pitchFamily="18" charset="0"/>
                <a:cs typeface="Times New Roman" pitchFamily="18" charset="0"/>
              </a:rPr>
              <a:t>Спецификалық, нақтылы. Яғни не нәрсеге қол жеткізу қажет.</a:t>
            </a:r>
          </a:p>
          <a:p>
            <a:pPr marL="742950" indent="-742950" algn="just">
              <a:buAutoNum type="arabicParenR"/>
            </a:pPr>
            <a:r>
              <a:rPr lang="en-US" b="1" dirty="0" smtClean="0">
                <a:solidFill>
                  <a:srgbClr val="FF0000"/>
                </a:solidFill>
                <a:latin typeface="Times New Roman" pitchFamily="18" charset="0"/>
                <a:cs typeface="Times New Roman" pitchFamily="18" charset="0"/>
              </a:rPr>
              <a:t>(Measurable) </a:t>
            </a:r>
            <a:r>
              <a:rPr lang="kk-KZ" b="1" dirty="0" smtClean="0">
                <a:solidFill>
                  <a:srgbClr val="FF0000"/>
                </a:solidFill>
                <a:latin typeface="Times New Roman" pitchFamily="18" charset="0"/>
                <a:cs typeface="Times New Roman" pitchFamily="18" charset="0"/>
              </a:rPr>
              <a:t>Өлшеуге болатын. Яғни мақсатқа жеттік деп айта алатындай болу керек.</a:t>
            </a:r>
          </a:p>
          <a:p>
            <a:pPr marL="742950" indent="-742950" algn="just">
              <a:buAutoNum type="arabicParenR"/>
            </a:pPr>
            <a:r>
              <a:rPr lang="en-US" b="1" dirty="0" smtClean="0">
                <a:solidFill>
                  <a:srgbClr val="0070C0"/>
                </a:solidFill>
                <a:latin typeface="Times New Roman" pitchFamily="18" charset="0"/>
                <a:cs typeface="Times New Roman" pitchFamily="18" charset="0"/>
              </a:rPr>
              <a:t>(Achievable) </a:t>
            </a:r>
            <a:r>
              <a:rPr lang="kk-KZ" b="1" dirty="0" smtClean="0">
                <a:solidFill>
                  <a:srgbClr val="0070C0"/>
                </a:solidFill>
                <a:latin typeface="Times New Roman" pitchFamily="18" charset="0"/>
                <a:cs typeface="Times New Roman" pitchFamily="18" charset="0"/>
              </a:rPr>
              <a:t>Қолжетімді. Яғни іс-әрекетке негізделген. Себебі нақтылы қандай іс-әрекет өзімізге қажет нәтиже беретінін түсініуіміз қажет.</a:t>
            </a:r>
          </a:p>
          <a:p>
            <a:pPr marL="742950" indent="-742950" algn="just">
              <a:buAutoNum type="arabicParenR"/>
            </a:pPr>
            <a:r>
              <a:rPr lang="en-US" b="1" dirty="0" smtClean="0">
                <a:solidFill>
                  <a:srgbClr val="7030A0"/>
                </a:solidFill>
                <a:latin typeface="Times New Roman" pitchFamily="18" charset="0"/>
                <a:cs typeface="Times New Roman" pitchFamily="18" charset="0"/>
              </a:rPr>
              <a:t>(Realistic) </a:t>
            </a:r>
            <a:r>
              <a:rPr lang="kk-KZ" b="1" dirty="0" smtClean="0">
                <a:solidFill>
                  <a:srgbClr val="7030A0"/>
                </a:solidFill>
                <a:latin typeface="Times New Roman" pitchFamily="18" charset="0"/>
                <a:cs typeface="Times New Roman" pitchFamily="18" charset="0"/>
              </a:rPr>
              <a:t>Шындыққа негізделген. Яғни қойылған мақсатқа жете алатындай.</a:t>
            </a:r>
          </a:p>
          <a:p>
            <a:pPr marL="742950" indent="-742950" algn="just">
              <a:buAutoNum type="arabicParenR"/>
            </a:pPr>
            <a:r>
              <a:rPr lang="kk-KZ" b="1" dirty="0" smtClean="0">
                <a:solidFill>
                  <a:srgbClr val="00B050"/>
                </a:solidFill>
                <a:latin typeface="Times New Roman" pitchFamily="18" charset="0"/>
                <a:cs typeface="Times New Roman" pitchFamily="18" charset="0"/>
              </a:rPr>
              <a:t>(</a:t>
            </a:r>
            <a:r>
              <a:rPr lang="en-US" b="1" dirty="0" smtClean="0">
                <a:solidFill>
                  <a:srgbClr val="00B050"/>
                </a:solidFill>
                <a:latin typeface="Times New Roman" pitchFamily="18" charset="0"/>
                <a:cs typeface="Times New Roman" pitchFamily="18" charset="0"/>
              </a:rPr>
              <a:t>Timely</a:t>
            </a:r>
            <a:r>
              <a:rPr lang="kk-KZ" b="1" dirty="0" smtClean="0">
                <a:solidFill>
                  <a:srgbClr val="00B050"/>
                </a:solidFill>
                <a:latin typeface="Times New Roman" pitchFamily="18" charset="0"/>
                <a:cs typeface="Times New Roman" pitchFamily="18" charset="0"/>
              </a:rPr>
              <a:t>)</a:t>
            </a:r>
            <a:r>
              <a:rPr lang="en-US" b="1" dirty="0" smtClean="0">
                <a:solidFill>
                  <a:srgbClr val="00B050"/>
                </a:solidFill>
                <a:latin typeface="Times New Roman" pitchFamily="18" charset="0"/>
                <a:cs typeface="Times New Roman" pitchFamily="18" charset="0"/>
              </a:rPr>
              <a:t> </a:t>
            </a:r>
            <a:r>
              <a:rPr lang="kk-KZ" b="1" dirty="0" smtClean="0">
                <a:solidFill>
                  <a:srgbClr val="00B050"/>
                </a:solidFill>
                <a:latin typeface="Times New Roman" pitchFamily="18" charset="0"/>
                <a:cs typeface="Times New Roman" pitchFamily="18" charset="0"/>
              </a:rPr>
              <a:t>Нақтылы мерзімі және мақсатты жүзеге асыратын орынды  құралдары болу керек.</a:t>
            </a:r>
          </a:p>
          <a:p>
            <a:pPr marL="742950" indent="-742950" algn="just">
              <a:lnSpc>
                <a:spcPct val="170000"/>
              </a:lnSpc>
              <a:buAutoNum type="arabicParenR"/>
            </a:pPr>
            <a:endParaRPr lang="kk-KZ" sz="2000" dirty="0" smtClean="0">
              <a:solidFill>
                <a:schemeClr val="tx1"/>
              </a:solidFill>
              <a:latin typeface="Times New Roman" pitchFamily="18" charset="0"/>
              <a:cs typeface="Times New Roman" pitchFamily="18" charset="0"/>
            </a:endParaRPr>
          </a:p>
          <a:p>
            <a:pPr marL="742950" indent="-742950" algn="just">
              <a:lnSpc>
                <a:spcPct val="170000"/>
              </a:lnSpc>
              <a:buAutoNum type="arabicParenR"/>
            </a:pPr>
            <a:endParaRPr lang="kk-KZ" sz="2000" dirty="0" smtClean="0">
              <a:solidFill>
                <a:schemeClr val="tx1"/>
              </a:solidFill>
              <a:latin typeface="Times New Roman" pitchFamily="18" charset="0"/>
              <a:cs typeface="Times New Roman" pitchFamily="18" charset="0"/>
            </a:endParaRPr>
          </a:p>
          <a:p>
            <a:pPr marL="742950" indent="-742950" algn="just">
              <a:lnSpc>
                <a:spcPct val="170000"/>
              </a:lnSpc>
              <a:buAutoNum type="arabicParenR"/>
            </a:pPr>
            <a:endParaRPr lang="ru-RU" sz="20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312342405"/>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1322</TotalTime>
  <Words>1631</Words>
  <Application>Microsoft Office PowerPoint</Application>
  <PresentationFormat>Экран (4:3)</PresentationFormat>
  <Paragraphs>170</Paragraphs>
  <Slides>35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35</vt:i4>
      </vt:variant>
    </vt:vector>
  </HeadingPairs>
  <TitlesOfParts>
    <vt:vector size="36" baseType="lpstr">
      <vt:lpstr>Тема Office</vt:lpstr>
      <vt:lpstr>Сабақты жоспарлау үшін сіз ең алдымен не істейсіз???</vt:lpstr>
      <vt:lpstr>Сабақты жоспарлауда қандай да бір қағидаттарға сүйенесіз бе???  Неліктен???</vt:lpstr>
      <vt:lpstr>Сабақты жоспарлауда не нәрсеге көңіл бөлген жөн???                   Неліктен???</vt:lpstr>
      <vt:lpstr>МАҚСАТ  КҮТІЛЕТІН НӘТИЖЕ</vt:lpstr>
      <vt:lpstr>Презентация PowerPoint</vt:lpstr>
      <vt:lpstr>   Жалпылама;  Нақты емес;  Шындыққа сәйкес емес;  Өте кең ауқымды   </vt:lpstr>
      <vt:lpstr>Презентация PowerPoint</vt:lpstr>
      <vt:lpstr>S – specific M – measureable A – achievable R – realistic T – timely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Тілдік мақсаттар</vt:lpstr>
      <vt:lpstr>Презентация PowerPoint</vt:lpstr>
      <vt:lpstr>Презентация PowerPoint</vt:lpstr>
      <vt:lpstr>Алдыңғы оқу</vt:lpstr>
      <vt:lpstr>Тақырыбы: Прокариоттар </vt:lpstr>
      <vt:lpstr>Тілдік мақсаттар:</vt:lpstr>
      <vt:lpstr>Қосымша ақпараттар</vt:lpstr>
      <vt:lpstr>Бағалау</vt:lpstr>
      <vt:lpstr>Пәнаралық байланыс Қауіпсіздік және еңбекті қорғау ережелері АКТ-мен байланыс Құндылықтардағы байланыс </vt:lpstr>
      <vt:lpstr>Презентация PowerPoint</vt:lpstr>
      <vt:lpstr>Презентация PowerPoint</vt:lpstr>
      <vt:lpstr>Презентация PowerPoint</vt:lpstr>
      <vt:lpstr>Қызмет нәтижесіне қарай рефлексия: </vt:lpstr>
      <vt:lpstr>Презентация PowerPoint</vt:lpstr>
      <vt:lpstr>Кеңес: </vt:lpstr>
      <vt:lpstr>Ойлаушы мұғалім</vt:lpstr>
      <vt:lpstr>Қосымша ақпараттар </vt:lpstr>
      <vt:lpstr>Бағалау</vt:lpstr>
      <vt:lpstr>Пәнаралық байланыс. Қауіпсіздік және еңбекті қорғау ережелері АКТ-мен байланыс. Құндылықтардағы байланыс </vt:lpstr>
      <vt:lpstr>Сабақтан кейін ойланатын сұрақтар: </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Мақсат:</dc:title>
  <dc:creator>Зухра</dc:creator>
  <cp:lastModifiedBy>Пользователь Windows</cp:lastModifiedBy>
  <cp:revision>24</cp:revision>
  <dcterms:created xsi:type="dcterms:W3CDTF">2012-04-25T11:10:09Z</dcterms:created>
  <dcterms:modified xsi:type="dcterms:W3CDTF">2017-12-11T09:29:18Z</dcterms:modified>
</cp:coreProperties>
</file>