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3"/>
  </p:notesMasterIdLst>
  <p:sldIdLst>
    <p:sldId id="312" r:id="rId2"/>
    <p:sldId id="377" r:id="rId3"/>
    <p:sldId id="410" r:id="rId4"/>
    <p:sldId id="409" r:id="rId5"/>
    <p:sldId id="394" r:id="rId6"/>
    <p:sldId id="414" r:id="rId7"/>
    <p:sldId id="412" r:id="rId8"/>
    <p:sldId id="398" r:id="rId9"/>
    <p:sldId id="413" r:id="rId10"/>
    <p:sldId id="385" r:id="rId11"/>
    <p:sldId id="415" r:id="rId12"/>
  </p:sldIdLst>
  <p:sldSz cx="12192000" cy="6858000"/>
  <p:notesSz cx="6797675" cy="9928225"/>
  <p:defaultTextStyle>
    <a:defPPr>
      <a:defRPr lang="kk-K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EAEAEA"/>
    <a:srgbClr val="CCECFF"/>
    <a:srgbClr val="E1F4FF"/>
    <a:srgbClr val="FEE8FB"/>
    <a:srgbClr val="F0F8FA"/>
    <a:srgbClr val="FFF7FE"/>
    <a:srgbClr val="E7E7FF"/>
    <a:srgbClr val="CC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934" autoAdjust="0"/>
    <p:restoredTop sz="96433" autoAdjust="0"/>
  </p:normalViewPr>
  <p:slideViewPr>
    <p:cSldViewPr snapToGrid="0">
      <p:cViewPr varScale="1">
        <p:scale>
          <a:sx n="84" d="100"/>
          <a:sy n="84" d="100"/>
        </p:scale>
        <p:origin x="54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247" cy="498408"/>
          </a:xfrm>
          <a:prstGeom prst="rect">
            <a:avLst/>
          </a:prstGeom>
        </p:spPr>
        <p:txBody>
          <a:bodyPr vert="horz" lIns="92117" tIns="46058" rIns="92117" bIns="46058" rtlCol="0"/>
          <a:lstStyle>
            <a:lvl1pPr algn="l">
              <a:defRPr sz="1200"/>
            </a:lvl1pPr>
          </a:lstStyle>
          <a:p>
            <a:endParaRPr lang="kk-KZ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826" y="0"/>
            <a:ext cx="2946246" cy="498408"/>
          </a:xfrm>
          <a:prstGeom prst="rect">
            <a:avLst/>
          </a:prstGeom>
        </p:spPr>
        <p:txBody>
          <a:bodyPr vert="horz" lIns="92117" tIns="46058" rIns="92117" bIns="46058" rtlCol="0"/>
          <a:lstStyle>
            <a:lvl1pPr algn="r">
              <a:defRPr sz="1200"/>
            </a:lvl1pPr>
          </a:lstStyle>
          <a:p>
            <a:fld id="{20404FAD-7E9E-4083-B556-F8EC02BD4A3D}" type="datetimeFigureOut">
              <a:rPr lang="kk-KZ" smtClean="0"/>
              <a:pPr/>
              <a:t>27-қар-18</a:t>
            </a:fld>
            <a:endParaRPr lang="kk-KZ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17" tIns="46058" rIns="92117" bIns="46058" rtlCol="0" anchor="ctr"/>
          <a:lstStyle/>
          <a:p>
            <a:endParaRPr lang="kk-KZ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288" y="4778009"/>
            <a:ext cx="5439101" cy="3908988"/>
          </a:xfrm>
          <a:prstGeom prst="rect">
            <a:avLst/>
          </a:prstGeom>
        </p:spPr>
        <p:txBody>
          <a:bodyPr vert="horz" lIns="92117" tIns="46058" rIns="92117" bIns="46058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kk-K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817"/>
            <a:ext cx="2946247" cy="498408"/>
          </a:xfrm>
          <a:prstGeom prst="rect">
            <a:avLst/>
          </a:prstGeom>
        </p:spPr>
        <p:txBody>
          <a:bodyPr vert="horz" lIns="92117" tIns="46058" rIns="92117" bIns="46058" rtlCol="0" anchor="b"/>
          <a:lstStyle>
            <a:lvl1pPr algn="l">
              <a:defRPr sz="1200"/>
            </a:lvl1pPr>
          </a:lstStyle>
          <a:p>
            <a:endParaRPr lang="kk-K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826" y="9429817"/>
            <a:ext cx="2946246" cy="498408"/>
          </a:xfrm>
          <a:prstGeom prst="rect">
            <a:avLst/>
          </a:prstGeom>
        </p:spPr>
        <p:txBody>
          <a:bodyPr vert="horz" lIns="92117" tIns="46058" rIns="92117" bIns="46058" rtlCol="0" anchor="b"/>
          <a:lstStyle>
            <a:lvl1pPr algn="r">
              <a:defRPr sz="1200"/>
            </a:lvl1pPr>
          </a:lstStyle>
          <a:p>
            <a:fld id="{02406821-E20B-4EAD-9251-D01A99312ADF}" type="slidenum">
              <a:rPr lang="kk-KZ" smtClean="0"/>
              <a:pPr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35388266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06821-E20B-4EAD-9251-D01A99312ADF}" type="slidenum">
              <a:rPr lang="kk-KZ" smtClean="0"/>
              <a:pPr/>
              <a:t>10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24341442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32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40221-6870-4F9B-A53F-54C385C9AC71}" type="datetime1">
              <a:rPr lang="kk-KZ" smtClean="0">
                <a:solidFill>
                  <a:prstClr val="black">
                    <a:tint val="75000"/>
                  </a:prstClr>
                </a:solidFill>
              </a:rPr>
              <a:t>27-қар-18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8FE1-D312-4C01-8616-14340EB4CB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3710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D866A-3EFB-4ABB-A8D0-A528ECD93627}" type="datetime1">
              <a:rPr lang="kk-KZ" smtClean="0">
                <a:solidFill>
                  <a:prstClr val="black">
                    <a:tint val="75000"/>
                  </a:prstClr>
                </a:solidFill>
              </a:rPr>
              <a:t>27-қар-18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8FE1-D312-4C01-8616-14340EB4CB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21323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45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45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7C6EE-098A-4150-90AF-0E58F4ECEF3B}" type="datetime1">
              <a:rPr lang="kk-KZ" smtClean="0">
                <a:solidFill>
                  <a:prstClr val="black">
                    <a:tint val="75000"/>
                  </a:prstClr>
                </a:solidFill>
              </a:rPr>
              <a:t>27-қар-18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8FE1-D312-4C01-8616-14340EB4CB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7770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63FD3-CF06-4562-B1BA-99048F79D808}" type="datetime1">
              <a:rPr lang="kk-KZ" smtClean="0">
                <a:solidFill>
                  <a:prstClr val="black">
                    <a:tint val="75000"/>
                  </a:prstClr>
                </a:solidFill>
              </a:rPr>
              <a:t>27-қар-18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8FE1-D312-4C01-8616-14340EB4CB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2131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7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4A24B-E95E-49CB-AC09-1C048871E090}" type="datetime1">
              <a:rPr lang="kk-KZ" smtClean="0">
                <a:solidFill>
                  <a:prstClr val="black">
                    <a:tint val="75000"/>
                  </a:prstClr>
                </a:solidFill>
              </a:rPr>
              <a:t>27-қар-18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8FE1-D312-4C01-8616-14340EB4CB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0527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113E6-0B26-4566-8C51-4B064C6AD81C}" type="datetime1">
              <a:rPr lang="kk-KZ" smtClean="0">
                <a:solidFill>
                  <a:prstClr val="black">
                    <a:tint val="75000"/>
                  </a:prstClr>
                </a:solidFill>
              </a:rPr>
              <a:t>27-қар-18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8FE1-D312-4C01-8616-14340EB4CB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5994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72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72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0C181-2D5C-4A3F-B7D0-4E63BAF42401}" type="datetime1">
              <a:rPr lang="kk-KZ" smtClean="0">
                <a:solidFill>
                  <a:prstClr val="black">
                    <a:tint val="75000"/>
                  </a:prstClr>
                </a:solidFill>
              </a:rPr>
              <a:t>27-қар-18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8FE1-D312-4C01-8616-14340EB4CB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56019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5254F-F414-4291-A68A-14772CFD3ADE}" type="datetime1">
              <a:rPr lang="kk-KZ" smtClean="0">
                <a:solidFill>
                  <a:prstClr val="black">
                    <a:tint val="75000"/>
                  </a:prstClr>
                </a:solidFill>
              </a:rPr>
              <a:t>27-қар-18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8FE1-D312-4C01-8616-14340EB4CB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47289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F89B9-26CC-4157-8504-C2B3D3E1445F}" type="datetime1">
              <a:rPr lang="kk-KZ" smtClean="0">
                <a:solidFill>
                  <a:prstClr val="black">
                    <a:tint val="75000"/>
                  </a:prstClr>
                </a:solidFill>
              </a:rPr>
              <a:t>27-қар-18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8FE1-D312-4C01-8616-14340EB4CB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3784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7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CCE27-2A3E-44DD-971C-CECCCF311ECF}" type="datetime1">
              <a:rPr lang="kk-KZ" smtClean="0">
                <a:solidFill>
                  <a:prstClr val="black">
                    <a:tint val="75000"/>
                  </a:prstClr>
                </a:solidFill>
              </a:rPr>
              <a:t>27-қар-18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8FE1-D312-4C01-8616-14340EB4CB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23918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24618-0095-4815-9FA4-4D9198A17749}" type="datetime1">
              <a:rPr lang="kk-KZ" smtClean="0">
                <a:solidFill>
                  <a:prstClr val="black">
                    <a:tint val="75000"/>
                  </a:prstClr>
                </a:solidFill>
              </a:rPr>
              <a:t>27-қар-18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8FE1-D312-4C01-8616-14340EB4CB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3509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6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7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04D764-6DE9-4926-9D5B-6D1833BDA560}" type="datetime1">
              <a:rPr lang="kk-KZ" smtClean="0">
                <a:solidFill>
                  <a:prstClr val="black">
                    <a:tint val="75000"/>
                  </a:prstClr>
                </a:solidFill>
              </a:rPr>
              <a:t>27-қар-18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7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7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0F8FE1-D312-4C01-8616-14340EB4CB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2665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402215" y="1535224"/>
            <a:ext cx="6989414" cy="17543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600" b="1" dirty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</a:rPr>
              <a:t>Аттестация </a:t>
            </a:r>
            <a:endParaRPr lang="ru-RU" sz="3600" b="1" dirty="0" smtClean="0">
              <a:solidFill>
                <a:srgbClr val="4F81BD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ru-RU" sz="3600" b="1" dirty="0" smtClean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</a:rPr>
              <a:t>педагогических работников </a:t>
            </a:r>
          </a:p>
          <a:p>
            <a:pPr algn="ctr"/>
            <a:r>
              <a:rPr lang="ru-RU" sz="3600" b="1" dirty="0" smtClean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</a:rPr>
              <a:t>Республики </a:t>
            </a:r>
            <a:r>
              <a:rPr lang="ru-RU" sz="3600" b="1" dirty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</a:rPr>
              <a:t>Казахстан 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4930647" y="6276860"/>
            <a:ext cx="18469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</a:rPr>
              <a:t>Январь, 2018 г.</a:t>
            </a:r>
            <a:endParaRPr lang="ru-RU" dirty="0">
              <a:solidFill>
                <a:srgbClr val="4F81BD">
                  <a:lumMod val="50000"/>
                </a:srgbClr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066405" y="3341076"/>
            <a:ext cx="166103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i="1" dirty="0" smtClean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</a:rPr>
              <a:t>Проект</a:t>
            </a:r>
            <a:endParaRPr lang="ru-RU" sz="3200" i="1" dirty="0">
              <a:solidFill>
                <a:srgbClr val="4F81BD">
                  <a:lumMod val="50000"/>
                </a:srgbClr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73888" y="394571"/>
            <a:ext cx="10356112" cy="457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ДЕПАРТАМЕНТ ДОШКОЛЬНОГО И СРЕДНЕГО ОБРАЗОВАНИЯ</a:t>
            </a:r>
            <a:endParaRPr lang="ru-RU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026" name="Picture 2" descr="C:\Users\Stella.Ibraeva\Desktop\attestacija_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4445" y="4030082"/>
            <a:ext cx="5648990" cy="20541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E:\copy\СТЭЛЛА\НУЖНОЕ\ЛОГО-МОН (последний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992" y="163092"/>
            <a:ext cx="1332766" cy="1332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586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8175150" y="964293"/>
            <a:ext cx="2007236" cy="300847"/>
          </a:xfrm>
          <a:prstGeom prst="roundRect">
            <a:avLst>
              <a:gd name="adj" fmla="val 4481"/>
            </a:avLst>
          </a:prstGeom>
          <a:solidFill>
            <a:schemeClr val="accent2">
              <a:lumMod val="20000"/>
              <a:lumOff val="80000"/>
            </a:schemeClr>
          </a:solidFill>
          <a:ln w="31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Педагог-исследователь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917412" y="964293"/>
            <a:ext cx="2181561" cy="308860"/>
          </a:xfrm>
          <a:prstGeom prst="roundRect">
            <a:avLst>
              <a:gd name="adj" fmla="val 4481"/>
            </a:avLst>
          </a:prstGeom>
          <a:solidFill>
            <a:schemeClr val="accent2">
              <a:lumMod val="20000"/>
              <a:lumOff val="80000"/>
            </a:schemeClr>
          </a:solidFill>
          <a:ln w="31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Педагог-эксперт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917412" y="1414130"/>
            <a:ext cx="2181561" cy="1803457"/>
          </a:xfrm>
          <a:prstGeom prst="roundRect">
            <a:avLst>
              <a:gd name="adj" fmla="val 4481"/>
            </a:avLst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Владеет навыками анализа учебно-методической работы по предмету</a:t>
            </a:r>
            <a:endParaRPr lang="ru-RU" sz="10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8175151" y="1414130"/>
            <a:ext cx="2002042" cy="1803458"/>
          </a:xfrm>
          <a:prstGeom prst="roundRect">
            <a:avLst>
              <a:gd name="adj" fmla="val 4481"/>
            </a:avLst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Владеет навыками разработки учебных программ, методики обучения, воспитания и оценивания</a:t>
            </a:r>
            <a:endParaRPr lang="ru-RU" sz="10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2105288" y="1404700"/>
            <a:ext cx="1918619" cy="1812888"/>
          </a:xfrm>
          <a:prstGeom prst="roundRect">
            <a:avLst>
              <a:gd name="adj" fmla="val 4481"/>
            </a:avLst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Знает содержание учебного предмета, методику преподавания и оценивания</a:t>
            </a:r>
            <a:endParaRPr lang="ru-RU" sz="10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4105870" y="3320478"/>
            <a:ext cx="1760950" cy="916932"/>
          </a:xfrm>
          <a:prstGeom prst="roundRect">
            <a:avLst>
              <a:gd name="adj" fmla="val 4481"/>
            </a:avLst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Осуществляет индивидуальный подход в обучении с учетом потребностей учащихся</a:t>
            </a:r>
            <a:endParaRPr lang="ru-RU" sz="10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5932893" y="3293837"/>
            <a:ext cx="2181561" cy="950836"/>
          </a:xfrm>
          <a:prstGeom prst="roundRect">
            <a:avLst>
              <a:gd name="adj" fmla="val 4481"/>
            </a:avLst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r>
              <a:rPr lang="ru-RU" sz="1000" dirty="0">
                <a:solidFill>
                  <a:srgbClr val="002060"/>
                </a:solidFill>
                <a:latin typeface="Century Gothic" panose="020B0502020202020204" pitchFamily="34" charset="0"/>
              </a:rPr>
              <a:t>Осуществляет </a:t>
            </a:r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дифференцированный </a:t>
            </a:r>
            <a:r>
              <a:rPr lang="ru-RU" sz="1000" dirty="0">
                <a:solidFill>
                  <a:srgbClr val="002060"/>
                </a:solidFill>
                <a:latin typeface="Century Gothic" panose="020B0502020202020204" pitchFamily="34" charset="0"/>
              </a:rPr>
              <a:t>подход в обучении с учетом </a:t>
            </a:r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способностей </a:t>
            </a:r>
            <a:r>
              <a:rPr lang="ru-RU" sz="1000" dirty="0">
                <a:solidFill>
                  <a:srgbClr val="002060"/>
                </a:solidFill>
                <a:latin typeface="Century Gothic" panose="020B0502020202020204" pitchFamily="34" charset="0"/>
              </a:rPr>
              <a:t>учащихся</a:t>
            </a: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8175151" y="3273275"/>
            <a:ext cx="2002042" cy="971397"/>
          </a:xfrm>
          <a:prstGeom prst="roundRect">
            <a:avLst>
              <a:gd name="adj" fmla="val 4481"/>
            </a:avLst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r>
              <a:rPr lang="ru-RU" sz="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Обеспечивает </a:t>
            </a:r>
            <a:r>
              <a:rPr lang="ru-RU" sz="800" dirty="0">
                <a:solidFill>
                  <a:srgbClr val="002060"/>
                </a:solidFill>
                <a:latin typeface="Century Gothic" panose="020B0502020202020204" pitchFamily="34" charset="0"/>
              </a:rPr>
              <a:t>развитие исследовательских навыков учащихся, имеет победителей </a:t>
            </a:r>
            <a:r>
              <a:rPr lang="ru-RU" sz="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областных, республиканских  </a:t>
            </a:r>
            <a:r>
              <a:rPr lang="ru-RU" sz="800" dirty="0">
                <a:solidFill>
                  <a:srgbClr val="002060"/>
                </a:solidFill>
                <a:latin typeface="Century Gothic" panose="020B0502020202020204" pitchFamily="34" charset="0"/>
              </a:rPr>
              <a:t>олимпиад, конкурсов</a:t>
            </a:r>
          </a:p>
          <a:p>
            <a:pPr algn="ctr"/>
            <a:endParaRPr lang="ru-RU" sz="10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2121178" y="3320478"/>
            <a:ext cx="1918619" cy="924194"/>
          </a:xfrm>
          <a:prstGeom prst="roundRect">
            <a:avLst>
              <a:gd name="adj" fmla="val 4481"/>
            </a:avLst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Осуществляет обучение </a:t>
            </a:r>
            <a:b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</a:br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в классе с учетом психолого-возрастных особенностей учащихся</a:t>
            </a:r>
            <a:endParaRPr lang="ru-RU" sz="10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4100085" y="4317394"/>
            <a:ext cx="1766735" cy="1241505"/>
          </a:xfrm>
          <a:prstGeom prst="roundRect">
            <a:avLst>
              <a:gd name="adj" fmla="val 4481"/>
            </a:avLst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Владеет навыками профессионально-педагогического диалога</a:t>
            </a:r>
            <a:endParaRPr lang="ru-RU" sz="10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5917412" y="4307078"/>
            <a:ext cx="2181561" cy="1251821"/>
          </a:xfrm>
          <a:prstGeom prst="roundRect">
            <a:avLst>
              <a:gd name="adj" fmla="val 4481"/>
            </a:avLst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r>
              <a:rPr lang="ru-RU" sz="1000" dirty="0">
                <a:solidFill>
                  <a:srgbClr val="002060"/>
                </a:solidFill>
                <a:latin typeface="Century Gothic" panose="020B0502020202020204" pitchFamily="34" charset="0"/>
              </a:rPr>
              <a:t>Осуществляет наставничество </a:t>
            </a:r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/>
            </a:r>
            <a:b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</a:br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и </a:t>
            </a:r>
            <a:r>
              <a:rPr lang="ru-RU" sz="1000" dirty="0">
                <a:solidFill>
                  <a:srgbClr val="002060"/>
                </a:solidFill>
                <a:latin typeface="Century Gothic" panose="020B0502020202020204" pitchFamily="34" charset="0"/>
              </a:rPr>
              <a:t>конструктивно определяет приоритеты  профессионального развития: собственного и коллег</a:t>
            </a: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8175151" y="4317394"/>
            <a:ext cx="2002042" cy="1241506"/>
          </a:xfrm>
          <a:prstGeom prst="roundRect">
            <a:avLst>
              <a:gd name="adj" fmla="val 4481"/>
            </a:avLst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r>
              <a:rPr lang="ru-RU" sz="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Осуществляет наставничество </a:t>
            </a:r>
            <a:br>
              <a:rPr lang="ru-RU" sz="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</a:br>
            <a:r>
              <a:rPr lang="ru-RU" sz="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и конструктивно определяет стратегии развития </a:t>
            </a:r>
            <a:br>
              <a:rPr lang="ru-RU" sz="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</a:br>
            <a:r>
              <a:rPr lang="ru-RU" sz="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в педагогическом </a:t>
            </a:r>
            <a:r>
              <a:rPr lang="ru-RU" sz="800" dirty="0">
                <a:solidFill>
                  <a:srgbClr val="002060"/>
                </a:solidFill>
                <a:latin typeface="Century Gothic" panose="020B0502020202020204" pitchFamily="34" charset="0"/>
              </a:rPr>
              <a:t>сообществе</a:t>
            </a:r>
            <a:r>
              <a:rPr lang="ru-RU" sz="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, является  </a:t>
            </a:r>
            <a:r>
              <a:rPr lang="ru-RU" sz="800" dirty="0">
                <a:solidFill>
                  <a:srgbClr val="002060"/>
                </a:solidFill>
                <a:latin typeface="Century Gothic" panose="020B0502020202020204" pitchFamily="34" charset="0"/>
              </a:rPr>
              <a:t>руководителем методических </a:t>
            </a:r>
            <a:r>
              <a:rPr lang="ru-RU" sz="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объединений школ, районов </a:t>
            </a:r>
            <a:endParaRPr lang="ru-RU" sz="8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2130874" y="4317395"/>
            <a:ext cx="1918619" cy="1226102"/>
          </a:xfrm>
          <a:prstGeom prst="roundRect">
            <a:avLst>
              <a:gd name="adj" fmla="val 4481"/>
            </a:avLst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Знает основы профессионально-педагогического общения</a:t>
            </a:r>
            <a:endParaRPr lang="ru-RU" sz="10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4080305" y="5614586"/>
            <a:ext cx="1778659" cy="888769"/>
          </a:xfrm>
          <a:prstGeom prst="roundRect">
            <a:avLst>
              <a:gd name="adj" fmla="val 4481"/>
            </a:avLst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Владеет общепедагогическим уровнем ИКТ-компетентности</a:t>
            </a:r>
          </a:p>
          <a:p>
            <a:pPr algn="ctr"/>
            <a:endParaRPr lang="ru-RU" sz="10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5917412" y="5614587"/>
            <a:ext cx="2181561" cy="888769"/>
          </a:xfrm>
          <a:prstGeom prst="roundRect">
            <a:avLst>
              <a:gd name="adj" fmla="val 4481"/>
            </a:avLst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 anchorCtr="0"/>
          <a:lstStyle/>
          <a:p>
            <a:pPr algn="ctr"/>
            <a:r>
              <a:rPr lang="ru-RU" sz="1000" dirty="0">
                <a:solidFill>
                  <a:srgbClr val="002060"/>
                </a:solidFill>
                <a:latin typeface="Century Gothic" panose="020B0502020202020204" pitchFamily="34" charset="0"/>
              </a:rPr>
              <a:t>В</a:t>
            </a:r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ладеет </a:t>
            </a:r>
            <a:r>
              <a:rPr lang="ru-RU" sz="1000" dirty="0">
                <a:solidFill>
                  <a:srgbClr val="002060"/>
                </a:solidFill>
                <a:latin typeface="Century Gothic" panose="020B0502020202020204" pitchFamily="34" charset="0"/>
              </a:rPr>
              <a:t>навыками анализа </a:t>
            </a:r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образовательных ресурсов</a:t>
            </a:r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8175151" y="5614587"/>
            <a:ext cx="2002042" cy="888768"/>
          </a:xfrm>
          <a:prstGeom prst="roundRect">
            <a:avLst>
              <a:gd name="adj" fmla="val 4481"/>
            </a:avLst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r>
              <a:rPr lang="ru-RU" sz="1000" dirty="0">
                <a:solidFill>
                  <a:srgbClr val="002060"/>
                </a:solidFill>
                <a:latin typeface="Century Gothic" panose="020B0502020202020204" pitchFamily="34" charset="0"/>
              </a:rPr>
              <a:t>Владеет </a:t>
            </a:r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навыками разработки образовательных </a:t>
            </a:r>
            <a:r>
              <a:rPr lang="ru-RU" sz="1000" dirty="0">
                <a:solidFill>
                  <a:srgbClr val="002060"/>
                </a:solidFill>
                <a:latin typeface="Century Gothic" panose="020B0502020202020204" pitchFamily="34" charset="0"/>
              </a:rPr>
              <a:t>ресурсов, активно пользуется </a:t>
            </a:r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 </a:t>
            </a:r>
            <a:r>
              <a:rPr lang="ru-RU" sz="1000" dirty="0" err="1" smtClean="0">
                <a:solidFill>
                  <a:srgbClr val="002060"/>
                </a:solidFill>
                <a:latin typeface="Century Gothic" panose="020B0502020202020204" pitchFamily="34" charset="0"/>
              </a:rPr>
              <a:t>ЦОРами</a:t>
            </a:r>
            <a:endParaRPr lang="ru-RU" sz="1000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2130874" y="5614586"/>
            <a:ext cx="1918619" cy="888770"/>
          </a:xfrm>
          <a:prstGeom prst="roundRect">
            <a:avLst>
              <a:gd name="adj" fmla="val 4481"/>
            </a:avLst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Владеет </a:t>
            </a:r>
            <a:r>
              <a:rPr lang="ru-RU" sz="1000" dirty="0" err="1" smtClean="0">
                <a:solidFill>
                  <a:srgbClr val="002060"/>
                </a:solidFill>
                <a:latin typeface="Century Gothic" panose="020B0502020202020204" pitchFamily="34" charset="0"/>
              </a:rPr>
              <a:t>общепользовательским</a:t>
            </a:r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 уровнем ИКТ-компетентности</a:t>
            </a:r>
          </a:p>
        </p:txBody>
      </p:sp>
      <p:sp>
        <p:nvSpPr>
          <p:cNvPr id="38" name="Прямоугольник 37"/>
          <p:cNvSpPr/>
          <p:nvPr/>
        </p:nvSpPr>
        <p:spPr>
          <a:xfrm>
            <a:off x="2076640" y="191472"/>
            <a:ext cx="9540965" cy="538609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ПРОФЕССИОНАЛЬНЫЕ КОМПЕТЕНЦИИ ПО КВАЛИФИКАЦИОННЫМ КАТЕГОРИЯМ</a:t>
            </a:r>
            <a:endParaRPr lang="ru-RU" sz="2000" b="1" dirty="0">
              <a:solidFill>
                <a:srgbClr val="002060"/>
              </a:solidFill>
              <a:latin typeface="Century Gothic" panose="020B0502020202020204" pitchFamily="34" charset="0"/>
              <a:ea typeface="+mj-ea"/>
              <a:cs typeface="+mj-cs"/>
            </a:endParaRPr>
          </a:p>
          <a:p>
            <a:pPr algn="ctr"/>
            <a:r>
              <a:rPr lang="ru-RU" sz="1100" i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(последующий уровень включает критерии предыдущего) </a:t>
            </a:r>
            <a:endParaRPr lang="en-US" sz="2000" i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23353" y="6555816"/>
            <a:ext cx="7300234" cy="25391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*</a:t>
            </a:r>
            <a:r>
              <a:rPr lang="ru-RU" sz="1000" i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Структура ИКТ-компетентности учителей. Рекомендации ЮНЕСКО, </a:t>
            </a:r>
            <a:r>
              <a:rPr lang="en-US" sz="1000" i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UNESCO </a:t>
            </a:r>
            <a:r>
              <a:rPr lang="en-US" sz="1000" i="1" dirty="0">
                <a:solidFill>
                  <a:srgbClr val="002060"/>
                </a:solidFill>
                <a:latin typeface="Century Gothic" panose="020B0502020202020204" pitchFamily="34" charset="0"/>
              </a:rPr>
              <a:t>2011 </a:t>
            </a:r>
            <a:endParaRPr lang="ru-RU" sz="1000" i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39" name="Скругленный прямоугольник 38"/>
          <p:cNvSpPr/>
          <p:nvPr/>
        </p:nvSpPr>
        <p:spPr>
          <a:xfrm>
            <a:off x="123353" y="1414130"/>
            <a:ext cx="1907327" cy="1803458"/>
          </a:xfrm>
          <a:prstGeom prst="roundRect">
            <a:avLst>
              <a:gd name="adj" fmla="val 5943"/>
            </a:avLst>
          </a:prstGeom>
          <a:solidFill>
            <a:schemeClr val="tx2">
              <a:lumMod val="20000"/>
              <a:lumOff val="8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2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Профессиональные знания и </a:t>
            </a:r>
            <a:r>
              <a:rPr lang="ru-RU" sz="12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навыки</a:t>
            </a:r>
          </a:p>
          <a:p>
            <a:pPr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2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Эффективность </a:t>
            </a:r>
            <a:r>
              <a:rPr lang="ru-RU" sz="12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преподавания</a:t>
            </a:r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147370" y="3320478"/>
            <a:ext cx="1907327" cy="949967"/>
          </a:xfrm>
          <a:prstGeom prst="roundRect">
            <a:avLst>
              <a:gd name="adj" fmla="val 7015"/>
            </a:avLst>
          </a:prstGeom>
          <a:solidFill>
            <a:schemeClr val="tx2">
              <a:lumMod val="20000"/>
              <a:lumOff val="8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2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Психолого-педагогические знания и навыки развития личности ученика</a:t>
            </a:r>
          </a:p>
        </p:txBody>
      </p:sp>
      <p:sp>
        <p:nvSpPr>
          <p:cNvPr id="41" name="Скругленный прямоугольник 40"/>
          <p:cNvSpPr/>
          <p:nvPr/>
        </p:nvSpPr>
        <p:spPr>
          <a:xfrm>
            <a:off x="147370" y="4326940"/>
            <a:ext cx="1907326" cy="1201583"/>
          </a:xfrm>
          <a:prstGeom prst="roundRect">
            <a:avLst>
              <a:gd name="adj" fmla="val 8088"/>
            </a:avLst>
          </a:prstGeom>
          <a:solidFill>
            <a:schemeClr val="tx2">
              <a:lumMod val="20000"/>
              <a:lumOff val="8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2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Навыки эффективного взаимодействия </a:t>
            </a:r>
            <a:r>
              <a:rPr lang="ru-RU" sz="12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/>
            </a:r>
            <a:br>
              <a:rPr lang="ru-RU" sz="12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</a:br>
            <a:r>
              <a:rPr lang="ru-RU" sz="12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в </a:t>
            </a:r>
            <a:r>
              <a:rPr lang="ru-RU" sz="12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педагогическом сообществе</a:t>
            </a:r>
          </a:p>
        </p:txBody>
      </p:sp>
      <p:sp>
        <p:nvSpPr>
          <p:cNvPr id="42" name="Скругленный прямоугольник 41"/>
          <p:cNvSpPr/>
          <p:nvPr/>
        </p:nvSpPr>
        <p:spPr>
          <a:xfrm>
            <a:off x="123356" y="5614586"/>
            <a:ext cx="1907326" cy="888770"/>
          </a:xfrm>
          <a:prstGeom prst="roundRect">
            <a:avLst>
              <a:gd name="adj" fmla="val 9003"/>
            </a:avLst>
          </a:prstGeom>
          <a:solidFill>
            <a:schemeClr val="tx2">
              <a:lumMod val="20000"/>
              <a:lumOff val="8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2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Компьютерная грамотность </a:t>
            </a:r>
            <a:r>
              <a:rPr lang="ru-RU" sz="12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/>
            </a:r>
            <a:br>
              <a:rPr lang="ru-RU" sz="12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</a:br>
            <a:r>
              <a:rPr lang="ru-RU" sz="12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и ИКТ компетенции*</a:t>
            </a:r>
            <a:endParaRPr lang="ru-RU" sz="12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49" name="Скругленный прямоугольник 48"/>
          <p:cNvSpPr/>
          <p:nvPr/>
        </p:nvSpPr>
        <p:spPr>
          <a:xfrm>
            <a:off x="10253329" y="964293"/>
            <a:ext cx="1796920" cy="305144"/>
          </a:xfrm>
          <a:prstGeom prst="roundRect">
            <a:avLst>
              <a:gd name="adj" fmla="val 4481"/>
            </a:avLst>
          </a:prstGeom>
          <a:solidFill>
            <a:schemeClr val="accent2">
              <a:lumMod val="20000"/>
              <a:lumOff val="80000"/>
            </a:schemeClr>
          </a:solidFill>
          <a:ln w="31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Педагог-мастер</a:t>
            </a:r>
          </a:p>
        </p:txBody>
      </p:sp>
      <p:sp>
        <p:nvSpPr>
          <p:cNvPr id="50" name="Скругленный прямоугольник 49"/>
          <p:cNvSpPr/>
          <p:nvPr/>
        </p:nvSpPr>
        <p:spPr>
          <a:xfrm>
            <a:off x="10253328" y="1414130"/>
            <a:ext cx="1792271" cy="1632471"/>
          </a:xfrm>
          <a:prstGeom prst="roundRect">
            <a:avLst>
              <a:gd name="adj" fmla="val 4481"/>
            </a:avLst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r>
              <a:rPr lang="ru-RU" sz="800" dirty="0">
                <a:solidFill>
                  <a:srgbClr val="002060"/>
                </a:solidFill>
                <a:latin typeface="Century Gothic" panose="020B0502020202020204" pitchFamily="34" charset="0"/>
              </a:rPr>
              <a:t>имеет авторскую программу или является автором (соавтором) изданных учебников/учебно-методических пособий/монографий/проектных работ, получивших одобрение и распространение на республиканском </a:t>
            </a:r>
            <a:r>
              <a:rPr lang="ru-RU" sz="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уровне, ведение предметов на английском языке, является участником республиканских, международных конкурсов </a:t>
            </a:r>
            <a:endParaRPr lang="ru-RU" sz="8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51" name="Скругленный прямоугольник 50"/>
          <p:cNvSpPr/>
          <p:nvPr/>
        </p:nvSpPr>
        <p:spPr>
          <a:xfrm>
            <a:off x="10253329" y="3264728"/>
            <a:ext cx="1792271" cy="956896"/>
          </a:xfrm>
          <a:prstGeom prst="roundRect">
            <a:avLst>
              <a:gd name="adj" fmla="val 4481"/>
            </a:avLst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r>
              <a:rPr lang="ru-RU" sz="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Обеспечивает </a:t>
            </a:r>
            <a:r>
              <a:rPr lang="ru-RU" sz="800" dirty="0">
                <a:solidFill>
                  <a:srgbClr val="002060"/>
                </a:solidFill>
                <a:latin typeface="Century Gothic" panose="020B0502020202020204" pitchFamily="34" charset="0"/>
              </a:rPr>
              <a:t>развитие </a:t>
            </a:r>
            <a:r>
              <a:rPr lang="ru-RU" sz="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навыков научного проектирования, имеет победителей республиканских,  международных  олимпиад, конкурсов</a:t>
            </a:r>
            <a:endParaRPr lang="ru-RU" sz="8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52" name="Скругленный прямоугольник 51"/>
          <p:cNvSpPr/>
          <p:nvPr/>
        </p:nvSpPr>
        <p:spPr>
          <a:xfrm>
            <a:off x="10253328" y="4326940"/>
            <a:ext cx="1792271" cy="1279429"/>
          </a:xfrm>
          <a:prstGeom prst="roundRect">
            <a:avLst>
              <a:gd name="adj" fmla="val 4481"/>
            </a:avLst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r>
              <a:rPr lang="ru-RU" sz="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Осуществляет наставничество </a:t>
            </a:r>
            <a:br>
              <a:rPr lang="ru-RU" sz="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</a:br>
            <a:r>
              <a:rPr lang="ru-RU" sz="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и прогнозирует стратегии развития сети профессионального сообщества, является руководителем методических объединений района, города, области, модератором по предмету</a:t>
            </a:r>
            <a:br>
              <a:rPr lang="ru-RU" sz="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</a:br>
            <a:endParaRPr lang="ru-RU" sz="8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53" name="Скругленный прямоугольник 52"/>
          <p:cNvSpPr/>
          <p:nvPr/>
        </p:nvSpPr>
        <p:spPr>
          <a:xfrm>
            <a:off x="10253637" y="5614587"/>
            <a:ext cx="1792271" cy="888768"/>
          </a:xfrm>
          <a:prstGeom prst="roundRect">
            <a:avLst>
              <a:gd name="adj" fmla="val 4481"/>
            </a:avLst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r>
              <a:rPr lang="ru-RU" sz="800" dirty="0">
                <a:solidFill>
                  <a:srgbClr val="002060"/>
                </a:solidFill>
                <a:latin typeface="Century Gothic" panose="020B0502020202020204" pitchFamily="34" charset="0"/>
              </a:rPr>
              <a:t>Владеет </a:t>
            </a:r>
            <a:r>
              <a:rPr lang="ru-RU" sz="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навыками анализа образовательных ресурсов, является разработчиком </a:t>
            </a:r>
            <a:r>
              <a:rPr lang="ru-RU" sz="800" dirty="0" err="1" smtClean="0">
                <a:solidFill>
                  <a:srgbClr val="002060"/>
                </a:solidFill>
                <a:latin typeface="Century Gothic" panose="020B0502020202020204" pitchFamily="34" charset="0"/>
              </a:rPr>
              <a:t>ЦОРов</a:t>
            </a:r>
            <a:r>
              <a:rPr lang="ru-RU" sz="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, активно пользуется ими</a:t>
            </a:r>
          </a:p>
        </p:txBody>
      </p:sp>
      <p:sp>
        <p:nvSpPr>
          <p:cNvPr id="60" name="Скругленный прямоугольник 59"/>
          <p:cNvSpPr/>
          <p:nvPr/>
        </p:nvSpPr>
        <p:spPr>
          <a:xfrm>
            <a:off x="4100085" y="1414130"/>
            <a:ext cx="1758892" cy="1803458"/>
          </a:xfrm>
          <a:prstGeom prst="roundRect">
            <a:avLst>
              <a:gd name="adj" fmla="val 4481"/>
            </a:avLst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Владеет методикой преподавания и оценивания</a:t>
            </a:r>
            <a:endParaRPr lang="ru-RU" sz="10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46" name="Скругленный прямоугольник 45"/>
          <p:cNvSpPr/>
          <p:nvPr/>
        </p:nvSpPr>
        <p:spPr>
          <a:xfrm>
            <a:off x="169313" y="964293"/>
            <a:ext cx="1907327" cy="295466"/>
          </a:xfrm>
          <a:prstGeom prst="roundRect">
            <a:avLst>
              <a:gd name="adj" fmla="val 8482"/>
            </a:avLst>
          </a:prstGeom>
          <a:solidFill>
            <a:schemeClr val="accent2">
              <a:lumMod val="20000"/>
              <a:lumOff val="8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Поля профессиональной компетенции </a:t>
            </a:r>
            <a:endParaRPr lang="ru-RU" sz="10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47" name="Скругленный прямоугольник 46"/>
          <p:cNvSpPr/>
          <p:nvPr/>
        </p:nvSpPr>
        <p:spPr>
          <a:xfrm>
            <a:off x="4081843" y="964293"/>
            <a:ext cx="1809931" cy="308499"/>
          </a:xfrm>
          <a:prstGeom prst="roundRect">
            <a:avLst>
              <a:gd name="adj" fmla="val 4481"/>
            </a:avLst>
          </a:prstGeom>
          <a:solidFill>
            <a:schemeClr val="accent2">
              <a:lumMod val="20000"/>
              <a:lumOff val="80000"/>
            </a:schemeClr>
          </a:solidFill>
          <a:ln w="31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Педагог-модератор</a:t>
            </a:r>
          </a:p>
        </p:txBody>
      </p:sp>
      <p:sp>
        <p:nvSpPr>
          <p:cNvPr id="48" name="Скругленный прямоугольник 47"/>
          <p:cNvSpPr/>
          <p:nvPr/>
        </p:nvSpPr>
        <p:spPr>
          <a:xfrm>
            <a:off x="2123886" y="964293"/>
            <a:ext cx="1918619" cy="288506"/>
          </a:xfrm>
          <a:prstGeom prst="roundRect">
            <a:avLst>
              <a:gd name="adj" fmla="val 4481"/>
            </a:avLst>
          </a:prstGeom>
          <a:solidFill>
            <a:schemeClr val="accent2">
              <a:lumMod val="20000"/>
              <a:lumOff val="80000"/>
            </a:schemeClr>
          </a:solidFill>
          <a:ln w="31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П</a:t>
            </a:r>
            <a:r>
              <a:rPr lang="ru-RU" sz="12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едагог</a:t>
            </a:r>
          </a:p>
        </p:txBody>
      </p:sp>
      <p:pic>
        <p:nvPicPr>
          <p:cNvPr id="34" name="Picture 3" descr="E:\copy\СТЭЛЛА\НУЖНОЕ\ЛОГО-МОН (последний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915" y="-5576"/>
            <a:ext cx="1114122" cy="11141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737600" y="6356357"/>
            <a:ext cx="2844800" cy="365125"/>
          </a:xfrm>
        </p:spPr>
        <p:txBody>
          <a:bodyPr/>
          <a:lstStyle/>
          <a:p>
            <a:fld id="{290F8FE1-D312-4C01-8616-14340EB4CBE8}" type="slidenum">
              <a:rPr lang="ru-RU" sz="1600" smtClean="0">
                <a:solidFill>
                  <a:prstClr val="black">
                    <a:tint val="75000"/>
                  </a:prstClr>
                </a:solidFill>
                <a:latin typeface="Century Gothic" panose="020B0502020202020204" pitchFamily="34" charset="0"/>
              </a:rPr>
              <a:pPr/>
              <a:t>10</a:t>
            </a:fld>
            <a:endParaRPr lang="ru-RU" sz="1600">
              <a:solidFill>
                <a:prstClr val="black">
                  <a:tint val="75000"/>
                </a:prstClr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3308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504948" y="152641"/>
            <a:ext cx="1026148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Century Gothic" panose="020B0502020202020204" pitchFamily="34" charset="0"/>
              </a:rPr>
              <a:t>АТТЕСТАЦИЯ ПО КВАЛИФИКАЦИОННОЙ КАТЕГОРИИ «ПЕДАГОГ-МАСТЕР</a:t>
            </a:r>
            <a:r>
              <a:rPr lang="ru-RU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» </a:t>
            </a:r>
            <a:r>
              <a:rPr lang="ru-RU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(АОО НИШ)</a:t>
            </a:r>
            <a:endParaRPr lang="ru-RU" sz="20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11520" y="720090"/>
            <a:ext cx="4971687" cy="58085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5458725" y="739013"/>
            <a:ext cx="6563942" cy="57896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452590" y="920117"/>
            <a:ext cx="4695151" cy="327812"/>
          </a:xfrm>
          <a:prstGeom prst="rect">
            <a:avLst/>
          </a:prstGeom>
          <a:solidFill>
            <a:schemeClr val="bg1"/>
          </a:solidFill>
          <a:ln w="38100">
            <a:solidFill>
              <a:srgbClr val="00206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US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I </a:t>
            </a:r>
            <a:r>
              <a:rPr lang="ru-RU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ЭТАП</a:t>
            </a:r>
          </a:p>
          <a:p>
            <a:pPr algn="ctr"/>
            <a:endParaRPr lang="kk-KZ" sz="14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5655733" y="1456174"/>
            <a:ext cx="6224747" cy="783904"/>
          </a:xfrm>
          <a:prstGeom prst="rect">
            <a:avLst/>
          </a:prstGeom>
          <a:solidFill>
            <a:schemeClr val="bg1"/>
          </a:solidFill>
          <a:ln w="38100">
            <a:solidFill>
              <a:srgbClr val="00206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КОМПЛЕКСНОЕ АНАЛИТИЧЕСКОЕ </a:t>
            </a:r>
          </a:p>
          <a:p>
            <a:pPr algn="ctr"/>
            <a:r>
              <a:rPr lang="ru-RU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ОБОБЩЕНИЕ </a:t>
            </a:r>
          </a:p>
          <a:p>
            <a:pPr algn="ctr"/>
            <a:r>
              <a:rPr lang="ru-RU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ИТОГОВ ДЕЯТЕЛЬНОСТИ</a:t>
            </a:r>
          </a:p>
        </p:txBody>
      </p:sp>
      <p:sp>
        <p:nvSpPr>
          <p:cNvPr id="32" name="Прямоугольник 31"/>
          <p:cNvSpPr/>
          <p:nvPr/>
        </p:nvSpPr>
        <p:spPr>
          <a:xfrm>
            <a:off x="452590" y="1456173"/>
            <a:ext cx="4695151" cy="1351904"/>
          </a:xfrm>
          <a:prstGeom prst="rect">
            <a:avLst/>
          </a:prstGeom>
          <a:solidFill>
            <a:schemeClr val="bg1"/>
          </a:solidFill>
          <a:ln w="38100">
            <a:solidFill>
              <a:srgbClr val="00206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ru-RU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НАЦИОНАЛЬНОЕ </a:t>
            </a:r>
          </a:p>
          <a:p>
            <a:pPr algn="ctr"/>
            <a:r>
              <a:rPr lang="ru-RU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КВАЛИФИКАЦИОННОЕ ТЕСТИРОВАНИЕ</a:t>
            </a:r>
          </a:p>
          <a:p>
            <a:pPr algn="ctr"/>
            <a:endParaRPr lang="ru-RU" sz="14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ru-RU" sz="1400" i="1" dirty="0">
                <a:solidFill>
                  <a:srgbClr val="002060"/>
                </a:solidFill>
                <a:latin typeface="Century Gothic" panose="020B0502020202020204" pitchFamily="34" charset="0"/>
              </a:rPr>
              <a:t>70% - ПРЕДМЕТНЫЕ ЗНАНИЯ</a:t>
            </a:r>
          </a:p>
          <a:p>
            <a:pPr algn="ctr"/>
            <a:r>
              <a:rPr lang="ru-RU" sz="1400" i="1" dirty="0">
                <a:solidFill>
                  <a:srgbClr val="002060"/>
                </a:solidFill>
                <a:latin typeface="Century Gothic" panose="020B0502020202020204" pitchFamily="34" charset="0"/>
              </a:rPr>
              <a:t>30% - ПЕДАГОГИКА, ПСИХОЛОГИЯ, МЕТОДИКА</a:t>
            </a:r>
            <a:endParaRPr lang="kk-KZ" sz="1400" i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5655733" y="900530"/>
            <a:ext cx="6224747" cy="340015"/>
          </a:xfrm>
          <a:prstGeom prst="rect">
            <a:avLst/>
          </a:prstGeom>
          <a:solidFill>
            <a:schemeClr val="bg1"/>
          </a:solidFill>
          <a:ln w="38100">
            <a:solidFill>
              <a:srgbClr val="00206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US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II </a:t>
            </a:r>
            <a:r>
              <a:rPr lang="ru-RU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ЭТАП</a:t>
            </a:r>
          </a:p>
          <a:p>
            <a:pPr algn="ctr"/>
            <a:endParaRPr lang="kk-KZ" sz="14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9811742" y="2325509"/>
            <a:ext cx="2025531" cy="5232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solidFill>
                  <a:srgbClr val="002060"/>
                </a:solidFill>
                <a:latin typeface="Century Gothic" panose="020B0502020202020204" pitchFamily="34" charset="0"/>
              </a:rPr>
              <a:t>Качество преподавания</a:t>
            </a:r>
            <a:endParaRPr lang="ru-RU" sz="28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5674272" y="2325509"/>
            <a:ext cx="1793328" cy="181588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solidFill>
                  <a:srgbClr val="002060"/>
                </a:solidFill>
                <a:latin typeface="Century Gothic" panose="020B0502020202020204" pitchFamily="34" charset="0"/>
              </a:rPr>
              <a:t>Текущие результаты обучающихся</a:t>
            </a:r>
          </a:p>
          <a:p>
            <a:pPr algn="ctr"/>
            <a:r>
              <a:rPr lang="ru-RU" sz="1400" dirty="0">
                <a:solidFill>
                  <a:srgbClr val="002060"/>
                </a:solidFill>
                <a:latin typeface="Century Gothic" panose="020B0502020202020204" pitchFamily="34" charset="0"/>
              </a:rPr>
              <a:t>Результаты </a:t>
            </a:r>
            <a:r>
              <a:rPr lang="ru-RU" sz="1400" dirty="0" err="1">
                <a:solidFill>
                  <a:srgbClr val="002060"/>
                </a:solidFill>
                <a:latin typeface="Century Gothic" panose="020B0502020202020204" pitchFamily="34" charset="0"/>
              </a:rPr>
              <a:t>суммативного</a:t>
            </a:r>
            <a:r>
              <a:rPr lang="ru-RU" sz="1400" dirty="0">
                <a:solidFill>
                  <a:srgbClr val="002060"/>
                </a:solidFill>
                <a:latin typeface="Century Gothic" panose="020B0502020202020204" pitchFamily="34" charset="0"/>
              </a:rPr>
              <a:t> оценивания </a:t>
            </a:r>
          </a:p>
          <a:p>
            <a:pPr algn="ctr"/>
            <a:r>
              <a:rPr lang="ru-RU" sz="1400" dirty="0">
                <a:solidFill>
                  <a:srgbClr val="002060"/>
                </a:solidFill>
                <a:latin typeface="Century Gothic" panose="020B0502020202020204" pitchFamily="34" charset="0"/>
              </a:rPr>
              <a:t>Результаты ВОУД</a:t>
            </a:r>
          </a:p>
          <a:p>
            <a:pPr algn="ctr"/>
            <a:r>
              <a:rPr lang="ru-RU" sz="1400" dirty="0">
                <a:solidFill>
                  <a:srgbClr val="002060"/>
                </a:solidFill>
                <a:latin typeface="Century Gothic" panose="020B0502020202020204" pitchFamily="34" charset="0"/>
              </a:rPr>
              <a:t>Результаты ЕНТ</a:t>
            </a:r>
            <a:endParaRPr lang="ru-RU" sz="1400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7518999" y="2325509"/>
            <a:ext cx="2221513" cy="181588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/>
            <a:endParaRPr lang="ru-RU" sz="1400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ru-RU" sz="1400" dirty="0">
                <a:solidFill>
                  <a:srgbClr val="002060"/>
                </a:solidFill>
                <a:latin typeface="Century Gothic" panose="020B0502020202020204" pitchFamily="34" charset="0"/>
              </a:rPr>
              <a:t>Достижения обучающихся</a:t>
            </a:r>
          </a:p>
          <a:p>
            <a:pPr algn="ctr"/>
            <a:r>
              <a:rPr lang="ru-RU" sz="1400" dirty="0">
                <a:solidFill>
                  <a:srgbClr val="002060"/>
                </a:solidFill>
                <a:latin typeface="Century Gothic" panose="020B0502020202020204" pitchFamily="34" charset="0"/>
              </a:rPr>
              <a:t>Результаты </a:t>
            </a:r>
          </a:p>
          <a:p>
            <a:pPr algn="ctr"/>
            <a:r>
              <a:rPr lang="ru-RU" sz="1400" dirty="0">
                <a:solidFill>
                  <a:srgbClr val="002060"/>
                </a:solidFill>
                <a:latin typeface="Century Gothic" panose="020B0502020202020204" pitchFamily="34" charset="0"/>
              </a:rPr>
              <a:t>Конкурсов, олимпиад</a:t>
            </a:r>
          </a:p>
          <a:p>
            <a:pPr algn="ctr"/>
            <a:endParaRPr lang="ru-RU" sz="1400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algn="ctr"/>
            <a:endParaRPr lang="ru-RU" sz="2800" dirty="0"/>
          </a:p>
        </p:txBody>
      </p:sp>
      <p:sp>
        <p:nvSpPr>
          <p:cNvPr id="43" name="Прямоугольник 42"/>
          <p:cNvSpPr/>
          <p:nvPr/>
        </p:nvSpPr>
        <p:spPr>
          <a:xfrm>
            <a:off x="9818537" y="2942296"/>
            <a:ext cx="2018736" cy="116955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solidFill>
                  <a:srgbClr val="002060"/>
                </a:solidFill>
                <a:latin typeface="Century Gothic" panose="020B0502020202020204" pitchFamily="34" charset="0"/>
              </a:rPr>
              <a:t>Мониторинг ЦПИ</a:t>
            </a:r>
          </a:p>
          <a:p>
            <a:pPr marL="85725" indent="-85725">
              <a:buAutoNum type="arabicPeriod"/>
            </a:pPr>
            <a:r>
              <a:rPr lang="ru-RU" sz="1400" dirty="0">
                <a:solidFill>
                  <a:srgbClr val="002060"/>
                </a:solidFill>
                <a:latin typeface="Century Gothic" panose="020B0502020202020204" pitchFamily="34" charset="0"/>
              </a:rPr>
              <a:t>Наблюдение уроков</a:t>
            </a:r>
          </a:p>
          <a:p>
            <a:pPr marL="85725" indent="-85725">
              <a:buAutoNum type="arabicPeriod"/>
            </a:pPr>
            <a:r>
              <a:rPr lang="ru-RU" sz="1400" dirty="0">
                <a:solidFill>
                  <a:srgbClr val="002060"/>
                </a:solidFill>
                <a:latin typeface="Century Gothic" panose="020B0502020202020204" pitchFamily="34" charset="0"/>
              </a:rPr>
              <a:t>Предоставление обратной связи</a:t>
            </a:r>
            <a:endParaRPr lang="ru-RU" sz="28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="" xmlns:a16="http://schemas.microsoft.com/office/drawing/2014/main" id="{02F75E7C-0362-4B86-9C62-C6409A212FD1}"/>
              </a:ext>
            </a:extLst>
          </p:cNvPr>
          <p:cNvSpPr/>
          <p:nvPr/>
        </p:nvSpPr>
        <p:spPr>
          <a:xfrm>
            <a:off x="395015" y="4405695"/>
            <a:ext cx="4752726" cy="93898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rgbClr val="00206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6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endParaRPr lang="ru-RU" sz="16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r>
              <a:rPr lang="ru-RU" sz="16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Организация и проведение национального квалификационного тестирования в регионах</a:t>
            </a:r>
          </a:p>
          <a:p>
            <a:endParaRPr lang="ru-RU" sz="16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marL="342900" indent="-342900" algn="ctr">
              <a:buAutoNum type="arabicPeriod"/>
            </a:pPr>
            <a:endParaRPr lang="kk-KZ" sz="1600" b="1" i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="" xmlns:a16="http://schemas.microsoft.com/office/drawing/2014/main" id="{8D2D7429-3D61-4BAC-8ECC-94CFDBABAF33}"/>
              </a:ext>
            </a:extLst>
          </p:cNvPr>
          <p:cNvSpPr/>
          <p:nvPr/>
        </p:nvSpPr>
        <p:spPr>
          <a:xfrm>
            <a:off x="395015" y="5519731"/>
            <a:ext cx="4752726" cy="88916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rgbClr val="00206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r>
              <a:rPr lang="ru-RU" sz="16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Проведение пробного квалификационного тестирования в регионах</a:t>
            </a:r>
          </a:p>
          <a:p>
            <a:endParaRPr lang="kk-KZ" sz="1600" b="1" i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16" name="Прямоугольник 15">
            <a:extLst>
              <a:ext uri="{FF2B5EF4-FFF2-40B4-BE49-F238E27FC236}">
                <a16:creationId xmlns="" xmlns:a16="http://schemas.microsoft.com/office/drawing/2014/main" id="{187BAA76-0AB5-4276-80F1-311AAE7E1B45}"/>
              </a:ext>
            </a:extLst>
          </p:cNvPr>
          <p:cNvSpPr/>
          <p:nvPr/>
        </p:nvSpPr>
        <p:spPr>
          <a:xfrm>
            <a:off x="395015" y="3042884"/>
            <a:ext cx="4752727" cy="118515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rgbClr val="00206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k-KZ" sz="1600" b="1" i="1" dirty="0">
                <a:solidFill>
                  <a:srgbClr val="002060"/>
                </a:solidFill>
                <a:latin typeface="Century Gothic" panose="020B0502020202020204" pitchFamily="34" charset="0"/>
              </a:rPr>
              <a:t>Разработка национального квалификационного тестирования для квалификационной категории «педагог-мастер» </a:t>
            </a:r>
          </a:p>
        </p:txBody>
      </p:sp>
      <p:sp>
        <p:nvSpPr>
          <p:cNvPr id="17" name="Прямоугольник 16">
            <a:extLst>
              <a:ext uri="{FF2B5EF4-FFF2-40B4-BE49-F238E27FC236}">
                <a16:creationId xmlns="" xmlns:a16="http://schemas.microsoft.com/office/drawing/2014/main" id="{C6829144-9F46-4D4F-9E91-8C411AF1A763}"/>
              </a:ext>
            </a:extLst>
          </p:cNvPr>
          <p:cNvSpPr/>
          <p:nvPr/>
        </p:nvSpPr>
        <p:spPr>
          <a:xfrm>
            <a:off x="5655733" y="4259360"/>
            <a:ext cx="6181540" cy="6273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rgbClr val="00206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k-KZ" sz="1600" b="1" i="1" dirty="0">
                <a:solidFill>
                  <a:srgbClr val="002060"/>
                </a:solidFill>
                <a:latin typeface="Century Gothic" panose="020B0502020202020204" pitchFamily="34" charset="0"/>
              </a:rPr>
              <a:t>Мониторинг практики «педагогов-исследователей» и «педагогов-мастеров»</a:t>
            </a:r>
          </a:p>
        </p:txBody>
      </p:sp>
      <p:sp>
        <p:nvSpPr>
          <p:cNvPr id="18" name="Прямоугольник 17">
            <a:extLst>
              <a:ext uri="{FF2B5EF4-FFF2-40B4-BE49-F238E27FC236}">
                <a16:creationId xmlns="" xmlns:a16="http://schemas.microsoft.com/office/drawing/2014/main" id="{5A53EC25-D5A4-42F4-B088-E58651A02C95}"/>
              </a:ext>
            </a:extLst>
          </p:cNvPr>
          <p:cNvSpPr/>
          <p:nvPr/>
        </p:nvSpPr>
        <p:spPr>
          <a:xfrm>
            <a:off x="5674271" y="5026275"/>
            <a:ext cx="6163001" cy="6273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rgbClr val="00206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k-KZ" sz="1600" b="1" i="1" dirty="0">
                <a:solidFill>
                  <a:srgbClr val="002060"/>
                </a:solidFill>
                <a:latin typeface="Century Gothic" panose="020B0502020202020204" pitchFamily="34" charset="0"/>
              </a:rPr>
              <a:t>Обучение проведению исследования практики </a:t>
            </a:r>
            <a:r>
              <a:rPr lang="kk-KZ" sz="1400" b="1" i="1" dirty="0">
                <a:solidFill>
                  <a:srgbClr val="002060"/>
                </a:solidFill>
                <a:latin typeface="Century Gothic" panose="020B0502020202020204" pitchFamily="34" charset="0"/>
              </a:rPr>
              <a:t>(исследование урока, исследование в действии)</a:t>
            </a:r>
            <a:endParaRPr lang="kk-KZ" sz="1600" b="1" i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20" name="Прямоугольник 19">
            <a:extLst>
              <a:ext uri="{FF2B5EF4-FFF2-40B4-BE49-F238E27FC236}">
                <a16:creationId xmlns="" xmlns:a16="http://schemas.microsoft.com/office/drawing/2014/main" id="{B67CE2A0-D6A5-4800-8756-B4B4982B23D6}"/>
              </a:ext>
            </a:extLst>
          </p:cNvPr>
          <p:cNvSpPr/>
          <p:nvPr/>
        </p:nvSpPr>
        <p:spPr>
          <a:xfrm>
            <a:off x="5655733" y="5800586"/>
            <a:ext cx="6181540" cy="6273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rgbClr val="00206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k-KZ" sz="1600" b="1" i="1" dirty="0">
                <a:solidFill>
                  <a:srgbClr val="002060"/>
                </a:solidFill>
                <a:latin typeface="Century Gothic" panose="020B0502020202020204" pitchFamily="34" charset="0"/>
              </a:rPr>
              <a:t>Методическое сопровождение процедур оценивания педагогов по аттестации</a:t>
            </a:r>
          </a:p>
        </p:txBody>
      </p:sp>
    </p:spTree>
    <p:extLst>
      <p:ext uri="{BB962C8B-B14F-4D97-AF65-F5344CB8AC3E}">
        <p14:creationId xmlns:p14="http://schemas.microsoft.com/office/powerpoint/2010/main" val="24243018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3285460" y="285270"/>
            <a:ext cx="5762847" cy="767353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  <a:ea typeface="+mn-ea"/>
                <a:cs typeface="+mn-cs"/>
              </a:rPr>
              <a:t>ЦЕЛИ АТТЕСТАЦИИ</a:t>
            </a:r>
            <a:endParaRPr lang="ru-RU" sz="2800" b="1" dirty="0">
              <a:solidFill>
                <a:srgbClr val="4F81BD">
                  <a:lumMod val="50000"/>
                </a:srgbClr>
              </a:solidFill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7" name="Текст 6"/>
          <p:cNvSpPr>
            <a:spLocks noGrp="1"/>
          </p:cNvSpPr>
          <p:nvPr>
            <p:ph type="body" idx="1"/>
          </p:nvPr>
        </p:nvSpPr>
        <p:spPr>
          <a:xfrm>
            <a:off x="609599" y="1301424"/>
            <a:ext cx="5068187" cy="708129"/>
          </a:xfrm>
          <a:solidFill>
            <a:schemeClr val="accent1"/>
          </a:solidFill>
        </p:spPr>
        <p:txBody>
          <a:bodyPr>
            <a:normAutofit/>
          </a:bodyPr>
          <a:lstStyle/>
          <a:p>
            <a:pPr algn="ctr"/>
            <a:endParaRPr lang="ru-RU" sz="1800" dirty="0" smtClean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ru-RU" sz="18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Согласно действующим Правилам:</a:t>
            </a:r>
          </a:p>
          <a:p>
            <a:pPr algn="ctr"/>
            <a:endParaRPr lang="ru-RU" sz="18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Объект 7"/>
          <p:cNvSpPr>
            <a:spLocks noGrp="1"/>
          </p:cNvSpPr>
          <p:nvPr>
            <p:ph sz="half" idx="2"/>
          </p:nvPr>
        </p:nvSpPr>
        <p:spPr>
          <a:xfrm>
            <a:off x="612992" y="2483211"/>
            <a:ext cx="5054161" cy="2205732"/>
          </a:xfrm>
          <a:ln>
            <a:solidFill>
              <a:srgbClr val="002060"/>
            </a:solidFill>
          </a:ln>
        </p:spPr>
        <p:txBody>
          <a:bodyPr>
            <a:normAutofit fontScale="92500" lnSpcReduction="10000"/>
          </a:bodyPr>
          <a:lstStyle/>
          <a:p>
            <a:pPr marL="0" lvl="0" indent="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800" dirty="0" smtClean="0">
                <a:solidFill>
                  <a:srgbClr val="002060"/>
                </a:solidFill>
                <a:latin typeface="Century Gothic" panose="020B0502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определение </a:t>
            </a:r>
            <a:r>
              <a:rPr lang="ru-RU" sz="1800" dirty="0">
                <a:solidFill>
                  <a:srgbClr val="002060"/>
                </a:solidFill>
                <a:latin typeface="Century Gothic" panose="020B0502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соответствия педагогического работника и приравненных к ним лиц квалификационным требованиям на основе оценки его профессиональной компетентности</a:t>
            </a:r>
            <a:r>
              <a:rPr lang="ru-RU" sz="1800" dirty="0" smtClean="0">
                <a:solidFill>
                  <a:srgbClr val="002060"/>
                </a:solidFill>
                <a:latin typeface="Century Gothic" panose="020B0502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;</a:t>
            </a:r>
          </a:p>
          <a:p>
            <a:pPr marL="0" indent="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800" dirty="0" smtClean="0">
                <a:solidFill>
                  <a:srgbClr val="002060"/>
                </a:solidFill>
                <a:latin typeface="Century Gothic" panose="020B0502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обеспечение </a:t>
            </a:r>
            <a:r>
              <a:rPr lang="ru-RU" sz="1800" dirty="0">
                <a:solidFill>
                  <a:srgbClr val="002060"/>
                </a:solidFill>
                <a:latin typeface="Century Gothic" panose="020B0502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единого подхода при проведении аттестации педагогических работников организаций образования.</a:t>
            </a:r>
          </a:p>
          <a:p>
            <a:pPr marL="0" indent="0">
              <a:spcBef>
                <a:spcPts val="0"/>
              </a:spcBef>
            </a:pPr>
            <a:endParaRPr lang="ru-RU" sz="18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Текст 8"/>
          <p:cNvSpPr>
            <a:spLocks noGrp="1"/>
          </p:cNvSpPr>
          <p:nvPr>
            <p:ph type="body" sz="quarter" idx="3"/>
          </p:nvPr>
        </p:nvSpPr>
        <p:spPr>
          <a:xfrm>
            <a:off x="6453963" y="1301425"/>
            <a:ext cx="5128437" cy="692835"/>
          </a:xfrm>
          <a:solidFill>
            <a:schemeClr val="accent1"/>
          </a:solidFill>
        </p:spPr>
        <p:txBody>
          <a:bodyPr>
            <a:normAutofit/>
          </a:bodyPr>
          <a:lstStyle/>
          <a:p>
            <a:r>
              <a:rPr lang="ru-RU" sz="18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Предлагается следующее дополнение:</a:t>
            </a:r>
          </a:p>
          <a:p>
            <a:endParaRPr lang="ru-RU" sz="18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10" name="Объект 9"/>
          <p:cNvSpPr>
            <a:spLocks noGrp="1"/>
          </p:cNvSpPr>
          <p:nvPr>
            <p:ph sz="quarter" idx="4"/>
          </p:nvPr>
        </p:nvSpPr>
        <p:spPr>
          <a:xfrm>
            <a:off x="6443330" y="2419413"/>
            <a:ext cx="5139075" cy="3673028"/>
          </a:xfrm>
          <a:ln>
            <a:solidFill>
              <a:srgbClr val="002060"/>
            </a:solidFill>
          </a:ln>
        </p:spPr>
        <p:txBody>
          <a:bodyPr>
            <a:normAutofit lnSpcReduction="10000"/>
          </a:bodyPr>
          <a:lstStyle/>
          <a:p>
            <a:pPr marL="0" lvl="0" indent="0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800" dirty="0">
                <a:solidFill>
                  <a:srgbClr val="002060"/>
                </a:solidFill>
                <a:latin typeface="Century Gothic" panose="020B0502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определение соответствия педагогического работника или приравненного к нему лица требованиям квалификационной категории на основе оценки профессиональной компетентности педагогических работников и приравненных к ним лиц, </a:t>
            </a:r>
          </a:p>
          <a:p>
            <a:pPr marL="0" lvl="0" indent="0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800" dirty="0">
                <a:solidFill>
                  <a:srgbClr val="002060"/>
                </a:solidFill>
                <a:latin typeface="Century Gothic" panose="020B0502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обеспечение единого подхода при проведении аттестации педагогических работников и приравненных к ним лиц организаций образования, </a:t>
            </a:r>
          </a:p>
          <a:p>
            <a:pPr marL="0" lvl="0" indent="0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1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 </a:t>
            </a:r>
            <a:r>
              <a:rPr lang="ru-RU" sz="1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повышение </a:t>
            </a:r>
            <a:r>
              <a:rPr lang="ru-RU" sz="1800" dirty="0">
                <a:solidFill>
                  <a:srgbClr val="002060"/>
                </a:solidFill>
                <a:latin typeface="Century Gothic" panose="020B0502020202020204" pitchFamily="34" charset="0"/>
              </a:rPr>
              <a:t>качества </a:t>
            </a:r>
            <a:r>
              <a:rPr lang="ru-RU" sz="1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преподавания</a:t>
            </a:r>
            <a:endParaRPr lang="ru-RU" sz="18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9105012" y="6386549"/>
            <a:ext cx="2844800" cy="365125"/>
          </a:xfrm>
        </p:spPr>
        <p:txBody>
          <a:bodyPr/>
          <a:lstStyle/>
          <a:p>
            <a:fld id="{290F8FE1-D312-4C01-8616-14340EB4CBE8}" type="slidenum">
              <a:rPr lang="ru-RU" sz="1800" smtClean="0">
                <a:solidFill>
                  <a:prstClr val="black">
                    <a:tint val="75000"/>
                  </a:prstClr>
                </a:solidFill>
                <a:latin typeface="Century Gothic" panose="020B0502020202020204" pitchFamily="34" charset="0"/>
              </a:rPr>
              <a:pPr/>
              <a:t>2</a:t>
            </a:fld>
            <a:endParaRPr lang="ru-RU" sz="1800" dirty="0">
              <a:solidFill>
                <a:prstClr val="black">
                  <a:tint val="75000"/>
                </a:prst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11" name="Picture 3" descr="E:\copy\СТЭЛЛА\НУЖНОЕ\ЛОГО-МОН (последний)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3263" y="57173"/>
            <a:ext cx="1332766" cy="1332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Стрелка вниз 1"/>
          <p:cNvSpPr/>
          <p:nvPr/>
        </p:nvSpPr>
        <p:spPr>
          <a:xfrm>
            <a:off x="2445487" y="2087512"/>
            <a:ext cx="1148317" cy="308344"/>
          </a:xfrm>
          <a:prstGeom prst="down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низ 11"/>
          <p:cNvSpPr/>
          <p:nvPr/>
        </p:nvSpPr>
        <p:spPr>
          <a:xfrm>
            <a:off x="8626547" y="2053839"/>
            <a:ext cx="1148317" cy="308344"/>
          </a:xfrm>
          <a:prstGeom prst="down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074" name="Picture 2" descr="C:\Users\Stella.Ibraeva\Desktop\1ea73f9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1605" y="4720840"/>
            <a:ext cx="3808321" cy="20308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0853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Прямоугольник 68"/>
          <p:cNvSpPr/>
          <p:nvPr/>
        </p:nvSpPr>
        <p:spPr>
          <a:xfrm>
            <a:off x="8912275" y="4941168"/>
            <a:ext cx="3193379" cy="15021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Прямоугольник 50"/>
          <p:cNvSpPr/>
          <p:nvPr/>
        </p:nvSpPr>
        <p:spPr>
          <a:xfrm>
            <a:off x="143339" y="4905164"/>
            <a:ext cx="4752528" cy="18362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Прямоугольник 36"/>
          <p:cNvSpPr/>
          <p:nvPr/>
        </p:nvSpPr>
        <p:spPr>
          <a:xfrm>
            <a:off x="8880309" y="2817127"/>
            <a:ext cx="3193379" cy="194421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5231904" y="2817128"/>
            <a:ext cx="3360373" cy="19442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143339" y="2817127"/>
            <a:ext cx="4750444" cy="19442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8880309" y="692696"/>
            <a:ext cx="3193379" cy="19442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5231904" y="692696"/>
            <a:ext cx="3360373" cy="19442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143339" y="692696"/>
            <a:ext cx="4704523" cy="19442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3599723" y="188640"/>
            <a:ext cx="8448939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ДЕЙСТВУЮЩАЯ СИСТЕМА АТТЕСТАЦИИ ПЕДАГОГОВ</a:t>
            </a:r>
            <a:endParaRPr lang="ru-RU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39349" y="188640"/>
            <a:ext cx="3456384" cy="2880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Б/З     </a:t>
            </a:r>
            <a:r>
              <a:rPr lang="kk-KZ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ІІ    І    выс. кат </a:t>
            </a:r>
            <a:endParaRPr lang="ru-RU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39349" y="908720"/>
            <a:ext cx="4416491" cy="458434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Подача заявления на аттестацию</a:t>
            </a:r>
          </a:p>
          <a:p>
            <a:pPr algn="ctr"/>
            <a:r>
              <a:rPr lang="kk-KZ" sz="11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Май</a:t>
            </a:r>
            <a:endParaRPr lang="kk-KZ" sz="1100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27381" y="2924944"/>
            <a:ext cx="4128459" cy="576064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Рассмотрение комиссиями </a:t>
            </a:r>
            <a:r>
              <a:rPr lang="kk-KZ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рай/гор отделов образования (ноябрь)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39349" y="1772816"/>
            <a:ext cx="1728192" cy="75608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0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ІІ кат </a:t>
            </a:r>
          </a:p>
          <a:p>
            <a:pPr algn="ctr"/>
            <a:r>
              <a:rPr lang="kk-KZ" sz="10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(в школе</a:t>
            </a:r>
            <a:r>
              <a:rPr lang="ru-RU" sz="10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)</a:t>
            </a:r>
          </a:p>
          <a:p>
            <a:pPr algn="ctr"/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присвоение/ подтверждение/отказ</a:t>
            </a:r>
            <a:endParaRPr lang="ru-RU" sz="10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1" name="Прямая со стрелкой 10"/>
          <p:cNvCxnSpPr/>
          <p:nvPr/>
        </p:nvCxnSpPr>
        <p:spPr>
          <a:xfrm>
            <a:off x="1103445" y="1376772"/>
            <a:ext cx="0" cy="396044"/>
          </a:xfrm>
          <a:prstGeom prst="straightConnector1">
            <a:avLst/>
          </a:prstGeom>
          <a:ln w="190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2735627" y="1367154"/>
            <a:ext cx="0" cy="396044"/>
          </a:xfrm>
          <a:prstGeom prst="straightConnector1">
            <a:avLst/>
          </a:prstGeom>
          <a:ln w="190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Прямоугольник 16"/>
          <p:cNvSpPr/>
          <p:nvPr/>
        </p:nvSpPr>
        <p:spPr>
          <a:xfrm>
            <a:off x="2063552" y="1772816"/>
            <a:ext cx="1344149" cy="75608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0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І кат </a:t>
            </a:r>
          </a:p>
          <a:p>
            <a:pPr algn="ctr"/>
            <a:r>
              <a:rPr lang="kk-KZ" sz="10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(в РОО/ГОО</a:t>
            </a:r>
            <a:r>
              <a:rPr lang="ru-RU" sz="10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)</a:t>
            </a:r>
          </a:p>
        </p:txBody>
      </p:sp>
      <p:cxnSp>
        <p:nvCxnSpPr>
          <p:cNvPr id="18" name="Прямая со стрелкой 17"/>
          <p:cNvCxnSpPr/>
          <p:nvPr/>
        </p:nvCxnSpPr>
        <p:spPr>
          <a:xfrm>
            <a:off x="4175787" y="1367154"/>
            <a:ext cx="0" cy="396044"/>
          </a:xfrm>
          <a:prstGeom prst="straightConnector1">
            <a:avLst/>
          </a:prstGeom>
          <a:ln w="190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Прямоугольник 18"/>
          <p:cNvSpPr/>
          <p:nvPr/>
        </p:nvSpPr>
        <p:spPr>
          <a:xfrm>
            <a:off x="3499544" y="1772816"/>
            <a:ext cx="1156296" cy="75608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0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Высшая</a:t>
            </a:r>
          </a:p>
          <a:p>
            <a:pPr algn="ctr"/>
            <a:r>
              <a:rPr lang="kk-KZ" sz="10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кат </a:t>
            </a:r>
          </a:p>
          <a:p>
            <a:pPr algn="ctr"/>
            <a:r>
              <a:rPr lang="kk-KZ" sz="10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(УО</a:t>
            </a:r>
            <a:r>
              <a:rPr lang="ru-RU" sz="10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)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5519936" y="908720"/>
            <a:ext cx="2784309" cy="1512168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Рассмотрение заявления в школе </a:t>
            </a:r>
            <a:r>
              <a:rPr lang="kk-KZ" sz="1200" i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(посещение уроков, открытые уроки, мероприятия, </a:t>
            </a:r>
          </a:p>
          <a:p>
            <a:pPr algn="ctr"/>
            <a:r>
              <a:rPr lang="kk-KZ" sz="1200" i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работа в МО)</a:t>
            </a:r>
          </a:p>
          <a:p>
            <a:pPr algn="ctr"/>
            <a:r>
              <a:rPr lang="kk-KZ" sz="1400" dirty="0">
                <a:solidFill>
                  <a:srgbClr val="002060"/>
                </a:solidFill>
                <a:latin typeface="Century Gothic" panose="020B0502020202020204" pitchFamily="34" charset="0"/>
              </a:rPr>
              <a:t>д</a:t>
            </a:r>
            <a:r>
              <a:rPr lang="kk-KZ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ля І  и высшей категорий (сентябрь</a:t>
            </a:r>
            <a:r>
              <a:rPr lang="ru-RU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)</a:t>
            </a:r>
            <a:endParaRPr lang="kk-KZ" sz="1400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9072331" y="836712"/>
            <a:ext cx="2784309" cy="1584176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Подача материалов </a:t>
            </a:r>
            <a:r>
              <a:rPr lang="kk-KZ" sz="1200" i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(портфолио) </a:t>
            </a:r>
            <a:r>
              <a:rPr lang="kk-KZ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аттестуемого </a:t>
            </a:r>
          </a:p>
          <a:p>
            <a:pPr algn="ctr"/>
            <a:r>
              <a:rPr lang="kk-KZ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в отдел образования</a:t>
            </a:r>
          </a:p>
          <a:p>
            <a:pPr algn="ctr"/>
            <a:r>
              <a:rPr lang="kk-KZ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района/города </a:t>
            </a:r>
          </a:p>
          <a:p>
            <a:pPr algn="ctr"/>
            <a:r>
              <a:rPr lang="kk-KZ" sz="1400" dirty="0">
                <a:solidFill>
                  <a:srgbClr val="002060"/>
                </a:solidFill>
                <a:latin typeface="Century Gothic" panose="020B0502020202020204" pitchFamily="34" charset="0"/>
              </a:rPr>
              <a:t>для І  и высшей категорий </a:t>
            </a:r>
            <a:r>
              <a:rPr lang="kk-KZ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(октябрь</a:t>
            </a:r>
            <a:r>
              <a:rPr lang="ru-RU" sz="1400" dirty="0">
                <a:solidFill>
                  <a:srgbClr val="002060"/>
                </a:solidFill>
                <a:latin typeface="Century Gothic" panose="020B0502020202020204" pitchFamily="34" charset="0"/>
              </a:rPr>
              <a:t>)</a:t>
            </a:r>
            <a:endParaRPr lang="kk-KZ" sz="14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25" name="Стрелка вправо 24"/>
          <p:cNvSpPr/>
          <p:nvPr/>
        </p:nvSpPr>
        <p:spPr>
          <a:xfrm>
            <a:off x="4847861" y="1367154"/>
            <a:ext cx="672075" cy="693694"/>
          </a:xfrm>
          <a:prstGeom prst="rightArrow">
            <a:avLst/>
          </a:prstGeom>
          <a:solidFill>
            <a:srgbClr val="C0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Стрелка вправо 25"/>
          <p:cNvSpPr/>
          <p:nvPr/>
        </p:nvSpPr>
        <p:spPr>
          <a:xfrm>
            <a:off x="8592277" y="1339945"/>
            <a:ext cx="656035" cy="693694"/>
          </a:xfrm>
          <a:prstGeom prst="rightArrow">
            <a:avLst/>
          </a:prstGeom>
          <a:solidFill>
            <a:srgbClr val="C0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754409" y="3933056"/>
            <a:ext cx="1728192" cy="75608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0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Присвоение </a:t>
            </a:r>
          </a:p>
          <a:p>
            <a:pPr algn="ctr"/>
            <a:r>
              <a:rPr lang="kk-KZ" sz="10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І кат </a:t>
            </a:r>
          </a:p>
          <a:p>
            <a:pPr algn="ctr"/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подтверждение/отказ</a:t>
            </a:r>
            <a:endParaRPr lang="ru-RU" sz="10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28" name="Прямая со стрелкой 27"/>
          <p:cNvCxnSpPr/>
          <p:nvPr/>
        </p:nvCxnSpPr>
        <p:spPr>
          <a:xfrm>
            <a:off x="1618505" y="3501008"/>
            <a:ext cx="0" cy="396044"/>
          </a:xfrm>
          <a:prstGeom prst="straightConnector1">
            <a:avLst/>
          </a:prstGeom>
          <a:ln w="190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Прямоугольник 28"/>
          <p:cNvSpPr/>
          <p:nvPr/>
        </p:nvSpPr>
        <p:spPr>
          <a:xfrm>
            <a:off x="2635448" y="3933056"/>
            <a:ext cx="1728192" cy="75608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0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Приказ </a:t>
            </a:r>
          </a:p>
          <a:p>
            <a:pPr algn="ctr"/>
            <a:r>
              <a:rPr lang="kk-KZ" sz="10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о  І кат </a:t>
            </a:r>
          </a:p>
        </p:txBody>
      </p:sp>
      <p:cxnSp>
        <p:nvCxnSpPr>
          <p:cNvPr id="30" name="Прямая со стрелкой 29"/>
          <p:cNvCxnSpPr/>
          <p:nvPr/>
        </p:nvCxnSpPr>
        <p:spPr>
          <a:xfrm>
            <a:off x="3492449" y="3501008"/>
            <a:ext cx="0" cy="396044"/>
          </a:xfrm>
          <a:prstGeom prst="straightConnector1">
            <a:avLst/>
          </a:prstGeom>
          <a:ln w="190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5477991" y="3033151"/>
            <a:ext cx="2784309" cy="1512168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Подача материалов </a:t>
            </a:r>
            <a:r>
              <a:rPr lang="kk-KZ" sz="1200" i="1" dirty="0">
                <a:solidFill>
                  <a:srgbClr val="002060"/>
                </a:solidFill>
                <a:latin typeface="Century Gothic" panose="020B0502020202020204" pitchFamily="34" charset="0"/>
              </a:rPr>
              <a:t>(портфолио) </a:t>
            </a:r>
            <a:endParaRPr lang="kk-KZ" sz="1200" i="1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kk-KZ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аттестуемого </a:t>
            </a:r>
            <a:endParaRPr lang="kk-KZ" sz="14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kk-KZ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в </a:t>
            </a:r>
            <a:r>
              <a:rPr lang="kk-KZ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управление образования</a:t>
            </a:r>
            <a:endParaRPr lang="kk-KZ" sz="14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kk-KZ" sz="1400" dirty="0">
                <a:solidFill>
                  <a:srgbClr val="002060"/>
                </a:solidFill>
                <a:latin typeface="Century Gothic" panose="020B0502020202020204" pitchFamily="34" charset="0"/>
              </a:rPr>
              <a:t>д</a:t>
            </a:r>
            <a:r>
              <a:rPr lang="kk-KZ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ля выс.категории</a:t>
            </a:r>
          </a:p>
          <a:p>
            <a:pPr algn="ctr"/>
            <a:r>
              <a:rPr lang="kk-KZ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(январь)</a:t>
            </a:r>
            <a:endParaRPr lang="kk-KZ" sz="14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35" name="Стрелка вправо 34"/>
          <p:cNvSpPr/>
          <p:nvPr/>
        </p:nvSpPr>
        <p:spPr>
          <a:xfrm>
            <a:off x="4895867" y="3352183"/>
            <a:ext cx="672075" cy="693694"/>
          </a:xfrm>
          <a:prstGeom prst="rightArrow">
            <a:avLst/>
          </a:prstGeom>
          <a:solidFill>
            <a:srgbClr val="C0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35"/>
          <p:cNvSpPr/>
          <p:nvPr/>
        </p:nvSpPr>
        <p:spPr>
          <a:xfrm>
            <a:off x="9084844" y="2924944"/>
            <a:ext cx="2784309" cy="1728192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Рассмотрение материалов аттестуемого </a:t>
            </a:r>
          </a:p>
          <a:p>
            <a:pPr algn="ctr"/>
            <a:r>
              <a:rPr lang="kk-KZ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э</a:t>
            </a:r>
            <a:r>
              <a:rPr lang="kk-KZ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кспертной комиссией УО</a:t>
            </a:r>
          </a:p>
          <a:p>
            <a:pPr algn="ctr"/>
            <a:r>
              <a:rPr lang="kk-KZ" sz="1400" dirty="0">
                <a:solidFill>
                  <a:srgbClr val="002060"/>
                </a:solidFill>
                <a:latin typeface="Century Gothic" panose="020B0502020202020204" pitchFamily="34" charset="0"/>
              </a:rPr>
              <a:t>Д</a:t>
            </a:r>
            <a:r>
              <a:rPr lang="kk-KZ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оработка в соответствии с заявленной категорией</a:t>
            </a:r>
          </a:p>
          <a:p>
            <a:pPr algn="ctr"/>
            <a:r>
              <a:rPr lang="kk-KZ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(январь-февраль)</a:t>
            </a:r>
          </a:p>
        </p:txBody>
      </p:sp>
      <p:sp>
        <p:nvSpPr>
          <p:cNvPr id="34" name="Стрелка вправо 33"/>
          <p:cNvSpPr/>
          <p:nvPr/>
        </p:nvSpPr>
        <p:spPr>
          <a:xfrm>
            <a:off x="8592277" y="3323257"/>
            <a:ext cx="672075" cy="693694"/>
          </a:xfrm>
          <a:prstGeom prst="rightArrow">
            <a:avLst/>
          </a:prstGeom>
          <a:solidFill>
            <a:srgbClr val="C0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рямоугольник 37"/>
          <p:cNvSpPr/>
          <p:nvPr/>
        </p:nvSpPr>
        <p:spPr>
          <a:xfrm>
            <a:off x="672075" y="4957384"/>
            <a:ext cx="3983765" cy="703864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Рассмотрение материалов </a:t>
            </a:r>
            <a:r>
              <a:rPr lang="kk-KZ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аттестуемого комиссией УО (март-апрель)</a:t>
            </a:r>
          </a:p>
        </p:txBody>
      </p:sp>
      <p:sp>
        <p:nvSpPr>
          <p:cNvPr id="39" name="Прямоугольник 38"/>
          <p:cNvSpPr/>
          <p:nvPr/>
        </p:nvSpPr>
        <p:spPr>
          <a:xfrm>
            <a:off x="335360" y="5877272"/>
            <a:ext cx="2183200" cy="75608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k-KZ" sz="10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Выс. кат. </a:t>
            </a:r>
            <a:r>
              <a:rPr lang="kk-KZ" sz="10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-  для всей области</a:t>
            </a:r>
          </a:p>
          <a:p>
            <a:r>
              <a:rPr lang="kk-KZ" sz="10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І кат – </a:t>
            </a:r>
            <a:r>
              <a:rPr lang="kk-KZ" sz="10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для областных организаций</a:t>
            </a:r>
          </a:p>
        </p:txBody>
      </p:sp>
      <p:sp>
        <p:nvSpPr>
          <p:cNvPr id="40" name="Прямоугольник 39"/>
          <p:cNvSpPr/>
          <p:nvPr/>
        </p:nvSpPr>
        <p:spPr>
          <a:xfrm>
            <a:off x="2927648" y="5877272"/>
            <a:ext cx="1728192" cy="75608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dirty="0">
                <a:solidFill>
                  <a:srgbClr val="002060"/>
                </a:solidFill>
                <a:latin typeface="Century Gothic" panose="020B0502020202020204" pitchFamily="34" charset="0"/>
              </a:rPr>
              <a:t>присвоение/ подтверждение</a:t>
            </a:r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/</a:t>
            </a:r>
          </a:p>
          <a:p>
            <a:pPr algn="ctr"/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отказ</a:t>
            </a:r>
            <a:endParaRPr lang="ru-RU" sz="10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41" name="Прямая со стрелкой 40"/>
          <p:cNvCxnSpPr>
            <a:endCxn id="39" idx="0"/>
          </p:cNvCxnSpPr>
          <p:nvPr/>
        </p:nvCxnSpPr>
        <p:spPr>
          <a:xfrm>
            <a:off x="1426960" y="5661248"/>
            <a:ext cx="0" cy="216024"/>
          </a:xfrm>
          <a:prstGeom prst="straightConnector1">
            <a:avLst/>
          </a:prstGeom>
          <a:ln w="190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 стрелкой 48"/>
          <p:cNvCxnSpPr/>
          <p:nvPr/>
        </p:nvCxnSpPr>
        <p:spPr>
          <a:xfrm>
            <a:off x="2543605" y="6237312"/>
            <a:ext cx="384043" cy="0"/>
          </a:xfrm>
          <a:prstGeom prst="straightConnector1">
            <a:avLst/>
          </a:prstGeom>
          <a:ln w="190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Прямоугольник 52"/>
          <p:cNvSpPr/>
          <p:nvPr/>
        </p:nvSpPr>
        <p:spPr>
          <a:xfrm>
            <a:off x="5231904" y="4941168"/>
            <a:ext cx="3360373" cy="18362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Прямоугольник 53"/>
          <p:cNvSpPr/>
          <p:nvPr/>
        </p:nvSpPr>
        <p:spPr>
          <a:xfrm>
            <a:off x="5423926" y="4993388"/>
            <a:ext cx="3072341" cy="595852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Приказ</a:t>
            </a:r>
          </a:p>
          <a:p>
            <a:pPr algn="ctr"/>
            <a:r>
              <a:rPr lang="kk-KZ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(май-июнь)</a:t>
            </a:r>
          </a:p>
        </p:txBody>
      </p:sp>
      <p:sp>
        <p:nvSpPr>
          <p:cNvPr id="55" name="Прямоугольник 54"/>
          <p:cNvSpPr/>
          <p:nvPr/>
        </p:nvSpPr>
        <p:spPr>
          <a:xfrm>
            <a:off x="5423926" y="5913276"/>
            <a:ext cx="3072341" cy="75608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dirty="0">
                <a:solidFill>
                  <a:srgbClr val="002060"/>
                </a:solidFill>
                <a:latin typeface="Century Gothic" panose="020B0502020202020204" pitchFamily="34" charset="0"/>
              </a:rPr>
              <a:t>присвоение/ </a:t>
            </a:r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подтверждение/отказ</a:t>
            </a:r>
          </a:p>
          <a:p>
            <a:pPr algn="ctr"/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( о </a:t>
            </a:r>
            <a:r>
              <a:rPr lang="ru-RU" sz="1000" b="1" dirty="0" err="1" smtClean="0">
                <a:solidFill>
                  <a:srgbClr val="C00000"/>
                </a:solidFill>
                <a:latin typeface="Century Gothic" panose="020B0502020202020204" pitchFamily="34" charset="0"/>
              </a:rPr>
              <a:t>выс.кат</a:t>
            </a:r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.  – подтверждение и отказ; для обл. </a:t>
            </a:r>
            <a:r>
              <a:rPr lang="ru-RU" sz="1000" dirty="0" err="1" smtClean="0">
                <a:solidFill>
                  <a:srgbClr val="002060"/>
                </a:solidFill>
                <a:latin typeface="Century Gothic" panose="020B0502020202020204" pitchFamily="34" charset="0"/>
              </a:rPr>
              <a:t>организа</a:t>
            </a:r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. – </a:t>
            </a:r>
            <a:r>
              <a:rPr lang="kk-KZ" sz="10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І </a:t>
            </a:r>
            <a:r>
              <a:rPr lang="kk-KZ" sz="10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кат.</a:t>
            </a:r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)</a:t>
            </a:r>
            <a:endParaRPr lang="ru-RU" sz="10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57" name="Прямая со стрелкой 56"/>
          <p:cNvCxnSpPr/>
          <p:nvPr/>
        </p:nvCxnSpPr>
        <p:spPr>
          <a:xfrm>
            <a:off x="6864085" y="5589240"/>
            <a:ext cx="0" cy="324036"/>
          </a:xfrm>
          <a:prstGeom prst="straightConnector1">
            <a:avLst/>
          </a:prstGeom>
          <a:ln w="190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Стрелка вправо 51"/>
          <p:cNvSpPr/>
          <p:nvPr/>
        </p:nvSpPr>
        <p:spPr>
          <a:xfrm>
            <a:off x="4915811" y="5301208"/>
            <a:ext cx="672075" cy="693694"/>
          </a:xfrm>
          <a:prstGeom prst="rightArrow">
            <a:avLst/>
          </a:prstGeom>
          <a:solidFill>
            <a:srgbClr val="C0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8" name="Прямоугольник 67"/>
          <p:cNvSpPr/>
          <p:nvPr/>
        </p:nvSpPr>
        <p:spPr>
          <a:xfrm>
            <a:off x="9097358" y="5085184"/>
            <a:ext cx="2771796" cy="1152128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Организация образования </a:t>
            </a:r>
          </a:p>
          <a:p>
            <a:pPr algn="ctr"/>
            <a:r>
              <a:rPr lang="kk-KZ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готовит сертификат </a:t>
            </a:r>
          </a:p>
          <a:p>
            <a:pPr algn="ctr"/>
            <a:r>
              <a:rPr lang="kk-KZ" sz="1200" i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о присвоении категории, заверенный печатью школы</a:t>
            </a:r>
            <a:r>
              <a:rPr lang="kk-KZ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(август)</a:t>
            </a:r>
          </a:p>
        </p:txBody>
      </p:sp>
      <p:sp>
        <p:nvSpPr>
          <p:cNvPr id="70" name="Стрелка вправо 69"/>
          <p:cNvSpPr/>
          <p:nvPr/>
        </p:nvSpPr>
        <p:spPr>
          <a:xfrm>
            <a:off x="8576237" y="5301208"/>
            <a:ext cx="672075" cy="693694"/>
          </a:xfrm>
          <a:prstGeom prst="rightArrow">
            <a:avLst/>
          </a:prstGeom>
          <a:solidFill>
            <a:srgbClr val="C0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1" name="Стрелка вправо 70"/>
          <p:cNvSpPr/>
          <p:nvPr/>
        </p:nvSpPr>
        <p:spPr>
          <a:xfrm>
            <a:off x="0" y="3356992"/>
            <a:ext cx="672075" cy="693694"/>
          </a:xfrm>
          <a:prstGeom prst="rightArrow">
            <a:avLst/>
          </a:prstGeom>
          <a:solidFill>
            <a:srgbClr val="C0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2" name="Стрелка вправо 71"/>
          <p:cNvSpPr/>
          <p:nvPr/>
        </p:nvSpPr>
        <p:spPr>
          <a:xfrm>
            <a:off x="0" y="5229200"/>
            <a:ext cx="672075" cy="693694"/>
          </a:xfrm>
          <a:prstGeom prst="rightArrow">
            <a:avLst/>
          </a:prstGeom>
          <a:solidFill>
            <a:srgbClr val="C0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Прямоугольник 45"/>
          <p:cNvSpPr/>
          <p:nvPr/>
        </p:nvSpPr>
        <p:spPr>
          <a:xfrm>
            <a:off x="8912274" y="6539022"/>
            <a:ext cx="3193380" cy="280423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1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Доплата за категорию с 1 сентября</a:t>
            </a:r>
            <a:endParaRPr lang="kk-KZ" sz="1100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67315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07976" y="386033"/>
            <a:ext cx="10337787" cy="480568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  <a:ea typeface="+mn-ea"/>
                <a:cs typeface="+mn-cs"/>
              </a:rPr>
              <a:t>ПЕРЕХОД НА НОВУЮ МОДЕЛЬ АТТЕСТАЦИИ ПЕДАГОГОВ</a:t>
            </a:r>
            <a:endParaRPr lang="ru-RU" sz="2800" b="1" dirty="0">
              <a:solidFill>
                <a:srgbClr val="4F81BD">
                  <a:lumMod val="50000"/>
                </a:srgbClr>
              </a:solidFill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1" y="1392334"/>
            <a:ext cx="5677786" cy="1637947"/>
          </a:xfrm>
          <a:ln>
            <a:solidFill>
              <a:srgbClr val="002060"/>
            </a:solidFill>
          </a:ln>
        </p:spPr>
        <p:txBody>
          <a:bodyPr>
            <a:no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ru-RU" sz="1600" dirty="0" smtClean="0">
                <a:solidFill>
                  <a:srgbClr val="002060"/>
                </a:solidFill>
                <a:latin typeface="Century Gothic" panose="020B0502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Для педагогических работников и приравненных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1600" dirty="0" smtClean="0">
                <a:solidFill>
                  <a:srgbClr val="002060"/>
                </a:solidFill>
                <a:latin typeface="Century Gothic" panose="020B0502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к ним лиц устанавливаются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1600" dirty="0" smtClean="0">
                <a:solidFill>
                  <a:srgbClr val="002060"/>
                </a:solidFill>
                <a:latin typeface="Century Gothic" panose="020B0502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квалификационные категории: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1600" b="1" dirty="0" smtClean="0">
                <a:solidFill>
                  <a:srgbClr val="002060"/>
                </a:solidFill>
                <a:latin typeface="Century Gothic" panose="020B0502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«педагог», «педагог-модератор»,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1600" b="1" dirty="0" smtClean="0">
                <a:solidFill>
                  <a:srgbClr val="002060"/>
                </a:solidFill>
                <a:latin typeface="Century Gothic" panose="020B0502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«педагог-эксперт», «педагог-исследователь»,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1600" b="1" dirty="0" smtClean="0">
                <a:solidFill>
                  <a:srgbClr val="002060"/>
                </a:solidFill>
                <a:latin typeface="Century Gothic" panose="020B0502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«педагог-мастер»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9028014" y="6462708"/>
            <a:ext cx="2844800" cy="365125"/>
          </a:xfrm>
        </p:spPr>
        <p:txBody>
          <a:bodyPr/>
          <a:lstStyle/>
          <a:p>
            <a:fld id="{290F8FE1-D312-4C01-8616-14340EB4CBE8}" type="slidenum">
              <a:rPr lang="ru-RU" sz="1800" smtClean="0">
                <a:solidFill>
                  <a:prstClr val="black">
                    <a:tint val="75000"/>
                  </a:prstClr>
                </a:solidFill>
                <a:latin typeface="Century Gothic" panose="020B0502020202020204" pitchFamily="34" charset="0"/>
              </a:rPr>
              <a:pPr/>
              <a:t>4</a:t>
            </a:fld>
            <a:endParaRPr lang="ru-RU" sz="1800">
              <a:solidFill>
                <a:prstClr val="black">
                  <a:tint val="75000"/>
                </a:prstClr>
              </a:solidFill>
              <a:latin typeface="Century Gothic" panose="020B0502020202020204" pitchFamily="34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9535032" y="2527854"/>
            <a:ext cx="1956185" cy="636893"/>
          </a:xfrm>
          <a:prstGeom prst="roundRect">
            <a:avLst>
              <a:gd name="adj" fmla="val 4481"/>
            </a:avLst>
          </a:prstGeom>
          <a:solidFill>
            <a:schemeClr val="accent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Педагог-мастер</a:t>
            </a: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6675089" y="3337803"/>
            <a:ext cx="1568924" cy="636893"/>
          </a:xfrm>
          <a:prstGeom prst="roundRect">
            <a:avLst>
              <a:gd name="adj" fmla="val 4481"/>
            </a:avLst>
          </a:prstGeom>
          <a:solidFill>
            <a:schemeClr val="accent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Высшая категория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9535033" y="3337803"/>
            <a:ext cx="1956184" cy="636893"/>
          </a:xfrm>
          <a:prstGeom prst="roundRect">
            <a:avLst>
              <a:gd name="adj" fmla="val 4481"/>
            </a:avLst>
          </a:prstGeom>
          <a:solidFill>
            <a:schemeClr val="accent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Педагог-исследователь</a:t>
            </a:r>
            <a:endParaRPr lang="ru-RU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6675089" y="4139683"/>
            <a:ext cx="1568924" cy="636893"/>
          </a:xfrm>
          <a:prstGeom prst="roundRect">
            <a:avLst>
              <a:gd name="adj" fmla="val 4481"/>
            </a:avLst>
          </a:prstGeom>
          <a:solidFill>
            <a:schemeClr val="accent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Первая категория</a:t>
            </a: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9535033" y="4139683"/>
            <a:ext cx="1956184" cy="636893"/>
          </a:xfrm>
          <a:prstGeom prst="roundRect">
            <a:avLst>
              <a:gd name="adj" fmla="val 4481"/>
            </a:avLst>
          </a:prstGeom>
          <a:solidFill>
            <a:schemeClr val="accent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Педагог-эксперт</a:t>
            </a: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6691706" y="4946606"/>
            <a:ext cx="1568924" cy="636893"/>
          </a:xfrm>
          <a:prstGeom prst="roundRect">
            <a:avLst>
              <a:gd name="adj" fmla="val 4481"/>
            </a:avLst>
          </a:prstGeom>
          <a:solidFill>
            <a:schemeClr val="accent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Вторая категория</a:t>
            </a: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9551649" y="4946606"/>
            <a:ext cx="1939567" cy="636893"/>
          </a:xfrm>
          <a:prstGeom prst="roundRect">
            <a:avLst>
              <a:gd name="adj" fmla="val 4481"/>
            </a:avLst>
          </a:prstGeom>
          <a:solidFill>
            <a:schemeClr val="accent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Педагог-модератор</a:t>
            </a: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6691706" y="5751512"/>
            <a:ext cx="1568924" cy="636893"/>
          </a:xfrm>
          <a:prstGeom prst="roundRect">
            <a:avLst>
              <a:gd name="adj" fmla="val 4481"/>
            </a:avLst>
          </a:prstGeom>
          <a:solidFill>
            <a:schemeClr val="accent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Без категории</a:t>
            </a: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9551650" y="5751512"/>
            <a:ext cx="1939566" cy="636893"/>
          </a:xfrm>
          <a:prstGeom prst="roundRect">
            <a:avLst>
              <a:gd name="adj" fmla="val 4481"/>
            </a:avLst>
          </a:prstGeom>
          <a:solidFill>
            <a:schemeClr val="accent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Педагог</a:t>
            </a:r>
          </a:p>
        </p:txBody>
      </p:sp>
      <p:sp>
        <p:nvSpPr>
          <p:cNvPr id="28" name="Стрелка вправо 27"/>
          <p:cNvSpPr/>
          <p:nvPr/>
        </p:nvSpPr>
        <p:spPr>
          <a:xfrm>
            <a:off x="8277722" y="5972928"/>
            <a:ext cx="1187866" cy="188008"/>
          </a:xfrm>
          <a:prstGeom prst="rightArrow">
            <a:avLst/>
          </a:prstGeom>
          <a:solidFill>
            <a:srgbClr val="C000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>
              <a:ln>
                <a:solidFill>
                  <a:schemeClr val="bg1"/>
                </a:solidFill>
              </a:ln>
              <a:solidFill>
                <a:schemeClr val="bg2">
                  <a:lumMod val="90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29" name="Стрелка вправо 28"/>
          <p:cNvSpPr/>
          <p:nvPr/>
        </p:nvSpPr>
        <p:spPr>
          <a:xfrm>
            <a:off x="8288670" y="5171048"/>
            <a:ext cx="1187866" cy="188008"/>
          </a:xfrm>
          <a:prstGeom prst="rightArrow">
            <a:avLst/>
          </a:prstGeom>
          <a:solidFill>
            <a:srgbClr val="C000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>
              <a:ln>
                <a:solidFill>
                  <a:schemeClr val="bg1"/>
                </a:solidFill>
              </a:ln>
              <a:solidFill>
                <a:schemeClr val="bg2">
                  <a:lumMod val="90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30" name="Стрелка вправо 29"/>
          <p:cNvSpPr/>
          <p:nvPr/>
        </p:nvSpPr>
        <p:spPr>
          <a:xfrm>
            <a:off x="8264279" y="4361757"/>
            <a:ext cx="1187866" cy="188008"/>
          </a:xfrm>
          <a:prstGeom prst="rightArrow">
            <a:avLst/>
          </a:prstGeom>
          <a:solidFill>
            <a:srgbClr val="C000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>
              <a:ln>
                <a:solidFill>
                  <a:schemeClr val="bg1"/>
                </a:solidFill>
              </a:ln>
              <a:solidFill>
                <a:schemeClr val="bg2">
                  <a:lumMod val="90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31" name="Стрелка вправо 30"/>
          <p:cNvSpPr/>
          <p:nvPr/>
        </p:nvSpPr>
        <p:spPr>
          <a:xfrm>
            <a:off x="8272825" y="3582173"/>
            <a:ext cx="1187866" cy="188008"/>
          </a:xfrm>
          <a:prstGeom prst="rightArrow">
            <a:avLst/>
          </a:prstGeom>
          <a:solidFill>
            <a:srgbClr val="C000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>
              <a:ln>
                <a:solidFill>
                  <a:schemeClr val="bg1"/>
                </a:solidFill>
              </a:ln>
              <a:solidFill>
                <a:schemeClr val="bg2">
                  <a:lumMod val="90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32" name="Заголовок 1"/>
          <p:cNvSpPr txBox="1">
            <a:spLocks/>
          </p:cNvSpPr>
          <p:nvPr/>
        </p:nvSpPr>
        <p:spPr>
          <a:xfrm>
            <a:off x="6675089" y="1367129"/>
            <a:ext cx="2054246" cy="746038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800" b="1" i="1" dirty="0" smtClean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  <a:ea typeface="+mn-ea"/>
                <a:cs typeface="+mn-cs"/>
              </a:rPr>
              <a:t>Действующие категории</a:t>
            </a:r>
            <a:endParaRPr lang="ru-RU" sz="1800" b="1" i="1" dirty="0">
              <a:solidFill>
                <a:srgbClr val="4F81BD">
                  <a:lumMod val="50000"/>
                </a:srgbClr>
              </a:solidFill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3" name="Заголовок 1"/>
          <p:cNvSpPr txBox="1">
            <a:spLocks/>
          </p:cNvSpPr>
          <p:nvPr/>
        </p:nvSpPr>
        <p:spPr>
          <a:xfrm>
            <a:off x="9452145" y="1367129"/>
            <a:ext cx="1996539" cy="746038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800" b="1" i="1" dirty="0" smtClean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  <a:ea typeface="+mn-ea"/>
                <a:cs typeface="+mn-cs"/>
              </a:rPr>
              <a:t>Внедряемые категории</a:t>
            </a:r>
            <a:endParaRPr lang="ru-RU" sz="1800" b="1" i="1" dirty="0">
              <a:solidFill>
                <a:srgbClr val="4F81BD">
                  <a:lumMod val="50000"/>
                </a:srgbClr>
              </a:solidFill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4" name="Заголовок 1"/>
          <p:cNvSpPr txBox="1">
            <a:spLocks/>
          </p:cNvSpPr>
          <p:nvPr/>
        </p:nvSpPr>
        <p:spPr>
          <a:xfrm>
            <a:off x="8259376" y="3306897"/>
            <a:ext cx="1214764" cy="333287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400" i="1" dirty="0" smtClean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  <a:ea typeface="+mn-ea"/>
                <a:cs typeface="+mn-cs"/>
              </a:rPr>
              <a:t>эквивалент</a:t>
            </a:r>
            <a:endParaRPr lang="ru-RU" sz="1400" i="1" dirty="0">
              <a:solidFill>
                <a:srgbClr val="4F81BD">
                  <a:lumMod val="50000"/>
                </a:srgbClr>
              </a:solidFill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5" name="Заголовок 1"/>
          <p:cNvSpPr txBox="1">
            <a:spLocks/>
          </p:cNvSpPr>
          <p:nvPr/>
        </p:nvSpPr>
        <p:spPr>
          <a:xfrm>
            <a:off x="8288670" y="5694139"/>
            <a:ext cx="1214764" cy="333287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400" i="1" dirty="0" smtClean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  <a:ea typeface="+mn-ea"/>
                <a:cs typeface="+mn-cs"/>
              </a:rPr>
              <a:t>эквивалент</a:t>
            </a:r>
            <a:endParaRPr lang="ru-RU" sz="1400" i="1" dirty="0">
              <a:solidFill>
                <a:srgbClr val="4F81BD">
                  <a:lumMod val="50000"/>
                </a:srgbClr>
              </a:solidFill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6" name="Заголовок 1"/>
          <p:cNvSpPr txBox="1">
            <a:spLocks/>
          </p:cNvSpPr>
          <p:nvPr/>
        </p:nvSpPr>
        <p:spPr>
          <a:xfrm>
            <a:off x="8272589" y="4107600"/>
            <a:ext cx="1214764" cy="333287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400" i="1" dirty="0" smtClean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  <a:ea typeface="+mn-ea"/>
                <a:cs typeface="+mn-cs"/>
              </a:rPr>
              <a:t>эквивалент</a:t>
            </a:r>
            <a:endParaRPr lang="ru-RU" sz="1400" i="1" dirty="0">
              <a:solidFill>
                <a:srgbClr val="4F81BD">
                  <a:lumMod val="50000"/>
                </a:srgbClr>
              </a:solidFill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7" name="Заголовок 1"/>
          <p:cNvSpPr txBox="1">
            <a:spLocks/>
          </p:cNvSpPr>
          <p:nvPr/>
        </p:nvSpPr>
        <p:spPr>
          <a:xfrm>
            <a:off x="8293262" y="4879804"/>
            <a:ext cx="1214764" cy="333287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400" i="1" dirty="0" smtClean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  <a:ea typeface="+mn-ea"/>
                <a:cs typeface="+mn-cs"/>
              </a:rPr>
              <a:t>эквивалент</a:t>
            </a:r>
            <a:endParaRPr lang="ru-RU" sz="1400" i="1" dirty="0">
              <a:solidFill>
                <a:srgbClr val="4F81BD">
                  <a:lumMod val="50000"/>
                </a:srgbClr>
              </a:solidFill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pic>
        <p:nvPicPr>
          <p:cNvPr id="24" name="Picture 3" descr="E:\copy\СТЭЛЛА\НУЖНОЕ\ЛОГО-МОН (последний)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199" y="0"/>
            <a:ext cx="1332766" cy="1332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C:\Users\Stella.Ibraeva\Desktop\p99_62393868306a7570edcd8252cee26d771e324d8a53_b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178" y="3878891"/>
            <a:ext cx="2134356" cy="17953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Users\Stella.Ibraeva\Desktop\index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6587" y="2172069"/>
            <a:ext cx="1103221" cy="11032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520194" y="3233199"/>
            <a:ext cx="3582894" cy="3293209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1600" dirty="0">
                <a:solidFill>
                  <a:srgbClr val="002060"/>
                </a:solidFill>
                <a:latin typeface="Century Gothic" panose="020B0502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Действующие квалификационные категории педагогических работников и приравненных к ним лиц </a:t>
            </a:r>
            <a:r>
              <a:rPr lang="ru-RU" sz="1600" b="1" dirty="0">
                <a:solidFill>
                  <a:srgbClr val="002060"/>
                </a:solidFill>
                <a:latin typeface="Century Gothic" panose="020B0502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сохраняют свое действие до срока наступления очередной аттестации</a:t>
            </a:r>
            <a:r>
              <a:rPr lang="ru-RU" sz="1600" dirty="0">
                <a:solidFill>
                  <a:srgbClr val="002060"/>
                </a:solidFill>
                <a:latin typeface="Century Gothic" panose="020B0502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. </a:t>
            </a:r>
          </a:p>
          <a:p>
            <a:pPr algn="just"/>
            <a:endParaRPr lang="ru-RU" sz="1600" dirty="0">
              <a:solidFill>
                <a:srgbClr val="002060"/>
              </a:solidFill>
              <a:latin typeface="Century Gothic" panose="020B0502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just"/>
            <a:r>
              <a:rPr lang="ru-RU" sz="1600" dirty="0">
                <a:solidFill>
                  <a:srgbClr val="002060"/>
                </a:solidFill>
                <a:latin typeface="Century Gothic" panose="020B0502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Желающие </a:t>
            </a:r>
            <a:r>
              <a:rPr lang="ru-RU" sz="1600" dirty="0" smtClean="0">
                <a:solidFill>
                  <a:srgbClr val="002060"/>
                </a:solidFill>
                <a:latin typeface="Century Gothic" panose="020B0502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повысить </a:t>
            </a:r>
            <a:r>
              <a:rPr lang="ru-RU" sz="1600" dirty="0">
                <a:solidFill>
                  <a:srgbClr val="002060"/>
                </a:solidFill>
                <a:latin typeface="Century Gothic" panose="020B0502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категории </a:t>
            </a:r>
            <a:r>
              <a:rPr lang="ru-RU" sz="1600" b="1" dirty="0">
                <a:solidFill>
                  <a:srgbClr val="002060"/>
                </a:solidFill>
                <a:latin typeface="Century Gothic" panose="020B0502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подают заявления </a:t>
            </a:r>
            <a:r>
              <a:rPr lang="ru-RU" sz="1600" dirty="0">
                <a:solidFill>
                  <a:srgbClr val="002060"/>
                </a:solidFill>
                <a:latin typeface="Century Gothic" panose="020B0502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на аттестацию по новой системе, сдают национальный </a:t>
            </a:r>
            <a:r>
              <a:rPr lang="ru-RU" sz="1600" b="1" dirty="0">
                <a:solidFill>
                  <a:srgbClr val="002060"/>
                </a:solidFill>
                <a:latin typeface="Century Gothic" panose="020B0502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квалификационный тест</a:t>
            </a:r>
          </a:p>
        </p:txBody>
      </p:sp>
    </p:spTree>
    <p:extLst>
      <p:ext uri="{BB962C8B-B14F-4D97-AF65-F5344CB8AC3E}">
        <p14:creationId xmlns:p14="http://schemas.microsoft.com/office/powerpoint/2010/main" val="1976430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Скругленный прямоугольник 52"/>
          <p:cNvSpPr/>
          <p:nvPr/>
        </p:nvSpPr>
        <p:spPr>
          <a:xfrm>
            <a:off x="77564" y="2275279"/>
            <a:ext cx="896214" cy="942226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r>
              <a:rPr lang="ru-RU" sz="12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Вторая категория</a:t>
            </a:r>
            <a:endParaRPr lang="ru-RU" sz="12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49" name="Скругленный прямоугольник 48"/>
          <p:cNvSpPr/>
          <p:nvPr/>
        </p:nvSpPr>
        <p:spPr>
          <a:xfrm>
            <a:off x="10938617" y="2126917"/>
            <a:ext cx="1100835" cy="1037405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lvl="0" algn="ctr" defTabSz="1022350">
              <a:spcBef>
                <a:spcPct val="0"/>
              </a:spcBef>
            </a:pPr>
            <a:r>
              <a:rPr lang="ru-RU" sz="12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Школа</a:t>
            </a:r>
            <a:endParaRPr lang="ru-RU" sz="12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61" name="Скругленный прямоугольник 60"/>
          <p:cNvSpPr/>
          <p:nvPr/>
        </p:nvSpPr>
        <p:spPr>
          <a:xfrm>
            <a:off x="6596163" y="1099161"/>
            <a:ext cx="2137639" cy="777264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lvl="0" algn="ctr" defTabSz="711200">
              <a:spcBef>
                <a:spcPct val="0"/>
              </a:spcBef>
            </a:pPr>
            <a:r>
              <a:rPr lang="ru-RU" sz="1000" dirty="0" err="1" smtClean="0">
                <a:solidFill>
                  <a:srgbClr val="002060"/>
                </a:solidFill>
                <a:latin typeface="Century Gothic" panose="020B0502020202020204" pitchFamily="34" charset="0"/>
              </a:rPr>
              <a:t>Послесреднее</a:t>
            </a:r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/высшее педагогическое образование</a:t>
            </a:r>
          </a:p>
          <a:p>
            <a:pPr lvl="0" algn="ctr" defTabSz="711200">
              <a:spcBef>
                <a:spcPct val="0"/>
              </a:spcBef>
            </a:pPr>
            <a:r>
              <a:rPr lang="ru-RU" sz="1000" i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( без стажа)</a:t>
            </a:r>
            <a:endParaRPr lang="ru-RU" sz="1000" i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67" name="Скругленный прямоугольник 66"/>
          <p:cNvSpPr/>
          <p:nvPr/>
        </p:nvSpPr>
        <p:spPr>
          <a:xfrm>
            <a:off x="77564" y="3293234"/>
            <a:ext cx="896214" cy="1528148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r>
              <a:rPr lang="ru-RU" sz="12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Первая категория</a:t>
            </a:r>
            <a:endParaRPr lang="ru-RU" sz="12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71" name="Скругленный прямоугольник 70"/>
          <p:cNvSpPr/>
          <p:nvPr/>
        </p:nvSpPr>
        <p:spPr>
          <a:xfrm>
            <a:off x="10938617" y="3326356"/>
            <a:ext cx="1066065" cy="1064113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lvl="0" algn="ctr" defTabSz="1022350">
              <a:spcBef>
                <a:spcPct val="0"/>
              </a:spcBef>
            </a:pPr>
            <a:r>
              <a:rPr lang="ru-RU" sz="1200" b="1" dirty="0" err="1" smtClean="0">
                <a:solidFill>
                  <a:srgbClr val="002060"/>
                </a:solidFill>
                <a:latin typeface="Century Gothic" panose="020B0502020202020204" pitchFamily="34" charset="0"/>
              </a:rPr>
              <a:t>РайОО</a:t>
            </a:r>
            <a:r>
              <a:rPr lang="ru-RU" sz="12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/ </a:t>
            </a:r>
            <a:r>
              <a:rPr lang="ru-RU" sz="1200" b="1" dirty="0" err="1" smtClean="0">
                <a:solidFill>
                  <a:srgbClr val="002060"/>
                </a:solidFill>
                <a:latin typeface="Century Gothic" panose="020B0502020202020204" pitchFamily="34" charset="0"/>
              </a:rPr>
              <a:t>горОО</a:t>
            </a:r>
            <a:endParaRPr lang="ru-RU" sz="12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77" name="Скругленный прямоугольник 76"/>
          <p:cNvSpPr/>
          <p:nvPr/>
        </p:nvSpPr>
        <p:spPr>
          <a:xfrm>
            <a:off x="77564" y="4907040"/>
            <a:ext cx="896214" cy="1565012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r>
              <a:rPr lang="ru-RU" sz="12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Высшая категория</a:t>
            </a:r>
            <a:endParaRPr lang="ru-RU" sz="12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102" name="Скругленный прямоугольник 101"/>
          <p:cNvSpPr/>
          <p:nvPr/>
        </p:nvSpPr>
        <p:spPr>
          <a:xfrm>
            <a:off x="6596164" y="4517996"/>
            <a:ext cx="2137638" cy="967903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 defTabSz="711200">
              <a:spcBef>
                <a:spcPct val="0"/>
              </a:spcBef>
            </a:pPr>
            <a:r>
              <a:rPr lang="ru-RU" sz="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- Степень кандидата наук/доктора, победители олимпиад и конкурсов</a:t>
            </a:r>
            <a:r>
              <a:rPr lang="kk-KZ" sz="800" dirty="0">
                <a:solidFill>
                  <a:srgbClr val="FF0000"/>
                </a:solidFill>
                <a:latin typeface="Century Gothic" panose="020B0502020202020204" pitchFamily="34" charset="0"/>
              </a:rPr>
              <a:t>(досрочно)</a:t>
            </a:r>
          </a:p>
          <a:p>
            <a:pPr algn="ctr" defTabSz="711200">
              <a:spcBef>
                <a:spcPct val="0"/>
              </a:spcBef>
            </a:pPr>
            <a:endParaRPr lang="kk-KZ" sz="800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algn="ctr" defTabSz="711200">
              <a:spcBef>
                <a:spcPct val="0"/>
              </a:spcBef>
            </a:pPr>
            <a:r>
              <a:rPr lang="ru-RU" sz="800" i="1" dirty="0">
                <a:solidFill>
                  <a:srgbClr val="0070C0"/>
                </a:solidFill>
                <a:latin typeface="Century Gothic" panose="020B0502020202020204" pitchFamily="34" charset="0"/>
              </a:rPr>
              <a:t>- Для всех учителей</a:t>
            </a:r>
          </a:p>
          <a:p>
            <a:pPr algn="ctr" defTabSz="711200">
              <a:spcBef>
                <a:spcPct val="0"/>
              </a:spcBef>
            </a:pPr>
            <a:r>
              <a:rPr lang="ru-RU" sz="800" i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( </a:t>
            </a:r>
            <a:r>
              <a:rPr lang="ru-RU" sz="800" i="1" dirty="0">
                <a:solidFill>
                  <a:srgbClr val="FF0000"/>
                </a:solidFill>
                <a:latin typeface="Century Gothic" panose="020B0502020202020204" pitchFamily="34" charset="0"/>
              </a:rPr>
              <a:t>стаж </a:t>
            </a:r>
            <a:r>
              <a:rPr lang="ru-RU" sz="800" i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4 года+  требования)</a:t>
            </a:r>
            <a:endParaRPr lang="ru-RU" sz="800" i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lvl="0" algn="ctr" defTabSz="711200">
              <a:spcBef>
                <a:spcPct val="0"/>
              </a:spcBef>
            </a:pPr>
            <a:endParaRPr lang="ru-RU" sz="800" i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104" name="Скругленный прямоугольник 103"/>
          <p:cNvSpPr/>
          <p:nvPr/>
        </p:nvSpPr>
        <p:spPr>
          <a:xfrm>
            <a:off x="10933372" y="4501222"/>
            <a:ext cx="1071268" cy="967903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lvl="0" algn="ctr" defTabSz="1022350">
              <a:spcBef>
                <a:spcPct val="0"/>
              </a:spcBef>
            </a:pPr>
            <a:r>
              <a:rPr lang="ru-RU" sz="1200" b="1" dirty="0" err="1" smtClean="0">
                <a:solidFill>
                  <a:srgbClr val="002060"/>
                </a:solidFill>
                <a:latin typeface="Century Gothic" panose="020B0502020202020204" pitchFamily="34" charset="0"/>
              </a:rPr>
              <a:t>ОблУО</a:t>
            </a:r>
            <a:endParaRPr lang="ru-RU" sz="12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77564" y="1064923"/>
            <a:ext cx="896214" cy="1167638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r>
              <a:rPr lang="ru-RU" sz="12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Без категории</a:t>
            </a:r>
            <a:endParaRPr lang="ru-RU" sz="12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5601637" y="4488271"/>
            <a:ext cx="893167" cy="980854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ru-RU" sz="1100" b="1" dirty="0" smtClean="0">
              <a:solidFill>
                <a:srgbClr val="C0000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ru-RU" sz="11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Педагог-исследователь</a:t>
            </a:r>
          </a:p>
          <a:p>
            <a:pPr algn="ctr"/>
            <a:endParaRPr lang="ru-RU" sz="11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44" name="Скругленный прямоугольник 43"/>
          <p:cNvSpPr/>
          <p:nvPr/>
        </p:nvSpPr>
        <p:spPr>
          <a:xfrm>
            <a:off x="5593959" y="5542521"/>
            <a:ext cx="900845" cy="929531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r>
              <a:rPr lang="ru-RU" sz="11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Педагог-мастер</a:t>
            </a:r>
            <a:endParaRPr lang="ru-RU" sz="11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60" name="Стрелка вправо 59"/>
          <p:cNvSpPr/>
          <p:nvPr/>
        </p:nvSpPr>
        <p:spPr>
          <a:xfrm>
            <a:off x="10700917" y="2659800"/>
            <a:ext cx="235842" cy="247152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Century Gothic" panose="020B0502020202020204" pitchFamily="34" charset="0"/>
            </a:endParaRPr>
          </a:p>
        </p:txBody>
      </p:sp>
      <p:sp>
        <p:nvSpPr>
          <p:cNvPr id="62" name="Стрелка вправо 61"/>
          <p:cNvSpPr/>
          <p:nvPr/>
        </p:nvSpPr>
        <p:spPr>
          <a:xfrm>
            <a:off x="10700917" y="3774834"/>
            <a:ext cx="235842" cy="247152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Century Gothic" panose="020B0502020202020204" pitchFamily="34" charset="0"/>
            </a:endParaRPr>
          </a:p>
        </p:txBody>
      </p:sp>
      <p:sp>
        <p:nvSpPr>
          <p:cNvPr id="63" name="Стрелка вправо 62"/>
          <p:cNvSpPr/>
          <p:nvPr/>
        </p:nvSpPr>
        <p:spPr>
          <a:xfrm>
            <a:off x="10684958" y="4907040"/>
            <a:ext cx="235842" cy="247152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Century Gothic" panose="020B0502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232469" y="156155"/>
            <a:ext cx="32589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Предлагаемая модель для педагогов </a:t>
            </a:r>
            <a:endParaRPr lang="ru-RU" sz="16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471626" y="156155"/>
            <a:ext cx="3324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Действующая модель</a:t>
            </a:r>
            <a:endParaRPr lang="ru-RU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5312691" y="206456"/>
            <a:ext cx="0" cy="64646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7360920"/>
              </p:ext>
            </p:extLst>
          </p:nvPr>
        </p:nvGraphicFramePr>
        <p:xfrm>
          <a:off x="1091725" y="635000"/>
          <a:ext cx="4084123" cy="6223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8502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69910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000" b="1" dirty="0" smtClean="0">
                          <a:solidFill>
                            <a:srgbClr val="002060"/>
                          </a:solidFill>
                        </a:rPr>
                        <a:t>Очередная</a:t>
                      </a:r>
                      <a:endParaRPr lang="ru-RU" sz="10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b="1" dirty="0" smtClean="0">
                          <a:solidFill>
                            <a:srgbClr val="002060"/>
                          </a:solidFill>
                        </a:rPr>
                        <a:t>Досрочная </a:t>
                      </a:r>
                      <a:endParaRPr lang="ru-RU" sz="10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135416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solidFill>
                            <a:srgbClr val="002060"/>
                          </a:solidFill>
                        </a:rPr>
                        <a:t>Не подлежит аттестации в течение 3- х лет</a:t>
                      </a:r>
                    </a:p>
                    <a:p>
                      <a:endParaRPr lang="ru-RU" sz="1000" dirty="0" smtClean="0">
                        <a:solidFill>
                          <a:srgbClr val="002060"/>
                        </a:solidFill>
                      </a:endParaRPr>
                    </a:p>
                    <a:p>
                      <a:r>
                        <a:rPr lang="ru-RU" sz="1000" dirty="0" err="1" smtClean="0">
                          <a:solidFill>
                            <a:srgbClr val="002060"/>
                          </a:solidFill>
                        </a:rPr>
                        <a:t>искл</a:t>
                      </a:r>
                      <a:r>
                        <a:rPr lang="ru-RU" sz="1000" dirty="0" smtClean="0">
                          <a:solidFill>
                            <a:srgbClr val="002060"/>
                          </a:solidFill>
                        </a:rPr>
                        <a:t>. - магистры </a:t>
                      </a:r>
                    </a:p>
                    <a:p>
                      <a:endParaRPr lang="ru-RU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b="1" u="none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 вторую квалификационную категорию</a:t>
                      </a:r>
                      <a:r>
                        <a:rPr lang="ru-RU" sz="1000" b="1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ru-RU" sz="10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 Стаж не менее одного года;</a:t>
                      </a:r>
                    </a:p>
                    <a:p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</a:t>
                      </a:r>
                      <a:r>
                        <a:rPr lang="ru-RU" sz="1000" kern="1200" baseline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Диплом с отличием/</a:t>
                      </a:r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«</a:t>
                      </a:r>
                      <a:r>
                        <a:rPr lang="ru-RU" sz="1000" kern="1200" dirty="0" err="1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Болашақ</a:t>
                      </a:r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»  </a:t>
                      </a:r>
                    </a:p>
                    <a:p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 Перешедшие с производства, стаж не менее трех лет;</a:t>
                      </a:r>
                    </a:p>
                    <a:p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 Прошедшие повышение квалификации по уровневым курсам</a:t>
                      </a:r>
                      <a:endParaRPr lang="ru-RU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Подлежат аттестации со стажем не менее 3-х лет</a:t>
                      </a:r>
                      <a:endParaRPr lang="ru-RU" sz="10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На первую квалификационную категорию:</a:t>
                      </a:r>
                      <a:br>
                        <a:rPr lang="ru-RU" sz="10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1. Перешедшие из вуза , стаж не менее трех лет и магистр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2. Имеющие вторую категорию, победитель профессиональных конкурсов, педагогических олимпиад областного уровня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595783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Стаж не менее 4 лет/кандидат наук , стаж не менее 2 лет;</a:t>
                      </a:r>
                      <a:r>
                        <a:rPr lang="ru-RU" sz="1000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доктор наук  и стаж работы в должности учителя не менее 1 года</a:t>
                      </a:r>
                      <a:endParaRPr lang="ru-RU" sz="10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На высшую квалификационную категорию:</a:t>
                      </a:r>
                      <a:br>
                        <a:rPr lang="ru-RU" sz="10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1. Имеющие первую категорию, подготовившие участников олимпиад областного уровня или участников республиканского или международного уровня      </a:t>
                      </a:r>
                    </a:p>
                    <a:p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2. Обобщившие опыт на областном или на республиканском, или международном уровне</a:t>
                      </a:r>
                    </a:p>
                    <a:p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3. Перешедшие с производства, стаж не менее 5 г.</a:t>
                      </a:r>
                    </a:p>
                    <a:p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4. Имеющие академическую степень магистра и стаж не менее 4 г.   </a:t>
                      </a:r>
                      <a:endParaRPr lang="ru-RU" sz="10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Подтверждение</a:t>
                      </a:r>
                    </a:p>
                    <a:p>
                      <a:pPr marL="0" algn="l" defTabSz="914400" rtl="0" eaLnBrk="1" latinLnBrk="0" hangingPunct="1"/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Стаж не менее 5 лет, кандидат наук, стаж работы в должности учителя не менее 3 лет или ученой степени доктора наук стаж в должности учителя не менее 2 лет</a:t>
                      </a:r>
                      <a:endParaRPr lang="ru-RU" sz="10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ru-RU" sz="10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5" name="Скругленный прямоугольник 34"/>
          <p:cNvSpPr/>
          <p:nvPr/>
        </p:nvSpPr>
        <p:spPr>
          <a:xfrm>
            <a:off x="6596163" y="5621029"/>
            <a:ext cx="2137639" cy="851023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lvl="0" algn="ctr" defTabSz="711200">
              <a:spcBef>
                <a:spcPct val="0"/>
              </a:spcBef>
            </a:pPr>
            <a:endParaRPr lang="ru-RU" sz="1200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lvl="0" algn="ctr" defTabSz="711200">
              <a:spcBef>
                <a:spcPct val="0"/>
              </a:spcBef>
            </a:pPr>
            <a:r>
              <a:rPr lang="ru-RU" sz="12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Наличие категории «педагог-исследователь»</a:t>
            </a:r>
          </a:p>
          <a:p>
            <a:pPr algn="ctr" defTabSz="711200">
              <a:spcBef>
                <a:spcPct val="0"/>
              </a:spcBef>
            </a:pPr>
            <a:endParaRPr lang="ru-RU" sz="1000" i="1" dirty="0" smtClean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algn="ctr" defTabSz="711200">
              <a:spcBef>
                <a:spcPct val="0"/>
              </a:spcBef>
            </a:pPr>
            <a:r>
              <a:rPr lang="ru-RU" sz="1000" i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( </a:t>
            </a:r>
            <a:r>
              <a:rPr lang="ru-RU" sz="1000" i="1" dirty="0">
                <a:solidFill>
                  <a:srgbClr val="FF0000"/>
                </a:solidFill>
                <a:latin typeface="Century Gothic" panose="020B0502020202020204" pitchFamily="34" charset="0"/>
              </a:rPr>
              <a:t>стаж </a:t>
            </a:r>
            <a:r>
              <a:rPr lang="ru-RU" sz="1000" i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5 лет+  </a:t>
            </a:r>
            <a:r>
              <a:rPr lang="ru-RU" sz="1000" i="1" dirty="0">
                <a:solidFill>
                  <a:srgbClr val="FF0000"/>
                </a:solidFill>
                <a:latin typeface="Century Gothic" panose="020B0502020202020204" pitchFamily="34" charset="0"/>
              </a:rPr>
              <a:t>требования)</a:t>
            </a:r>
          </a:p>
          <a:p>
            <a:pPr lvl="0" algn="ctr" defTabSz="711200">
              <a:spcBef>
                <a:spcPct val="0"/>
              </a:spcBef>
            </a:pPr>
            <a:endParaRPr lang="ru-RU" sz="1200" i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39" name="Скругленный прямоугольник 38"/>
          <p:cNvSpPr/>
          <p:nvPr/>
        </p:nvSpPr>
        <p:spPr>
          <a:xfrm>
            <a:off x="10933371" y="5621029"/>
            <a:ext cx="1036541" cy="851023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lvl="0" algn="ctr" defTabSz="1022350">
              <a:spcBef>
                <a:spcPct val="0"/>
              </a:spcBef>
            </a:pPr>
            <a:r>
              <a:rPr lang="ru-RU" sz="12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НИШ</a:t>
            </a:r>
            <a:endParaRPr lang="ru-RU" sz="12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10074627" y="1112319"/>
            <a:ext cx="621883" cy="5359734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36000" rtlCol="0" anchor="ctr"/>
          <a:lstStyle/>
          <a:p>
            <a:pPr lvl="0" algn="ctr" defTabSz="711200">
              <a:spcBef>
                <a:spcPct val="0"/>
              </a:spcBef>
            </a:pPr>
            <a:r>
              <a:rPr lang="ru-RU" sz="16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2-этап: комплексное обобщение </a:t>
            </a:r>
            <a:r>
              <a:rPr lang="ru-RU" sz="16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итогов деятельности</a:t>
            </a:r>
            <a:endParaRPr lang="ru-RU" sz="11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48" name="Скругленный прямоугольник 47"/>
          <p:cNvSpPr/>
          <p:nvPr/>
        </p:nvSpPr>
        <p:spPr>
          <a:xfrm>
            <a:off x="6742808" y="2165377"/>
            <a:ext cx="2137639" cy="988846"/>
          </a:xfrm>
          <a:prstGeom prst="roundRect">
            <a:avLst>
              <a:gd name="adj" fmla="val 5444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 defTabSz="711200">
              <a:spcBef>
                <a:spcPct val="0"/>
              </a:spcBef>
            </a:pPr>
            <a:r>
              <a:rPr lang="ru-RU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- Диплом </a:t>
            </a:r>
            <a:r>
              <a:rPr lang="ru-RU" sz="1000" dirty="0">
                <a:solidFill>
                  <a:srgbClr val="002060"/>
                </a:solidFill>
                <a:latin typeface="Century Gothic" panose="020B0502020202020204" pitchFamily="34" charset="0"/>
              </a:rPr>
              <a:t>с отличием, магистр, выпускник «</a:t>
            </a:r>
            <a:r>
              <a:rPr lang="ru-RU" sz="1000" dirty="0" err="1">
                <a:solidFill>
                  <a:srgbClr val="002060"/>
                </a:solidFill>
                <a:latin typeface="Century Gothic" panose="020B0502020202020204" pitchFamily="34" charset="0"/>
              </a:rPr>
              <a:t>Болаша</a:t>
            </a:r>
            <a:r>
              <a:rPr lang="kk-KZ" sz="1000" dirty="0">
                <a:solidFill>
                  <a:srgbClr val="002060"/>
                </a:solidFill>
                <a:latin typeface="Century Gothic" panose="020B0502020202020204" pitchFamily="34" charset="0"/>
              </a:rPr>
              <a:t>қ», преподавание на английском </a:t>
            </a:r>
            <a:r>
              <a:rPr lang="kk-KZ" sz="1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языке  </a:t>
            </a:r>
            <a:r>
              <a:rPr lang="kk-KZ" sz="1000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(досрочно)</a:t>
            </a:r>
          </a:p>
          <a:p>
            <a:pPr marL="171450" lvl="0" indent="-171450" algn="ctr" defTabSz="711200">
              <a:spcBef>
                <a:spcPct val="0"/>
              </a:spcBef>
              <a:buFontTx/>
              <a:buChar char="-"/>
            </a:pPr>
            <a:r>
              <a:rPr lang="kk-KZ" sz="900" i="1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Для педагогических работников</a:t>
            </a:r>
            <a:endParaRPr lang="ru-RU" sz="900" i="1" dirty="0" smtClean="0">
              <a:solidFill>
                <a:srgbClr val="0070C0"/>
              </a:solidFill>
              <a:latin typeface="Century Gothic" panose="020B0502020202020204" pitchFamily="34" charset="0"/>
            </a:endParaRPr>
          </a:p>
          <a:p>
            <a:pPr marL="171450" lvl="0" indent="-171450" algn="ctr" defTabSz="711200">
              <a:spcBef>
                <a:spcPct val="0"/>
              </a:spcBef>
              <a:buFontTx/>
              <a:buChar char="-"/>
            </a:pPr>
            <a:r>
              <a:rPr lang="ru-RU" sz="1000" i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( стаж 2 года + требования)</a:t>
            </a:r>
            <a:endParaRPr lang="ru-RU" sz="1000" i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algn="ctr" defTabSz="711200">
              <a:spcBef>
                <a:spcPct val="0"/>
              </a:spcBef>
            </a:pPr>
            <a:endParaRPr lang="ru-RU" sz="10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52" name="Скругленный прямоугольник 51"/>
          <p:cNvSpPr/>
          <p:nvPr/>
        </p:nvSpPr>
        <p:spPr>
          <a:xfrm>
            <a:off x="5626789" y="1086715"/>
            <a:ext cx="868015" cy="983024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r>
              <a:rPr lang="ru-RU" sz="11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Педагог</a:t>
            </a:r>
          </a:p>
          <a:p>
            <a:pPr algn="ctr"/>
            <a:endParaRPr lang="ru-RU" sz="11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56" name="Скругленный прямоугольник 55"/>
          <p:cNvSpPr/>
          <p:nvPr/>
        </p:nvSpPr>
        <p:spPr>
          <a:xfrm>
            <a:off x="5601637" y="2171943"/>
            <a:ext cx="893167" cy="998695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ru-RU" sz="1100" b="1" dirty="0" smtClean="0">
              <a:solidFill>
                <a:srgbClr val="C0000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ru-RU" sz="11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Педагог-модератор</a:t>
            </a:r>
            <a:endParaRPr lang="ru-RU" sz="11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  <a:p>
            <a:pPr algn="ctr"/>
            <a:endParaRPr lang="ru-RU" sz="11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74" name="Скругленный прямоугольник 73"/>
          <p:cNvSpPr/>
          <p:nvPr/>
        </p:nvSpPr>
        <p:spPr>
          <a:xfrm>
            <a:off x="6596163" y="3326357"/>
            <a:ext cx="2137639" cy="1064113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lvl="0" algn="ctr" defTabSz="711200">
              <a:spcBef>
                <a:spcPct val="0"/>
              </a:spcBef>
            </a:pPr>
            <a:r>
              <a:rPr lang="ru-RU" sz="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- Диплом магистра, победители </a:t>
            </a:r>
            <a:r>
              <a:rPr lang="ru-RU" sz="800" dirty="0">
                <a:solidFill>
                  <a:srgbClr val="002060"/>
                </a:solidFill>
                <a:latin typeface="Century Gothic" panose="020B0502020202020204" pitchFamily="34" charset="0"/>
              </a:rPr>
              <a:t>олимпиад и конкурсов;</a:t>
            </a:r>
          </a:p>
          <a:p>
            <a:pPr algn="ctr" defTabSz="711200">
              <a:spcBef>
                <a:spcPct val="0"/>
              </a:spcBef>
            </a:pPr>
            <a:r>
              <a:rPr lang="ru-RU" sz="8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степень кандидата наук/доктора </a:t>
            </a:r>
            <a:r>
              <a:rPr lang="kk-KZ" sz="800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(досрочно)</a:t>
            </a:r>
            <a:endParaRPr lang="kk-KZ" sz="800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algn="ctr" defTabSz="711200">
              <a:spcBef>
                <a:spcPct val="0"/>
              </a:spcBef>
            </a:pPr>
            <a:r>
              <a:rPr lang="ru-RU" sz="800" i="1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- Для </a:t>
            </a:r>
            <a:r>
              <a:rPr lang="ru-RU" sz="800" i="1" dirty="0">
                <a:solidFill>
                  <a:srgbClr val="0070C0"/>
                </a:solidFill>
                <a:latin typeface="Century Gothic" panose="020B0502020202020204" pitchFamily="34" charset="0"/>
              </a:rPr>
              <a:t>всех </a:t>
            </a:r>
            <a:r>
              <a:rPr lang="ru-RU" sz="800" i="1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педагогических работников</a:t>
            </a:r>
            <a:endParaRPr lang="ru-RU" sz="800" i="1" dirty="0">
              <a:solidFill>
                <a:srgbClr val="0070C0"/>
              </a:solidFill>
              <a:latin typeface="Century Gothic" panose="020B0502020202020204" pitchFamily="34" charset="0"/>
            </a:endParaRPr>
          </a:p>
          <a:p>
            <a:pPr algn="ctr" defTabSz="711200">
              <a:spcBef>
                <a:spcPct val="0"/>
              </a:spcBef>
            </a:pPr>
            <a:r>
              <a:rPr lang="ru-RU" sz="800" i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( </a:t>
            </a:r>
            <a:r>
              <a:rPr lang="ru-RU" sz="800" i="1" dirty="0">
                <a:solidFill>
                  <a:srgbClr val="FF0000"/>
                </a:solidFill>
                <a:latin typeface="Century Gothic" panose="020B0502020202020204" pitchFamily="34" charset="0"/>
              </a:rPr>
              <a:t>стаж </a:t>
            </a:r>
            <a:r>
              <a:rPr lang="ru-RU" sz="800" i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3 года+ требования)</a:t>
            </a:r>
            <a:endParaRPr lang="ru-RU" sz="800" i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lvl="0" algn="ctr" defTabSz="711200">
              <a:spcBef>
                <a:spcPct val="0"/>
              </a:spcBef>
            </a:pPr>
            <a:endParaRPr lang="ru-RU" sz="10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79" name="Скругленный прямоугольник 78"/>
          <p:cNvSpPr/>
          <p:nvPr/>
        </p:nvSpPr>
        <p:spPr>
          <a:xfrm>
            <a:off x="5601637" y="3326358"/>
            <a:ext cx="893167" cy="1064113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ru-RU" sz="1100" b="1" dirty="0" smtClean="0">
              <a:solidFill>
                <a:srgbClr val="C00000"/>
              </a:solidFill>
              <a:latin typeface="Century Gothic" panose="020B0502020202020204" pitchFamily="34" charset="0"/>
            </a:endParaRPr>
          </a:p>
          <a:p>
            <a:pPr algn="ctr"/>
            <a:endParaRPr lang="ru-RU" sz="11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ru-RU" sz="11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Педагог-эксперт</a:t>
            </a:r>
          </a:p>
          <a:p>
            <a:pPr algn="ctr"/>
            <a:endParaRPr lang="ru-RU" sz="11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  <a:p>
            <a:pPr algn="ctr"/>
            <a:endParaRPr lang="ru-RU" sz="11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88" name="Стрелка вправо 87"/>
          <p:cNvSpPr/>
          <p:nvPr/>
        </p:nvSpPr>
        <p:spPr>
          <a:xfrm>
            <a:off x="10700917" y="5932683"/>
            <a:ext cx="235842" cy="247152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Century Gothic" panose="020B0502020202020204" pitchFamily="34" charset="0"/>
            </a:endParaRPr>
          </a:p>
        </p:txBody>
      </p:sp>
      <p:sp>
        <p:nvSpPr>
          <p:cNvPr id="92" name="Стрелка вправо 91"/>
          <p:cNvSpPr/>
          <p:nvPr/>
        </p:nvSpPr>
        <p:spPr>
          <a:xfrm>
            <a:off x="9782778" y="3774834"/>
            <a:ext cx="235842" cy="247152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Century Gothic" panose="020B0502020202020204" pitchFamily="34" charset="0"/>
            </a:endParaRPr>
          </a:p>
        </p:txBody>
      </p:sp>
      <p:sp>
        <p:nvSpPr>
          <p:cNvPr id="93" name="Стрелка вправо 92"/>
          <p:cNvSpPr/>
          <p:nvPr/>
        </p:nvSpPr>
        <p:spPr>
          <a:xfrm>
            <a:off x="8762526" y="3784053"/>
            <a:ext cx="235842" cy="237933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Century Gothic" panose="020B0502020202020204" pitchFamily="34" charset="0"/>
            </a:endParaRPr>
          </a:p>
        </p:txBody>
      </p:sp>
      <p:sp>
        <p:nvSpPr>
          <p:cNvPr id="95" name="Стрелка вправо 94"/>
          <p:cNvSpPr/>
          <p:nvPr/>
        </p:nvSpPr>
        <p:spPr>
          <a:xfrm>
            <a:off x="8760895" y="2630049"/>
            <a:ext cx="235842" cy="237933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Century Gothic" panose="020B0502020202020204" pitchFamily="34" charset="0"/>
            </a:endParaRPr>
          </a:p>
        </p:txBody>
      </p:sp>
      <p:sp>
        <p:nvSpPr>
          <p:cNvPr id="96" name="Стрелка вправо 95"/>
          <p:cNvSpPr/>
          <p:nvPr/>
        </p:nvSpPr>
        <p:spPr>
          <a:xfrm>
            <a:off x="8760895" y="4896222"/>
            <a:ext cx="235842" cy="237933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Century Gothic" panose="020B0502020202020204" pitchFamily="34" charset="0"/>
            </a:endParaRPr>
          </a:p>
        </p:txBody>
      </p:sp>
      <p:sp>
        <p:nvSpPr>
          <p:cNvPr id="97" name="Стрелка вправо 96"/>
          <p:cNvSpPr/>
          <p:nvPr/>
        </p:nvSpPr>
        <p:spPr>
          <a:xfrm>
            <a:off x="8747534" y="5907045"/>
            <a:ext cx="235842" cy="237933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Century Gothic" panose="020B0502020202020204" pitchFamily="34" charset="0"/>
            </a:endParaRPr>
          </a:p>
        </p:txBody>
      </p:sp>
      <p:sp>
        <p:nvSpPr>
          <p:cNvPr id="98" name="Скругленный прямоугольник 97"/>
          <p:cNvSpPr/>
          <p:nvPr/>
        </p:nvSpPr>
        <p:spPr>
          <a:xfrm>
            <a:off x="8996736" y="1130737"/>
            <a:ext cx="669753" cy="5341316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36000" rtlCol="0" anchor="ctr"/>
          <a:lstStyle/>
          <a:p>
            <a:pPr lvl="0" algn="ctr" defTabSz="711200">
              <a:spcBef>
                <a:spcPct val="0"/>
              </a:spcBef>
            </a:pPr>
            <a:r>
              <a:rPr lang="ru-RU" sz="16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1-этап: национальное квалификационное тестирование</a:t>
            </a:r>
            <a:endParaRPr lang="ru-RU" sz="11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684958" y="264163"/>
            <a:ext cx="161517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100" i="1" dirty="0">
                <a:solidFill>
                  <a:srgbClr val="002060"/>
                </a:solidFill>
                <a:latin typeface="Century Gothic" panose="020B0502020202020204" pitchFamily="34" charset="0"/>
              </a:rPr>
              <a:t>Решение аттестационной </a:t>
            </a:r>
            <a:r>
              <a:rPr lang="ru-RU" sz="1100" i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комиссии на уровне: </a:t>
            </a:r>
            <a:endParaRPr lang="ru-RU" sz="1100" i="1" dirty="0">
              <a:latin typeface="Century Gothic" panose="020B0502020202020204" pitchFamily="34" charset="0"/>
            </a:endParaRPr>
          </a:p>
        </p:txBody>
      </p:sp>
      <p:sp>
        <p:nvSpPr>
          <p:cNvPr id="99" name="Прямоугольник 98"/>
          <p:cNvSpPr/>
          <p:nvPr/>
        </p:nvSpPr>
        <p:spPr>
          <a:xfrm>
            <a:off x="5593959" y="6517185"/>
            <a:ext cx="641068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i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*Предусматривается досрочная аттестация на каждом этапе</a:t>
            </a:r>
            <a:endParaRPr lang="ru-RU" sz="1400" b="1" i="1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100" name="Прямоугольник 99"/>
          <p:cNvSpPr/>
          <p:nvPr/>
        </p:nvSpPr>
        <p:spPr>
          <a:xfrm>
            <a:off x="9056109" y="677311"/>
            <a:ext cx="1615176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100" i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Этапы аттестации</a:t>
            </a:r>
            <a:endParaRPr lang="ru-RU" sz="1100" i="1" dirty="0">
              <a:latin typeface="Century Gothic" panose="020B0502020202020204" pitchFamily="34" charset="0"/>
            </a:endParaRPr>
          </a:p>
        </p:txBody>
      </p:sp>
      <p:sp>
        <p:nvSpPr>
          <p:cNvPr id="101" name="Прямоугольник 100"/>
          <p:cNvSpPr/>
          <p:nvPr/>
        </p:nvSpPr>
        <p:spPr>
          <a:xfrm>
            <a:off x="6915167" y="679552"/>
            <a:ext cx="1615176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100" i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Требования</a:t>
            </a:r>
            <a:endParaRPr lang="ru-RU" sz="1100" i="1" dirty="0">
              <a:latin typeface="Century Gothic" panose="020B0502020202020204" pitchFamily="34" charset="0"/>
            </a:endParaRPr>
          </a:p>
        </p:txBody>
      </p:sp>
      <p:sp>
        <p:nvSpPr>
          <p:cNvPr id="103" name="Прямоугольник 102"/>
          <p:cNvSpPr/>
          <p:nvPr/>
        </p:nvSpPr>
        <p:spPr>
          <a:xfrm>
            <a:off x="5299991" y="664450"/>
            <a:ext cx="1615176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100" i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Категории</a:t>
            </a:r>
            <a:endParaRPr lang="ru-RU" sz="1100" i="1" dirty="0">
              <a:latin typeface="Century Gothic" panose="020B0502020202020204" pitchFamily="34" charset="0"/>
            </a:endParaRPr>
          </a:p>
        </p:txBody>
      </p:sp>
      <p:sp>
        <p:nvSpPr>
          <p:cNvPr id="41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9278517" y="6459837"/>
            <a:ext cx="2844800" cy="365125"/>
          </a:xfrm>
        </p:spPr>
        <p:txBody>
          <a:bodyPr/>
          <a:lstStyle/>
          <a:p>
            <a:fld id="{290F8FE1-D312-4C01-8616-14340EB4CBE8}" type="slidenum">
              <a:rPr lang="ru-RU" sz="1600" smtClean="0">
                <a:solidFill>
                  <a:prstClr val="black">
                    <a:tint val="75000"/>
                  </a:prstClr>
                </a:solidFill>
                <a:latin typeface="Century Gothic" panose="020B0502020202020204" pitchFamily="34" charset="0"/>
              </a:rPr>
              <a:pPr/>
              <a:t>5</a:t>
            </a:fld>
            <a:endParaRPr lang="ru-RU" sz="1600" dirty="0">
              <a:solidFill>
                <a:prstClr val="black">
                  <a:tint val="75000"/>
                </a:prstClr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7698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Скругленный прямоугольник 52"/>
          <p:cNvSpPr/>
          <p:nvPr/>
        </p:nvSpPr>
        <p:spPr>
          <a:xfrm>
            <a:off x="77564" y="2275279"/>
            <a:ext cx="896214" cy="942226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r>
              <a:rPr lang="ru-RU" sz="12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Вторая категория</a:t>
            </a:r>
            <a:endParaRPr lang="ru-RU" sz="12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61" name="Скругленный прямоугольник 60"/>
          <p:cNvSpPr/>
          <p:nvPr/>
        </p:nvSpPr>
        <p:spPr>
          <a:xfrm>
            <a:off x="6624887" y="1099161"/>
            <a:ext cx="2137639" cy="707693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lvl="0" algn="ctr" defTabSz="711200">
              <a:spcBef>
                <a:spcPct val="0"/>
              </a:spcBef>
            </a:pPr>
            <a:r>
              <a:rPr lang="ru-RU" sz="900" dirty="0" err="1" smtClean="0">
                <a:solidFill>
                  <a:srgbClr val="002060"/>
                </a:solidFill>
                <a:latin typeface="Century Gothic" panose="020B0502020202020204" pitchFamily="34" charset="0"/>
              </a:rPr>
              <a:t>Послесреднее</a:t>
            </a:r>
            <a:r>
              <a:rPr lang="ru-RU" sz="9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/высшее педагогическое </a:t>
            </a:r>
            <a:r>
              <a:rPr lang="ru-RU" sz="900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дошкольное </a:t>
            </a:r>
            <a:r>
              <a:rPr lang="ru-RU" sz="9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образование</a:t>
            </a:r>
          </a:p>
          <a:p>
            <a:pPr lvl="0" algn="ctr" defTabSz="711200">
              <a:spcBef>
                <a:spcPct val="0"/>
              </a:spcBef>
            </a:pPr>
            <a:r>
              <a:rPr lang="ru-RU" sz="900" i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( без стажа)</a:t>
            </a:r>
            <a:endParaRPr lang="ru-RU" sz="900" i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67" name="Скругленный прямоугольник 66"/>
          <p:cNvSpPr/>
          <p:nvPr/>
        </p:nvSpPr>
        <p:spPr>
          <a:xfrm>
            <a:off x="77564" y="3293234"/>
            <a:ext cx="896214" cy="1528148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r>
              <a:rPr lang="ru-RU" sz="12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Первая категория</a:t>
            </a:r>
            <a:endParaRPr lang="ru-RU" sz="12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71" name="Скругленный прямоугольник 70"/>
          <p:cNvSpPr/>
          <p:nvPr/>
        </p:nvSpPr>
        <p:spPr>
          <a:xfrm>
            <a:off x="10938617" y="2938661"/>
            <a:ext cx="1066065" cy="1064113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lvl="0" algn="ctr" defTabSz="1022350">
              <a:spcBef>
                <a:spcPct val="0"/>
              </a:spcBef>
            </a:pPr>
            <a:r>
              <a:rPr lang="ru-RU" sz="1200" b="1" dirty="0" err="1" smtClean="0">
                <a:solidFill>
                  <a:srgbClr val="002060"/>
                </a:solidFill>
                <a:latin typeface="Century Gothic" panose="020B0502020202020204" pitchFamily="34" charset="0"/>
              </a:rPr>
              <a:t>РайОО</a:t>
            </a:r>
            <a:r>
              <a:rPr lang="ru-RU" sz="12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/ </a:t>
            </a:r>
            <a:r>
              <a:rPr lang="ru-RU" sz="1200" b="1" dirty="0" err="1" smtClean="0">
                <a:solidFill>
                  <a:srgbClr val="002060"/>
                </a:solidFill>
                <a:latin typeface="Century Gothic" panose="020B0502020202020204" pitchFamily="34" charset="0"/>
              </a:rPr>
              <a:t>горОО</a:t>
            </a:r>
            <a:endParaRPr lang="ru-RU" sz="12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77" name="Скругленный прямоугольник 76"/>
          <p:cNvSpPr/>
          <p:nvPr/>
        </p:nvSpPr>
        <p:spPr>
          <a:xfrm>
            <a:off x="77564" y="4907040"/>
            <a:ext cx="896214" cy="1565012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r>
              <a:rPr lang="ru-RU" sz="12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Высшая категория</a:t>
            </a:r>
            <a:endParaRPr lang="ru-RU" sz="12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102" name="Скругленный прямоугольник 101"/>
          <p:cNvSpPr/>
          <p:nvPr/>
        </p:nvSpPr>
        <p:spPr>
          <a:xfrm>
            <a:off x="6653263" y="4114361"/>
            <a:ext cx="2137638" cy="1563721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 defTabSz="711200">
              <a:spcBef>
                <a:spcPct val="0"/>
              </a:spcBef>
            </a:pPr>
            <a:endParaRPr lang="ru-RU" sz="700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algn="ctr" defTabSz="711200">
              <a:spcBef>
                <a:spcPct val="0"/>
              </a:spcBef>
            </a:pPr>
            <a:r>
              <a:rPr lang="ru-RU" sz="700" dirty="0" smtClean="0">
                <a:solidFill>
                  <a:srgbClr val="00B050"/>
                </a:solidFill>
                <a:latin typeface="Century Gothic" panose="020B0502020202020204" pitchFamily="34" charset="0"/>
              </a:rPr>
              <a:t>-Продуктивное  </a:t>
            </a:r>
            <a:r>
              <a:rPr lang="ru-RU" sz="700" dirty="0">
                <a:solidFill>
                  <a:srgbClr val="00B050"/>
                </a:solidFill>
                <a:latin typeface="Century Gothic" panose="020B0502020202020204" pitchFamily="34" charset="0"/>
              </a:rPr>
              <a:t>использование  новых образовательных технологий, в том числе экспериментальной и инновационной деятельности: транслирование  практических </a:t>
            </a:r>
            <a:r>
              <a:rPr lang="ru-RU" sz="700" dirty="0" smtClean="0">
                <a:solidFill>
                  <a:srgbClr val="00B050"/>
                </a:solidFill>
                <a:latin typeface="Century Gothic" panose="020B0502020202020204" pitchFamily="34" charset="0"/>
              </a:rPr>
              <a:t>результатов </a:t>
            </a:r>
            <a:r>
              <a:rPr lang="ru-RU" sz="700" dirty="0" err="1" smtClean="0">
                <a:solidFill>
                  <a:srgbClr val="00B050"/>
                </a:solidFill>
                <a:latin typeface="Century Gothic" panose="020B0502020202020204" pitchFamily="34" charset="0"/>
              </a:rPr>
              <a:t>профессиональ</a:t>
            </a:r>
            <a:r>
              <a:rPr lang="ru-RU" sz="700" dirty="0" smtClean="0">
                <a:solidFill>
                  <a:srgbClr val="00B050"/>
                </a:solidFill>
                <a:latin typeface="Century Gothic" panose="020B0502020202020204" pitchFamily="34" charset="0"/>
              </a:rPr>
              <a:t>-ной </a:t>
            </a:r>
            <a:r>
              <a:rPr lang="ru-RU" sz="700" dirty="0">
                <a:solidFill>
                  <a:srgbClr val="00B050"/>
                </a:solidFill>
                <a:latin typeface="Century Gothic" panose="020B0502020202020204" pitchFamily="34" charset="0"/>
              </a:rPr>
              <a:t>деятельности на городском, областном, республиканском, международном уровнях; </a:t>
            </a:r>
            <a:r>
              <a:rPr lang="ru-RU" sz="700" dirty="0" smtClean="0">
                <a:solidFill>
                  <a:srgbClr val="00B050"/>
                </a:solidFill>
                <a:latin typeface="Century Gothic" panose="020B0502020202020204" pitchFamily="34" charset="0"/>
              </a:rPr>
              <a:t> </a:t>
            </a:r>
          </a:p>
          <a:p>
            <a:pPr algn="ctr" defTabSz="711200">
              <a:spcBef>
                <a:spcPct val="0"/>
              </a:spcBef>
            </a:pPr>
            <a:r>
              <a:rPr lang="ru-RU" sz="7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-Победители  республиканских  и международных конкурсов, авторские проекты и наличие сертификатов к ним или диплом магистра </a:t>
            </a:r>
            <a:r>
              <a:rPr lang="kk-KZ" sz="700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(досрочно)</a:t>
            </a:r>
            <a:endParaRPr lang="kk-KZ" sz="700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algn="ctr" defTabSz="711200">
              <a:spcBef>
                <a:spcPct val="0"/>
              </a:spcBef>
            </a:pPr>
            <a:r>
              <a:rPr lang="ru-RU" sz="700" i="1" dirty="0">
                <a:solidFill>
                  <a:srgbClr val="0070C0"/>
                </a:solidFill>
                <a:latin typeface="Century Gothic" panose="020B0502020202020204" pitchFamily="34" charset="0"/>
              </a:rPr>
              <a:t>- Для всех </a:t>
            </a:r>
            <a:r>
              <a:rPr lang="ru-RU" sz="700" i="1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педагогов ДО</a:t>
            </a:r>
            <a:endParaRPr lang="ru-RU" sz="700" i="1" dirty="0">
              <a:solidFill>
                <a:srgbClr val="0070C0"/>
              </a:solidFill>
              <a:latin typeface="Century Gothic" panose="020B0502020202020204" pitchFamily="34" charset="0"/>
            </a:endParaRPr>
          </a:p>
          <a:p>
            <a:pPr algn="ctr" defTabSz="711200">
              <a:spcBef>
                <a:spcPct val="0"/>
              </a:spcBef>
            </a:pPr>
            <a:r>
              <a:rPr lang="ru-RU" sz="700" i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( </a:t>
            </a:r>
            <a:r>
              <a:rPr lang="ru-RU" sz="700" i="1" dirty="0">
                <a:solidFill>
                  <a:srgbClr val="FF0000"/>
                </a:solidFill>
                <a:latin typeface="Century Gothic" panose="020B0502020202020204" pitchFamily="34" charset="0"/>
              </a:rPr>
              <a:t>стаж </a:t>
            </a:r>
            <a:r>
              <a:rPr lang="ru-RU" sz="700" i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4 года+  требования)</a:t>
            </a:r>
            <a:endParaRPr lang="ru-RU" sz="700" i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lvl="0" algn="ctr" defTabSz="711200">
              <a:spcBef>
                <a:spcPct val="0"/>
              </a:spcBef>
            </a:pPr>
            <a:endParaRPr lang="ru-RU" sz="700" i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104" name="Скругленный прямоугольник 103"/>
          <p:cNvSpPr/>
          <p:nvPr/>
        </p:nvSpPr>
        <p:spPr>
          <a:xfrm>
            <a:off x="10933372" y="4303717"/>
            <a:ext cx="1071268" cy="967903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lvl="0" algn="ctr" defTabSz="1022350">
              <a:spcBef>
                <a:spcPct val="0"/>
              </a:spcBef>
            </a:pPr>
            <a:r>
              <a:rPr lang="ru-RU" sz="1200" b="1" dirty="0" err="1" smtClean="0">
                <a:solidFill>
                  <a:srgbClr val="002060"/>
                </a:solidFill>
                <a:latin typeface="Century Gothic" panose="020B0502020202020204" pitchFamily="34" charset="0"/>
              </a:rPr>
              <a:t>ОблУО</a:t>
            </a:r>
            <a:endParaRPr lang="ru-RU" sz="12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77564" y="1064923"/>
            <a:ext cx="896214" cy="1167638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r>
              <a:rPr lang="ru-RU" sz="12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Без категории</a:t>
            </a:r>
            <a:endParaRPr lang="ru-RU" sz="12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5601637" y="4341971"/>
            <a:ext cx="893167" cy="980854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ru-RU" sz="1100" b="1" dirty="0" smtClean="0">
              <a:solidFill>
                <a:srgbClr val="C0000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ru-RU" sz="11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Педагог-исследователь</a:t>
            </a:r>
          </a:p>
          <a:p>
            <a:pPr algn="ctr"/>
            <a:endParaRPr lang="ru-RU" sz="11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44" name="Скругленный прямоугольник 43"/>
          <p:cNvSpPr/>
          <p:nvPr/>
        </p:nvSpPr>
        <p:spPr>
          <a:xfrm>
            <a:off x="5593959" y="5742433"/>
            <a:ext cx="900845" cy="729619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r>
              <a:rPr lang="ru-RU" sz="11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Педагог-мастер</a:t>
            </a:r>
            <a:endParaRPr lang="ru-RU" sz="11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60" name="Стрелка вправо 59"/>
          <p:cNvSpPr/>
          <p:nvPr/>
        </p:nvSpPr>
        <p:spPr>
          <a:xfrm>
            <a:off x="10700917" y="2089230"/>
            <a:ext cx="235842" cy="247152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Century Gothic" panose="020B0502020202020204" pitchFamily="34" charset="0"/>
            </a:endParaRPr>
          </a:p>
        </p:txBody>
      </p:sp>
      <p:sp>
        <p:nvSpPr>
          <p:cNvPr id="62" name="Стрелка вправо 61"/>
          <p:cNvSpPr/>
          <p:nvPr/>
        </p:nvSpPr>
        <p:spPr>
          <a:xfrm>
            <a:off x="10700917" y="3375231"/>
            <a:ext cx="235842" cy="247152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Century Gothic" panose="020B0502020202020204" pitchFamily="34" charset="0"/>
            </a:endParaRPr>
          </a:p>
        </p:txBody>
      </p:sp>
      <p:sp>
        <p:nvSpPr>
          <p:cNvPr id="63" name="Стрелка вправо 62"/>
          <p:cNvSpPr/>
          <p:nvPr/>
        </p:nvSpPr>
        <p:spPr>
          <a:xfrm>
            <a:off x="10684958" y="4724165"/>
            <a:ext cx="235842" cy="247152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Century Gothic" panose="020B0502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219951" y="56591"/>
            <a:ext cx="34854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Предлагаемая модель для педагогов дошкольных организаций</a:t>
            </a:r>
            <a:endParaRPr lang="ru-RU" sz="12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385901" y="156155"/>
            <a:ext cx="3324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Действующая модель</a:t>
            </a:r>
            <a:endParaRPr lang="ru-RU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5499100" y="217041"/>
            <a:ext cx="0" cy="64646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8712539"/>
              </p:ext>
            </p:extLst>
          </p:nvPr>
        </p:nvGraphicFramePr>
        <p:xfrm>
          <a:off x="1021277" y="702554"/>
          <a:ext cx="4381995" cy="5765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8502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99697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000" b="1" dirty="0" smtClean="0">
                          <a:solidFill>
                            <a:srgbClr val="002060"/>
                          </a:solidFill>
                        </a:rPr>
                        <a:t>Очередная</a:t>
                      </a:r>
                      <a:endParaRPr lang="ru-RU" sz="10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b="1" dirty="0" smtClean="0">
                          <a:solidFill>
                            <a:srgbClr val="002060"/>
                          </a:solidFill>
                        </a:rPr>
                        <a:t>Досрочная </a:t>
                      </a:r>
                      <a:endParaRPr lang="ru-RU" sz="10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135416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solidFill>
                            <a:srgbClr val="002060"/>
                          </a:solidFill>
                        </a:rPr>
                        <a:t>Не подлежит аттестации в течение 3- х лет</a:t>
                      </a:r>
                    </a:p>
                    <a:p>
                      <a:endParaRPr lang="ru-RU" sz="1000" dirty="0" smtClean="0">
                        <a:solidFill>
                          <a:srgbClr val="002060"/>
                        </a:solidFill>
                      </a:endParaRPr>
                    </a:p>
                    <a:p>
                      <a:r>
                        <a:rPr lang="ru-RU" sz="1000" dirty="0" err="1" smtClean="0">
                          <a:solidFill>
                            <a:srgbClr val="002060"/>
                          </a:solidFill>
                        </a:rPr>
                        <a:t>искл</a:t>
                      </a:r>
                      <a:r>
                        <a:rPr lang="ru-RU" sz="1000" dirty="0" smtClean="0">
                          <a:solidFill>
                            <a:srgbClr val="002060"/>
                          </a:solidFill>
                        </a:rPr>
                        <a:t>. - магистры </a:t>
                      </a:r>
                    </a:p>
                    <a:p>
                      <a:endParaRPr lang="ru-RU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b="1" u="none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 вторую квалификационную категорию</a:t>
                      </a:r>
                      <a:r>
                        <a:rPr lang="ru-RU" sz="1000" b="1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ru-RU" sz="10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 Стаж не менее одного года;</a:t>
                      </a:r>
                    </a:p>
                    <a:p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</a:t>
                      </a:r>
                      <a:r>
                        <a:rPr lang="ru-RU" sz="1000" kern="1200" baseline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Диплом с отличием/</a:t>
                      </a:r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«</a:t>
                      </a:r>
                      <a:r>
                        <a:rPr lang="ru-RU" sz="1000" kern="1200" dirty="0" err="1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Болашақ</a:t>
                      </a:r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»  </a:t>
                      </a:r>
                    </a:p>
                    <a:p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 Перешедшие с производства, стаж не менее трех лет;</a:t>
                      </a:r>
                    </a:p>
                    <a:p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 Прошедшие повышение квалификации по уровневым курсам</a:t>
                      </a:r>
                      <a:endParaRPr lang="ru-RU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Подлежат аттестации со стажем не менее 3-х лет</a:t>
                      </a:r>
                      <a:endParaRPr lang="ru-RU" sz="10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На первую квалификационную категорию:</a:t>
                      </a:r>
                      <a:br>
                        <a:rPr lang="ru-RU" sz="10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1. Перешедшие из вуза , стаж не менее трех лет и магистр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2. Имеющие вторую категорию, победитель профессиональных конкурсов, педагогических олимпиад областного уровня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595783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Стаж не менее 4 лет/кандидат наук , стаж не менее 2 лет;</a:t>
                      </a:r>
                      <a:r>
                        <a:rPr lang="ru-RU" sz="1000" kern="1200" baseline="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доктор наук  и стаж работы в должности учителя не менее 1 года</a:t>
                      </a:r>
                      <a:endParaRPr lang="ru-RU" sz="10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На высшую квалификационную категорию:</a:t>
                      </a:r>
                      <a:br>
                        <a:rPr lang="ru-RU" sz="10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1. Имеющие первую категорию, подготовившие участников олимпиад областного уровня или участников республиканского или международного уровня      </a:t>
                      </a:r>
                    </a:p>
                    <a:p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2. Обобщившие опыт на областном или на республиканском, или международном уровне</a:t>
                      </a:r>
                    </a:p>
                    <a:p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3. Перешедшие с производства, стаж не менее 5 г.</a:t>
                      </a:r>
                    </a:p>
                    <a:p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4. Имеющие академическую степень магистра и стаж не менее 4 г.   </a:t>
                      </a:r>
                      <a:endParaRPr lang="ru-RU" sz="10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Подтверждение</a:t>
                      </a:r>
                    </a:p>
                    <a:p>
                      <a:pPr marL="0" algn="l" defTabSz="914400" rtl="0" eaLnBrk="1" latinLnBrk="0" hangingPunct="1"/>
                      <a:r>
                        <a:rPr lang="ru-RU" sz="1000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Стаж не менее 5 лет, кандидат наук, стаж работы в должности учителя не менее 3 лет или ученой степени доктора наук стаж в должности учителя не менее 2 лет</a:t>
                      </a:r>
                      <a:endParaRPr lang="ru-RU" sz="10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ru-RU" sz="100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5" name="Скругленный прямоугольник 34"/>
          <p:cNvSpPr/>
          <p:nvPr/>
        </p:nvSpPr>
        <p:spPr>
          <a:xfrm>
            <a:off x="6596163" y="5742433"/>
            <a:ext cx="2137639" cy="729620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lvl="0" algn="ctr" defTabSz="711200">
              <a:spcBef>
                <a:spcPct val="0"/>
              </a:spcBef>
            </a:pPr>
            <a:endParaRPr lang="ru-RU" sz="1200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lvl="0" algn="ctr" defTabSz="711200">
              <a:spcBef>
                <a:spcPct val="0"/>
              </a:spcBef>
            </a:pPr>
            <a:r>
              <a:rPr lang="ru-RU" sz="12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Наличие категории «педагог-исследователь» </a:t>
            </a:r>
          </a:p>
          <a:p>
            <a:pPr algn="ctr" defTabSz="711200">
              <a:spcBef>
                <a:spcPct val="0"/>
              </a:spcBef>
            </a:pPr>
            <a:endParaRPr lang="ru-RU" sz="1000" i="1" dirty="0" smtClean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algn="ctr" defTabSz="711200">
              <a:spcBef>
                <a:spcPct val="0"/>
              </a:spcBef>
            </a:pPr>
            <a:r>
              <a:rPr lang="ru-RU" sz="1000" i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( </a:t>
            </a:r>
            <a:r>
              <a:rPr lang="ru-RU" sz="1000" i="1" dirty="0">
                <a:solidFill>
                  <a:srgbClr val="FF0000"/>
                </a:solidFill>
                <a:latin typeface="Century Gothic" panose="020B0502020202020204" pitchFamily="34" charset="0"/>
              </a:rPr>
              <a:t>стаж </a:t>
            </a:r>
            <a:r>
              <a:rPr lang="ru-RU" sz="1000" i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5 лет+  </a:t>
            </a:r>
            <a:r>
              <a:rPr lang="ru-RU" sz="1000" i="1" dirty="0">
                <a:solidFill>
                  <a:srgbClr val="FF0000"/>
                </a:solidFill>
                <a:latin typeface="Century Gothic" panose="020B0502020202020204" pitchFamily="34" charset="0"/>
              </a:rPr>
              <a:t>требования)</a:t>
            </a:r>
          </a:p>
          <a:p>
            <a:pPr lvl="0" algn="ctr" defTabSz="711200">
              <a:spcBef>
                <a:spcPct val="0"/>
              </a:spcBef>
            </a:pPr>
            <a:endParaRPr lang="ru-RU" sz="1200" i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39" name="Скругленный прямоугольник 38"/>
          <p:cNvSpPr/>
          <p:nvPr/>
        </p:nvSpPr>
        <p:spPr>
          <a:xfrm>
            <a:off x="10933371" y="5621029"/>
            <a:ext cx="1036541" cy="851023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lvl="0" algn="ctr" defTabSz="1022350">
              <a:spcBef>
                <a:spcPct val="0"/>
              </a:spcBef>
            </a:pPr>
            <a:r>
              <a:rPr lang="ru-RU" sz="12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НИШ  </a:t>
            </a:r>
            <a:endParaRPr lang="ru-RU" sz="7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10074627" y="1112319"/>
            <a:ext cx="621883" cy="5359734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36000" rtlCol="0" anchor="ctr"/>
          <a:lstStyle/>
          <a:p>
            <a:pPr lvl="0" algn="ctr" defTabSz="711200">
              <a:spcBef>
                <a:spcPct val="0"/>
              </a:spcBef>
            </a:pPr>
            <a:r>
              <a:rPr lang="ru-RU" sz="16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2-этап: комплексное обобщение </a:t>
            </a:r>
            <a:r>
              <a:rPr lang="ru-RU" sz="16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итогов деятельности</a:t>
            </a:r>
            <a:endParaRPr lang="ru-RU" sz="11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48" name="Скругленный прямоугольник 47"/>
          <p:cNvSpPr/>
          <p:nvPr/>
        </p:nvSpPr>
        <p:spPr>
          <a:xfrm>
            <a:off x="6596163" y="2004365"/>
            <a:ext cx="2137639" cy="779011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marL="171450" lvl="0" indent="-171450" algn="ctr" defTabSz="711200">
              <a:spcBef>
                <a:spcPct val="0"/>
              </a:spcBef>
              <a:buFontTx/>
              <a:buChar char="-"/>
            </a:pPr>
            <a:endParaRPr lang="ru-RU" sz="1000" i="1" dirty="0" smtClean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marL="171450" indent="-171450" algn="ctr" defTabSz="711200">
              <a:spcBef>
                <a:spcPct val="0"/>
              </a:spcBef>
              <a:buFontTx/>
              <a:buChar char="-"/>
            </a:pPr>
            <a:r>
              <a:rPr lang="ru-RU" sz="1000" dirty="0" err="1">
                <a:solidFill>
                  <a:srgbClr val="00B050"/>
                </a:solidFill>
                <a:latin typeface="Century Gothic" panose="020B0502020202020204" pitchFamily="34" charset="0"/>
              </a:rPr>
              <a:t>Послесреднее</a:t>
            </a:r>
            <a:r>
              <a:rPr lang="ru-RU" sz="1000" dirty="0">
                <a:solidFill>
                  <a:srgbClr val="00B050"/>
                </a:solidFill>
                <a:latin typeface="Century Gothic" panose="020B0502020202020204" pitchFamily="34" charset="0"/>
              </a:rPr>
              <a:t>/высшее педагогическое дошкольное </a:t>
            </a:r>
            <a:r>
              <a:rPr lang="ru-RU" sz="1000" dirty="0" smtClean="0">
                <a:solidFill>
                  <a:srgbClr val="00B050"/>
                </a:solidFill>
                <a:latin typeface="Century Gothic" panose="020B0502020202020204" pitchFamily="34" charset="0"/>
              </a:rPr>
              <a:t>образование</a:t>
            </a:r>
            <a:endParaRPr lang="ru-RU" sz="1000" i="1" dirty="0">
              <a:solidFill>
                <a:srgbClr val="00B050"/>
              </a:solidFill>
              <a:latin typeface="Century Gothic" panose="020B0502020202020204" pitchFamily="34" charset="0"/>
            </a:endParaRPr>
          </a:p>
          <a:p>
            <a:pPr lvl="0" algn="ctr" defTabSz="711200">
              <a:spcBef>
                <a:spcPct val="0"/>
              </a:spcBef>
            </a:pPr>
            <a:r>
              <a:rPr lang="ru-RU" sz="1000" i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(для всех педагогов ДО</a:t>
            </a:r>
            <a:r>
              <a:rPr lang="kk-KZ" sz="1000" i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; </a:t>
            </a:r>
          </a:p>
          <a:p>
            <a:pPr lvl="0" algn="ctr" defTabSz="711200">
              <a:spcBef>
                <a:spcPct val="0"/>
              </a:spcBef>
            </a:pPr>
            <a:r>
              <a:rPr lang="ru-RU" sz="1000" i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стаж 2 года + требования)</a:t>
            </a:r>
          </a:p>
          <a:p>
            <a:pPr algn="ctr" defTabSz="711200">
              <a:spcBef>
                <a:spcPct val="0"/>
              </a:spcBef>
            </a:pPr>
            <a:endParaRPr lang="ru-RU" sz="10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52" name="Скругленный прямоугольник 51"/>
          <p:cNvSpPr/>
          <p:nvPr/>
        </p:nvSpPr>
        <p:spPr>
          <a:xfrm>
            <a:off x="5626789" y="1130736"/>
            <a:ext cx="868015" cy="676117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r>
              <a:rPr lang="ru-RU" sz="11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Педагог</a:t>
            </a:r>
          </a:p>
          <a:p>
            <a:pPr algn="ctr"/>
            <a:endParaRPr lang="ru-RU" sz="11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56" name="Скругленный прямоугольник 55"/>
          <p:cNvSpPr/>
          <p:nvPr/>
        </p:nvSpPr>
        <p:spPr>
          <a:xfrm>
            <a:off x="5601637" y="2004365"/>
            <a:ext cx="893167" cy="779011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ru-RU" sz="1100" b="1" dirty="0" smtClean="0">
              <a:solidFill>
                <a:srgbClr val="C0000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ru-RU" sz="11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Педагог-модератор</a:t>
            </a:r>
            <a:endParaRPr lang="ru-RU" sz="11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  <a:p>
            <a:pPr algn="ctr"/>
            <a:endParaRPr lang="ru-RU" sz="11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74" name="Скругленный прямоугольник 73"/>
          <p:cNvSpPr/>
          <p:nvPr/>
        </p:nvSpPr>
        <p:spPr>
          <a:xfrm>
            <a:off x="6596163" y="2851755"/>
            <a:ext cx="2137639" cy="1186239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lvl="0" algn="ctr" defTabSz="711200">
              <a:spcBef>
                <a:spcPct val="0"/>
              </a:spcBef>
            </a:pPr>
            <a:endParaRPr lang="ru-RU" sz="700" dirty="0" smtClean="0">
              <a:solidFill>
                <a:srgbClr val="00B050"/>
              </a:solidFill>
              <a:latin typeface="Century Gothic" panose="020B0502020202020204" pitchFamily="34" charset="0"/>
            </a:endParaRPr>
          </a:p>
          <a:p>
            <a:pPr lvl="0" algn="ctr" defTabSz="711200">
              <a:spcBef>
                <a:spcPct val="0"/>
              </a:spcBef>
            </a:pPr>
            <a:r>
              <a:rPr lang="ru-RU" sz="7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- Транслирование педагогического </a:t>
            </a:r>
            <a:r>
              <a:rPr lang="ru-RU" sz="700" dirty="0">
                <a:solidFill>
                  <a:schemeClr val="tx1"/>
                </a:solidFill>
                <a:latin typeface="Century Gothic" panose="020B0502020202020204" pitchFamily="34" charset="0"/>
              </a:rPr>
              <a:t>опыта  практических  результатов  своей     профессиональной деятельности,  </a:t>
            </a:r>
            <a:r>
              <a:rPr lang="ru-RU" sz="7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активное  участие  </a:t>
            </a:r>
            <a:r>
              <a:rPr lang="ru-RU" sz="700" dirty="0">
                <a:solidFill>
                  <a:schemeClr val="tx1"/>
                </a:solidFill>
                <a:latin typeface="Century Gothic" panose="020B0502020202020204" pitchFamily="34" charset="0"/>
              </a:rPr>
              <a:t>в  работе  методических    объединений, конференций, семинаров городского, областного уровня.</a:t>
            </a:r>
            <a:endParaRPr lang="ru-RU" sz="700" dirty="0" smtClean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711200">
              <a:spcBef>
                <a:spcPct val="0"/>
              </a:spcBef>
            </a:pPr>
            <a:r>
              <a:rPr lang="ru-RU" sz="7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Победители городских, областных конкурсов;</a:t>
            </a:r>
            <a:r>
              <a:rPr lang="ru-RU" sz="800" i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endParaRPr lang="ru-RU" sz="800" i="1" dirty="0" smtClean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711200">
              <a:spcBef>
                <a:spcPct val="0"/>
              </a:spcBef>
            </a:pPr>
            <a:r>
              <a:rPr lang="ru-RU" sz="700" i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(для </a:t>
            </a:r>
            <a:r>
              <a:rPr lang="ru-RU" sz="700" i="1" dirty="0">
                <a:solidFill>
                  <a:schemeClr val="tx1"/>
                </a:solidFill>
                <a:latin typeface="Century Gothic" panose="020B0502020202020204" pitchFamily="34" charset="0"/>
              </a:rPr>
              <a:t>всех </a:t>
            </a:r>
            <a:r>
              <a:rPr lang="ru-RU" sz="700" i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педагогов ДО;</a:t>
            </a:r>
          </a:p>
          <a:p>
            <a:pPr algn="ctr" defTabSz="711200">
              <a:spcBef>
                <a:spcPct val="0"/>
              </a:spcBef>
            </a:pPr>
            <a:r>
              <a:rPr lang="ru-RU" sz="700" i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стаж 3 года+ требования)</a:t>
            </a:r>
            <a:endParaRPr lang="ru-RU" sz="700" i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711200">
              <a:spcBef>
                <a:spcPct val="0"/>
              </a:spcBef>
            </a:pPr>
            <a:endParaRPr lang="ru-RU" sz="10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9" name="Скругленный прямоугольник 78"/>
          <p:cNvSpPr/>
          <p:nvPr/>
        </p:nvSpPr>
        <p:spPr>
          <a:xfrm>
            <a:off x="5601637" y="2894773"/>
            <a:ext cx="893167" cy="1064113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endParaRPr lang="ru-RU" sz="1100" b="1" dirty="0" smtClean="0">
              <a:solidFill>
                <a:srgbClr val="C00000"/>
              </a:solidFill>
              <a:latin typeface="Century Gothic" panose="020B0502020202020204" pitchFamily="34" charset="0"/>
            </a:endParaRPr>
          </a:p>
          <a:p>
            <a:pPr algn="ctr"/>
            <a:endParaRPr lang="ru-RU" sz="11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ru-RU" sz="11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Педагог-эксперт</a:t>
            </a:r>
          </a:p>
          <a:p>
            <a:pPr algn="ctr"/>
            <a:endParaRPr lang="ru-RU" sz="11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  <a:p>
            <a:pPr algn="ctr"/>
            <a:endParaRPr lang="ru-RU" sz="11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88" name="Стрелка вправо 87"/>
          <p:cNvSpPr/>
          <p:nvPr/>
        </p:nvSpPr>
        <p:spPr>
          <a:xfrm>
            <a:off x="10700917" y="5932683"/>
            <a:ext cx="235842" cy="247152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Century Gothic" panose="020B0502020202020204" pitchFamily="34" charset="0"/>
            </a:endParaRPr>
          </a:p>
        </p:txBody>
      </p:sp>
      <p:sp>
        <p:nvSpPr>
          <p:cNvPr id="92" name="Стрелка вправо 91"/>
          <p:cNvSpPr/>
          <p:nvPr/>
        </p:nvSpPr>
        <p:spPr>
          <a:xfrm>
            <a:off x="9782778" y="3774834"/>
            <a:ext cx="235842" cy="247152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Century Gothic" panose="020B0502020202020204" pitchFamily="34" charset="0"/>
            </a:endParaRPr>
          </a:p>
        </p:txBody>
      </p:sp>
      <p:sp>
        <p:nvSpPr>
          <p:cNvPr id="93" name="Стрелка вправо 92"/>
          <p:cNvSpPr/>
          <p:nvPr/>
        </p:nvSpPr>
        <p:spPr>
          <a:xfrm>
            <a:off x="8762526" y="3784053"/>
            <a:ext cx="235842" cy="237933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Century Gothic" panose="020B0502020202020204" pitchFamily="34" charset="0"/>
            </a:endParaRPr>
          </a:p>
        </p:txBody>
      </p:sp>
      <p:sp>
        <p:nvSpPr>
          <p:cNvPr id="95" name="Стрелка вправо 94"/>
          <p:cNvSpPr/>
          <p:nvPr/>
        </p:nvSpPr>
        <p:spPr>
          <a:xfrm>
            <a:off x="8760895" y="2630049"/>
            <a:ext cx="235842" cy="237933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Century Gothic" panose="020B0502020202020204" pitchFamily="34" charset="0"/>
            </a:endParaRPr>
          </a:p>
        </p:txBody>
      </p:sp>
      <p:sp>
        <p:nvSpPr>
          <p:cNvPr id="96" name="Стрелка вправо 95"/>
          <p:cNvSpPr/>
          <p:nvPr/>
        </p:nvSpPr>
        <p:spPr>
          <a:xfrm>
            <a:off x="8760895" y="4896222"/>
            <a:ext cx="235842" cy="237933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Century Gothic" panose="020B0502020202020204" pitchFamily="34" charset="0"/>
            </a:endParaRPr>
          </a:p>
        </p:txBody>
      </p:sp>
      <p:sp>
        <p:nvSpPr>
          <p:cNvPr id="97" name="Стрелка вправо 96"/>
          <p:cNvSpPr/>
          <p:nvPr/>
        </p:nvSpPr>
        <p:spPr>
          <a:xfrm>
            <a:off x="8747534" y="5907045"/>
            <a:ext cx="235842" cy="237933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Century Gothic" panose="020B0502020202020204" pitchFamily="34" charset="0"/>
            </a:endParaRPr>
          </a:p>
        </p:txBody>
      </p:sp>
      <p:sp>
        <p:nvSpPr>
          <p:cNvPr id="98" name="Скругленный прямоугольник 97"/>
          <p:cNvSpPr/>
          <p:nvPr/>
        </p:nvSpPr>
        <p:spPr>
          <a:xfrm>
            <a:off x="8996736" y="1130737"/>
            <a:ext cx="669753" cy="5341316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36000" rtlCol="0" anchor="ctr"/>
          <a:lstStyle/>
          <a:p>
            <a:pPr lvl="0" algn="ctr" defTabSz="711200">
              <a:spcBef>
                <a:spcPct val="0"/>
              </a:spcBef>
            </a:pPr>
            <a:r>
              <a:rPr lang="ru-RU" sz="16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1-этап: национальное квалификационное тестирование</a:t>
            </a:r>
            <a:endParaRPr lang="ru-RU" sz="11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684958" y="264163"/>
            <a:ext cx="161517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100" i="1" dirty="0">
                <a:solidFill>
                  <a:srgbClr val="002060"/>
                </a:solidFill>
                <a:latin typeface="Century Gothic" panose="020B0502020202020204" pitchFamily="34" charset="0"/>
              </a:rPr>
              <a:t>Решение аттестационной </a:t>
            </a:r>
            <a:r>
              <a:rPr lang="ru-RU" sz="1100" i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комиссии на уровне: </a:t>
            </a:r>
            <a:endParaRPr lang="ru-RU" sz="1100" i="1" dirty="0">
              <a:latin typeface="Century Gothic" panose="020B0502020202020204" pitchFamily="34" charset="0"/>
            </a:endParaRPr>
          </a:p>
        </p:txBody>
      </p:sp>
      <p:sp>
        <p:nvSpPr>
          <p:cNvPr id="99" name="Прямоугольник 98"/>
          <p:cNvSpPr/>
          <p:nvPr/>
        </p:nvSpPr>
        <p:spPr>
          <a:xfrm>
            <a:off x="5593959" y="6517185"/>
            <a:ext cx="641068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i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*Предусматривается досрочная аттестация на каждом этапе</a:t>
            </a:r>
            <a:endParaRPr lang="ru-RU" sz="1400" b="1" i="1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100" name="Прямоугольник 99"/>
          <p:cNvSpPr/>
          <p:nvPr/>
        </p:nvSpPr>
        <p:spPr>
          <a:xfrm>
            <a:off x="9056109" y="677311"/>
            <a:ext cx="1615176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100" i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Этапы аттестации</a:t>
            </a:r>
            <a:endParaRPr lang="ru-RU" sz="1100" i="1" dirty="0">
              <a:latin typeface="Century Gothic" panose="020B0502020202020204" pitchFamily="34" charset="0"/>
            </a:endParaRPr>
          </a:p>
        </p:txBody>
      </p:sp>
      <p:sp>
        <p:nvSpPr>
          <p:cNvPr id="101" name="Прямоугольник 100"/>
          <p:cNvSpPr/>
          <p:nvPr/>
        </p:nvSpPr>
        <p:spPr>
          <a:xfrm>
            <a:off x="6915167" y="679552"/>
            <a:ext cx="1615176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100" i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Требования</a:t>
            </a:r>
            <a:endParaRPr lang="ru-RU" sz="1100" i="1" dirty="0">
              <a:latin typeface="Century Gothic" panose="020B0502020202020204" pitchFamily="34" charset="0"/>
            </a:endParaRPr>
          </a:p>
        </p:txBody>
      </p:sp>
      <p:sp>
        <p:nvSpPr>
          <p:cNvPr id="103" name="Прямоугольник 102"/>
          <p:cNvSpPr/>
          <p:nvPr/>
        </p:nvSpPr>
        <p:spPr>
          <a:xfrm>
            <a:off x="5299991" y="664450"/>
            <a:ext cx="1615176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100" i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Категории</a:t>
            </a:r>
            <a:endParaRPr lang="ru-RU" sz="1100" i="1" dirty="0">
              <a:latin typeface="Century Gothic" panose="020B0502020202020204" pitchFamily="34" charset="0"/>
            </a:endParaRPr>
          </a:p>
        </p:txBody>
      </p:sp>
      <p:sp>
        <p:nvSpPr>
          <p:cNvPr id="41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9278517" y="6459837"/>
            <a:ext cx="2844800" cy="365125"/>
          </a:xfrm>
        </p:spPr>
        <p:txBody>
          <a:bodyPr/>
          <a:lstStyle/>
          <a:p>
            <a:fld id="{290F8FE1-D312-4C01-8616-14340EB4CBE8}" type="slidenum">
              <a:rPr lang="ru-RU" sz="1600" smtClean="0">
                <a:solidFill>
                  <a:prstClr val="black">
                    <a:tint val="75000"/>
                  </a:prstClr>
                </a:solidFill>
                <a:latin typeface="Century Gothic" panose="020B0502020202020204" pitchFamily="34" charset="0"/>
              </a:rPr>
              <a:pPr/>
              <a:t>6</a:t>
            </a:fld>
            <a:endParaRPr lang="ru-RU" sz="1600" dirty="0">
              <a:solidFill>
                <a:prstClr val="black">
                  <a:tint val="75000"/>
                </a:prstClr>
              </a:solidFill>
              <a:latin typeface="Century Gothic" panose="020B0502020202020204" pitchFamily="34" charset="0"/>
            </a:endParaRPr>
          </a:p>
        </p:txBody>
      </p:sp>
      <p:sp>
        <p:nvSpPr>
          <p:cNvPr id="42" name="Скругленный прямоугольник 41"/>
          <p:cNvSpPr/>
          <p:nvPr/>
        </p:nvSpPr>
        <p:spPr>
          <a:xfrm>
            <a:off x="10942128" y="1581951"/>
            <a:ext cx="1100835" cy="1037405"/>
          </a:xfrm>
          <a:prstGeom prst="roundRect">
            <a:avLst>
              <a:gd name="adj" fmla="val 448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lvl="0" algn="ctr" defTabSz="1022350">
              <a:spcBef>
                <a:spcPct val="0"/>
              </a:spcBef>
            </a:pPr>
            <a:r>
              <a:rPr lang="ru-RU" sz="12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Дошкольная организация</a:t>
            </a:r>
            <a:endParaRPr lang="ru-RU" sz="12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7195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Прямоугольник 82"/>
          <p:cNvSpPr/>
          <p:nvPr/>
        </p:nvSpPr>
        <p:spPr>
          <a:xfrm>
            <a:off x="1683510" y="673408"/>
            <a:ext cx="8902984" cy="17933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1" name="Прямоугольник 80"/>
          <p:cNvSpPr/>
          <p:nvPr/>
        </p:nvSpPr>
        <p:spPr>
          <a:xfrm>
            <a:off x="684046" y="2613851"/>
            <a:ext cx="5227675" cy="38064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7" name="Прямоугольник 66"/>
          <p:cNvSpPr/>
          <p:nvPr/>
        </p:nvSpPr>
        <p:spPr>
          <a:xfrm>
            <a:off x="6400806" y="2518154"/>
            <a:ext cx="5188688" cy="39021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684046" y="202317"/>
            <a:ext cx="10905448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СТРУКТУРА АТТЕСТАЦИИ </a:t>
            </a:r>
            <a:endParaRPr lang="ru-RU" sz="24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381691" y="818707"/>
            <a:ext cx="7655442" cy="1499192"/>
          </a:xfrm>
          <a:prstGeom prst="rect">
            <a:avLst/>
          </a:prstGeom>
          <a:solidFill>
            <a:schemeClr val="bg1"/>
          </a:solidFill>
          <a:ln w="38100">
            <a:solidFill>
              <a:srgbClr val="00206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ПЕДАГОГ</a:t>
            </a:r>
          </a:p>
          <a:p>
            <a:pPr algn="ctr"/>
            <a:r>
              <a:rPr lang="kk-KZ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«ПЕДАГОГ – МОДЕРАТОР»</a:t>
            </a:r>
          </a:p>
          <a:p>
            <a:pPr algn="ctr"/>
            <a:r>
              <a:rPr lang="kk-KZ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«ПЕДАГОГ – ЭКСПЕРТ»</a:t>
            </a:r>
          </a:p>
          <a:p>
            <a:pPr algn="ctr"/>
            <a:r>
              <a:rPr lang="kk-KZ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«ПЕДАГОГ – ИССЛЕДОВАТЕЛЬ»</a:t>
            </a:r>
          </a:p>
          <a:p>
            <a:pPr algn="ctr"/>
            <a:r>
              <a:rPr lang="kk-KZ" sz="1600" dirty="0">
                <a:solidFill>
                  <a:srgbClr val="002060"/>
                </a:solidFill>
                <a:latin typeface="Century Gothic" panose="020B0502020202020204" pitchFamily="34" charset="0"/>
              </a:rPr>
              <a:t>«ПЕДАГОГ – МАСТЕР»</a:t>
            </a:r>
          </a:p>
          <a:p>
            <a:pPr algn="ctr"/>
            <a:endParaRPr lang="kk-KZ" sz="16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50" name="Прямоугольник 49"/>
          <p:cNvSpPr/>
          <p:nvPr/>
        </p:nvSpPr>
        <p:spPr>
          <a:xfrm>
            <a:off x="1066819" y="2860157"/>
            <a:ext cx="4419600" cy="1137685"/>
          </a:xfrm>
          <a:prstGeom prst="rect">
            <a:avLst/>
          </a:prstGeom>
          <a:solidFill>
            <a:schemeClr val="bg1"/>
          </a:solidFill>
          <a:ln w="38100">
            <a:solidFill>
              <a:srgbClr val="00206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НАЦИОНАЛЬНЫЙ </a:t>
            </a:r>
          </a:p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КВАЛИФИКАЦИОННЫЙ ТЕСТ</a:t>
            </a:r>
          </a:p>
          <a:p>
            <a:pPr algn="ctr"/>
            <a:r>
              <a:rPr lang="ru-RU" sz="1400" i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70% - ПРЕДМЕТНЫЕ ЗНАНИЯ</a:t>
            </a:r>
          </a:p>
          <a:p>
            <a:pPr algn="ctr"/>
            <a:r>
              <a:rPr lang="ru-RU" sz="1400" i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30% - ПЕДАГОГИКА, ПСИХОЛОГИЯ, МЕТОДИКА</a:t>
            </a:r>
            <a:endParaRPr lang="kk-KZ" sz="1400" i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56" name="Прямоугольник 55"/>
          <p:cNvSpPr/>
          <p:nvPr/>
        </p:nvSpPr>
        <p:spPr>
          <a:xfrm>
            <a:off x="1066820" y="4472753"/>
            <a:ext cx="1814622" cy="1297178"/>
          </a:xfrm>
          <a:prstGeom prst="rect">
            <a:avLst/>
          </a:prstGeom>
          <a:solidFill>
            <a:schemeClr val="bg1"/>
          </a:solidFill>
          <a:ln w="38100">
            <a:solidFill>
              <a:srgbClr val="00206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Независимый центр оценки</a:t>
            </a:r>
          </a:p>
          <a:p>
            <a:pPr algn="ctr"/>
            <a:r>
              <a:rPr lang="kk-KZ" sz="1400" i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(платно 2400 тн.)</a:t>
            </a:r>
            <a:endParaRPr lang="kk-KZ" sz="1400" i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58" name="Прямоугольник 57"/>
          <p:cNvSpPr/>
          <p:nvPr/>
        </p:nvSpPr>
        <p:spPr>
          <a:xfrm>
            <a:off x="3838372" y="4472753"/>
            <a:ext cx="1648047" cy="1297178"/>
          </a:xfrm>
          <a:prstGeom prst="rect">
            <a:avLst/>
          </a:prstGeom>
          <a:solidFill>
            <a:schemeClr val="bg1"/>
          </a:solidFill>
          <a:ln w="38100">
            <a:solidFill>
              <a:srgbClr val="00206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Н Ц Т</a:t>
            </a:r>
          </a:p>
          <a:p>
            <a:pPr algn="ctr"/>
            <a:r>
              <a:rPr lang="kk-KZ" sz="1400" i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готовит тесты</a:t>
            </a:r>
            <a:endParaRPr lang="kk-KZ" sz="1400" i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44" name="Прямая со стрелкой 43"/>
          <p:cNvCxnSpPr/>
          <p:nvPr/>
        </p:nvCxnSpPr>
        <p:spPr>
          <a:xfrm>
            <a:off x="3351051" y="3997842"/>
            <a:ext cx="0" cy="2030811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Прямоугольник 59"/>
          <p:cNvSpPr/>
          <p:nvPr/>
        </p:nvSpPr>
        <p:spPr>
          <a:xfrm>
            <a:off x="1066820" y="5917029"/>
            <a:ext cx="4419599" cy="327813"/>
          </a:xfrm>
          <a:prstGeom prst="rect">
            <a:avLst/>
          </a:prstGeom>
          <a:solidFill>
            <a:schemeClr val="bg1"/>
          </a:solidFill>
          <a:ln w="38100">
            <a:solidFill>
              <a:srgbClr val="00206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k-KZ" sz="1400" b="1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kk-KZ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2 раза в год (май, ноябрь)</a:t>
            </a:r>
            <a:r>
              <a:rPr lang="kk-KZ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 </a:t>
            </a:r>
          </a:p>
          <a:p>
            <a:pPr algn="ctr"/>
            <a:endParaRPr lang="kk-KZ" sz="1400" i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46" name="Стрелка углом вверх 45"/>
          <p:cNvSpPr/>
          <p:nvPr/>
        </p:nvSpPr>
        <p:spPr>
          <a:xfrm rot="10800000">
            <a:off x="684046" y="1403489"/>
            <a:ext cx="999463" cy="1233379"/>
          </a:xfrm>
          <a:prstGeom prst="bentUpArrow">
            <a:avLst>
              <a:gd name="adj1" fmla="val 25000"/>
              <a:gd name="adj2" fmla="val 24412"/>
              <a:gd name="adj3" fmla="val 25000"/>
            </a:avLst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1" name="Прямая соединительная линия 60"/>
          <p:cNvCxnSpPr/>
          <p:nvPr/>
        </p:nvCxnSpPr>
        <p:spPr>
          <a:xfrm>
            <a:off x="1630345" y="4136061"/>
            <a:ext cx="3292548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 стрелкой 72"/>
          <p:cNvCxnSpPr/>
          <p:nvPr/>
        </p:nvCxnSpPr>
        <p:spPr>
          <a:xfrm>
            <a:off x="1630345" y="4136061"/>
            <a:ext cx="0" cy="368594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Прямая со стрелкой 73"/>
          <p:cNvCxnSpPr/>
          <p:nvPr/>
        </p:nvCxnSpPr>
        <p:spPr>
          <a:xfrm>
            <a:off x="4922893" y="4146691"/>
            <a:ext cx="0" cy="368594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Стрелка углом вверх 74"/>
          <p:cNvSpPr/>
          <p:nvPr/>
        </p:nvSpPr>
        <p:spPr>
          <a:xfrm rot="10800000" flipH="1">
            <a:off x="10586493" y="1371595"/>
            <a:ext cx="1003001" cy="1233379"/>
          </a:xfrm>
          <a:prstGeom prst="bentUpArrow">
            <a:avLst>
              <a:gd name="adj1" fmla="val 25000"/>
              <a:gd name="adj2" fmla="val 24412"/>
              <a:gd name="adj3" fmla="val 25000"/>
            </a:avLst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6" name="Прямоугольник 75"/>
          <p:cNvSpPr/>
          <p:nvPr/>
        </p:nvSpPr>
        <p:spPr>
          <a:xfrm>
            <a:off x="6727277" y="2977123"/>
            <a:ext cx="4419600" cy="1304146"/>
          </a:xfrm>
          <a:prstGeom prst="rect">
            <a:avLst/>
          </a:prstGeom>
          <a:solidFill>
            <a:schemeClr val="bg1"/>
          </a:solidFill>
          <a:ln w="38100">
            <a:solidFill>
              <a:srgbClr val="00206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КОМПЛЕКСНОЕ АНАЛИТИЧЕСКОЕ </a:t>
            </a:r>
          </a:p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ОБОЩЕНИЕ </a:t>
            </a:r>
          </a:p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ИТОГОВ ДЕЯТЕЛЬНОСТИ</a:t>
            </a:r>
          </a:p>
          <a:p>
            <a:pPr algn="ctr"/>
            <a:r>
              <a:rPr lang="ru-RU" sz="1400" i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(оценка, результаты обучающихся, результаты ЕНТ, ВОУД, олимпиад, конкурсов, участие учителя в работе МО)</a:t>
            </a:r>
            <a:endParaRPr lang="kk-KZ" sz="1400" i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77" name="Прямая со стрелкой 76"/>
          <p:cNvCxnSpPr/>
          <p:nvPr/>
        </p:nvCxnSpPr>
        <p:spPr>
          <a:xfrm>
            <a:off x="7617588" y="4281269"/>
            <a:ext cx="0" cy="623772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Прямоугольник 77"/>
          <p:cNvSpPr/>
          <p:nvPr/>
        </p:nvSpPr>
        <p:spPr>
          <a:xfrm>
            <a:off x="6757052" y="4653419"/>
            <a:ext cx="1821674" cy="669080"/>
          </a:xfrm>
          <a:prstGeom prst="rect">
            <a:avLst/>
          </a:prstGeom>
          <a:solidFill>
            <a:schemeClr val="bg1"/>
          </a:solidFill>
          <a:ln w="38100">
            <a:solidFill>
              <a:srgbClr val="00206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2 раза в год</a:t>
            </a:r>
          </a:p>
          <a:p>
            <a:pPr algn="ctr"/>
            <a:r>
              <a:rPr lang="kk-KZ" sz="1400" i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(июнь-декабрь)</a:t>
            </a:r>
            <a:endParaRPr lang="kk-KZ" sz="1400" i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79" name="Прямоугольник 78"/>
          <p:cNvSpPr/>
          <p:nvPr/>
        </p:nvSpPr>
        <p:spPr>
          <a:xfrm>
            <a:off x="9549831" y="4653418"/>
            <a:ext cx="1648047" cy="669081"/>
          </a:xfrm>
          <a:prstGeom prst="rect">
            <a:avLst/>
          </a:prstGeom>
          <a:solidFill>
            <a:schemeClr val="bg1"/>
          </a:solidFill>
          <a:ln w="38100">
            <a:solidFill>
              <a:srgbClr val="00206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2 раза в год</a:t>
            </a:r>
          </a:p>
          <a:p>
            <a:pPr algn="ctr"/>
            <a:r>
              <a:rPr lang="kk-KZ" sz="1400" i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(июнь-декабрь)</a:t>
            </a:r>
            <a:endParaRPr lang="kk-KZ" sz="1400" i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80" name="Прямая со стрелкой 79"/>
          <p:cNvCxnSpPr/>
          <p:nvPr/>
        </p:nvCxnSpPr>
        <p:spPr>
          <a:xfrm>
            <a:off x="10375861" y="4148458"/>
            <a:ext cx="0" cy="648589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" name="Picture 3" descr="E:\copy\СТЭЛЛА\НУЖНОЕ\ЛОГО-МОН (последний)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730" y="0"/>
            <a:ext cx="1332766" cy="1332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9258595" y="6333480"/>
            <a:ext cx="2844800" cy="365125"/>
          </a:xfrm>
        </p:spPr>
        <p:txBody>
          <a:bodyPr/>
          <a:lstStyle/>
          <a:p>
            <a:fld id="{290F8FE1-D312-4C01-8616-14340EB4CBE8}" type="slidenum">
              <a:rPr lang="ru-RU" sz="1600" smtClean="0">
                <a:solidFill>
                  <a:prstClr val="black">
                    <a:tint val="75000"/>
                  </a:prstClr>
                </a:solidFill>
                <a:latin typeface="Century Gothic" panose="020B0502020202020204" pitchFamily="34" charset="0"/>
              </a:rPr>
              <a:pPr/>
              <a:t>7</a:t>
            </a:fld>
            <a:endParaRPr lang="ru-RU" sz="1600">
              <a:solidFill>
                <a:prstClr val="black">
                  <a:tint val="75000"/>
                </a:prstClr>
              </a:solidFill>
              <a:latin typeface="Century Gothic" panose="020B0502020202020204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6757052" y="5452604"/>
            <a:ext cx="4440826" cy="598996"/>
          </a:xfrm>
          <a:prstGeom prst="rect">
            <a:avLst/>
          </a:prstGeom>
          <a:solidFill>
            <a:schemeClr val="bg1"/>
          </a:solidFill>
          <a:ln w="38100">
            <a:solidFill>
              <a:srgbClr val="00206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400" b="1" i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Оплата с 1 сентября и 1 января</a:t>
            </a:r>
          </a:p>
          <a:p>
            <a:pPr algn="ctr"/>
            <a:r>
              <a:rPr lang="kk-KZ" sz="1200" b="1" i="1" dirty="0">
                <a:solidFill>
                  <a:srgbClr val="FF0000"/>
                </a:solidFill>
                <a:latin typeface="Century Gothic" panose="020B0502020202020204" pitchFamily="34" charset="0"/>
              </a:rPr>
              <a:t>п</a:t>
            </a:r>
            <a:r>
              <a:rPr lang="kk-KZ" sz="1200" b="1" i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ри действующей аттестации – 1 раз с 1 сентября</a:t>
            </a:r>
            <a:endParaRPr lang="kk-KZ" sz="1200" b="1" i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94091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Stella.Ibraeva\Desktop\report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84242" y="1380007"/>
            <a:ext cx="2382145" cy="14801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9388" y="222527"/>
            <a:ext cx="11544177" cy="323185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</a:rPr>
              <a:t>СТРУКТУРА НАЦИОНАЛЬНОГО КВАЛИФИКАЦИОННОГО ТЕСТА</a:t>
            </a:r>
            <a:endParaRPr lang="ru-RU" sz="2400" b="1" dirty="0">
              <a:solidFill>
                <a:srgbClr val="4F81BD">
                  <a:lumMod val="50000"/>
                </a:srgbClr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74294328"/>
              </p:ext>
            </p:extLst>
          </p:nvPr>
        </p:nvGraphicFramePr>
        <p:xfrm>
          <a:off x="5007935" y="3051543"/>
          <a:ext cx="6612688" cy="271130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2717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38551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80675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Категории </a:t>
                      </a:r>
                      <a:endParaRPr lang="ru-RU" sz="1600" b="1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Для</a:t>
                      </a:r>
                      <a:r>
                        <a:rPr lang="ru-RU" sz="1600" b="1" baseline="0" dirty="0" smtClean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прохождения квалификационного теста</a:t>
                      </a:r>
                      <a:endParaRPr lang="ru-RU" sz="1600" b="1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7613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Педагог-мастер</a:t>
                      </a:r>
                      <a:endPara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C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90%</a:t>
                      </a:r>
                      <a:endParaRPr lang="ru-RU" sz="1600" b="1" dirty="0">
                        <a:solidFill>
                          <a:srgbClr val="C0000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7613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Педагог-исследователь</a:t>
                      </a:r>
                      <a:endPara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C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80%</a:t>
                      </a:r>
                      <a:endParaRPr lang="ru-RU" sz="1600" b="1" dirty="0">
                        <a:solidFill>
                          <a:srgbClr val="C0000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7613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Педагог-эксперт</a:t>
                      </a:r>
                      <a:endPara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C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70%</a:t>
                      </a:r>
                      <a:endParaRPr lang="ru-RU" sz="1600" b="1" dirty="0">
                        <a:solidFill>
                          <a:srgbClr val="C0000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7613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Педагог-модератор</a:t>
                      </a:r>
                      <a:endPara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C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60%</a:t>
                      </a:r>
                      <a:endParaRPr lang="ru-RU" sz="1600" b="1" dirty="0">
                        <a:solidFill>
                          <a:srgbClr val="C0000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5007935" y="757953"/>
            <a:ext cx="6592185" cy="33855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Предлагаемая модель</a:t>
            </a:r>
            <a:endParaRPr lang="ru-RU" sz="16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4719213" y="724395"/>
            <a:ext cx="11875" cy="5788763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Прямоугольник 12"/>
          <p:cNvSpPr/>
          <p:nvPr/>
        </p:nvSpPr>
        <p:spPr>
          <a:xfrm>
            <a:off x="191137" y="740049"/>
            <a:ext cx="4251229" cy="3046988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1200" b="1" dirty="0" smtClean="0">
                <a:solidFill>
                  <a:srgbClr val="002060"/>
                </a:solidFill>
                <a:latin typeface="Century Gothic" panose="020B0502020202020204" pitchFamily="34" charset="0"/>
                <a:ea typeface="Times New Roman"/>
              </a:rPr>
              <a:t>ДЕЙСТВУЮЩАЯ МОДЕЛЬ</a:t>
            </a:r>
          </a:p>
          <a:p>
            <a:endParaRPr lang="ru-RU" sz="1200" dirty="0">
              <a:solidFill>
                <a:srgbClr val="002060"/>
              </a:solidFill>
              <a:latin typeface="Century Gothic" panose="020B0502020202020204" pitchFamily="34" charset="0"/>
              <a:ea typeface="Times New Roman"/>
            </a:endParaRPr>
          </a:p>
          <a:p>
            <a:r>
              <a:rPr lang="ru-RU" sz="1200" dirty="0" smtClean="0">
                <a:solidFill>
                  <a:srgbClr val="002060"/>
                </a:solidFill>
                <a:latin typeface="Century Gothic" panose="020B0502020202020204" pitchFamily="34" charset="0"/>
                <a:ea typeface="Times New Roman"/>
              </a:rPr>
              <a:t>1. Знание </a:t>
            </a:r>
            <a:r>
              <a:rPr lang="ru-RU" sz="1200" dirty="0">
                <a:solidFill>
                  <a:srgbClr val="002060"/>
                </a:solidFill>
                <a:latin typeface="Century Gothic" panose="020B0502020202020204" pitchFamily="34" charset="0"/>
                <a:ea typeface="Times New Roman"/>
              </a:rPr>
              <a:t>законодательства </a:t>
            </a:r>
            <a:r>
              <a:rPr lang="ru-RU" sz="1200" dirty="0" smtClean="0">
                <a:solidFill>
                  <a:srgbClr val="002060"/>
                </a:solidFill>
                <a:latin typeface="Century Gothic" panose="020B0502020202020204" pitchFamily="34" charset="0"/>
                <a:ea typeface="Times New Roman"/>
              </a:rPr>
              <a:t>РК - </a:t>
            </a:r>
            <a:r>
              <a:rPr lang="ru-RU" sz="1200" b="1" dirty="0">
                <a:solidFill>
                  <a:srgbClr val="002060"/>
                </a:solidFill>
                <a:latin typeface="Century Gothic" panose="020B0502020202020204" pitchFamily="34" charset="0"/>
                <a:ea typeface="Times New Roman"/>
              </a:rPr>
              <a:t>20 </a:t>
            </a:r>
            <a:r>
              <a:rPr lang="ru-RU" sz="1200" b="1" dirty="0" smtClean="0">
                <a:solidFill>
                  <a:srgbClr val="002060"/>
                </a:solidFill>
                <a:latin typeface="Century Gothic" panose="020B0502020202020204" pitchFamily="34" charset="0"/>
                <a:ea typeface="Times New Roman"/>
              </a:rPr>
              <a:t>вопросов</a:t>
            </a:r>
            <a:endParaRPr lang="ru-RU" sz="1200" dirty="0" smtClean="0">
              <a:solidFill>
                <a:srgbClr val="002060"/>
              </a:solidFill>
              <a:latin typeface="Century Gothic" panose="020B0502020202020204" pitchFamily="34" charset="0"/>
              <a:ea typeface="Times New Roman"/>
            </a:endParaRPr>
          </a:p>
          <a:p>
            <a:r>
              <a:rPr lang="ru-RU" sz="1200" dirty="0" smtClean="0">
                <a:solidFill>
                  <a:srgbClr val="002060"/>
                </a:solidFill>
                <a:latin typeface="Century Gothic" panose="020B0502020202020204" pitchFamily="34" charset="0"/>
                <a:ea typeface="Times New Roman"/>
              </a:rPr>
              <a:t>2. Основы </a:t>
            </a:r>
            <a:r>
              <a:rPr lang="ru-RU" sz="1200" dirty="0">
                <a:solidFill>
                  <a:srgbClr val="002060"/>
                </a:solidFill>
                <a:latin typeface="Century Gothic" panose="020B0502020202020204" pitchFamily="34" charset="0"/>
                <a:ea typeface="Times New Roman"/>
              </a:rPr>
              <a:t>педагогики и психологии </a:t>
            </a:r>
            <a:r>
              <a:rPr lang="ru-RU" sz="1200" dirty="0" smtClean="0">
                <a:solidFill>
                  <a:srgbClr val="002060"/>
                </a:solidFill>
                <a:latin typeface="Century Gothic" panose="020B0502020202020204" pitchFamily="34" charset="0"/>
                <a:ea typeface="Times New Roman"/>
              </a:rPr>
              <a:t>– </a:t>
            </a:r>
            <a:r>
              <a:rPr lang="ru-RU" sz="1200" b="1" dirty="0" smtClean="0">
                <a:solidFill>
                  <a:srgbClr val="002060"/>
                </a:solidFill>
                <a:latin typeface="Century Gothic" panose="020B0502020202020204" pitchFamily="34" charset="0"/>
                <a:ea typeface="Times New Roman"/>
              </a:rPr>
              <a:t>20 вопросов</a:t>
            </a:r>
          </a:p>
          <a:p>
            <a:r>
              <a:rPr lang="ru-RU" sz="1200" dirty="0" smtClean="0">
                <a:solidFill>
                  <a:srgbClr val="002060"/>
                </a:solidFill>
                <a:latin typeface="Century Gothic" panose="020B0502020202020204" pitchFamily="34" charset="0"/>
                <a:ea typeface="Times New Roman"/>
              </a:rPr>
              <a:t>3. Основы </a:t>
            </a:r>
            <a:r>
              <a:rPr lang="ru-RU" sz="1200" dirty="0">
                <a:solidFill>
                  <a:srgbClr val="002060"/>
                </a:solidFill>
                <a:latin typeface="Century Gothic" panose="020B0502020202020204" pitchFamily="34" charset="0"/>
                <a:ea typeface="Times New Roman"/>
              </a:rPr>
              <a:t>предметных знаний </a:t>
            </a:r>
            <a:r>
              <a:rPr lang="ru-RU" sz="1200" dirty="0" smtClean="0">
                <a:solidFill>
                  <a:srgbClr val="002060"/>
                </a:solidFill>
                <a:latin typeface="Century Gothic" panose="020B0502020202020204" pitchFamily="34" charset="0"/>
                <a:ea typeface="Times New Roman"/>
              </a:rPr>
              <a:t>– </a:t>
            </a:r>
            <a:r>
              <a:rPr lang="ru-RU" sz="1200" b="1" dirty="0" smtClean="0">
                <a:solidFill>
                  <a:srgbClr val="002060"/>
                </a:solidFill>
                <a:latin typeface="Century Gothic" panose="020B0502020202020204" pitchFamily="34" charset="0"/>
                <a:ea typeface="Times New Roman"/>
              </a:rPr>
              <a:t>20 вопросов</a:t>
            </a:r>
          </a:p>
          <a:p>
            <a:pPr algn="ctr"/>
            <a:r>
              <a:rPr lang="ru-RU" sz="1200" dirty="0">
                <a:solidFill>
                  <a:srgbClr val="002060"/>
                </a:solidFill>
                <a:latin typeface="Century Gothic" panose="020B0502020202020204" pitchFamily="34" charset="0"/>
                <a:ea typeface="Times New Roman"/>
              </a:rPr>
              <a:t/>
            </a:r>
            <a:br>
              <a:rPr lang="ru-RU" sz="1200" dirty="0">
                <a:solidFill>
                  <a:srgbClr val="002060"/>
                </a:solidFill>
                <a:latin typeface="Century Gothic" panose="020B0502020202020204" pitchFamily="34" charset="0"/>
                <a:ea typeface="Times New Roman"/>
              </a:rPr>
            </a:br>
            <a:r>
              <a:rPr lang="ru-RU" sz="1200" i="1" dirty="0" smtClean="0">
                <a:solidFill>
                  <a:srgbClr val="002060"/>
                </a:solidFill>
                <a:latin typeface="Century Gothic" panose="020B0502020202020204" pitchFamily="34" charset="0"/>
                <a:ea typeface="Times New Roman"/>
              </a:rPr>
              <a:t>Общее </a:t>
            </a:r>
            <a:r>
              <a:rPr lang="ru-RU" sz="1200" i="1" dirty="0">
                <a:solidFill>
                  <a:srgbClr val="002060"/>
                </a:solidFill>
                <a:latin typeface="Century Gothic" panose="020B0502020202020204" pitchFamily="34" charset="0"/>
                <a:ea typeface="Times New Roman"/>
              </a:rPr>
              <a:t>время </a:t>
            </a:r>
            <a:r>
              <a:rPr lang="ru-RU" sz="1200" i="1" dirty="0" smtClean="0">
                <a:solidFill>
                  <a:srgbClr val="002060"/>
                </a:solidFill>
                <a:latin typeface="Century Gothic" panose="020B0502020202020204" pitchFamily="34" charset="0"/>
                <a:ea typeface="Times New Roman"/>
              </a:rPr>
              <a:t>тестирования</a:t>
            </a:r>
          </a:p>
          <a:p>
            <a:pPr algn="ctr"/>
            <a:r>
              <a:rPr lang="ru-RU" sz="1200" i="1" dirty="0" smtClean="0">
                <a:solidFill>
                  <a:srgbClr val="002060"/>
                </a:solidFill>
                <a:latin typeface="Century Gothic" panose="020B0502020202020204" pitchFamily="34" charset="0"/>
                <a:ea typeface="Times New Roman"/>
              </a:rPr>
              <a:t> </a:t>
            </a:r>
            <a:r>
              <a:rPr lang="ru-RU" sz="1200" i="1" dirty="0">
                <a:solidFill>
                  <a:srgbClr val="002060"/>
                </a:solidFill>
                <a:latin typeface="Century Gothic" panose="020B0502020202020204" pitchFamily="34" charset="0"/>
                <a:ea typeface="Times New Roman"/>
              </a:rPr>
              <a:t>составляет сто двадцать (120) минут, </a:t>
            </a:r>
            <a:endParaRPr lang="ru-RU" sz="1200" i="1" dirty="0" smtClean="0">
              <a:solidFill>
                <a:srgbClr val="002060"/>
              </a:solidFill>
              <a:latin typeface="Century Gothic" panose="020B0502020202020204" pitchFamily="34" charset="0"/>
              <a:ea typeface="Times New Roman"/>
            </a:endParaRPr>
          </a:p>
          <a:p>
            <a:pPr algn="ctr"/>
            <a:r>
              <a:rPr lang="ru-RU" sz="1200" i="1" dirty="0" smtClean="0">
                <a:solidFill>
                  <a:srgbClr val="002060"/>
                </a:solidFill>
                <a:latin typeface="Century Gothic" panose="020B0502020202020204" pitchFamily="34" charset="0"/>
                <a:ea typeface="Times New Roman"/>
              </a:rPr>
              <a:t>за </a:t>
            </a:r>
            <a:r>
              <a:rPr lang="ru-RU" sz="1200" i="1" dirty="0">
                <a:solidFill>
                  <a:srgbClr val="002060"/>
                </a:solidFill>
                <a:latin typeface="Century Gothic" panose="020B0502020202020204" pitchFamily="34" charset="0"/>
                <a:ea typeface="Times New Roman"/>
              </a:rPr>
              <a:t>исключением педагогических работников, тестируемых по основам предметных знаний по математике, физике, химии, а также преподавателей специальных, общепрофессиональных дисциплин и мастеров производственного обучения, для которых общее время тестирования составляет </a:t>
            </a:r>
            <a:endParaRPr lang="ru-RU" sz="1200" i="1" dirty="0" smtClean="0">
              <a:solidFill>
                <a:srgbClr val="002060"/>
              </a:solidFill>
              <a:latin typeface="Century Gothic" panose="020B0502020202020204" pitchFamily="34" charset="0"/>
              <a:ea typeface="Times New Roman"/>
            </a:endParaRPr>
          </a:p>
          <a:p>
            <a:pPr algn="ctr"/>
            <a:r>
              <a:rPr lang="ru-RU" sz="1200" i="1" dirty="0" smtClean="0">
                <a:solidFill>
                  <a:srgbClr val="002060"/>
                </a:solidFill>
                <a:latin typeface="Century Gothic" panose="020B0502020202020204" pitchFamily="34" charset="0"/>
                <a:ea typeface="Times New Roman"/>
              </a:rPr>
              <a:t>сто </a:t>
            </a:r>
            <a:r>
              <a:rPr lang="ru-RU" sz="1200" i="1" dirty="0">
                <a:solidFill>
                  <a:srgbClr val="002060"/>
                </a:solidFill>
                <a:latin typeface="Century Gothic" panose="020B0502020202020204" pitchFamily="34" charset="0"/>
                <a:ea typeface="Times New Roman"/>
              </a:rPr>
              <a:t>пятьдесят (150) минут</a:t>
            </a:r>
            <a:r>
              <a:rPr lang="ru-RU" sz="1200" i="1" dirty="0" smtClean="0">
                <a:solidFill>
                  <a:srgbClr val="002060"/>
                </a:solidFill>
                <a:latin typeface="Century Gothic" panose="020B0502020202020204" pitchFamily="34" charset="0"/>
                <a:ea typeface="Times New Roman"/>
              </a:rPr>
              <a:t>.</a:t>
            </a:r>
            <a:endParaRPr lang="ru-RU" sz="1200" i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5007933" y="1335250"/>
            <a:ext cx="4476309" cy="1569660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ru-RU" sz="1600" dirty="0" smtClean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</a:rPr>
              <a:t>«</a:t>
            </a:r>
            <a:r>
              <a:rPr lang="ru-RU" sz="1600" dirty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</a:rPr>
              <a:t>Содержание учебного предмета</a:t>
            </a:r>
            <a:r>
              <a:rPr lang="ru-RU" sz="1600" dirty="0" smtClean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</a:rPr>
              <a:t>» - </a:t>
            </a:r>
            <a:r>
              <a:rPr lang="ru-RU" sz="1600" b="1" dirty="0" smtClean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</a:rPr>
              <a:t>70 вопросов</a:t>
            </a:r>
          </a:p>
          <a:p>
            <a:pPr marL="342900" indent="-342900">
              <a:buAutoNum type="arabicPeriod"/>
            </a:pPr>
            <a:endParaRPr lang="ru-RU" sz="1600" dirty="0" smtClean="0">
              <a:solidFill>
                <a:srgbClr val="4F81BD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marL="342900" indent="-342900">
              <a:buFontTx/>
              <a:buAutoNum type="arabicPeriod"/>
            </a:pPr>
            <a:r>
              <a:rPr lang="ru-RU" sz="1600" dirty="0" smtClean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</a:rPr>
              <a:t>«Педагогика, психология и  методика» - </a:t>
            </a:r>
            <a:r>
              <a:rPr lang="ru-RU" sz="1600" b="1" dirty="0" smtClean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</a:rPr>
              <a:t>30 вопросов</a:t>
            </a:r>
          </a:p>
          <a:p>
            <a:pPr marL="342900" indent="-342900">
              <a:buFontTx/>
              <a:buAutoNum type="arabicPeriod"/>
            </a:pPr>
            <a:endParaRPr lang="ru-RU" sz="1600" dirty="0" smtClean="0">
              <a:solidFill>
                <a:srgbClr val="4F81BD">
                  <a:lumMod val="50000"/>
                </a:srgbClr>
              </a:solidFill>
              <a:latin typeface="Century Gothic" panose="020B0502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5007933" y="5928383"/>
            <a:ext cx="6592185" cy="33855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1600" dirty="0" smtClean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</a:rPr>
              <a:t>Время тестирования зависит от квалификационного уровня </a:t>
            </a:r>
            <a:endParaRPr lang="ru-RU" sz="1600" dirty="0">
              <a:solidFill>
                <a:srgbClr val="4F81BD">
                  <a:lumMod val="50000"/>
                </a:srgbClr>
              </a:solidFill>
              <a:latin typeface="Century Gothic" panose="020B0502020202020204" pitchFamily="34" charset="0"/>
            </a:endParaRPr>
          </a:p>
        </p:txBody>
      </p:sp>
      <p:sp>
        <p:nvSpPr>
          <p:cNvPr id="1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9252914" y="6330595"/>
            <a:ext cx="2844800" cy="365125"/>
          </a:xfrm>
        </p:spPr>
        <p:txBody>
          <a:bodyPr/>
          <a:lstStyle/>
          <a:p>
            <a:fld id="{290F8FE1-D312-4C01-8616-14340EB4CBE8}" type="slidenum">
              <a:rPr lang="ru-RU" sz="1600" smtClean="0">
                <a:solidFill>
                  <a:prstClr val="black">
                    <a:tint val="75000"/>
                  </a:prstClr>
                </a:solidFill>
                <a:latin typeface="Century Gothic" panose="020B0502020202020204" pitchFamily="34" charset="0"/>
              </a:rPr>
              <a:pPr/>
              <a:t>8</a:t>
            </a:fld>
            <a:endParaRPr lang="ru-RU" sz="1600">
              <a:solidFill>
                <a:prstClr val="black">
                  <a:tint val="75000"/>
                </a:prstClr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91137" y="4112068"/>
            <a:ext cx="4240348" cy="2308324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/>
            <a:endParaRPr lang="ru-RU" sz="1200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ru-RU" sz="12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Для </a:t>
            </a:r>
            <a:r>
              <a:rPr lang="ru-RU" sz="1200" dirty="0">
                <a:solidFill>
                  <a:srgbClr val="002060"/>
                </a:solidFill>
                <a:latin typeface="Century Gothic" panose="020B0502020202020204" pitchFamily="34" charset="0"/>
              </a:rPr>
              <a:t>аттестации на все уровни педагогического мастерства в аттестационную комиссию </a:t>
            </a:r>
          </a:p>
          <a:p>
            <a:pPr algn="ctr"/>
            <a:r>
              <a:rPr lang="ru-RU" sz="1200" dirty="0">
                <a:solidFill>
                  <a:srgbClr val="002060"/>
                </a:solidFill>
                <a:latin typeface="Century Gothic" panose="020B0502020202020204" pitchFamily="34" charset="0"/>
              </a:rPr>
              <a:t>сдают национальный квалификационный тест на платной основе (2400 </a:t>
            </a:r>
            <a:r>
              <a:rPr lang="ru-RU" sz="1200" dirty="0" err="1">
                <a:solidFill>
                  <a:srgbClr val="002060"/>
                </a:solidFill>
                <a:latin typeface="Century Gothic" panose="020B0502020202020204" pitchFamily="34" charset="0"/>
              </a:rPr>
              <a:t>тн</a:t>
            </a:r>
            <a:r>
              <a:rPr lang="ru-RU" sz="12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.)</a:t>
            </a:r>
          </a:p>
          <a:p>
            <a:pPr algn="ctr"/>
            <a:r>
              <a:rPr lang="ru-RU" sz="12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и </a:t>
            </a:r>
            <a:r>
              <a:rPr lang="ru-RU" sz="1200" dirty="0">
                <a:solidFill>
                  <a:srgbClr val="002060"/>
                </a:solidFill>
                <a:latin typeface="Century Gothic" panose="020B0502020202020204" pitchFamily="34" charset="0"/>
              </a:rPr>
              <a:t>предоставляет </a:t>
            </a:r>
            <a:r>
              <a:rPr lang="ru-RU" sz="1200" dirty="0">
                <a:solidFill>
                  <a:srgbClr val="C00000"/>
                </a:solidFill>
                <a:latin typeface="Century Gothic" panose="020B0502020202020204" pitchFamily="34" charset="0"/>
              </a:rPr>
              <a:t>сертификат</a:t>
            </a:r>
            <a:r>
              <a:rPr lang="ru-RU" sz="1200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:</a:t>
            </a:r>
          </a:p>
          <a:p>
            <a:pPr algn="ctr"/>
            <a:endParaRPr lang="ru-RU" sz="1200" dirty="0">
              <a:solidFill>
                <a:srgbClr val="C00000"/>
              </a:solidFill>
              <a:latin typeface="Century Gothic" panose="020B0502020202020204" pitchFamily="34" charset="0"/>
            </a:endParaRPr>
          </a:p>
          <a:p>
            <a:pPr marL="171450" indent="-171450">
              <a:buFontTx/>
              <a:buChar char="-"/>
            </a:pPr>
            <a:r>
              <a:rPr lang="ru-RU" sz="12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«</a:t>
            </a:r>
            <a:r>
              <a:rPr lang="ru-RU" sz="1200" dirty="0">
                <a:solidFill>
                  <a:srgbClr val="002060"/>
                </a:solidFill>
                <a:latin typeface="Century Gothic" panose="020B0502020202020204" pitchFamily="34" charset="0"/>
              </a:rPr>
              <a:t>Содержание учебного предмета» (70</a:t>
            </a:r>
            <a:r>
              <a:rPr lang="ru-RU" sz="12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%)</a:t>
            </a:r>
          </a:p>
          <a:p>
            <a:pPr marL="171450" indent="-171450">
              <a:buFontTx/>
              <a:buChar char="-"/>
            </a:pPr>
            <a:endParaRPr lang="ru-RU" sz="1200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r>
              <a:rPr lang="ru-RU" sz="1200" dirty="0">
                <a:solidFill>
                  <a:srgbClr val="002060"/>
                </a:solidFill>
                <a:latin typeface="Century Gothic" panose="020B0502020202020204" pitchFamily="34" charset="0"/>
              </a:rPr>
              <a:t/>
            </a:r>
            <a:br>
              <a:rPr lang="ru-RU" sz="1200" dirty="0">
                <a:solidFill>
                  <a:srgbClr val="002060"/>
                </a:solidFill>
                <a:latin typeface="Century Gothic" panose="020B0502020202020204" pitchFamily="34" charset="0"/>
              </a:rPr>
            </a:br>
            <a:r>
              <a:rPr lang="ru-RU" sz="1200" dirty="0">
                <a:solidFill>
                  <a:srgbClr val="002060"/>
                </a:solidFill>
                <a:latin typeface="Century Gothic" panose="020B0502020202020204" pitchFamily="34" charset="0"/>
              </a:rPr>
              <a:t>- «Методика преподавания предмета» (30</a:t>
            </a:r>
            <a:r>
              <a:rPr lang="ru-RU" sz="12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%)</a:t>
            </a:r>
          </a:p>
          <a:p>
            <a:endParaRPr lang="ru-RU" sz="12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Стрелка влево 4"/>
          <p:cNvSpPr/>
          <p:nvPr/>
        </p:nvSpPr>
        <p:spPr>
          <a:xfrm>
            <a:off x="4520242" y="4295955"/>
            <a:ext cx="351585" cy="1570007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9644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10154986" y="1913763"/>
            <a:ext cx="1545897" cy="116955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/>
            <a:endParaRPr lang="ru-RU" sz="1400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ru-RU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Качество преподавания</a:t>
            </a:r>
          </a:p>
          <a:p>
            <a:pPr algn="ctr"/>
            <a:endParaRPr lang="ru-RU" sz="28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pic>
        <p:nvPicPr>
          <p:cNvPr id="35" name="Picture 3" descr="C:\Users\Stella.Ibraeva\Desktop\folder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01852" y="100104"/>
            <a:ext cx="1690148" cy="1646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10621724" y="6474576"/>
            <a:ext cx="1450404" cy="229475"/>
          </a:xfrm>
        </p:spPr>
        <p:txBody>
          <a:bodyPr/>
          <a:lstStyle/>
          <a:p>
            <a:fld id="{290F8FE1-D312-4C01-8616-14340EB4CBE8}" type="slidenum">
              <a:rPr lang="ru-RU" sz="1100" smtClean="0">
                <a:solidFill>
                  <a:prstClr val="black">
                    <a:tint val="75000"/>
                  </a:prstClr>
                </a:solidFill>
                <a:latin typeface="Century Gothic" panose="020B0502020202020204" pitchFamily="34" charset="0"/>
              </a:rPr>
              <a:pPr/>
              <a:t>9</a:t>
            </a:fld>
            <a:endParaRPr lang="ru-RU" sz="1100">
              <a:solidFill>
                <a:prstClr val="black">
                  <a:tint val="75000"/>
                </a:prstClr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2283976" y="243337"/>
            <a:ext cx="8123275" cy="767353"/>
          </a:xfrm>
        </p:spPr>
        <p:txBody>
          <a:bodyPr>
            <a:normAutofit fontScale="90000"/>
          </a:bodyPr>
          <a:lstStyle/>
          <a:p>
            <a:r>
              <a:rPr lang="ru-RU" sz="2800" b="1" dirty="0" smtClean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  <a:ea typeface="+mn-ea"/>
                <a:cs typeface="+mn-cs"/>
              </a:rPr>
              <a:t>СТРУКТУРА КОМПЛЕКСНОГО АНАЛИТИЧЕСКОГО ОБОБЩЕНИЯ ИТОГОВ ДЕЯТЕЛЬНОСТИ</a:t>
            </a:r>
            <a:endParaRPr lang="ru-RU" sz="2800" b="1" dirty="0">
              <a:solidFill>
                <a:srgbClr val="4F81BD">
                  <a:lumMod val="50000"/>
                </a:srgbClr>
              </a:solidFill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pic>
        <p:nvPicPr>
          <p:cNvPr id="7" name="Picture 3" descr="E:\copy\СТЭЛЛА\НУЖНОЕ\ЛОГО-МОН (последний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901" y="111592"/>
            <a:ext cx="1332766" cy="1332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Прямоугольник 8"/>
          <p:cNvSpPr/>
          <p:nvPr/>
        </p:nvSpPr>
        <p:spPr>
          <a:xfrm>
            <a:off x="6219645" y="1882986"/>
            <a:ext cx="1535501" cy="116955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/>
            <a:endParaRPr lang="ru-RU" sz="1400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ru-RU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Текущие результаты обучающихся</a:t>
            </a:r>
          </a:p>
          <a:p>
            <a:pPr algn="ctr"/>
            <a:endParaRPr lang="ru-RU" sz="14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6233739" y="4552616"/>
            <a:ext cx="1522907" cy="9541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/>
            <a:endParaRPr lang="ru-RU" sz="1400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ru-RU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Результаты </a:t>
            </a:r>
          </a:p>
          <a:p>
            <a:pPr algn="ctr"/>
            <a:r>
              <a:rPr lang="ru-RU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ВОУД</a:t>
            </a:r>
          </a:p>
          <a:p>
            <a:pPr algn="ctr"/>
            <a:endParaRPr lang="ru-RU" sz="14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8218775" y="4552615"/>
            <a:ext cx="1529074" cy="9541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/>
            <a:endParaRPr lang="ru-RU" sz="1400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ru-RU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Результаты </a:t>
            </a:r>
          </a:p>
          <a:p>
            <a:pPr algn="ctr"/>
            <a:r>
              <a:rPr lang="ru-RU" sz="1400" dirty="0">
                <a:solidFill>
                  <a:srgbClr val="002060"/>
                </a:solidFill>
                <a:latin typeface="Century Gothic" panose="020B0502020202020204" pitchFamily="34" charset="0"/>
              </a:rPr>
              <a:t>о</a:t>
            </a:r>
            <a:r>
              <a:rPr lang="ru-RU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лимпиад</a:t>
            </a:r>
          </a:p>
          <a:p>
            <a:pPr algn="ctr"/>
            <a:endParaRPr lang="ru-RU" sz="14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6219645" y="5661085"/>
            <a:ext cx="1522907" cy="9541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/>
            <a:endParaRPr lang="ru-RU" sz="1400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ru-RU" sz="1400" dirty="0">
                <a:solidFill>
                  <a:srgbClr val="002060"/>
                </a:solidFill>
                <a:latin typeface="Century Gothic" panose="020B0502020202020204" pitchFamily="34" charset="0"/>
              </a:rPr>
              <a:t>Р</a:t>
            </a:r>
            <a:r>
              <a:rPr lang="ru-RU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езультаты </a:t>
            </a:r>
          </a:p>
          <a:p>
            <a:pPr algn="ctr"/>
            <a:r>
              <a:rPr lang="ru-RU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ЕНТ</a:t>
            </a:r>
          </a:p>
          <a:p>
            <a:pPr algn="ctr"/>
            <a:endParaRPr lang="ru-RU" sz="14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8224942" y="3247613"/>
            <a:ext cx="1522907" cy="116955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/>
            <a:endParaRPr lang="ru-RU" sz="1400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ru-RU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Результаты </a:t>
            </a:r>
          </a:p>
          <a:p>
            <a:pPr algn="ctr"/>
            <a:r>
              <a:rPr lang="ru-RU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конкурсов</a:t>
            </a:r>
            <a:endParaRPr lang="ru-RU" sz="1400" dirty="0"/>
          </a:p>
          <a:p>
            <a:pPr algn="ctr"/>
            <a:endParaRPr lang="ru-RU" sz="2800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8224942" y="1902035"/>
            <a:ext cx="1522907" cy="116955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/>
            <a:endParaRPr lang="ru-RU" sz="1400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ru-RU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Достижения обучающихся</a:t>
            </a:r>
          </a:p>
          <a:p>
            <a:pPr algn="ctr"/>
            <a:endParaRPr lang="ru-RU" sz="2800" dirty="0"/>
          </a:p>
        </p:txBody>
      </p:sp>
      <p:cxnSp>
        <p:nvCxnSpPr>
          <p:cNvPr id="32" name="Прямая соединительная линия 31"/>
          <p:cNvCxnSpPr/>
          <p:nvPr/>
        </p:nvCxnSpPr>
        <p:spPr>
          <a:xfrm flipH="1">
            <a:off x="5973280" y="1444358"/>
            <a:ext cx="22078" cy="5182073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6848707" y="1276569"/>
            <a:ext cx="3477341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Предлагаемая модель </a:t>
            </a:r>
            <a:endParaRPr lang="ru-RU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688094" y="1276569"/>
            <a:ext cx="3431836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Действующая модель</a:t>
            </a:r>
            <a:endParaRPr lang="ru-RU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6233739" y="3247613"/>
            <a:ext cx="1522907" cy="116955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/>
            <a:endParaRPr lang="ru-RU" sz="1400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ru-RU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Результаты </a:t>
            </a:r>
            <a:r>
              <a:rPr lang="ru-RU" sz="1400" dirty="0" err="1" smtClean="0">
                <a:solidFill>
                  <a:srgbClr val="002060"/>
                </a:solidFill>
                <a:latin typeface="Century Gothic" panose="020B0502020202020204" pitchFamily="34" charset="0"/>
              </a:rPr>
              <a:t>суммативного</a:t>
            </a:r>
            <a:r>
              <a:rPr lang="ru-RU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 оценивания </a:t>
            </a:r>
          </a:p>
          <a:p>
            <a:pPr algn="ctr"/>
            <a:endParaRPr lang="ru-RU" sz="1400" dirty="0"/>
          </a:p>
        </p:txBody>
      </p:sp>
      <p:sp>
        <p:nvSpPr>
          <p:cNvPr id="38" name="Прямоугольник 37"/>
          <p:cNvSpPr/>
          <p:nvPr/>
        </p:nvSpPr>
        <p:spPr>
          <a:xfrm>
            <a:off x="10154986" y="3211113"/>
            <a:ext cx="1522907" cy="116955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/>
            <a:endParaRPr lang="ru-RU" sz="1400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ru-RU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Мониторинг МО</a:t>
            </a:r>
          </a:p>
          <a:p>
            <a:pPr algn="ctr"/>
            <a:endParaRPr lang="ru-RU" sz="28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10154986" y="4573543"/>
            <a:ext cx="1522907" cy="9541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/>
            <a:endParaRPr lang="ru-RU" sz="1400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ru-RU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Работа</a:t>
            </a:r>
          </a:p>
          <a:p>
            <a:pPr algn="ctr"/>
            <a:r>
              <a:rPr lang="ru-RU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с родителями</a:t>
            </a:r>
          </a:p>
          <a:p>
            <a:pPr algn="ctr"/>
            <a:endParaRPr lang="ru-RU" sz="1400" dirty="0"/>
          </a:p>
        </p:txBody>
      </p:sp>
      <p:cxnSp>
        <p:nvCxnSpPr>
          <p:cNvPr id="40" name="Прямая со стрелкой 39"/>
          <p:cNvCxnSpPr>
            <a:stCxn id="9" idx="2"/>
            <a:endCxn id="37" idx="0"/>
          </p:cNvCxnSpPr>
          <p:nvPr/>
        </p:nvCxnSpPr>
        <p:spPr>
          <a:xfrm>
            <a:off x="6987396" y="3052537"/>
            <a:ext cx="7797" cy="19507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/>
          <p:nvPr/>
        </p:nvCxnSpPr>
        <p:spPr>
          <a:xfrm>
            <a:off x="6958094" y="5506722"/>
            <a:ext cx="7797" cy="19507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/>
          <p:nvPr/>
        </p:nvCxnSpPr>
        <p:spPr>
          <a:xfrm>
            <a:off x="6973301" y="4424132"/>
            <a:ext cx="7797" cy="19507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/>
          <p:nvPr/>
        </p:nvCxnSpPr>
        <p:spPr>
          <a:xfrm>
            <a:off x="10927934" y="3052537"/>
            <a:ext cx="7797" cy="19507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 стрелкой 43"/>
          <p:cNvCxnSpPr/>
          <p:nvPr/>
        </p:nvCxnSpPr>
        <p:spPr>
          <a:xfrm>
            <a:off x="8979413" y="3086585"/>
            <a:ext cx="7797" cy="19507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 стрелкой 44"/>
          <p:cNvCxnSpPr/>
          <p:nvPr/>
        </p:nvCxnSpPr>
        <p:spPr>
          <a:xfrm>
            <a:off x="8935196" y="4424132"/>
            <a:ext cx="7797" cy="19507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 стрелкой 45"/>
          <p:cNvCxnSpPr/>
          <p:nvPr/>
        </p:nvCxnSpPr>
        <p:spPr>
          <a:xfrm>
            <a:off x="10945741" y="4378467"/>
            <a:ext cx="7797" cy="19507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Прямоугольник 46"/>
          <p:cNvSpPr/>
          <p:nvPr/>
        </p:nvSpPr>
        <p:spPr>
          <a:xfrm>
            <a:off x="447130" y="1868608"/>
            <a:ext cx="5044447" cy="4524315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/>
            <a:endParaRPr lang="ru-RU" sz="1600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ru-RU" sz="16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Материалы </a:t>
            </a:r>
            <a:r>
              <a:rPr lang="ru-RU" sz="1600" b="1" dirty="0" err="1" smtClean="0">
                <a:solidFill>
                  <a:srgbClr val="002060"/>
                </a:solidFill>
                <a:latin typeface="Century Gothic" panose="020B0502020202020204" pitchFamily="34" charset="0"/>
              </a:rPr>
              <a:t>педопыта</a:t>
            </a:r>
            <a:r>
              <a:rPr lang="ru-RU" sz="16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: </a:t>
            </a:r>
          </a:p>
          <a:p>
            <a:pPr algn="ctr"/>
            <a:endParaRPr lang="ru-RU" sz="16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эссе</a:t>
            </a:r>
          </a:p>
          <a:p>
            <a:endParaRPr lang="ru-RU" sz="1600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творческий отчет </a:t>
            </a:r>
          </a:p>
          <a:p>
            <a:endParaRPr lang="ru-RU" sz="1600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самоанализ профессиональной деятельности</a:t>
            </a:r>
          </a:p>
          <a:p>
            <a:endParaRPr lang="ru-RU" sz="1600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dirty="0">
                <a:solidFill>
                  <a:srgbClr val="002060"/>
                </a:solidFill>
                <a:latin typeface="Century Gothic" panose="020B0502020202020204" pitchFamily="34" charset="0"/>
              </a:rPr>
              <a:t> </a:t>
            </a:r>
            <a:r>
              <a:rPr lang="ru-RU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участие в конференциях, семинарах,</a:t>
            </a:r>
          </a:p>
          <a:p>
            <a:r>
              <a:rPr lang="ru-RU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круглых столах</a:t>
            </a:r>
          </a:p>
          <a:p>
            <a:endParaRPr lang="ru-RU" sz="1600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публикации в СМИ</a:t>
            </a:r>
          </a:p>
          <a:p>
            <a:endParaRPr lang="ru-RU" sz="1600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отзывы обучающихся, родителей, коллег, членов администрации</a:t>
            </a:r>
          </a:p>
          <a:p>
            <a:pPr algn="ctr"/>
            <a:endParaRPr lang="ru-RU" sz="1600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10154985" y="5678337"/>
            <a:ext cx="1545897" cy="9541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Результаты </a:t>
            </a:r>
          </a:p>
          <a:p>
            <a:pPr algn="ctr"/>
            <a:r>
              <a:rPr lang="ru-RU" sz="1400" dirty="0">
                <a:solidFill>
                  <a:srgbClr val="002060"/>
                </a:solidFill>
                <a:latin typeface="Century Gothic" panose="020B0502020202020204" pitchFamily="34" charset="0"/>
              </a:rPr>
              <a:t>о</a:t>
            </a:r>
            <a:r>
              <a:rPr lang="ru-RU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лимпиад, </a:t>
            </a:r>
            <a:r>
              <a:rPr lang="ru-RU" sz="1400" dirty="0" err="1" smtClean="0">
                <a:solidFill>
                  <a:srgbClr val="002060"/>
                </a:solidFill>
                <a:latin typeface="Century Gothic" panose="020B0502020202020204" pitchFamily="34" charset="0"/>
              </a:rPr>
              <a:t>проф</a:t>
            </a:r>
            <a:r>
              <a:rPr lang="ru-RU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 конкурсов</a:t>
            </a:r>
          </a:p>
        </p:txBody>
      </p:sp>
      <p:cxnSp>
        <p:nvCxnSpPr>
          <p:cNvPr id="28" name="Прямая со стрелкой 27"/>
          <p:cNvCxnSpPr/>
          <p:nvPr/>
        </p:nvCxnSpPr>
        <p:spPr>
          <a:xfrm>
            <a:off x="10941842" y="5525453"/>
            <a:ext cx="7797" cy="19507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0316896"/>
      </p:ext>
    </p:extLst>
  </p:cSld>
  <p:clrMapOvr>
    <a:masterClrMapping/>
  </p:clrMapOvr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5126</TotalTime>
  <Words>1546</Words>
  <Application>Microsoft Office PowerPoint</Application>
  <PresentationFormat>Широкоэкранный</PresentationFormat>
  <Paragraphs>396</Paragraphs>
  <Slides>11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8" baseType="lpstr">
      <vt:lpstr>Arial Unicode MS</vt:lpstr>
      <vt:lpstr>Arial</vt:lpstr>
      <vt:lpstr>Calibri</vt:lpstr>
      <vt:lpstr>Century Gothic</vt:lpstr>
      <vt:lpstr>Times New Roman</vt:lpstr>
      <vt:lpstr>Wingdings</vt:lpstr>
      <vt:lpstr>1_Тема Office</vt:lpstr>
      <vt:lpstr>Презентация PowerPoint</vt:lpstr>
      <vt:lpstr>ЦЕЛИ АТТЕСТАЦИИ</vt:lpstr>
      <vt:lpstr>Презентация PowerPoint</vt:lpstr>
      <vt:lpstr>ПЕРЕХОД НА НОВУЮ МОДЕЛЬ АТТЕСТАЦИИ ПЕДАГОГОВ</vt:lpstr>
      <vt:lpstr>Презентация PowerPoint</vt:lpstr>
      <vt:lpstr>Презентация PowerPoint</vt:lpstr>
      <vt:lpstr>Презентация PowerPoint</vt:lpstr>
      <vt:lpstr>СТРУКТУРА НАЦИОНАЛЬНОГО КВАЛИФИКАЦИОННОГО ТЕСТА</vt:lpstr>
      <vt:lpstr>СТРУКТУРА КОМПЛЕКСНОГО АНАЛИТИЧЕСКОГО ОБОБЩЕНИЯ ИТОГОВ ДЕЯТЕЛЬНОСТИ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Zhanbota</dc:creator>
  <cp:lastModifiedBy>NurgulBek</cp:lastModifiedBy>
  <cp:revision>771</cp:revision>
  <cp:lastPrinted>2018-01-24T03:51:50Z</cp:lastPrinted>
  <dcterms:created xsi:type="dcterms:W3CDTF">2015-09-16T09:12:39Z</dcterms:created>
  <dcterms:modified xsi:type="dcterms:W3CDTF">2018-11-27T02:55:19Z</dcterms:modified>
</cp:coreProperties>
</file>