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37" r:id="rId2"/>
    <p:sldMasterId id="2147483869" r:id="rId3"/>
  </p:sldMasterIdLst>
  <p:notesMasterIdLst>
    <p:notesMasterId r:id="rId18"/>
  </p:notesMasterIdLst>
  <p:sldIdLst>
    <p:sldId id="438" r:id="rId4"/>
    <p:sldId id="469" r:id="rId5"/>
    <p:sldId id="468" r:id="rId6"/>
    <p:sldId id="467" r:id="rId7"/>
    <p:sldId id="459" r:id="rId8"/>
    <p:sldId id="462" r:id="rId9"/>
    <p:sldId id="461" r:id="rId10"/>
    <p:sldId id="465" r:id="rId11"/>
    <p:sldId id="458" r:id="rId12"/>
    <p:sldId id="466" r:id="rId13"/>
    <p:sldId id="475" r:id="rId14"/>
    <p:sldId id="471" r:id="rId15"/>
    <p:sldId id="476" r:id="rId16"/>
    <p:sldId id="441" r:id="rId17"/>
  </p:sldIdLst>
  <p:sldSz cx="12192000" cy="6858000"/>
  <p:notesSz cx="6797675" cy="992822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DFFFF"/>
    <a:srgbClr val="F0F4FA"/>
    <a:srgbClr val="E6EDF6"/>
    <a:srgbClr val="FFFFCC"/>
    <a:srgbClr val="EAEAEA"/>
    <a:srgbClr val="E1F4FF"/>
    <a:srgbClr val="FEE8FB"/>
    <a:srgbClr val="F0F8FA"/>
    <a:srgbClr val="FF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6433" autoAdjust="0"/>
  </p:normalViewPr>
  <p:slideViewPr>
    <p:cSldViewPr snapToGrid="0">
      <p:cViewPr>
        <p:scale>
          <a:sx n="120" d="100"/>
          <a:sy n="120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s\&#1057;&#1090;&#1072;&#1090;%20&#1050;&#1058;&#1055;&#1056;\&#1057;&#1090;&#1072;&#1090;%20&#1079;&#1072;%20&#1074;&#1089;&#1077;%20&#1075;&#1086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50378</c:v>
                </c:pt>
                <c:pt idx="1">
                  <c:v>14332</c:v>
                </c:pt>
                <c:pt idx="2">
                  <c:v>9458</c:v>
                </c:pt>
                <c:pt idx="3">
                  <c:v>11882</c:v>
                </c:pt>
                <c:pt idx="4">
                  <c:v>13848</c:v>
                </c:pt>
                <c:pt idx="5">
                  <c:v>12798</c:v>
                </c:pt>
                <c:pt idx="6">
                  <c:v>14147</c:v>
                </c:pt>
                <c:pt idx="7">
                  <c:v>13723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38784"/>
        <c:axId val="58440320"/>
      </c:lineChart>
      <c:catAx>
        <c:axId val="584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440320"/>
        <c:crosses val="autoZero"/>
        <c:auto val="1"/>
        <c:lblAlgn val="ctr"/>
        <c:lblOffset val="100"/>
        <c:noMultiLvlLbl val="0"/>
      </c:catAx>
      <c:valAx>
        <c:axId val="5844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4387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0404FAD-7E9E-4083-B556-F8EC02BD4A3D}" type="datetimeFigureOut">
              <a:rPr lang="kk-KZ" smtClean="0"/>
              <a:pPr/>
              <a:t>19/10/2018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2406821-E20B-4EAD-9251-D01A99312ADF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388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1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4579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2157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37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50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65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495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417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1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146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5013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326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424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7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7001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185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89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984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573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10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6487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45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7318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5485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63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19/10/2018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60700"/>
            <a:ext cx="10464800" cy="601663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b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Национального квалификационного тестирования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12" y="430534"/>
            <a:ext cx="107195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Национальный </a:t>
            </a:r>
            <a: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центр 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тестирования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C:\Users\a.khaidarova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" y="421133"/>
            <a:ext cx="1630747" cy="11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Palatino Linotype" pitchFamily="18" charset="0"/>
              </a:rPr>
              <a:t>Статистика по тестированию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ru-RU" sz="3200" dirty="0" smtClean="0">
                <a:latin typeface="Palatino Linotype" pitchFamily="18" charset="0"/>
              </a:rPr>
              <a:t>(май </a:t>
            </a:r>
            <a:r>
              <a:rPr lang="ru-RU" sz="3200" dirty="0" err="1" smtClean="0">
                <a:latin typeface="Palatino Linotype" pitchFamily="18" charset="0"/>
              </a:rPr>
              <a:t>т.г</a:t>
            </a:r>
            <a:r>
              <a:rPr lang="ru-RU" sz="3200" dirty="0" smtClean="0">
                <a:latin typeface="Palatino Linotype" pitchFamily="18" charset="0"/>
              </a:rPr>
              <a:t>.)</a:t>
            </a:r>
            <a:endParaRPr lang="ru-RU" sz="3200" dirty="0">
              <a:latin typeface="Palatino Linotype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" y="2283937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4" y="2283936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91" y="2283937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8644" y="2317574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60 476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человек подали заявление на участие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AutoShape 14" descr="ÐÐ°ÑÑÐ¸Ð½ÐºÐ¸ Ð¿Ð¾ Ð·Ð°Ð¿ÑÐ¾ÑÑ tic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ÐÐ°ÑÑÐ¸Ð½ÐºÐ¸ Ð¿Ð¾ Ð·Ð°Ð¿ÑÐ¾ÑÑ tick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ÐÐ°ÑÑÐ¸Ð½ÐºÐ¸ Ð¿Ð¾ Ð·Ð°Ð¿ÑÐ¾ÑÑ tick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2990592"/>
            <a:ext cx="523749" cy="5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38644" y="3123104"/>
            <a:ext cx="886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56 910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человек приняли участие в тестировании, из них преодолели пороговый уровень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36289 </a:t>
            </a:r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(63.77%)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044" name="Picture 20" descr="ÐÐ°ÑÑÐ¸Ð½ÐºÐ¸ Ð¿Ð¾ Ð·Ð°Ð¿ÑÐ¾ÑÑ building pictogram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" y="1048546"/>
            <a:ext cx="1094582" cy="1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38644" y="1483075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64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пунктов тестирования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030301"/>
            <a:ext cx="32639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педагог-модератор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54300" y="4678001"/>
            <a:ext cx="3263900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педагог-эксперт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7400" y="5325701"/>
            <a:ext cx="3263900" cy="495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педагог-исследователь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0500" y="5973401"/>
            <a:ext cx="32639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педагог-мастер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34100" y="3954101"/>
            <a:ext cx="13462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11 506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07200" y="4601801"/>
            <a:ext cx="13462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13 359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80300" y="5249501"/>
            <a:ext cx="1346200" cy="571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10 659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53400" y="5897201"/>
            <a:ext cx="134620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765</a:t>
            </a:r>
          </a:p>
        </p:txBody>
      </p:sp>
    </p:spTree>
    <p:extLst>
      <p:ext uri="{BB962C8B-B14F-4D97-AF65-F5344CB8AC3E}">
        <p14:creationId xmlns:p14="http://schemas.microsoft.com/office/powerpoint/2010/main" val="254731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Статистика по тестированию </a:t>
            </a:r>
            <a:r>
              <a:rPr lang="ru-RU" sz="3200" dirty="0" smtClean="0">
                <a:latin typeface="Palatino Linotype" pitchFamily="18" charset="0"/>
              </a:rPr>
              <a:t>( на ноябрь) </a:t>
            </a: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" descr="ÐÐ°ÑÑÐ¸Ð½ÐºÐ¸ Ð¿Ð¾ Ð·Ð°Ð¿ÑÐ¾ÑÑ building pictogram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3" y="1048546"/>
            <a:ext cx="1094582" cy="1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4216" y="1595838"/>
            <a:ext cx="6057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65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пунктов тестирования</a:t>
            </a: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0" y="2653930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7" y="2648135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82" y="2648135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2225" y="2681772"/>
            <a:ext cx="882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54968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 человек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подали заявление на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участие,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из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них на :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0470" y="3449855"/>
            <a:ext cx="32639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педагог-модератор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30446" y="4226251"/>
            <a:ext cx="3263900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педагог-эксперт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31155" y="5023552"/>
            <a:ext cx="3263900" cy="495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педагог-исследователь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5838229"/>
            <a:ext cx="32639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педагог-мастер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1955" y="3411755"/>
            <a:ext cx="13462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15218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1683" y="4176539"/>
            <a:ext cx="13462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19858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6470" y="4985452"/>
            <a:ext cx="1346200" cy="571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17910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99570" y="5800129"/>
            <a:ext cx="134620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1382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1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Palatino Linotype" pitchFamily="18" charset="0"/>
              </a:rPr>
              <a:t>Что </a:t>
            </a:r>
            <a:r>
              <a:rPr lang="kk-KZ" dirty="0" smtClean="0">
                <a:latin typeface="Palatino Linotype" pitchFamily="18" charset="0"/>
              </a:rPr>
              <a:t>сделано на </a:t>
            </a:r>
            <a:r>
              <a:rPr lang="kk-KZ" dirty="0">
                <a:latin typeface="Palatino Linotype" pitchFamily="18" charset="0"/>
              </a:rPr>
              <a:t>сегодняшний день?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299" y="1566408"/>
            <a:ext cx="9740348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>
              <a:spcBef>
                <a:spcPct val="20000"/>
              </a:spcBef>
              <a:buClr>
                <a:srgbClr val="FDA023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Проведена разработка, экспертиза новых и повторная ревизия имеющихся тестовых заданий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0690" y="4031311"/>
            <a:ext cx="9803957" cy="244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>
              <a:spcBef>
                <a:spcPct val="20000"/>
              </a:spcBef>
              <a:buClr>
                <a:srgbClr val="FDA023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Согласованы пункты проведения НКТ (ППНКТ) с управлениями образования и Вузами</a:t>
            </a:r>
          </a:p>
        </p:txBody>
      </p:sp>
    </p:spTree>
    <p:extLst>
      <p:ext uri="{BB962C8B-B14F-4D97-AF65-F5344CB8AC3E}">
        <p14:creationId xmlns:p14="http://schemas.microsoft.com/office/powerpoint/2010/main" val="203187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Важная информация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4846" y="1804946"/>
            <a:ext cx="3586038" cy="43414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При запуске тестируемых металлоискатели  использоваться  будут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1773" y="1804946"/>
            <a:ext cx="3617843" cy="4190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Во время тестирования онлайн трансляция производиться не будет </a:t>
            </a:r>
          </a:p>
        </p:txBody>
      </p:sp>
    </p:spTree>
    <p:extLst>
      <p:ext uri="{BB962C8B-B14F-4D97-AF65-F5344CB8AC3E}">
        <p14:creationId xmlns:p14="http://schemas.microsoft.com/office/powerpoint/2010/main" val="37433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0" y="2751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88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Национального квалификационного тестирования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Правила и </a:t>
            </a:r>
            <a:r>
              <a:rPr lang="ru-RU" sz="2400" dirty="0" err="1"/>
              <a:t>услови</a:t>
            </a:r>
            <a:r>
              <a:rPr lang="kk-KZ" sz="2400" dirty="0"/>
              <a:t>я</a:t>
            </a:r>
            <a:r>
              <a:rPr lang="ru-RU" sz="2400" dirty="0"/>
              <a:t>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,  дополнительного образования и специальные учебные программы, и иных гражданских служащих в области образования  и науки</a:t>
            </a:r>
            <a:r>
              <a:rPr lang="kk-KZ" sz="2400" dirty="0"/>
              <a:t>, утвержденных приказом Министра образования и науки Республики Казахстан от 27 января 2016 года                  № 83 </a:t>
            </a:r>
            <a:r>
              <a:rPr lang="ru-RU" sz="2400" dirty="0"/>
              <a:t>(с внесенными изменениями от </a:t>
            </a:r>
            <a:r>
              <a:rPr lang="ru-RU" sz="2400" dirty="0" smtClean="0"/>
              <a:t>29 июня 2018 </a:t>
            </a:r>
            <a:r>
              <a:rPr lang="ru-RU" sz="2400" dirty="0"/>
              <a:t>года №</a:t>
            </a:r>
            <a:r>
              <a:rPr lang="en-US" sz="2400" dirty="0"/>
              <a:t> </a:t>
            </a:r>
            <a:r>
              <a:rPr lang="ru-RU" sz="2400" dirty="0" smtClean="0"/>
              <a:t>360)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7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272955"/>
            <a:ext cx="10346519" cy="1144683"/>
          </a:xfrm>
        </p:spPr>
        <p:txBody>
          <a:bodyPr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Национального квалификационного тестирования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1" y="1964646"/>
            <a:ext cx="7889299" cy="45447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1654" y="12259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Нкт будет проводится на базе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проведения Национального квалификационного тестирования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колледжей- 2;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базе школ-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Всего в Квалификационном тестировании педагогических работников с 2010 по 2017 года приняли участие 140 566 педагогов.</a:t>
            </a:r>
            <a:endParaRPr lang="ru-RU" sz="2800" b="1" dirty="0">
              <a:latin typeface="Palatino Linotype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955091"/>
              </p:ext>
            </p:extLst>
          </p:nvPr>
        </p:nvGraphicFramePr>
        <p:xfrm>
          <a:off x="342900" y="1485900"/>
          <a:ext cx="10858500" cy="49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3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2033" y="457520"/>
            <a:ext cx="1161838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Структура теста</a:t>
            </a: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113386"/>
              </p:ext>
            </p:extLst>
          </p:nvPr>
        </p:nvGraphicFramePr>
        <p:xfrm>
          <a:off x="220963" y="1110940"/>
          <a:ext cx="10942336" cy="52517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7937"/>
                <a:gridCol w="1373405"/>
                <a:gridCol w="2230114"/>
                <a:gridCol w="3774379"/>
                <a:gridCol w="1156501"/>
              </a:tblGrid>
              <a:tr h="682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682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Содержание учебного предмета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934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11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b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</a:b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(2 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контекста по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</a:t>
                      </a:r>
                      <a:r>
                        <a:rPr lang="ru-RU" sz="20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онтекстные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задания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919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Педагогика, методика обучения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890477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Общее время тестирования – 3 час</a:t>
                      </a:r>
                      <a:r>
                        <a:rPr lang="kk-KZ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а 20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минут (200 минут), для предметов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«М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атематика», «Физика», «Химия», «Информатика» – 3 часа 50 минут (230 минут).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756712"/>
            <a:ext cx="10972800" cy="6054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Установление порогового уровня баллов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40680"/>
              </p:ext>
            </p:extLst>
          </p:nvPr>
        </p:nvGraphicFramePr>
        <p:xfrm>
          <a:off x="282835" y="1207830"/>
          <a:ext cx="10855065" cy="5460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565"/>
                <a:gridCol w="2463800"/>
                <a:gridCol w="1447800"/>
                <a:gridCol w="2603500"/>
                <a:gridCol w="2565400"/>
              </a:tblGrid>
              <a:tr h="135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Баллы по предметом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(проценты)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(баллы)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Педагог-модератор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Педагог-эксперт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Педагог-исследователь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Педагог-мастер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 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52322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КРИТЕРИИ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ОЦЕНИВАНИЯ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484785"/>
            <a:ext cx="10443897" cy="29813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Для заданий с выбором одного правильного ответа присуждается 1 балл, в остальных случаях 0 баллов.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Для заданий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выбором одного или нескольких правильных ответов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из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нескольких предложенных: </a:t>
            </a:r>
          </a:p>
          <a:p>
            <a:pPr marL="715963" indent="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все правильные ответы получает - 2 балла, </a:t>
            </a:r>
          </a:p>
          <a:p>
            <a:pPr marL="715963" indent="0" defTabSz="24765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одну допущенную ошибку - 1 балл, </a:t>
            </a:r>
          </a:p>
          <a:p>
            <a:pPr marL="715963" indent="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допущенные 2 и более ошибки - 0 баллов.</a:t>
            </a:r>
          </a:p>
          <a:p>
            <a:pPr marL="0" indent="0">
              <a:buNone/>
            </a:pPr>
            <a:endParaRPr lang="ru-RU" sz="2400" b="1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Максимальный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балл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баллов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.khaidarova\Downloads\Подготовка базы тестовых заданий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9" y="0"/>
            <a:ext cx="122686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0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023306" y="3911055"/>
            <a:ext cx="977954" cy="8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7558" y="475229"/>
            <a:ext cx="705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1844" y="1655198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Прием заявлений: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Аттестационная комиссия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5053" y="3817642"/>
            <a:ext cx="8966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Общее время тестирования: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200 минут;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230 минут для предметов естественно-математического направления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1023306" y="1428195"/>
            <a:ext cx="1022144" cy="9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133850" y="415146"/>
            <a:ext cx="598220" cy="718208"/>
            <a:chOff x="1500671" y="810196"/>
            <a:chExt cx="648072" cy="718208"/>
          </a:xfrm>
        </p:grpSpPr>
        <p:pic>
          <p:nvPicPr>
            <p:cNvPr id="14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84" b="23852" l="58160" r="66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8" t="8025" r="32191" b="74389"/>
            <a:stretch/>
          </p:blipFill>
          <p:spPr bwMode="auto">
            <a:xfrm>
              <a:off x="1500671" y="810196"/>
              <a:ext cx="648072" cy="535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31" b="24380" l="43125" r="52396">
                          <a14:foregroundMark x1="45521" y1="12190" x2="45521" y2="12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8" t="8584" r="47141" b="73830"/>
            <a:stretch/>
          </p:blipFill>
          <p:spPr bwMode="auto">
            <a:xfrm>
              <a:off x="1512841" y="1143617"/>
              <a:ext cx="576064" cy="38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41844" y="2247870"/>
            <a:ext cx="764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Сроки подачи заявлений: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10 марта по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 мая; </a:t>
            </a:r>
          </a:p>
          <a:p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с 10 августа по 6 сентября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5053" y="3073577"/>
            <a:ext cx="801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Сроки проведения тестирования: с 26 мая по 5 июня;</a:t>
            </a:r>
          </a:p>
          <a:p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          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 1 по 10 ноября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61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66" y="2575378"/>
            <a:ext cx="743435" cy="8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92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587</Words>
  <Application>Microsoft Office PowerPoint</Application>
  <PresentationFormat>Произвольный</PresentationFormat>
  <Paragraphs>132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HDOfficeLightV0</vt:lpstr>
      <vt:lpstr>1_HDOfficeLightV0</vt:lpstr>
      <vt:lpstr>Соседство</vt:lpstr>
      <vt:lpstr>Организация и проведение  Национального квалификационного тестирования</vt:lpstr>
      <vt:lpstr>Нормативно-правовая база Национального квалификационного тестирования </vt:lpstr>
      <vt:lpstr>Пункты проведения Национального квалификационного тестирования  </vt:lpstr>
      <vt:lpstr>Всего в Квалификационном тестировании педагогических работников с 2010 по 2017 года приняли участие 140 566 педагогов.</vt:lpstr>
      <vt:lpstr>Презентация PowerPoint</vt:lpstr>
      <vt:lpstr>Установление порогового уровня баллов </vt:lpstr>
      <vt:lpstr> КРИТЕРИИ ОЦЕНИВАНИЯ</vt:lpstr>
      <vt:lpstr>Презентация PowerPoint</vt:lpstr>
      <vt:lpstr>Презентация PowerPoint</vt:lpstr>
      <vt:lpstr>Статистика по тестированию (май т.г.)</vt:lpstr>
      <vt:lpstr>Статистика по тестированию ( на ноябрь) </vt:lpstr>
      <vt:lpstr>Что сделано на сегодняшний день? </vt:lpstr>
      <vt:lpstr>  Важная информация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Zhanbota</dc:creator>
  <cp:lastModifiedBy>Аймира Касенаева</cp:lastModifiedBy>
  <cp:revision>1024</cp:revision>
  <cp:lastPrinted>2018-10-17T06:13:35Z</cp:lastPrinted>
  <dcterms:created xsi:type="dcterms:W3CDTF">2015-09-16T09:12:39Z</dcterms:created>
  <dcterms:modified xsi:type="dcterms:W3CDTF">2018-10-19T10:43:20Z</dcterms:modified>
</cp:coreProperties>
</file>