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8" r:id="rId4"/>
    <p:sldId id="263" r:id="rId5"/>
    <p:sldId id="266" r:id="rId6"/>
    <p:sldId id="277" r:id="rId7"/>
    <p:sldId id="267" r:id="rId8"/>
    <p:sldId id="291" r:id="rId9"/>
    <p:sldId id="275" r:id="rId10"/>
    <p:sldId id="285" r:id="rId11"/>
    <p:sldId id="29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37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EC0B8-611C-4876-AEB1-0563478C87E8}" type="datetimeFigureOut">
              <a:rPr lang="ru-RU" smtClean="0"/>
              <a:t>11.09.2018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C0E53-E740-44D2-B942-75A572F71DA5}" type="slidenum">
              <a:rPr lang="ru-RU" smtClean="0"/>
              <a:t>‹#›</a:t>
            </a:fld>
            <a:endParaRPr lang="ru-RU"/>
          </a:p>
        </p:txBody>
      </p:sp>
    </p:spTree>
    <p:extLst>
      <p:ext uri="{BB962C8B-B14F-4D97-AF65-F5344CB8AC3E}">
        <p14:creationId xmlns:p14="http://schemas.microsoft.com/office/powerpoint/2010/main" val="173767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5EC0E53-E740-44D2-B942-75A572F71DA5}" type="slidenum">
              <a:rPr lang="ru-RU" smtClean="0"/>
              <a:t>7</a:t>
            </a:fld>
            <a:endParaRPr lang="ru-RU"/>
          </a:p>
        </p:txBody>
      </p:sp>
    </p:spTree>
    <p:extLst>
      <p:ext uri="{BB962C8B-B14F-4D97-AF65-F5344CB8AC3E}">
        <p14:creationId xmlns:p14="http://schemas.microsoft.com/office/powerpoint/2010/main" val="369844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D59016-2E76-4EB6-94D3-63CB43DCC4D0}" type="datetimeFigureOut">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404046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D59016-2E76-4EB6-94D3-63CB43DCC4D0}" type="datetimeFigureOut">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250961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D59016-2E76-4EB6-94D3-63CB43DCC4D0}" type="datetimeFigureOut">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72822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D59016-2E76-4EB6-94D3-63CB43DCC4D0}" type="datetimeFigureOut">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409559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D59016-2E76-4EB6-94D3-63CB43DCC4D0}" type="datetimeFigureOut">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38894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D59016-2E76-4EB6-94D3-63CB43DCC4D0}" type="datetimeFigureOut">
              <a:rPr lang="ru-RU" smtClean="0"/>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26035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D59016-2E76-4EB6-94D3-63CB43DCC4D0}" type="datetimeFigureOut">
              <a:rPr lang="ru-RU" smtClean="0"/>
              <a:t>11.09.2018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109850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D59016-2E76-4EB6-94D3-63CB43DCC4D0}" type="datetimeFigureOut">
              <a:rPr lang="ru-RU" smtClean="0"/>
              <a:t>11.09.2018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378453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D59016-2E76-4EB6-94D3-63CB43DCC4D0}" type="datetimeFigureOut">
              <a:rPr lang="ru-RU" smtClean="0"/>
              <a:t>11.09.2018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428452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D59016-2E76-4EB6-94D3-63CB43DCC4D0}" type="datetimeFigureOut">
              <a:rPr lang="ru-RU" smtClean="0"/>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316538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D59016-2E76-4EB6-94D3-63CB43DCC4D0}" type="datetimeFigureOut">
              <a:rPr lang="ru-RU" smtClean="0"/>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CDB273-C2B4-48CD-B2FD-2F95CA76D41E}" type="slidenum">
              <a:rPr lang="ru-RU" smtClean="0"/>
              <a:t>‹#›</a:t>
            </a:fld>
            <a:endParaRPr lang="ru-RU"/>
          </a:p>
        </p:txBody>
      </p:sp>
    </p:spTree>
    <p:extLst>
      <p:ext uri="{BB962C8B-B14F-4D97-AF65-F5344CB8AC3E}">
        <p14:creationId xmlns:p14="http://schemas.microsoft.com/office/powerpoint/2010/main" val="378066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9016-2E76-4EB6-94D3-63CB43DCC4D0}" type="datetimeFigureOut">
              <a:rPr lang="ru-RU" smtClean="0"/>
              <a:t>11.09.2018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DB273-C2B4-48CD-B2FD-2F95CA76D41E}" type="slidenum">
              <a:rPr lang="ru-RU" smtClean="0"/>
              <a:t>‹#›</a:t>
            </a:fld>
            <a:endParaRPr lang="ru-RU"/>
          </a:p>
        </p:txBody>
      </p:sp>
    </p:spTree>
    <p:extLst>
      <p:ext uri="{BB962C8B-B14F-4D97-AF65-F5344CB8AC3E}">
        <p14:creationId xmlns:p14="http://schemas.microsoft.com/office/powerpoint/2010/main" val="6699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0"/>
            <a:ext cx="8820472" cy="6858000"/>
            <a:chOff x="0" y="-498764"/>
            <a:chExt cx="9144000" cy="7356764"/>
          </a:xfrm>
        </p:grpSpPr>
        <p:pic>
          <p:nvPicPr>
            <p:cNvPr id="1027" name="Picture 3" descr="C:\Users\1\Desktop\shkolnyiy-universalnyiy-prevyu-2.png"/>
            <p:cNvPicPr>
              <a:picLocks noChangeAspect="1" noChangeArrowheads="1"/>
            </p:cNvPicPr>
            <p:nvPr/>
          </p:nvPicPr>
          <p:blipFill rotWithShape="1">
            <a:blip r:embed="rId2">
              <a:extLst>
                <a:ext uri="{28A0092B-C50C-407E-A947-70E740481C1C}">
                  <a14:useLocalDpi xmlns:a14="http://schemas.microsoft.com/office/drawing/2010/main" val="0"/>
                </a:ext>
              </a:extLst>
            </a:blip>
            <a:srcRect l="14798" t="8540" r="13856" b="2433"/>
            <a:stretch/>
          </p:blipFill>
          <p:spPr bwMode="auto">
            <a:xfrm>
              <a:off x="0" y="-498764"/>
              <a:ext cx="9144000" cy="73567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524328" y="6119366"/>
              <a:ext cx="1619672" cy="73863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grpSp>
      <p:sp>
        <p:nvSpPr>
          <p:cNvPr id="2" name="Заголовок 1"/>
          <p:cNvSpPr>
            <a:spLocks noGrp="1"/>
          </p:cNvSpPr>
          <p:nvPr>
            <p:ph type="ctrTitle"/>
          </p:nvPr>
        </p:nvSpPr>
        <p:spPr>
          <a:xfrm>
            <a:off x="1691680" y="836712"/>
            <a:ext cx="4824536" cy="3528392"/>
          </a:xfrm>
        </p:spPr>
        <p:txBody>
          <a:bodyPr>
            <a:noAutofit/>
          </a:bodyPr>
          <a:lstStyle/>
          <a:p>
            <a:r>
              <a:rPr lang="ru-RU" sz="4500" b="1" dirty="0">
                <a:solidFill>
                  <a:schemeClr val="tx2">
                    <a:lumMod val="50000"/>
                  </a:schemeClr>
                </a:solidFill>
              </a:rPr>
              <a:t>«</a:t>
            </a:r>
            <a:r>
              <a:rPr lang="ru-RU" sz="4500" b="1" dirty="0" err="1">
                <a:solidFill>
                  <a:schemeClr val="tx2">
                    <a:lumMod val="50000"/>
                  </a:schemeClr>
                </a:solidFill>
              </a:rPr>
              <a:t>Оқушыларды</a:t>
            </a:r>
            <a:r>
              <a:rPr lang="ru-RU" sz="4500" b="1" dirty="0">
                <a:solidFill>
                  <a:schemeClr val="tx2">
                    <a:lumMod val="50000"/>
                  </a:schemeClr>
                </a:solidFill>
              </a:rPr>
              <a:t> </a:t>
            </a:r>
            <a:r>
              <a:rPr lang="ru-RU" sz="4500" b="1" dirty="0" err="1">
                <a:solidFill>
                  <a:schemeClr val="tx2">
                    <a:lumMod val="50000"/>
                  </a:schemeClr>
                </a:solidFill>
              </a:rPr>
              <a:t>критериалды</a:t>
            </a:r>
            <a:r>
              <a:rPr lang="ru-RU" sz="4500" b="1" dirty="0">
                <a:solidFill>
                  <a:schemeClr val="tx2">
                    <a:lumMod val="50000"/>
                  </a:schemeClr>
                </a:solidFill>
              </a:rPr>
              <a:t> </a:t>
            </a:r>
            <a:r>
              <a:rPr lang="ru-RU" sz="4500" b="1" dirty="0" err="1">
                <a:solidFill>
                  <a:schemeClr val="tx2">
                    <a:lumMod val="50000"/>
                  </a:schemeClr>
                </a:solidFill>
              </a:rPr>
              <a:t>бағалау</a:t>
            </a:r>
            <a:r>
              <a:rPr lang="ru-RU" sz="4500" b="1" dirty="0">
                <a:solidFill>
                  <a:schemeClr val="tx2">
                    <a:lumMod val="50000"/>
                  </a:schemeClr>
                </a:solidFill>
              </a:rPr>
              <a:t> </a:t>
            </a:r>
            <a:r>
              <a:rPr lang="ru-RU" sz="4500" b="1" dirty="0" err="1">
                <a:solidFill>
                  <a:schemeClr val="tx2">
                    <a:lumMod val="50000"/>
                  </a:schemeClr>
                </a:solidFill>
              </a:rPr>
              <a:t>бойынша</a:t>
            </a:r>
            <a:r>
              <a:rPr lang="ru-RU" sz="4500" b="1" dirty="0">
                <a:solidFill>
                  <a:schemeClr val="tx2">
                    <a:lumMod val="50000"/>
                  </a:schemeClr>
                </a:solidFill>
              </a:rPr>
              <a:t> </a:t>
            </a:r>
            <a:r>
              <a:rPr lang="ru-RU" sz="4500" b="1" dirty="0" err="1">
                <a:solidFill>
                  <a:schemeClr val="tx2">
                    <a:lumMod val="50000"/>
                  </a:schemeClr>
                </a:solidFill>
              </a:rPr>
              <a:t>өзекті</a:t>
            </a:r>
            <a:r>
              <a:rPr lang="ru-RU" sz="4500" b="1" dirty="0">
                <a:solidFill>
                  <a:schemeClr val="tx2">
                    <a:lumMod val="50000"/>
                  </a:schemeClr>
                </a:solidFill>
              </a:rPr>
              <a:t> </a:t>
            </a:r>
            <a:r>
              <a:rPr lang="ru-RU" sz="4500" b="1" dirty="0" err="1">
                <a:solidFill>
                  <a:schemeClr val="tx2">
                    <a:lumMod val="50000"/>
                  </a:schemeClr>
                </a:solidFill>
              </a:rPr>
              <a:t>мəселелер</a:t>
            </a:r>
            <a:r>
              <a:rPr lang="ru-RU" sz="4500" b="1" dirty="0">
                <a:solidFill>
                  <a:schemeClr val="tx2">
                    <a:lumMod val="50000"/>
                  </a:schemeClr>
                </a:solidFill>
              </a:rPr>
              <a:t>» </a:t>
            </a:r>
            <a:r>
              <a:rPr lang="ru-RU" sz="4500" b="1" dirty="0" err="1">
                <a:solidFill>
                  <a:schemeClr val="tx2">
                    <a:lumMod val="50000"/>
                  </a:schemeClr>
                </a:solidFill>
              </a:rPr>
              <a:t>жадынамасы</a:t>
            </a:r>
            <a:endParaRPr lang="ru-RU" sz="4500" dirty="0">
              <a:solidFill>
                <a:schemeClr val="tx2">
                  <a:lumMod val="50000"/>
                </a:schemeClr>
              </a:solidFill>
            </a:endParaRPr>
          </a:p>
        </p:txBody>
      </p:sp>
    </p:spTree>
    <p:extLst>
      <p:ext uri="{BB962C8B-B14F-4D97-AF65-F5344CB8AC3E}">
        <p14:creationId xmlns:p14="http://schemas.microsoft.com/office/powerpoint/2010/main" val="180195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463" y="-17463"/>
            <a:ext cx="9180513" cy="6894513"/>
            <a:chOff x="-17463" y="-17463"/>
            <a:chExt cx="9180513" cy="6894513"/>
          </a:xfrm>
        </p:grpSpPr>
        <p:pic>
          <p:nvPicPr>
            <p:cNvPr id="5" name="Picture 3" descr="C:\Users\1\Desktop\shkolnyiy-universalnyiy-prevyu-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491064" y="559093"/>
              <a:ext cx="2473424"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
        <p:nvSpPr>
          <p:cNvPr id="8" name="Заголовок 1"/>
          <p:cNvSpPr>
            <a:spLocks noGrp="1"/>
          </p:cNvSpPr>
          <p:nvPr>
            <p:ph type="title"/>
          </p:nvPr>
        </p:nvSpPr>
        <p:spPr>
          <a:xfrm>
            <a:off x="506600" y="169674"/>
            <a:ext cx="8229600" cy="1328227"/>
          </a:xfrm>
        </p:spPr>
        <p:txBody>
          <a:bodyPr>
            <a:noAutofit/>
          </a:bodyPr>
          <a:lstStyle/>
          <a:p>
            <a:r>
              <a:rPr lang="kk-KZ" sz="3300" b="1" dirty="0">
                <a:solidFill>
                  <a:schemeClr val="tx2">
                    <a:lumMod val="50000"/>
                  </a:schemeClr>
                </a:solidFill>
              </a:rPr>
              <a:t>Критериалды бағалау бойынша материалдарды қайдан жүктеп алуға </a:t>
            </a:r>
            <a:r>
              <a:rPr lang="kk-KZ" sz="3300" b="1" dirty="0" smtClean="0">
                <a:solidFill>
                  <a:schemeClr val="tx2">
                    <a:lumMod val="50000"/>
                  </a:schemeClr>
                </a:solidFill>
              </a:rPr>
              <a:t>жəне қай </a:t>
            </a:r>
            <a:r>
              <a:rPr lang="kk-KZ" sz="3300" b="1" dirty="0">
                <a:solidFill>
                  <a:schemeClr val="tx2">
                    <a:lumMod val="50000"/>
                  </a:schemeClr>
                </a:solidFill>
              </a:rPr>
              <a:t>жерден кеңес алуға болады? </a:t>
            </a:r>
            <a:endParaRPr lang="ru-RU" sz="3300" b="1" dirty="0">
              <a:solidFill>
                <a:schemeClr val="tx2">
                  <a:lumMod val="50000"/>
                </a:schemeClr>
              </a:solidFill>
              <a:latin typeface="Arial" pitchFamily="34" charset="0"/>
              <a:cs typeface="Arial" pitchFamily="34" charset="0"/>
            </a:endParaRPr>
          </a:p>
        </p:txBody>
      </p:sp>
      <p:sp>
        <p:nvSpPr>
          <p:cNvPr id="2" name="Прямоугольник 1"/>
          <p:cNvSpPr/>
          <p:nvPr/>
        </p:nvSpPr>
        <p:spPr>
          <a:xfrm>
            <a:off x="330384" y="1844824"/>
            <a:ext cx="8405816" cy="3539430"/>
          </a:xfrm>
          <a:prstGeom prst="rect">
            <a:avLst/>
          </a:prstGeom>
        </p:spPr>
        <p:txBody>
          <a:bodyPr wrap="square">
            <a:spAutoFit/>
          </a:bodyPr>
          <a:lstStyle/>
          <a:p>
            <a:pPr algn="just"/>
            <a:r>
              <a:rPr lang="kk-KZ" sz="2800" dirty="0"/>
              <a:t>Критериалды бағалау бойынша барлық материалдар «Назарбаев Зияткерлік мектептері» ДББҰ «Жүйелік-əдістемелік кешен» (smk.edu.kz) ашық, қолжетімді сайтында ұсынылған. </a:t>
            </a:r>
            <a:endParaRPr lang="kk-KZ" sz="2800" dirty="0" smtClean="0"/>
          </a:p>
          <a:p>
            <a:pPr algn="just"/>
            <a:r>
              <a:rPr lang="kk-KZ" sz="2800" dirty="0"/>
              <a:t>	</a:t>
            </a:r>
            <a:r>
              <a:rPr lang="kk-KZ" sz="2800" dirty="0" smtClean="0"/>
              <a:t>			</a:t>
            </a:r>
            <a:r>
              <a:rPr lang="kk-KZ" sz="2800" dirty="0" smtClean="0"/>
              <a:t>Одан </a:t>
            </a:r>
            <a:r>
              <a:rPr lang="kk-KZ" sz="2800" dirty="0"/>
              <a:t>басқа аталған сайтта </a:t>
            </a:r>
            <a:endParaRPr lang="kk-KZ" sz="2800" dirty="0" smtClean="0"/>
          </a:p>
          <a:p>
            <a:pPr algn="just"/>
            <a:r>
              <a:rPr lang="kk-KZ" sz="2800" dirty="0"/>
              <a:t>	</a:t>
            </a:r>
            <a:r>
              <a:rPr lang="kk-KZ" sz="2800" dirty="0" smtClean="0"/>
              <a:t>			</a:t>
            </a:r>
            <a:r>
              <a:rPr lang="kk-KZ" sz="2800" dirty="0" smtClean="0"/>
              <a:t>«</a:t>
            </a:r>
            <a:r>
              <a:rPr lang="kk-KZ" sz="2800" dirty="0"/>
              <a:t>Талқылау алаңы» бөлімінде </a:t>
            </a:r>
            <a:endParaRPr lang="kk-KZ" sz="2800" dirty="0" smtClean="0"/>
          </a:p>
          <a:p>
            <a:pPr algn="just"/>
            <a:r>
              <a:rPr lang="kk-KZ" sz="2800" dirty="0" smtClean="0"/>
              <a:t>				сұрақтар қойып, мамандар-</a:t>
            </a:r>
          </a:p>
          <a:p>
            <a:pPr algn="just"/>
            <a:r>
              <a:rPr lang="kk-KZ" sz="2800" dirty="0"/>
              <a:t>	</a:t>
            </a:r>
            <a:r>
              <a:rPr lang="kk-KZ" sz="2800" dirty="0" smtClean="0"/>
              <a:t>			</a:t>
            </a:r>
            <a:r>
              <a:rPr lang="kk-KZ" sz="2800" dirty="0" smtClean="0"/>
              <a:t>дың кеңесін </a:t>
            </a:r>
            <a:r>
              <a:rPr lang="kk-KZ" sz="2800" dirty="0"/>
              <a:t>алуға </a:t>
            </a:r>
            <a:r>
              <a:rPr lang="kk-KZ" sz="2800" dirty="0" smtClean="0"/>
              <a:t>болады</a:t>
            </a:r>
            <a:r>
              <a:rPr lang="kk-KZ" sz="2800" dirty="0"/>
              <a:t>. </a:t>
            </a:r>
            <a:endParaRPr lang="ru-RU" sz="2800" dirty="0"/>
          </a:p>
        </p:txBody>
      </p:sp>
    </p:spTree>
    <p:extLst>
      <p:ext uri="{BB962C8B-B14F-4D97-AF65-F5344CB8AC3E}">
        <p14:creationId xmlns:p14="http://schemas.microsoft.com/office/powerpoint/2010/main" val="362017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5152" y="-36513"/>
            <a:ext cx="9180513" cy="6894513"/>
            <a:chOff x="179512" y="548680"/>
            <a:chExt cx="9180513" cy="6894513"/>
          </a:xfrm>
        </p:grpSpPr>
        <p:pic>
          <p:nvPicPr>
            <p:cNvPr id="3074" name="Picture 2" descr="C:\Users\1\Desktop\shkolnyiy-universalnyiy-prevyu-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782072" y="6836069"/>
              <a:ext cx="2232248"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
        <p:nvSpPr>
          <p:cNvPr id="2" name="Заголовок 1"/>
          <p:cNvSpPr>
            <a:spLocks noGrp="1"/>
          </p:cNvSpPr>
          <p:nvPr>
            <p:ph type="title"/>
          </p:nvPr>
        </p:nvSpPr>
        <p:spPr>
          <a:xfrm>
            <a:off x="2195736" y="116632"/>
            <a:ext cx="6768752" cy="648072"/>
          </a:xfrm>
        </p:spPr>
        <p:txBody>
          <a:bodyPr>
            <a:noAutofit/>
          </a:bodyPr>
          <a:lstStyle/>
          <a:p>
            <a:r>
              <a:rPr lang="kk-KZ" sz="3300" b="1" dirty="0">
                <a:solidFill>
                  <a:schemeClr val="tx2">
                    <a:lumMod val="50000"/>
                  </a:schemeClr>
                </a:solidFill>
              </a:rPr>
              <a:t>Қандай журналды қолдану қажет? </a:t>
            </a:r>
            <a:endParaRPr lang="ru-RU" sz="3300" b="1" dirty="0">
              <a:solidFill>
                <a:schemeClr val="tx2">
                  <a:lumMod val="50000"/>
                </a:schemeClr>
              </a:solidFill>
              <a:latin typeface="Arial" pitchFamily="34" charset="0"/>
              <a:cs typeface="Arial" pitchFamily="34" charset="0"/>
            </a:endParaRPr>
          </a:p>
        </p:txBody>
      </p:sp>
      <p:sp>
        <p:nvSpPr>
          <p:cNvPr id="3" name="Объект 2"/>
          <p:cNvSpPr>
            <a:spLocks noGrp="1"/>
          </p:cNvSpPr>
          <p:nvPr>
            <p:ph idx="1"/>
          </p:nvPr>
        </p:nvSpPr>
        <p:spPr>
          <a:xfrm>
            <a:off x="2195736" y="848936"/>
            <a:ext cx="6664224" cy="5642764"/>
          </a:xfrm>
        </p:spPr>
        <p:txBody>
          <a:bodyPr>
            <a:noAutofit/>
          </a:bodyPr>
          <a:lstStyle/>
          <a:p>
            <a:pPr marL="0" indent="0" algn="just">
              <a:buNone/>
            </a:pPr>
            <a:r>
              <a:rPr lang="kk-KZ" sz="2000" dirty="0"/>
              <a:t>Мектептер kundelik.kz электрондық жүйесіне қосылған жағдайда электрондық журналды толтырады. Қағаз журналды толтыру талап етілмейді. Тоқсан қорытындысы бойынша kundelik.kz электрондық журналдың барлық парақтары шығарылады, тігіледі, нөмірленеді жəне білім беру ұйымының басшысының қолы қойылып, мөрленеді. Мектепте электрондық журнал болмаған жағдайда мұғалім электрондық журналдың (smk.edu.kz сайтында орналасқан) уақытша формасын жəне қағаз журналды пайдаланады. Электрондық журналдың уақытша формасын басып шығару талап етілмейді. Қағаз журнал Қазақстан Республикасы Білім жəне ғылым министрінің 29.08.2016 ж. № 531 (Қазақстан Республикасы Білім жəне ғылым министрінің уақытша міндетін атқарушының </a:t>
            </a:r>
            <a:r>
              <a:rPr lang="kk-KZ" sz="2000" dirty="0" smtClean="0"/>
              <a:t>             «</a:t>
            </a:r>
            <a:r>
              <a:rPr lang="kk-KZ" sz="2000" dirty="0"/>
              <a:t>Білім беру əрекетінде білім беру ұйымдары қолданатын қатаң есеп беру құжаттары формасын бекіту туралы» </a:t>
            </a:r>
            <a:r>
              <a:rPr lang="kk-KZ" sz="2000" dirty="0" smtClean="0"/>
              <a:t>            2007 </a:t>
            </a:r>
            <a:r>
              <a:rPr lang="kk-KZ" sz="2000" dirty="0"/>
              <a:t>жылдың 23 қазанындағы № 502 бұйрығына қосымша) бұйрығымен бекітілген журналдың форматына сəйкес толтырылады.</a:t>
            </a:r>
            <a:endParaRPr lang="ru-RU" sz="2000" dirty="0"/>
          </a:p>
        </p:txBody>
      </p:sp>
    </p:spTree>
    <p:extLst>
      <p:ext uri="{BB962C8B-B14F-4D97-AF65-F5344CB8AC3E}">
        <p14:creationId xmlns:p14="http://schemas.microsoft.com/office/powerpoint/2010/main" val="399176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shkolnyiy-universalnyiy-prevyu-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339751" y="260648"/>
            <a:ext cx="6552728" cy="1143000"/>
          </a:xfrm>
        </p:spPr>
        <p:txBody>
          <a:bodyPr>
            <a:noAutofit/>
          </a:bodyPr>
          <a:lstStyle/>
          <a:p>
            <a:r>
              <a:rPr lang="kk-KZ" sz="3300" b="1" dirty="0">
                <a:solidFill>
                  <a:schemeClr val="tx2">
                    <a:lumMod val="75000"/>
                  </a:schemeClr>
                </a:solidFill>
              </a:rPr>
              <a:t>Бағалау үшін қандай тасырмаларды пайдалану қажет?</a:t>
            </a:r>
            <a:endParaRPr lang="ru-RU" sz="3300" b="1" dirty="0">
              <a:solidFill>
                <a:schemeClr val="tx2">
                  <a:lumMod val="75000"/>
                </a:schemeClr>
              </a:solidFill>
              <a:latin typeface="Arial" pitchFamily="34" charset="0"/>
              <a:cs typeface="Arial" pitchFamily="34" charset="0"/>
            </a:endParaRPr>
          </a:p>
        </p:txBody>
      </p:sp>
      <p:sp>
        <p:nvSpPr>
          <p:cNvPr id="3" name="Объект 2"/>
          <p:cNvSpPr>
            <a:spLocks noGrp="1"/>
          </p:cNvSpPr>
          <p:nvPr>
            <p:ph idx="1"/>
          </p:nvPr>
        </p:nvSpPr>
        <p:spPr>
          <a:xfrm>
            <a:off x="2123728" y="1556792"/>
            <a:ext cx="6635080" cy="4859311"/>
          </a:xfrm>
        </p:spPr>
        <p:txBody>
          <a:bodyPr>
            <a:noAutofit/>
          </a:bodyPr>
          <a:lstStyle/>
          <a:p>
            <a:pPr algn="just"/>
            <a:r>
              <a:rPr lang="kk-KZ" sz="2800" dirty="0"/>
              <a:t>Сабақ барысында оқушыларды сапалы тапсырмалармен жəне бағалауды объективті үдерісімен қамтамасыз ету қажет. Тапсырмалар оқу мақсаттары мен бағалау критерийлеріне сəйкес болуы тиіс. Бағалау бойынша əдістемелік ұсынысында тапсырмалар үлгілері ұсыныс ретінде берілген. Мұғалім бағалаудың кез келген түріне тапсырмаларды өз бетінше құрастыра алады. </a:t>
            </a:r>
            <a:endParaRPr lang="ru-RU" sz="2800" dirty="0"/>
          </a:p>
        </p:txBody>
      </p:sp>
      <p:sp>
        <p:nvSpPr>
          <p:cNvPr id="4" name="Прямоугольник 3"/>
          <p:cNvSpPr/>
          <p:nvPr/>
        </p:nvSpPr>
        <p:spPr>
          <a:xfrm>
            <a:off x="6753408" y="6187503"/>
            <a:ext cx="2139071"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1848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5152" y="-36513"/>
            <a:ext cx="9180513" cy="6894513"/>
            <a:chOff x="179512" y="548680"/>
            <a:chExt cx="9180513" cy="6894513"/>
          </a:xfrm>
        </p:grpSpPr>
        <p:pic>
          <p:nvPicPr>
            <p:cNvPr id="3074" name="Picture 2" descr="C:\Users\1\Desktop\shkolnyiy-universalnyiy-prevyu-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782072" y="6836069"/>
              <a:ext cx="2232248"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
        <p:nvSpPr>
          <p:cNvPr id="2" name="Заголовок 1"/>
          <p:cNvSpPr>
            <a:spLocks noGrp="1"/>
          </p:cNvSpPr>
          <p:nvPr>
            <p:ph type="title"/>
          </p:nvPr>
        </p:nvSpPr>
        <p:spPr>
          <a:xfrm>
            <a:off x="2307232" y="332656"/>
            <a:ext cx="6552728" cy="936104"/>
          </a:xfrm>
        </p:spPr>
        <p:txBody>
          <a:bodyPr>
            <a:noAutofit/>
          </a:bodyPr>
          <a:lstStyle/>
          <a:p>
            <a:r>
              <a:rPr lang="kk-KZ" sz="3300" b="1" dirty="0">
                <a:solidFill>
                  <a:schemeClr val="tx2">
                    <a:lumMod val="75000"/>
                  </a:schemeClr>
                </a:solidFill>
              </a:rPr>
              <a:t>Қалыптастырушы бағалау қашан жəне қалай өткізіледі? </a:t>
            </a:r>
            <a:endParaRPr lang="ru-RU" sz="3300" b="1" dirty="0">
              <a:solidFill>
                <a:schemeClr val="tx2">
                  <a:lumMod val="75000"/>
                </a:schemeClr>
              </a:solidFill>
              <a:latin typeface="Arial" pitchFamily="34" charset="0"/>
              <a:cs typeface="Arial" pitchFamily="34" charset="0"/>
            </a:endParaRPr>
          </a:p>
        </p:txBody>
      </p:sp>
      <p:sp>
        <p:nvSpPr>
          <p:cNvPr id="3" name="Объект 2"/>
          <p:cNvSpPr>
            <a:spLocks noGrp="1"/>
          </p:cNvSpPr>
          <p:nvPr>
            <p:ph idx="1"/>
          </p:nvPr>
        </p:nvSpPr>
        <p:spPr>
          <a:xfrm>
            <a:off x="2051720" y="1484784"/>
            <a:ext cx="6808240" cy="4824536"/>
          </a:xfrm>
        </p:spPr>
        <p:txBody>
          <a:bodyPr>
            <a:noAutofit/>
          </a:bodyPr>
          <a:lstStyle/>
          <a:p>
            <a:pPr algn="just"/>
            <a:r>
              <a:rPr lang="kk-KZ" sz="2400" dirty="0"/>
              <a:t>Сабақта жəне үй тапсырмасы ретінде берілген кез келген тапсырма оқушылардың қалыптастырушы бағалау үшін қолданылуы мүмкін. Қалыптастырушы бағалаудың нəтижесі бойынша мұғалім оқушының жұмысына жазбаша (дəптерге немесе күнделікке) немесе ауызша түрдегі жауаптарына түсініктеме (кері байланыс) ұсынады. Кері байланыс берудің нақты саны жəне оқушыларды түгел қамту бойынша талаптар жоқ. </a:t>
            </a:r>
            <a:r>
              <a:rPr lang="kk-KZ" sz="2400" dirty="0">
                <a:solidFill>
                  <a:srgbClr val="C00000"/>
                </a:solidFill>
              </a:rPr>
              <a:t>Қалыптастырушы бағалаудың тапсырмаларын басып шығару жəне сақтау талап етілмейді. </a:t>
            </a:r>
            <a:endParaRPr lang="ru-RU" sz="2400" dirty="0">
              <a:solidFill>
                <a:srgbClr val="C00000"/>
              </a:solidFill>
            </a:endParaRPr>
          </a:p>
        </p:txBody>
      </p:sp>
    </p:spTree>
    <p:extLst>
      <p:ext uri="{BB962C8B-B14F-4D97-AF65-F5344CB8AC3E}">
        <p14:creationId xmlns:p14="http://schemas.microsoft.com/office/powerpoint/2010/main" val="285511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Desktop\shkolnyiy-universalnyiy-prevyu-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71192" y="0"/>
            <a:ext cx="7272808" cy="1143000"/>
          </a:xfrm>
        </p:spPr>
        <p:txBody>
          <a:bodyPr>
            <a:noAutofit/>
          </a:bodyPr>
          <a:lstStyle/>
          <a:p>
            <a:r>
              <a:rPr lang="kk-KZ" sz="3300" b="1" dirty="0">
                <a:solidFill>
                  <a:schemeClr val="tx2">
                    <a:lumMod val="50000"/>
                  </a:schemeClr>
                </a:solidFill>
              </a:rPr>
              <a:t>Бөлім бойынша жиынтық бағалау қашан жəне қалай өткізіледі?</a:t>
            </a:r>
            <a:endParaRPr lang="ru-RU" sz="3300" b="1" dirty="0">
              <a:solidFill>
                <a:schemeClr val="tx2">
                  <a:lumMod val="50000"/>
                </a:schemeClr>
              </a:solidFill>
              <a:latin typeface="Arial" pitchFamily="34" charset="0"/>
              <a:cs typeface="Arial" pitchFamily="34" charset="0"/>
            </a:endParaRPr>
          </a:p>
        </p:txBody>
      </p:sp>
      <p:sp>
        <p:nvSpPr>
          <p:cNvPr id="4" name="Заголовок 1"/>
          <p:cNvSpPr>
            <a:spLocks noGrp="1"/>
          </p:cNvSpPr>
          <p:nvPr>
            <p:ph idx="1"/>
          </p:nvPr>
        </p:nvSpPr>
        <p:spPr>
          <a:xfrm>
            <a:off x="1979712" y="1166811"/>
            <a:ext cx="6573416" cy="4525963"/>
          </a:xfrm>
        </p:spPr>
        <p:txBody>
          <a:bodyPr>
            <a:noAutofit/>
          </a:bodyPr>
          <a:lstStyle/>
          <a:p>
            <a:pPr algn="just"/>
            <a:r>
              <a:rPr lang="kk-KZ" sz="2100" dirty="0"/>
              <a:t>Оқу бағдарламалары мен жоспарларға сəйкес бөлім немесе ортақ тақырыптарды аяқтаған кезде БЖБ (бөлім бойынша жиынтық бағалау) өткізіледі. Аталған жиынтық бағалау түрінің нəтижесінде оқушыларға тоқсандық баға қою кезінде есепке алынатын балдар қойылады. </a:t>
            </a:r>
            <a:r>
              <a:rPr lang="kk-KZ" sz="2100" dirty="0">
                <a:solidFill>
                  <a:srgbClr val="C00000"/>
                </a:solidFill>
              </a:rPr>
              <a:t>Тоқсан барысында бір пəннен бөлім/ортақ тақырып бойынша жиынтық бағалау үшеуден артық өткізілмейді. </a:t>
            </a:r>
            <a:r>
              <a:rPr lang="kk-KZ" sz="2100" dirty="0"/>
              <a:t>БЖБ-ның максималды балын, формасын (бақылау, тəжірибелік немесе шығармашылық жұмыс, жоба, ауызша сұрақ, эссе жəне т.б.) жəне БЖБ-ны қай сабақта өткізуді мұғалім өз бетінше анықтайды. Мұғалім БЖБ-ны орындау уақытын тапсырмаларды жəне оларды орындауға жұмсалатын уақытты есепке ала отырып өзі анықтайды. БЖБ-ны 15-20 минут аралығында орындалатындай етіп ұйымдастыру ұсынылады. </a:t>
            </a:r>
            <a:endParaRPr lang="ru-RU" sz="2100" dirty="0"/>
          </a:p>
          <a:p>
            <a:pPr algn="just"/>
            <a:endParaRPr lang="ru-RU" sz="21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79437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1\Desktop\shkolnyiy-universalnyiy-prevyu-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051720" y="1988840"/>
            <a:ext cx="6840760" cy="4525963"/>
          </a:xfrm>
        </p:spPr>
        <p:txBody>
          <a:bodyPr>
            <a:noAutofit/>
          </a:bodyPr>
          <a:lstStyle/>
          <a:p>
            <a:pPr algn="just"/>
            <a:r>
              <a:rPr lang="kk-KZ" sz="2400" dirty="0"/>
              <a:t>Тоқсандық жиынтық бағалау спецификацияға сəйкес болуы тиіс. Спецификацияда белгіленген талаптар жəне тапсырмалар үлгісі негізінде мектеп мұғалімдері жиынтық жұмыс пен балл қою кестесінің қажетті нұсқасын бірлесе отырып құрастырады. </a:t>
            </a:r>
            <a:endParaRPr lang="ru-RU" sz="2400" dirty="0" smtClean="0">
              <a:solidFill>
                <a:srgbClr val="002060"/>
              </a:solidFill>
              <a:latin typeface="Arial" pitchFamily="34" charset="0"/>
              <a:cs typeface="Arial" pitchFamily="34" charset="0"/>
            </a:endParaRPr>
          </a:p>
        </p:txBody>
      </p:sp>
      <p:sp>
        <p:nvSpPr>
          <p:cNvPr id="5" name="Заголовок 1"/>
          <p:cNvSpPr>
            <a:spLocks noGrp="1"/>
          </p:cNvSpPr>
          <p:nvPr>
            <p:ph type="title"/>
          </p:nvPr>
        </p:nvSpPr>
        <p:spPr>
          <a:xfrm>
            <a:off x="2267744" y="332656"/>
            <a:ext cx="6635080" cy="1143000"/>
          </a:xfrm>
        </p:spPr>
        <p:txBody>
          <a:bodyPr>
            <a:noAutofit/>
          </a:bodyPr>
          <a:lstStyle/>
          <a:p>
            <a:r>
              <a:rPr lang="kk-KZ" sz="3300" b="1" dirty="0">
                <a:solidFill>
                  <a:schemeClr val="tx2">
                    <a:lumMod val="50000"/>
                  </a:schemeClr>
                </a:solidFill>
              </a:rPr>
              <a:t>Тоқсандық жиынтық бағалау спецификациясы қалай қолданылады? </a:t>
            </a:r>
            <a:endParaRPr lang="ru-RU" sz="3300" b="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855298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1\Desktop\shkolnyiy-universalnyiy-prevyu-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p:cNvSpPr>
            <a:spLocks noGrp="1"/>
          </p:cNvSpPr>
          <p:nvPr>
            <p:ph idx="1"/>
          </p:nvPr>
        </p:nvSpPr>
        <p:spPr>
          <a:xfrm>
            <a:off x="2051720" y="2060848"/>
            <a:ext cx="6840760" cy="4525963"/>
          </a:xfrm>
        </p:spPr>
        <p:txBody>
          <a:bodyPr>
            <a:noAutofit/>
          </a:bodyPr>
          <a:lstStyle/>
          <a:p>
            <a:pPr algn="just"/>
            <a:r>
              <a:rPr lang="kk-KZ" sz="2800" dirty="0">
                <a:solidFill>
                  <a:srgbClr val="C00000"/>
                </a:solidFill>
              </a:rPr>
              <a:t>Оқушылардың портфолиосын жүргізу талап етілмейді. Жиынтық жұмыстар қарапайым дəптерде орындалады жəне материалдарды басып шығару қажет етілмейді. Ол үшін жиынтық жұмыстарға жеке дəптер арналады, мұғалім оларды сақтауы қажет. </a:t>
            </a:r>
            <a:endParaRPr lang="ru-RU" sz="2800" dirty="0">
              <a:solidFill>
                <a:srgbClr val="C00000"/>
              </a:solidFill>
            </a:endParaRPr>
          </a:p>
        </p:txBody>
      </p:sp>
      <p:sp>
        <p:nvSpPr>
          <p:cNvPr id="7" name="Заголовок 1"/>
          <p:cNvSpPr>
            <a:spLocks noGrp="1"/>
          </p:cNvSpPr>
          <p:nvPr>
            <p:ph type="title"/>
          </p:nvPr>
        </p:nvSpPr>
        <p:spPr>
          <a:xfrm>
            <a:off x="2195736" y="404664"/>
            <a:ext cx="6563072" cy="1143000"/>
          </a:xfrm>
        </p:spPr>
        <p:txBody>
          <a:bodyPr>
            <a:noAutofit/>
          </a:bodyPr>
          <a:lstStyle/>
          <a:p>
            <a:r>
              <a:rPr lang="kk-KZ" sz="3300" b="1" dirty="0">
                <a:solidFill>
                  <a:schemeClr val="tx2">
                    <a:lumMod val="50000"/>
                  </a:schemeClr>
                </a:solidFill>
              </a:rPr>
              <a:t>Портфолио жүргізу қажет пе? Жиынтық жұмыстарды басып шығару талап етіле ме? </a:t>
            </a:r>
            <a:endParaRPr lang="ru-RU" sz="3300" b="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61911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7463" y="-17463"/>
            <a:ext cx="9180513" cy="6894513"/>
            <a:chOff x="-17463" y="-17463"/>
            <a:chExt cx="9180513" cy="6894513"/>
          </a:xfrm>
        </p:grpSpPr>
        <p:pic>
          <p:nvPicPr>
            <p:cNvPr id="7" name="Picture 3" descr="C:\Users\1\Desktop\shkolnyiy-universalnyiy-prevyu-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491064" y="559093"/>
              <a:ext cx="2473424"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
        <p:nvSpPr>
          <p:cNvPr id="2" name="Заголовок 1"/>
          <p:cNvSpPr>
            <a:spLocks noGrp="1"/>
          </p:cNvSpPr>
          <p:nvPr>
            <p:ph type="title"/>
          </p:nvPr>
        </p:nvSpPr>
        <p:spPr>
          <a:xfrm>
            <a:off x="457993" y="145266"/>
            <a:ext cx="8229600" cy="827653"/>
          </a:xfrm>
        </p:spPr>
        <p:txBody>
          <a:bodyPr>
            <a:normAutofit/>
          </a:bodyPr>
          <a:lstStyle/>
          <a:p>
            <a:r>
              <a:rPr lang="kk-KZ" sz="3300" b="1" dirty="0">
                <a:solidFill>
                  <a:schemeClr val="tx2">
                    <a:lumMod val="50000"/>
                  </a:schemeClr>
                </a:solidFill>
              </a:rPr>
              <a:t>Бағалауды өткізу тəртібі немен реттеледі? </a:t>
            </a:r>
            <a:endParaRPr lang="ru-RU" sz="3300" b="1" dirty="0">
              <a:solidFill>
                <a:schemeClr val="tx2">
                  <a:lumMod val="50000"/>
                </a:schemeClr>
              </a:solidFill>
              <a:latin typeface="Arial" pitchFamily="34" charset="0"/>
              <a:cs typeface="Arial" pitchFamily="34" charset="0"/>
            </a:endParaRPr>
          </a:p>
        </p:txBody>
      </p:sp>
      <p:sp>
        <p:nvSpPr>
          <p:cNvPr id="9" name="Объект 2"/>
          <p:cNvSpPr>
            <a:spLocks noGrp="1"/>
          </p:cNvSpPr>
          <p:nvPr>
            <p:ph idx="1"/>
          </p:nvPr>
        </p:nvSpPr>
        <p:spPr>
          <a:xfrm>
            <a:off x="395536" y="1016293"/>
            <a:ext cx="8280920" cy="4525963"/>
          </a:xfrm>
        </p:spPr>
        <p:txBody>
          <a:bodyPr>
            <a:noAutofit/>
          </a:bodyPr>
          <a:lstStyle/>
          <a:p>
            <a:pPr algn="just"/>
            <a:r>
              <a:rPr lang="kk-KZ" sz="2400" dirty="0"/>
              <a:t>Қазақстан Республикасы Білім жəне ғылым министрінің 2008 жылғы 18 наурыздағы №125 «Жаңартылған орта білім беру мазмұны бойынша білім алушылардың үлгеріміне ағымдық бақылау жүргізу тəртібі туралы» Бұйрығына 2017 жылғы 6 маусымдағы №265 «Білім алушылардың үлгеріміне ағымдық бақылау, аралық жəне қорытынды аттестаттау өткізудің үлгілік қағидаларын бекіту туралы» өзгерістер енгізілген Бұйрықтың 3-тарауы. </a:t>
            </a:r>
            <a:endParaRPr lang="ru-RU" sz="2400" dirty="0"/>
          </a:p>
        </p:txBody>
      </p:sp>
    </p:spTree>
    <p:extLst>
      <p:ext uri="{BB962C8B-B14F-4D97-AF65-F5344CB8AC3E}">
        <p14:creationId xmlns:p14="http://schemas.microsoft.com/office/powerpoint/2010/main" val="22764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1\Desktop\shkolnyiy-universalnyiy-prevyu-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746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2051720" y="260648"/>
            <a:ext cx="6850680" cy="1143000"/>
          </a:xfrm>
        </p:spPr>
        <p:txBody>
          <a:bodyPr>
            <a:noAutofit/>
          </a:bodyPr>
          <a:lstStyle/>
          <a:p>
            <a:r>
              <a:rPr lang="kk-KZ" sz="3300" b="1" dirty="0">
                <a:solidFill>
                  <a:schemeClr val="tx2">
                    <a:lumMod val="50000"/>
                  </a:schemeClr>
                </a:solidFill>
              </a:rPr>
              <a:t>Жиынтық бағалауды өткізуді қалай дұрыс ұйымдастыруға болады?</a:t>
            </a:r>
            <a:endParaRPr lang="ru-RU" sz="3300" dirty="0">
              <a:solidFill>
                <a:schemeClr val="tx2">
                  <a:lumMod val="50000"/>
                </a:schemeClr>
              </a:solidFill>
            </a:endParaRPr>
          </a:p>
        </p:txBody>
      </p:sp>
      <p:sp>
        <p:nvSpPr>
          <p:cNvPr id="6" name="Заголовок 1"/>
          <p:cNvSpPr txBox="1">
            <a:spLocks/>
          </p:cNvSpPr>
          <p:nvPr/>
        </p:nvSpPr>
        <p:spPr>
          <a:xfrm>
            <a:off x="2051720" y="2636912"/>
            <a:ext cx="6850680" cy="2520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kk-KZ" sz="2000" dirty="0" smtClean="0"/>
              <a:t>Мұғалім КТЖ-да (күнтізбелік тақырыптық жоспар) ТЖБ өткізуге 1 сағат бөледі. БЖБ- ға КТЖ-да арнайы сағат бөлінбейді, ол сабақтың бір бөлігі болып табылады. Кез келген жиынтық бағалау тек өтілген материалдарды қамтуы қажет. Соңғы БЖБ-ны тоқсанның аяқталуына кем дегенде 1 апта қалған уақыт аралығында өткізу жоспарланады. </a:t>
            </a:r>
            <a:r>
              <a:rPr lang="kk-KZ" sz="2000" dirty="0" smtClean="0">
                <a:solidFill>
                  <a:srgbClr val="C00000"/>
                </a:solidFill>
              </a:rPr>
              <a:t>Бір күнде білім алушыларды шамадан тыс жүктемеу жəне бағалауды дұрыс үйлестіру үшін тоқсандық жиынтық жұмысты екеуден артық өткізбеу ұсынылады.</a:t>
            </a:r>
            <a:r>
              <a:rPr lang="kk-KZ" sz="2000" dirty="0" smtClean="0"/>
              <a:t> Сондықтан тоқсандық жиынтық жұмыстың кестесін құрған дұрыс. Тоқсандық жиынтық бағалауды өткізу уақытын жоспарлау кезінде мерекелік, демалыс күндерді, сондай-ақ тоқсанды жəне оқу жылын аяқтау мерзімін есепке алған жөн. </a:t>
            </a:r>
            <a:r>
              <a:rPr lang="kk-KZ" sz="2000" dirty="0" smtClean="0">
                <a:solidFill>
                  <a:srgbClr val="C00000"/>
                </a:solidFill>
              </a:rPr>
              <a:t>Тоқсандық жиынтық бағалауды тоқсанның жəне оқу жылының соңғы күнінде өткізу ұсынылмайды. </a:t>
            </a:r>
            <a:endParaRPr lang="ru-RU" sz="2000" dirty="0">
              <a:solidFill>
                <a:srgbClr val="C00000"/>
              </a:solidFill>
            </a:endParaRPr>
          </a:p>
        </p:txBody>
      </p:sp>
    </p:spTree>
    <p:extLst>
      <p:ext uri="{BB962C8B-B14F-4D97-AF65-F5344CB8AC3E}">
        <p14:creationId xmlns:p14="http://schemas.microsoft.com/office/powerpoint/2010/main" val="138889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shkolnyiy-universalnyiy-prevyu-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80513" cy="689451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332656"/>
            <a:ext cx="8136904" cy="600164"/>
          </a:xfrm>
          <a:prstGeom prst="rect">
            <a:avLst/>
          </a:prstGeom>
          <a:solidFill>
            <a:schemeClr val="bg1"/>
          </a:solidFill>
        </p:spPr>
        <p:txBody>
          <a:bodyPr wrap="square">
            <a:spAutoFit/>
          </a:bodyPr>
          <a:lstStyle/>
          <a:p>
            <a:pPr algn="ctr"/>
            <a:r>
              <a:rPr lang="kk-KZ" sz="3300" b="1" dirty="0">
                <a:solidFill>
                  <a:schemeClr val="tx2">
                    <a:lumMod val="50000"/>
                  </a:schemeClr>
                </a:solidFill>
              </a:rPr>
              <a:t>Модерация қалай жүргізіледі? </a:t>
            </a:r>
            <a:endParaRPr lang="ru-RU" sz="3300" dirty="0">
              <a:solidFill>
                <a:schemeClr val="tx2">
                  <a:lumMod val="50000"/>
                </a:schemeClr>
              </a:solidFill>
            </a:endParaRPr>
          </a:p>
        </p:txBody>
      </p:sp>
      <p:sp>
        <p:nvSpPr>
          <p:cNvPr id="4" name="Заголовок 3"/>
          <p:cNvSpPr>
            <a:spLocks noGrp="1"/>
          </p:cNvSpPr>
          <p:nvPr>
            <p:ph type="title"/>
          </p:nvPr>
        </p:nvSpPr>
        <p:spPr>
          <a:xfrm>
            <a:off x="475456" y="1034479"/>
            <a:ext cx="8229600" cy="4752528"/>
          </a:xfrm>
        </p:spPr>
        <p:txBody>
          <a:bodyPr>
            <a:noAutofit/>
          </a:bodyPr>
          <a:lstStyle/>
          <a:p>
            <a:pPr algn="l"/>
            <a:r>
              <a:rPr lang="kk-KZ" sz="2000" dirty="0"/>
              <a:t>Бір отырыста бірнеше пəндер жəне/немесе параллель сыныптар бойынша модерация өткізуге болады. Тексерілген жұмыстардың ішінен мұғалім үш жұмысты іріктейді: бір максималды балы бар, бір минималды балы бар жəне бағалау қиындық туғызған жұмыстар. Егер мұғалім бір параллельдегі бірнеше сыныптарға сабақ беретін болса, жұмыстардың жалпы санынан іріктеледі. Модерация бойынша отырыста мұғалімдер балдарды балл қою кестесіне сəйкес талқылайды, қажет болған жағдайда балл қою кестесіне ұжыммен бірлесе өзгерістер жəне/немесе толықтырулар енгізеді. Модерация қорытындысы бойынша балдарына өзгеріс енгізілетін оқушылардың </a:t>
            </a:r>
            <a:r>
              <a:rPr lang="kk-KZ" sz="2000" dirty="0" smtClean="0"/>
              <a:t/>
            </a:r>
            <a:br>
              <a:rPr lang="kk-KZ" sz="2000" dirty="0" smtClean="0"/>
            </a:br>
            <a:r>
              <a:rPr lang="kk-KZ" sz="2000" dirty="0" smtClean="0"/>
              <a:t>жұмыстары </a:t>
            </a:r>
            <a:r>
              <a:rPr lang="kk-KZ" sz="2000" dirty="0"/>
              <a:t>қайта тексеріледі. Модерацияны </a:t>
            </a:r>
            <a:r>
              <a:rPr lang="kk-KZ" sz="2000" dirty="0" smtClean="0"/>
              <a:t/>
            </a:r>
            <a:br>
              <a:rPr lang="kk-KZ" sz="2000" dirty="0" smtClean="0"/>
            </a:br>
            <a:r>
              <a:rPr lang="kk-KZ" sz="2000" dirty="0" smtClean="0"/>
              <a:t>аяқтағаннан </a:t>
            </a:r>
            <a:r>
              <a:rPr lang="kk-KZ" sz="2000" dirty="0"/>
              <a:t>кейін </a:t>
            </a:r>
            <a:r>
              <a:rPr lang="kk-KZ" sz="2000" dirty="0" smtClean="0"/>
              <a:t>отырыс </a:t>
            </a:r>
            <a:r>
              <a:rPr lang="kk-KZ" sz="2000" dirty="0"/>
              <a:t>хаттамасына қол </a:t>
            </a:r>
            <a:r>
              <a:rPr lang="kk-KZ" sz="2000" dirty="0" smtClean="0"/>
              <a:t/>
            </a:r>
            <a:br>
              <a:rPr lang="kk-KZ" sz="2000" dirty="0" smtClean="0"/>
            </a:br>
            <a:r>
              <a:rPr lang="kk-KZ" sz="2000" dirty="0" smtClean="0"/>
              <a:t>қойылады</a:t>
            </a:r>
            <a:r>
              <a:rPr lang="kk-KZ" sz="2000" dirty="0"/>
              <a:t>. </a:t>
            </a:r>
            <a:r>
              <a:rPr lang="kk-KZ" sz="2000" dirty="0" smtClean="0"/>
              <a:t>Хаттама </a:t>
            </a:r>
            <a:r>
              <a:rPr lang="kk-KZ" sz="2000" dirty="0"/>
              <a:t>əдістемелік </a:t>
            </a:r>
            <a:r>
              <a:rPr lang="kk-KZ" sz="2000" dirty="0" smtClean="0"/>
              <a:t/>
            </a:r>
            <a:br>
              <a:rPr lang="kk-KZ" sz="2000" dirty="0" smtClean="0"/>
            </a:br>
            <a:r>
              <a:rPr lang="kk-KZ" sz="2000" dirty="0" smtClean="0"/>
              <a:t>бірлестік жетекшісінде </a:t>
            </a:r>
            <a:r>
              <a:rPr lang="kk-KZ" sz="2000" dirty="0"/>
              <a:t>сақталады. </a:t>
            </a:r>
            <a:r>
              <a:rPr lang="ru-RU" sz="2000" dirty="0"/>
              <a:t/>
            </a:r>
            <a:br>
              <a:rPr lang="ru-RU" sz="2000" dirty="0"/>
            </a:br>
            <a:endParaRPr lang="ru-RU" sz="2000" dirty="0"/>
          </a:p>
        </p:txBody>
      </p:sp>
    </p:spTree>
    <p:extLst>
      <p:ext uri="{BB962C8B-B14F-4D97-AF65-F5344CB8AC3E}">
        <p14:creationId xmlns:p14="http://schemas.microsoft.com/office/powerpoint/2010/main" val="1762219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761</Words>
  <Application>Microsoft Office PowerPoint</Application>
  <PresentationFormat>Экран (4:3)</PresentationFormat>
  <Paragraphs>26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«Оқушыларды критериалды бағалау бойынша өзекті мəселелер» жадынамасы</vt:lpstr>
      <vt:lpstr>Бағалау үшін қандай тасырмаларды пайдалану қажет?</vt:lpstr>
      <vt:lpstr>Қалыптастырушы бағалау қашан жəне қалай өткізіледі? </vt:lpstr>
      <vt:lpstr>Бөлім бойынша жиынтық бағалау қашан жəне қалай өткізіледі?</vt:lpstr>
      <vt:lpstr>Тоқсандық жиынтық бағалау спецификациясы қалай қолданылады? </vt:lpstr>
      <vt:lpstr>Портфолио жүргізу қажет пе? Жиынтық жұмыстарды басып шығару талап етіле ме? </vt:lpstr>
      <vt:lpstr>Бағалауды өткізу тəртібі немен реттеледі? </vt:lpstr>
      <vt:lpstr>Жиынтық бағалауды өткізуді қалай дұрыс ұйымдастыруға болады?</vt:lpstr>
      <vt:lpstr>Бір отырыста бірнеше пəндер жəне/немесе параллель сыныптар бойынша модерация өткізуге болады. Тексерілген жұмыстардың ішінен мұғалім үш жұмысты іріктейді: бір максималды балы бар, бір минималды балы бар жəне бағалау қиындық туғызған жұмыстар. Егер мұғалім бір параллельдегі бірнеше сыныптарға сабақ беретін болса, жұмыстардың жалпы санынан іріктеледі. Модерация бойынша отырыста мұғалімдер балдарды балл қою кестесіне сəйкес талқылайды, қажет болған жағдайда балл қою кестесіне ұжыммен бірлесе өзгерістер жəне/немесе толықтырулар енгізеді. Модерация қорытындысы бойынша балдарына өзгеріс енгізілетін оқушылардың  жұмыстары қайта тексеріледі. Модерацияны  аяқтағаннан кейін отырыс хаттамасына қол  қойылады. Хаттама əдістемелік  бірлестік жетекшісінде сақталады.  </vt:lpstr>
      <vt:lpstr>Критериалды бағалау бойынша материалдарды қайдан жүктеп алуға жəне қай жерден кеңес алуға болады? </vt:lpstr>
      <vt:lpstr>Қандай журналды қолдану қажет?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46</cp:revision>
  <cp:lastPrinted>2018-05-15T10:54:45Z</cp:lastPrinted>
  <dcterms:created xsi:type="dcterms:W3CDTF">2018-05-15T03:59:22Z</dcterms:created>
  <dcterms:modified xsi:type="dcterms:W3CDTF">2018-09-11T04:26:52Z</dcterms:modified>
</cp:coreProperties>
</file>