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15"/>
  </p:notesMasterIdLst>
  <p:sldIdLst>
    <p:sldId id="425" r:id="rId2"/>
    <p:sldId id="377" r:id="rId3"/>
    <p:sldId id="409" r:id="rId4"/>
    <p:sldId id="394" r:id="rId5"/>
    <p:sldId id="422" r:id="rId6"/>
    <p:sldId id="415" r:id="rId7"/>
    <p:sldId id="416" r:id="rId8"/>
    <p:sldId id="417" r:id="rId9"/>
    <p:sldId id="412" r:id="rId10"/>
    <p:sldId id="398" r:id="rId11"/>
    <p:sldId id="413" r:id="rId12"/>
    <p:sldId id="421" r:id="rId13"/>
    <p:sldId id="423" r:id="rId14"/>
  </p:sldIdLst>
  <p:sldSz cx="12192000" cy="6858000"/>
  <p:notesSz cx="6797675" cy="9928225"/>
  <p:defaultTextStyle>
    <a:defPPr>
      <a:defRPr lang="kk-K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CC"/>
    <a:srgbClr val="EAEAEA"/>
    <a:srgbClr val="CCECFF"/>
    <a:srgbClr val="E1F4FF"/>
    <a:srgbClr val="FEE8FB"/>
    <a:srgbClr val="F0F8FA"/>
    <a:srgbClr val="FFF7FE"/>
    <a:srgbClr val="E7E7FF"/>
    <a:srgbClr val="CC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934" autoAdjust="0"/>
    <p:restoredTop sz="96433" autoAdjust="0"/>
  </p:normalViewPr>
  <p:slideViewPr>
    <p:cSldViewPr snapToGrid="0">
      <p:cViewPr varScale="1">
        <p:scale>
          <a:sx n="111" d="100"/>
          <a:sy n="111" d="100"/>
        </p:scale>
        <p:origin x="942" y="13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247" cy="498408"/>
          </a:xfrm>
          <a:prstGeom prst="rect">
            <a:avLst/>
          </a:prstGeom>
        </p:spPr>
        <p:txBody>
          <a:bodyPr vert="horz" lIns="92117" tIns="46058" rIns="92117" bIns="46058" rtlCol="0"/>
          <a:lstStyle>
            <a:lvl1pPr algn="l">
              <a:defRPr sz="1200"/>
            </a:lvl1pPr>
          </a:lstStyle>
          <a:p>
            <a:endParaRPr lang="kk-KZ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49826" y="0"/>
            <a:ext cx="2946246" cy="498408"/>
          </a:xfrm>
          <a:prstGeom prst="rect">
            <a:avLst/>
          </a:prstGeom>
        </p:spPr>
        <p:txBody>
          <a:bodyPr vert="horz" lIns="92117" tIns="46058" rIns="92117" bIns="46058" rtlCol="0"/>
          <a:lstStyle>
            <a:lvl1pPr algn="r">
              <a:defRPr sz="1200"/>
            </a:lvl1pPr>
          </a:lstStyle>
          <a:p>
            <a:fld id="{20404FAD-7E9E-4083-B556-F8EC02BD4A3D}" type="datetimeFigureOut">
              <a:rPr lang="kk-KZ" smtClean="0"/>
              <a:pPr/>
              <a:t>15.05.2018</a:t>
            </a:fld>
            <a:endParaRPr lang="kk-KZ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20688" y="1241425"/>
            <a:ext cx="595630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117" tIns="46058" rIns="92117" bIns="46058" rtlCol="0" anchor="ctr"/>
          <a:lstStyle/>
          <a:p>
            <a:endParaRPr lang="kk-KZ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288" y="4778009"/>
            <a:ext cx="5439101" cy="3908988"/>
          </a:xfrm>
          <a:prstGeom prst="rect">
            <a:avLst/>
          </a:prstGeom>
        </p:spPr>
        <p:txBody>
          <a:bodyPr vert="horz" lIns="92117" tIns="46058" rIns="92117" bIns="46058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kk-KZ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9817"/>
            <a:ext cx="2946247" cy="498408"/>
          </a:xfrm>
          <a:prstGeom prst="rect">
            <a:avLst/>
          </a:prstGeom>
        </p:spPr>
        <p:txBody>
          <a:bodyPr vert="horz" lIns="92117" tIns="46058" rIns="92117" bIns="46058" rtlCol="0" anchor="b"/>
          <a:lstStyle>
            <a:lvl1pPr algn="l">
              <a:defRPr sz="1200"/>
            </a:lvl1pPr>
          </a:lstStyle>
          <a:p>
            <a:endParaRPr lang="kk-KZ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49826" y="9429817"/>
            <a:ext cx="2946246" cy="498408"/>
          </a:xfrm>
          <a:prstGeom prst="rect">
            <a:avLst/>
          </a:prstGeom>
        </p:spPr>
        <p:txBody>
          <a:bodyPr vert="horz" lIns="92117" tIns="46058" rIns="92117" bIns="46058" rtlCol="0" anchor="b"/>
          <a:lstStyle>
            <a:lvl1pPr algn="r">
              <a:defRPr sz="1200"/>
            </a:lvl1pPr>
          </a:lstStyle>
          <a:p>
            <a:fld id="{02406821-E20B-4EAD-9251-D01A99312ADF}" type="slidenum">
              <a:rPr lang="kk-KZ" smtClean="0"/>
              <a:pPr/>
              <a:t>‹#›</a:t>
            </a:fld>
            <a:endParaRPr lang="kk-KZ"/>
          </a:p>
        </p:txBody>
      </p:sp>
    </p:spTree>
    <p:extLst>
      <p:ext uri="{BB962C8B-B14F-4D97-AF65-F5344CB8AC3E}">
        <p14:creationId xmlns:p14="http://schemas.microsoft.com/office/powerpoint/2010/main" val="35388266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406821-E20B-4EAD-9251-D01A99312ADF}" type="slidenum">
              <a:rPr lang="kk-KZ" smtClean="0"/>
              <a:pPr/>
              <a:t>11</a:t>
            </a:fld>
            <a:endParaRPr lang="kk-KZ"/>
          </a:p>
        </p:txBody>
      </p:sp>
    </p:spTree>
    <p:extLst>
      <p:ext uri="{BB962C8B-B14F-4D97-AF65-F5344CB8AC3E}">
        <p14:creationId xmlns:p14="http://schemas.microsoft.com/office/powerpoint/2010/main" val="23121139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14400" y="2130432"/>
            <a:ext cx="103632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C40221-6870-4F9B-A53F-54C385C9AC71}" type="datetime1">
              <a:rPr lang="kk-KZ" smtClean="0">
                <a:solidFill>
                  <a:prstClr val="black">
                    <a:tint val="75000"/>
                  </a:prstClr>
                </a:solidFill>
              </a:rPr>
              <a:t>15.05.2018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F8FE1-D312-4C01-8616-14340EB4CBE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137103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D866A-3EFB-4ABB-A8D0-A528ECD93627}" type="datetime1">
              <a:rPr lang="kk-KZ" smtClean="0">
                <a:solidFill>
                  <a:prstClr val="black">
                    <a:tint val="75000"/>
                  </a:prstClr>
                </a:solidFill>
              </a:rPr>
              <a:t>15.05.2018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F8FE1-D312-4C01-8616-14340EB4CBE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621323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839200" y="274645"/>
            <a:ext cx="27432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600" y="274645"/>
            <a:ext cx="80264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37C6EE-098A-4150-90AF-0E58F4ECEF3B}" type="datetime1">
              <a:rPr lang="kk-KZ" smtClean="0">
                <a:solidFill>
                  <a:prstClr val="black">
                    <a:tint val="75000"/>
                  </a:prstClr>
                </a:solidFill>
              </a:rPr>
              <a:t>15.05.2018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F8FE1-D312-4C01-8616-14340EB4CBE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77708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63FD3-CF06-4562-B1BA-99048F79D808}" type="datetime1">
              <a:rPr lang="kk-KZ" smtClean="0">
                <a:solidFill>
                  <a:prstClr val="black">
                    <a:tint val="75000"/>
                  </a:prstClr>
                </a:solidFill>
              </a:rPr>
              <a:t>15.05.2018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F8FE1-D312-4C01-8616-14340EB4CBE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21312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3084" y="4406907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D4A24B-E95E-49CB-AC09-1C048871E090}" type="datetime1">
              <a:rPr lang="kk-KZ" smtClean="0">
                <a:solidFill>
                  <a:prstClr val="black">
                    <a:tint val="75000"/>
                  </a:prstClr>
                </a:solidFill>
              </a:rPr>
              <a:t>15.05.2018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F8FE1-D312-4C01-8616-14340EB4CBE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0527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8113E6-0B26-4566-8C51-4B064C6AD81C}" type="datetime1">
              <a:rPr lang="kk-KZ" smtClean="0">
                <a:solidFill>
                  <a:prstClr val="black">
                    <a:tint val="75000"/>
                  </a:prstClr>
                </a:solidFill>
              </a:rPr>
              <a:t>15.05.2018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F8FE1-D312-4C01-8616-14340EB4CBE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659944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93372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93372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10C181-2D5C-4A3F-B7D0-4E63BAF42401}" type="datetime1">
              <a:rPr lang="kk-KZ" smtClean="0">
                <a:solidFill>
                  <a:prstClr val="black">
                    <a:tint val="75000"/>
                  </a:prstClr>
                </a:solidFill>
              </a:rPr>
              <a:t>15.05.2018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F8FE1-D312-4C01-8616-14340EB4CBE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56019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25254F-F414-4291-A68A-14772CFD3ADE}" type="datetime1">
              <a:rPr lang="kk-KZ" smtClean="0">
                <a:solidFill>
                  <a:prstClr val="black">
                    <a:tint val="75000"/>
                  </a:prstClr>
                </a:solidFill>
              </a:rPr>
              <a:t>15.05.2018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F8FE1-D312-4C01-8616-14340EB4CBE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47289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BF89B9-26CC-4157-8504-C2B3D3E1445F}" type="datetime1">
              <a:rPr lang="kk-KZ" smtClean="0">
                <a:solidFill>
                  <a:prstClr val="black">
                    <a:tint val="75000"/>
                  </a:prstClr>
                </a:solidFill>
              </a:rPr>
              <a:t>15.05.2018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F8FE1-D312-4C01-8616-14340EB4CBE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3784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3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766733" y="273057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3" y="1435103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CCCE27-2A3E-44DD-971C-CECCCF311ECF}" type="datetime1">
              <a:rPr lang="kk-KZ" smtClean="0">
                <a:solidFill>
                  <a:prstClr val="black">
                    <a:tint val="75000"/>
                  </a:prstClr>
                </a:solidFill>
              </a:rPr>
              <a:t>15.05.2018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F8FE1-D312-4C01-8616-14340EB4CBE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23918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524618-0095-4815-9FA4-4D9198A17749}" type="datetime1">
              <a:rPr lang="kk-KZ" smtClean="0">
                <a:solidFill>
                  <a:prstClr val="black">
                    <a:tint val="75000"/>
                  </a:prstClr>
                </a:solidFill>
              </a:rPr>
              <a:t>15.05.2018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F8FE1-D312-4C01-8616-14340EB4CBE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35091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600206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09600" y="6356357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04D764-6DE9-4926-9D5B-6D1833BDA560}" type="datetime1">
              <a:rPr lang="kk-KZ" smtClean="0">
                <a:solidFill>
                  <a:prstClr val="black">
                    <a:tint val="75000"/>
                  </a:prstClr>
                </a:solidFill>
              </a:rPr>
              <a:t>15.05.2018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165600" y="6356357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737600" y="6356357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0F8FE1-D312-4C01-8616-14340EB4CBE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526658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#_ftnref1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810211" y="1727337"/>
            <a:ext cx="10768135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solidFill>
                  <a:srgbClr val="4F81BD">
                    <a:lumMod val="50000"/>
                  </a:srgbClr>
                </a:solidFill>
                <a:latin typeface="Century Gothic" panose="020B0502020202020204" pitchFamily="34" charset="0"/>
              </a:rPr>
              <a:t>Аттестация </a:t>
            </a:r>
            <a:endParaRPr lang="ru-RU" sz="2400" b="1" dirty="0" smtClean="0">
              <a:solidFill>
                <a:srgbClr val="4F81BD">
                  <a:lumMod val="50000"/>
                </a:srgbClr>
              </a:solidFill>
              <a:latin typeface="Century Gothic" panose="020B0502020202020204" pitchFamily="34" charset="0"/>
            </a:endParaRPr>
          </a:p>
          <a:p>
            <a:pPr algn="ctr"/>
            <a:r>
              <a:rPr lang="ru-RU" sz="2400" b="1" dirty="0">
                <a:solidFill>
                  <a:srgbClr val="4F81BD">
                    <a:lumMod val="50000"/>
                  </a:srgbClr>
                </a:solidFill>
                <a:latin typeface="Century Gothic" panose="020B0502020202020204" pitchFamily="34" charset="0"/>
              </a:rPr>
              <a:t>педагогических работников </a:t>
            </a:r>
            <a:r>
              <a:rPr lang="ru-RU" sz="2400" b="1" dirty="0" smtClean="0">
                <a:solidFill>
                  <a:srgbClr val="4F81BD">
                    <a:lumMod val="50000"/>
                  </a:srgbClr>
                </a:solidFill>
                <a:latin typeface="Century Gothic" panose="020B0502020202020204" pitchFamily="34" charset="0"/>
              </a:rPr>
              <a:t>и </a:t>
            </a:r>
            <a:r>
              <a:rPr lang="ru-RU" sz="2400" b="1" dirty="0">
                <a:solidFill>
                  <a:srgbClr val="4F81BD">
                    <a:lumMod val="50000"/>
                  </a:srgbClr>
                </a:solidFill>
                <a:latin typeface="Century Gothic" panose="020B0502020202020204" pitchFamily="34" charset="0"/>
              </a:rPr>
              <a:t>приравненных к ним лиц, занимающих должности в организациях образования, </a:t>
            </a:r>
            <a:r>
              <a:rPr lang="ru-RU" sz="2400" b="1" dirty="0" smtClean="0">
                <a:solidFill>
                  <a:srgbClr val="4F81BD">
                    <a:lumMod val="50000"/>
                  </a:srgbClr>
                </a:solidFill>
                <a:latin typeface="Century Gothic" panose="020B0502020202020204" pitchFamily="34" charset="0"/>
              </a:rPr>
              <a:t>дошкольного</a:t>
            </a:r>
            <a:r>
              <a:rPr lang="ru-RU" sz="2400" b="1" dirty="0">
                <a:solidFill>
                  <a:srgbClr val="4F81BD">
                    <a:lumMod val="50000"/>
                  </a:srgbClr>
                </a:solidFill>
                <a:latin typeface="Century Gothic" panose="020B0502020202020204" pitchFamily="34" charset="0"/>
              </a:rPr>
              <a:t>, начального, основного среднего, общего </a:t>
            </a:r>
            <a:r>
              <a:rPr lang="ru-RU" sz="2400" b="1" dirty="0" smtClean="0">
                <a:solidFill>
                  <a:srgbClr val="4F81BD">
                    <a:lumMod val="50000"/>
                  </a:srgbClr>
                </a:solidFill>
                <a:latin typeface="Century Gothic" panose="020B0502020202020204" pitchFamily="34" charset="0"/>
              </a:rPr>
              <a:t>среднего, дополнительного, технического </a:t>
            </a:r>
            <a:r>
              <a:rPr lang="ru-RU" sz="2400" b="1" dirty="0">
                <a:solidFill>
                  <a:srgbClr val="4F81BD">
                    <a:lumMod val="50000"/>
                  </a:srgbClr>
                </a:solidFill>
                <a:latin typeface="Century Gothic" panose="020B0502020202020204" pitchFamily="34" charset="0"/>
              </a:rPr>
              <a:t>и профессионального, </a:t>
            </a:r>
            <a:r>
              <a:rPr lang="ru-RU" sz="2400" b="1" dirty="0" err="1">
                <a:solidFill>
                  <a:srgbClr val="4F81BD">
                    <a:lumMod val="50000"/>
                  </a:srgbClr>
                </a:solidFill>
                <a:latin typeface="Century Gothic" panose="020B0502020202020204" pitchFamily="34" charset="0"/>
              </a:rPr>
              <a:t>послесреднего</a:t>
            </a:r>
            <a:r>
              <a:rPr lang="ru-RU" sz="2400" b="1" dirty="0">
                <a:solidFill>
                  <a:srgbClr val="4F81BD">
                    <a:lumMod val="50000"/>
                  </a:srgbClr>
                </a:solidFill>
                <a:latin typeface="Century Gothic" panose="020B0502020202020204" pitchFamily="34" charset="0"/>
              </a:rPr>
              <a:t> </a:t>
            </a:r>
            <a:r>
              <a:rPr lang="ru-RU" sz="2400" b="1" dirty="0" smtClean="0">
                <a:solidFill>
                  <a:srgbClr val="4F81BD">
                    <a:lumMod val="50000"/>
                  </a:srgbClr>
                </a:solidFill>
                <a:latin typeface="Century Gothic" panose="020B0502020202020204" pitchFamily="34" charset="0"/>
              </a:rPr>
              <a:t>образований</a:t>
            </a:r>
            <a:endParaRPr lang="ru-RU" sz="2400" b="1" dirty="0">
              <a:solidFill>
                <a:srgbClr val="4F81BD">
                  <a:lumMod val="50000"/>
                </a:srgbClr>
              </a:solidFill>
              <a:latin typeface="Century Gothic" panose="020B0502020202020204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542983" y="6276860"/>
            <a:ext cx="11417919" cy="369332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ru-RU" b="1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Февраль, 2018 год</a:t>
            </a:r>
            <a:endParaRPr lang="ru-RU" b="1"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5605773" y="3568417"/>
            <a:ext cx="1292340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endParaRPr lang="ru-RU" sz="2400" i="1" dirty="0" smtClean="0">
              <a:solidFill>
                <a:srgbClr val="4F81BD">
                  <a:lumMod val="50000"/>
                </a:srgbClr>
              </a:solidFill>
              <a:latin typeface="Century Gothic" panose="020B0502020202020204" pitchFamily="34" charset="0"/>
            </a:endParaRPr>
          </a:p>
          <a:p>
            <a:pPr algn="ctr"/>
            <a:endParaRPr lang="ru-RU" sz="2400" i="1" dirty="0">
              <a:solidFill>
                <a:srgbClr val="4F81BD">
                  <a:lumMod val="50000"/>
                </a:srgbClr>
              </a:solidFill>
              <a:latin typeface="Century Gothic" panose="020B0502020202020204" pitchFamily="34" charset="0"/>
            </a:endParaRPr>
          </a:p>
          <a:p>
            <a:pPr algn="ctr"/>
            <a:r>
              <a:rPr lang="ru-RU" sz="2400" i="1" dirty="0" smtClean="0">
                <a:solidFill>
                  <a:srgbClr val="4F81BD">
                    <a:lumMod val="50000"/>
                  </a:srgbClr>
                </a:solidFill>
                <a:latin typeface="Century Gothic" panose="020B0502020202020204" pitchFamily="34" charset="0"/>
              </a:rPr>
              <a:t>Проект</a:t>
            </a:r>
            <a:endParaRPr lang="ru-RU" sz="2400" i="1" dirty="0">
              <a:solidFill>
                <a:srgbClr val="4F81BD">
                  <a:lumMod val="50000"/>
                </a:srgbClr>
              </a:solidFill>
              <a:latin typeface="Century Gothic" panose="020B0502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542983" y="189959"/>
            <a:ext cx="11417919" cy="45720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Министерство образования и науки Республики Казахстан</a:t>
            </a:r>
            <a:endParaRPr lang="ru-RU" b="1"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  <p:pic>
        <p:nvPicPr>
          <p:cNvPr id="1026" name="Picture 2" descr="C:\Users\Stella.Ibraeva\Desktop\attestacija_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7448" y="4168581"/>
            <a:ext cx="5283460" cy="19212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E:\copy\СТЭЛЛА\НУЖНОЕ\ЛОГО-МОН (последний)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77969" y="694720"/>
            <a:ext cx="1032617" cy="10326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51961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Users\Stella.Ibraeva\Desktop\report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59479" y="1222345"/>
            <a:ext cx="3540369" cy="21998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13860" y="222527"/>
            <a:ext cx="10069705" cy="759040"/>
          </a:xfrm>
          <a:solidFill>
            <a:schemeClr val="tx2">
              <a:lumMod val="40000"/>
              <a:lumOff val="60000"/>
            </a:schemeClr>
          </a:solidFill>
        </p:spPr>
        <p:txBody>
          <a:bodyPr>
            <a:noAutofit/>
          </a:bodyPr>
          <a:lstStyle/>
          <a:p>
            <a:pPr algn="ctr"/>
            <a:r>
              <a:rPr lang="ru-RU" sz="2000" b="1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СТРУКТУРА НАЦИОНАЛЬНОГО КВАЛИФИКАЦИОННОГО ТЕСТА</a:t>
            </a:r>
            <a:endParaRPr lang="ru-RU" sz="2000" b="1"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15003412"/>
              </p:ext>
            </p:extLst>
          </p:nvPr>
        </p:nvGraphicFramePr>
        <p:xfrm>
          <a:off x="1000665" y="3606323"/>
          <a:ext cx="10619959" cy="308558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23444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38551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86493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kern="12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Категории </a:t>
                      </a:r>
                      <a:endParaRPr lang="ru-RU" sz="1600" b="1" kern="12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kern="12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Для прохождения квалификационного тестирования 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kern="12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(по</a:t>
                      </a:r>
                      <a:r>
                        <a:rPr lang="ru-RU" sz="1600" b="1" kern="1200" baseline="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каждому блоку</a:t>
                      </a:r>
                      <a:r>
                        <a:rPr lang="ru-RU" sz="1600" b="1" kern="12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)</a:t>
                      </a:r>
                      <a:endParaRPr lang="ru-RU" sz="1600" b="1" kern="12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1047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Педагог-мастер</a:t>
                      </a:r>
                      <a:endParaRPr lang="ru-RU" sz="1600" b="1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solidFill>
                            <a:srgbClr val="C00000"/>
                          </a:solidFill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80%</a:t>
                      </a:r>
                      <a:endParaRPr lang="ru-RU" sz="1600" b="1" dirty="0">
                        <a:solidFill>
                          <a:srgbClr val="C00000"/>
                        </a:solidFill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1047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Педагог-исследователь</a:t>
                      </a:r>
                      <a:endParaRPr lang="ru-RU" sz="1600" b="1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solidFill>
                            <a:srgbClr val="C00000"/>
                          </a:solidFill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70%</a:t>
                      </a:r>
                      <a:endParaRPr lang="ru-RU" sz="1600" b="1" dirty="0">
                        <a:solidFill>
                          <a:srgbClr val="C00000"/>
                        </a:solidFill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1047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Педагог-эксперт</a:t>
                      </a:r>
                      <a:endParaRPr lang="ru-RU" sz="1600" b="1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solidFill>
                            <a:srgbClr val="C00000"/>
                          </a:solidFill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60%</a:t>
                      </a:r>
                      <a:endParaRPr lang="ru-RU" sz="1600" b="1" dirty="0">
                        <a:solidFill>
                          <a:srgbClr val="C00000"/>
                        </a:solidFill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1047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Педагог-модератор</a:t>
                      </a:r>
                      <a:endParaRPr lang="ru-RU" sz="1600" b="1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solidFill>
                            <a:srgbClr val="C00000"/>
                          </a:solidFill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50%</a:t>
                      </a:r>
                      <a:endParaRPr lang="ru-RU" sz="1600" b="1" dirty="0">
                        <a:solidFill>
                          <a:srgbClr val="C00000"/>
                        </a:solidFill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14" name="Прямоугольник 13"/>
          <p:cNvSpPr/>
          <p:nvPr/>
        </p:nvSpPr>
        <p:spPr>
          <a:xfrm>
            <a:off x="980399" y="1537420"/>
            <a:ext cx="6007999" cy="1569660"/>
          </a:xfrm>
          <a:prstGeom prst="rect">
            <a:avLst/>
          </a:prstGeom>
          <a:ln>
            <a:solidFill>
              <a:srgbClr val="002060"/>
            </a:solidFill>
          </a:ln>
        </p:spPr>
        <p:txBody>
          <a:bodyPr wrap="square">
            <a:spAutoFit/>
          </a:bodyPr>
          <a:lstStyle/>
          <a:p>
            <a:r>
              <a:rPr lang="ru-RU" sz="1600" b="1" dirty="0">
                <a:solidFill>
                  <a:srgbClr val="4F81BD">
                    <a:lumMod val="50000"/>
                  </a:srgbClr>
                </a:solidFill>
                <a:latin typeface="Century Gothic" panose="020B0502020202020204" pitchFamily="34" charset="0"/>
              </a:rPr>
              <a:t>Начальное, основное среднее, общее среднее образования</a:t>
            </a:r>
            <a:r>
              <a:rPr lang="ru-RU" sz="1600" b="1" dirty="0" smtClean="0">
                <a:solidFill>
                  <a:srgbClr val="4F81BD">
                    <a:lumMod val="50000"/>
                  </a:srgbClr>
                </a:solidFill>
                <a:latin typeface="Century Gothic" panose="020B0502020202020204" pitchFamily="34" charset="0"/>
              </a:rPr>
              <a:t>:</a:t>
            </a:r>
            <a:endParaRPr lang="en-US" sz="1600" b="1" dirty="0" smtClean="0">
              <a:solidFill>
                <a:srgbClr val="4F81BD">
                  <a:lumMod val="50000"/>
                </a:srgbClr>
              </a:solidFill>
              <a:latin typeface="Century Gothic" panose="020B0502020202020204" pitchFamily="34" charset="0"/>
            </a:endParaRPr>
          </a:p>
          <a:p>
            <a:endParaRPr lang="ru-RU" sz="1600" b="1" dirty="0">
              <a:solidFill>
                <a:srgbClr val="4F81BD">
                  <a:lumMod val="50000"/>
                </a:srgbClr>
              </a:solidFill>
              <a:latin typeface="Century Gothic" panose="020B0502020202020204" pitchFamily="34" charset="0"/>
            </a:endParaRPr>
          </a:p>
          <a:p>
            <a:pPr marL="342900" indent="-342900">
              <a:buAutoNum type="arabicPeriod"/>
            </a:pPr>
            <a:r>
              <a:rPr lang="ru-RU" sz="1600" dirty="0" smtClean="0">
                <a:solidFill>
                  <a:srgbClr val="4F81BD">
                    <a:lumMod val="50000"/>
                  </a:srgbClr>
                </a:solidFill>
                <a:latin typeface="Century Gothic" panose="020B0502020202020204" pitchFamily="34" charset="0"/>
              </a:rPr>
              <a:t>«</a:t>
            </a:r>
            <a:r>
              <a:rPr lang="ru-RU" sz="1600" dirty="0">
                <a:solidFill>
                  <a:srgbClr val="4F81BD">
                    <a:lumMod val="50000"/>
                  </a:srgbClr>
                </a:solidFill>
                <a:latin typeface="Century Gothic" panose="020B0502020202020204" pitchFamily="34" charset="0"/>
              </a:rPr>
              <a:t>Содержание учебного предмета</a:t>
            </a:r>
            <a:r>
              <a:rPr lang="ru-RU" sz="1600" dirty="0" smtClean="0">
                <a:solidFill>
                  <a:srgbClr val="4F81BD">
                    <a:lumMod val="50000"/>
                  </a:srgbClr>
                </a:solidFill>
                <a:latin typeface="Century Gothic" panose="020B0502020202020204" pitchFamily="34" charset="0"/>
              </a:rPr>
              <a:t>» - </a:t>
            </a:r>
            <a:r>
              <a:rPr lang="ru-RU" sz="1600" b="1" dirty="0" smtClean="0">
                <a:solidFill>
                  <a:srgbClr val="4F81BD">
                    <a:lumMod val="50000"/>
                  </a:srgbClr>
                </a:solidFill>
                <a:latin typeface="Century Gothic" panose="020B0502020202020204" pitchFamily="34" charset="0"/>
              </a:rPr>
              <a:t>70 вопросов</a:t>
            </a:r>
          </a:p>
          <a:p>
            <a:pPr marL="342900" indent="-342900">
              <a:buFontTx/>
              <a:buAutoNum type="arabicPeriod"/>
            </a:pPr>
            <a:r>
              <a:rPr lang="ru-RU" sz="1600" dirty="0" smtClean="0">
                <a:solidFill>
                  <a:srgbClr val="4F81BD">
                    <a:lumMod val="50000"/>
                  </a:srgbClr>
                </a:solidFill>
                <a:latin typeface="Century Gothic" panose="020B0502020202020204" pitchFamily="34" charset="0"/>
              </a:rPr>
              <a:t>«Педагогика и  методика» - </a:t>
            </a:r>
            <a:r>
              <a:rPr lang="ru-RU" sz="1600" b="1" dirty="0" smtClean="0">
                <a:solidFill>
                  <a:srgbClr val="4F81BD">
                    <a:lumMod val="50000"/>
                  </a:srgbClr>
                </a:solidFill>
                <a:latin typeface="Century Gothic" panose="020B0502020202020204" pitchFamily="34" charset="0"/>
              </a:rPr>
              <a:t>30 вопросов</a:t>
            </a:r>
            <a:endParaRPr lang="en-US" sz="1600" b="1" dirty="0" smtClean="0">
              <a:solidFill>
                <a:srgbClr val="4F81BD">
                  <a:lumMod val="50000"/>
                </a:srgbClr>
              </a:solidFill>
              <a:latin typeface="Century Gothic" panose="020B0502020202020204" pitchFamily="34" charset="0"/>
            </a:endParaRPr>
          </a:p>
          <a:p>
            <a:pPr marL="342900" indent="-342900">
              <a:buFontTx/>
              <a:buAutoNum type="arabicPeriod"/>
            </a:pPr>
            <a:endParaRPr lang="ru-RU" sz="1600" dirty="0" smtClean="0">
              <a:solidFill>
                <a:srgbClr val="4F81BD">
                  <a:lumMod val="50000"/>
                </a:srgbClr>
              </a:solidFill>
              <a:latin typeface="Century Gothic" panose="020B0502020202020204" pitchFamily="34" charset="0"/>
            </a:endParaRPr>
          </a:p>
        </p:txBody>
      </p:sp>
      <p:sp>
        <p:nvSpPr>
          <p:cNvPr id="1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9252914" y="6330595"/>
            <a:ext cx="2844800" cy="365125"/>
          </a:xfrm>
        </p:spPr>
        <p:txBody>
          <a:bodyPr/>
          <a:lstStyle/>
          <a:p>
            <a:fld id="{290F8FE1-D312-4C01-8616-14340EB4CBE8}" type="slidenum">
              <a:rPr lang="ru-RU" sz="1600" smtClean="0">
                <a:solidFill>
                  <a:prstClr val="black">
                    <a:tint val="75000"/>
                  </a:prstClr>
                </a:solidFill>
                <a:latin typeface="Century Gothic" panose="020B0502020202020204" pitchFamily="34" charset="0"/>
              </a:rPr>
              <a:pPr/>
              <a:t>10</a:t>
            </a:fld>
            <a:endParaRPr lang="ru-RU" sz="1600">
              <a:solidFill>
                <a:prstClr val="black">
                  <a:tint val="75000"/>
                </a:prstClr>
              </a:solidFill>
              <a:latin typeface="Century Gothic" panose="020B0502020202020204" pitchFamily="34" charset="0"/>
            </a:endParaRPr>
          </a:p>
        </p:txBody>
      </p:sp>
      <p:pic>
        <p:nvPicPr>
          <p:cNvPr id="7" name="Picture 3" descr="E:\copy\СТЭЛЛА\НУЖНОЕ\ЛОГО-МОН (последний)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3830" y="241123"/>
            <a:ext cx="1032617" cy="10326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196446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" name="Picture 3" descr="C:\Users\Stella.Ibraeva\Desktop\folder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17150" y="401130"/>
            <a:ext cx="1028374" cy="10016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10574298" y="6398474"/>
            <a:ext cx="1450404" cy="229475"/>
          </a:xfrm>
        </p:spPr>
        <p:txBody>
          <a:bodyPr/>
          <a:lstStyle/>
          <a:p>
            <a:fld id="{290F8FE1-D312-4C01-8616-14340EB4CBE8}" type="slidenum">
              <a:rPr lang="ru-RU" sz="1100" smtClean="0">
                <a:solidFill>
                  <a:prstClr val="black">
                    <a:tint val="75000"/>
                  </a:prstClr>
                </a:solidFill>
                <a:latin typeface="Century Gothic" panose="020B0502020202020204" pitchFamily="34" charset="0"/>
              </a:rPr>
              <a:pPr/>
              <a:t>11</a:t>
            </a:fld>
            <a:endParaRPr lang="ru-RU" sz="1100">
              <a:solidFill>
                <a:prstClr val="black">
                  <a:tint val="75000"/>
                </a:prstClr>
              </a:solidFill>
              <a:latin typeface="Century Gothic" panose="020B0502020202020204" pitchFamily="34" charset="0"/>
            </a:endParaRPr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2059741" y="243337"/>
            <a:ext cx="8431034" cy="767353"/>
          </a:xfrm>
          <a:solidFill>
            <a:schemeClr val="tx2">
              <a:lumMod val="40000"/>
              <a:lumOff val="60000"/>
            </a:schemeClr>
          </a:solidFill>
        </p:spPr>
        <p:txBody>
          <a:bodyPr>
            <a:normAutofit fontScale="90000"/>
          </a:bodyPr>
          <a:lstStyle/>
          <a:p>
            <a:r>
              <a:rPr lang="ru-RU" sz="2800" b="1" dirty="0" smtClean="0">
                <a:solidFill>
                  <a:schemeClr val="bg1"/>
                </a:solidFill>
                <a:latin typeface="Century Gothic" panose="020B0502020202020204" pitchFamily="34" charset="0"/>
                <a:ea typeface="+mn-ea"/>
                <a:cs typeface="+mn-cs"/>
              </a:rPr>
              <a:t>СТРУКТУРА КОМПЛЕКСНОГО АНАЛИТИЧЕСКОГО ОБОБЩЕНИЯ ИТОГОВ ДЕЯТЕЛЬНОСТИ</a:t>
            </a:r>
            <a:endParaRPr lang="ru-RU" sz="2800" b="1" dirty="0">
              <a:solidFill>
                <a:schemeClr val="bg1"/>
              </a:solidFill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pic>
        <p:nvPicPr>
          <p:cNvPr id="7" name="Picture 3" descr="E:\copy\СТЭЛЛА\НУЖНОЕ\ЛОГО-МОН (последний)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3901" y="111592"/>
            <a:ext cx="1332766" cy="13327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7" name="Прямоугольник 46"/>
          <p:cNvSpPr/>
          <p:nvPr/>
        </p:nvSpPr>
        <p:spPr>
          <a:xfrm>
            <a:off x="447130" y="1868608"/>
            <a:ext cx="5044447" cy="4524315"/>
          </a:xfrm>
          <a:prstGeom prst="rect">
            <a:avLst/>
          </a:prstGeom>
          <a:solidFill>
            <a:schemeClr val="bg1"/>
          </a:solidFill>
          <a:ln>
            <a:solidFill>
              <a:srgbClr val="002060"/>
            </a:solidFill>
          </a:ln>
        </p:spPr>
        <p:txBody>
          <a:bodyPr wrap="square">
            <a:spAutoFit/>
          </a:bodyPr>
          <a:lstStyle/>
          <a:p>
            <a:pPr algn="ctr"/>
            <a:endParaRPr lang="ru-RU" sz="1600" dirty="0" smtClean="0">
              <a:solidFill>
                <a:srgbClr val="002060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ru-RU" sz="1600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Материалы </a:t>
            </a:r>
            <a:r>
              <a:rPr lang="ru-RU" sz="1600" b="1" dirty="0" err="1" smtClean="0">
                <a:solidFill>
                  <a:srgbClr val="002060"/>
                </a:solidFill>
                <a:latin typeface="Century Gothic" panose="020B0502020202020204" pitchFamily="34" charset="0"/>
              </a:rPr>
              <a:t>педопыта</a:t>
            </a:r>
            <a:r>
              <a:rPr lang="ru-RU" sz="1600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: </a:t>
            </a:r>
          </a:p>
          <a:p>
            <a:pPr algn="ctr"/>
            <a:endParaRPr lang="ru-RU" sz="1600" b="1" dirty="0">
              <a:solidFill>
                <a:srgbClr val="002060"/>
              </a:solidFill>
              <a:latin typeface="Century Gothic" panose="020B0502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16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эссе</a:t>
            </a:r>
          </a:p>
          <a:p>
            <a:endParaRPr lang="ru-RU" sz="1600" dirty="0" smtClean="0">
              <a:solidFill>
                <a:srgbClr val="002060"/>
              </a:solidFill>
              <a:latin typeface="Century Gothic" panose="020B0502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16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творческий отчет </a:t>
            </a:r>
          </a:p>
          <a:p>
            <a:endParaRPr lang="ru-RU" sz="1600" dirty="0" smtClean="0">
              <a:solidFill>
                <a:srgbClr val="002060"/>
              </a:solidFill>
              <a:latin typeface="Century Gothic" panose="020B0502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16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самоанализ профессиональной деятельности</a:t>
            </a:r>
          </a:p>
          <a:p>
            <a:endParaRPr lang="ru-RU" sz="1600" dirty="0" smtClean="0">
              <a:solidFill>
                <a:srgbClr val="002060"/>
              </a:solidFill>
              <a:latin typeface="Century Gothic" panose="020B0502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1600" dirty="0">
                <a:solidFill>
                  <a:srgbClr val="002060"/>
                </a:solidFill>
                <a:latin typeface="Century Gothic" panose="020B0502020202020204" pitchFamily="34" charset="0"/>
              </a:rPr>
              <a:t> </a:t>
            </a:r>
            <a:r>
              <a:rPr lang="ru-RU" sz="16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участие в конференциях, семинарах,</a:t>
            </a:r>
          </a:p>
          <a:p>
            <a:r>
              <a:rPr lang="ru-RU" sz="16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круглых столах</a:t>
            </a:r>
          </a:p>
          <a:p>
            <a:endParaRPr lang="ru-RU" sz="1600" dirty="0" smtClean="0">
              <a:solidFill>
                <a:srgbClr val="002060"/>
              </a:solidFill>
              <a:latin typeface="Century Gothic" panose="020B0502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16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публикации в СМИ</a:t>
            </a:r>
          </a:p>
          <a:p>
            <a:endParaRPr lang="ru-RU" sz="1600" dirty="0" smtClean="0">
              <a:solidFill>
                <a:srgbClr val="002060"/>
              </a:solidFill>
              <a:latin typeface="Century Gothic" panose="020B0502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16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отзывы обучающихся, родителей, коллег, членов администрации</a:t>
            </a:r>
          </a:p>
          <a:p>
            <a:pPr algn="ctr"/>
            <a:endParaRPr lang="ru-RU" sz="1600" dirty="0"/>
          </a:p>
        </p:txBody>
      </p:sp>
      <p:sp>
        <p:nvSpPr>
          <p:cNvPr id="27" name="TextBox 26"/>
          <p:cNvSpPr txBox="1"/>
          <p:nvPr/>
        </p:nvSpPr>
        <p:spPr>
          <a:xfrm>
            <a:off x="447130" y="1371436"/>
            <a:ext cx="5044447" cy="338554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1600" b="1" dirty="0" smtClean="0">
                <a:solidFill>
                  <a:schemeClr val="tx2">
                    <a:lumMod val="75000"/>
                  </a:schemeClr>
                </a:solidFill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Действующая </a:t>
            </a:r>
            <a:r>
              <a:rPr lang="ru-RU" sz="1600" b="1" dirty="0">
                <a:solidFill>
                  <a:schemeClr val="tx2">
                    <a:lumMod val="75000"/>
                  </a:schemeClr>
                </a:solidFill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модель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5784113" y="1344006"/>
            <a:ext cx="5961412" cy="338554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1600" b="1" dirty="0" smtClean="0">
                <a:solidFill>
                  <a:schemeClr val="tx2">
                    <a:lumMod val="75000"/>
                  </a:schemeClr>
                </a:solidFill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Новая  </a:t>
            </a:r>
            <a:r>
              <a:rPr lang="ru-RU" sz="1600" b="1" dirty="0">
                <a:solidFill>
                  <a:schemeClr val="tx2">
                    <a:lumMod val="75000"/>
                  </a:schemeClr>
                </a:solidFill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модель 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5784113" y="1868608"/>
            <a:ext cx="5961412" cy="4493538"/>
          </a:xfrm>
          <a:prstGeom prst="rect">
            <a:avLst/>
          </a:prstGeom>
          <a:ln>
            <a:solidFill>
              <a:srgbClr val="0070C0"/>
            </a:solidFill>
          </a:ln>
        </p:spPr>
        <p:txBody>
          <a:bodyPr wrap="square">
            <a:spAutoFit/>
          </a:bodyPr>
          <a:lstStyle/>
          <a:p>
            <a:r>
              <a:rPr lang="ru-RU" sz="1600" dirty="0">
                <a:latin typeface="Century Gothic" pitchFamily="34" charset="0"/>
              </a:rPr>
              <a:t>Портфолио </a:t>
            </a:r>
            <a:r>
              <a:rPr lang="ru-RU" sz="1600" dirty="0" smtClean="0">
                <a:latin typeface="Century Gothic" pitchFamily="34" charset="0"/>
              </a:rPr>
              <a:t>сдается до 20 июня, до 2 декабря и содержит:</a:t>
            </a:r>
            <a:endParaRPr lang="ru-RU" sz="1600" dirty="0">
              <a:latin typeface="Century Gothic" pitchFamily="34" charset="0"/>
            </a:endParaRPr>
          </a:p>
          <a:p>
            <a:pPr marL="285750" lvl="0" indent="-285750" algn="just">
              <a:buFont typeface="Arial" panose="020B0604020202020204" pitchFamily="34" charset="0"/>
              <a:buChar char="•"/>
            </a:pPr>
            <a:r>
              <a:rPr lang="ru-RU" sz="1400" dirty="0">
                <a:latin typeface="Century Gothic" panose="020B0502020202020204" pitchFamily="34" charset="0"/>
              </a:rPr>
              <a:t>копию документа, удостоверяющего личность</a:t>
            </a:r>
            <a:r>
              <a:rPr lang="ru-RU" sz="1400" dirty="0" smtClean="0">
                <a:latin typeface="Century Gothic" panose="020B0502020202020204" pitchFamily="34" charset="0"/>
              </a:rPr>
              <a:t>;</a:t>
            </a:r>
            <a:endParaRPr lang="ru-RU" sz="1400" dirty="0">
              <a:latin typeface="Century Gothic" panose="020B0502020202020204" pitchFamily="34" charset="0"/>
            </a:endParaRPr>
          </a:p>
          <a:p>
            <a:pPr marL="285750" lvl="0" indent="-285750" algn="just">
              <a:buFont typeface="Arial" panose="020B0604020202020204" pitchFamily="34" charset="0"/>
              <a:buChar char="•"/>
            </a:pPr>
            <a:r>
              <a:rPr lang="ru-RU" sz="1400" dirty="0">
                <a:latin typeface="Century Gothic" panose="020B0502020202020204" pitchFamily="34" charset="0"/>
              </a:rPr>
              <a:t>копию диплома об образовании или документа о переподготовке при наличии с присвоением соответствующей квалификации по занимаемой должности;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</a:pPr>
            <a:r>
              <a:rPr lang="ru-RU" sz="1400" dirty="0">
                <a:latin typeface="Century Gothic" panose="020B0502020202020204" pitchFamily="34" charset="0"/>
              </a:rPr>
              <a:t>копию удостоверения о квалификационной категории при наличии;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</a:pPr>
            <a:r>
              <a:rPr lang="ru-RU" sz="1400" dirty="0">
                <a:latin typeface="Century Gothic" panose="020B0502020202020204" pitchFamily="34" charset="0"/>
              </a:rPr>
              <a:t>документ установленного образца о прохождении национального квалификационного тестирования;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</a:pPr>
            <a:r>
              <a:rPr lang="ru-RU" sz="1400" dirty="0">
                <a:latin typeface="Century Gothic" panose="020B0502020202020204" pitchFamily="34" charset="0"/>
              </a:rPr>
              <a:t>мониторинг качества знаний обучающихся за аттестационный период, включающий результаты внешней оценки учебных достижений и/ или текущей и/ или итоговой аттестации;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</a:pPr>
            <a:r>
              <a:rPr lang="ru-RU" sz="1200" dirty="0">
                <a:latin typeface="Century Gothic" panose="020B0502020202020204" pitchFamily="34" charset="0"/>
              </a:rPr>
              <a:t>копии документов, подтверждающих достижения обучающихся, или копии документов, подтверждающих обобщение опыта при наличии;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</a:pPr>
            <a:r>
              <a:rPr lang="ru-RU" sz="1200" dirty="0">
                <a:latin typeface="Century Gothic" panose="020B0502020202020204" pitchFamily="34" charset="0"/>
              </a:rPr>
              <a:t>листы наблюдения уроков/занятий (не менее 3) по форме согласно Приложению 10 к настоящим Правилам;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</a:pPr>
            <a:r>
              <a:rPr lang="ru-RU" sz="1200" dirty="0">
                <a:latin typeface="Century Gothic" panose="020B0502020202020204" pitchFamily="34" charset="0"/>
              </a:rPr>
              <a:t>копии документов, подтверждающих достижения педагогического работника и приравненного к нему лица (при наличии</a:t>
            </a:r>
            <a:r>
              <a:rPr lang="ru-RU" sz="1200" dirty="0" smtClean="0">
                <a:latin typeface="Century Gothic" panose="020B0502020202020204" pitchFamily="34" charset="0"/>
              </a:rPr>
              <a:t>).</a:t>
            </a:r>
            <a:endParaRPr lang="ru-RU" sz="12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03168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F8FE1-D312-4C01-8616-14340EB4CBE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1401763" y="2881313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7" name="Объект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90727467"/>
              </p:ext>
            </p:extLst>
          </p:nvPr>
        </p:nvGraphicFramePr>
        <p:xfrm>
          <a:off x="198981" y="1248311"/>
          <a:ext cx="11686440" cy="5418304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211891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5502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3697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33776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33776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27914">
                <a:tc rowSpan="2"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300" b="1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Требования для квалификационной категории</a:t>
                      </a:r>
                      <a:endParaRPr lang="ru-RU" sz="1300" b="1" dirty="0">
                        <a:solidFill>
                          <a:srgbClr val="002060"/>
                        </a:solidFill>
                        <a:effectLst/>
                        <a:latin typeface="Century Gothic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300" b="1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Квалификационная категория</a:t>
                      </a:r>
                      <a:endParaRPr lang="ru-RU" sz="1300" b="1" dirty="0">
                        <a:solidFill>
                          <a:srgbClr val="002060"/>
                        </a:solidFill>
                        <a:effectLst/>
                        <a:latin typeface="Century Gothic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647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300" b="1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Педагог-модератор</a:t>
                      </a:r>
                      <a:endParaRPr lang="ru-RU" sz="1300" b="1" dirty="0">
                        <a:solidFill>
                          <a:srgbClr val="002060"/>
                        </a:solidFill>
                        <a:effectLst/>
                        <a:latin typeface="Century Gothic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300" b="1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Педагог-эксперт</a:t>
                      </a:r>
                      <a:endParaRPr lang="ru-RU" sz="1300" b="1" dirty="0">
                        <a:solidFill>
                          <a:srgbClr val="002060"/>
                        </a:solidFill>
                        <a:effectLst/>
                        <a:latin typeface="Century Gothic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300" b="1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Педагог-исследователь</a:t>
                      </a:r>
                      <a:endParaRPr lang="ru-RU" sz="1300" b="1" dirty="0">
                        <a:solidFill>
                          <a:srgbClr val="002060"/>
                        </a:solidFill>
                        <a:effectLst/>
                        <a:latin typeface="Century Gothic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300" b="1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Педагог-мастер</a:t>
                      </a:r>
                      <a:endParaRPr lang="ru-RU" sz="1300" b="1" dirty="0">
                        <a:solidFill>
                          <a:srgbClr val="002060"/>
                        </a:solidFill>
                        <a:effectLst/>
                        <a:latin typeface="Century Gothic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52802"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Качество </a:t>
                      </a:r>
                      <a:r>
                        <a:rPr lang="ru-RU" sz="1400" b="1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знаний, умений и навыков</a:t>
                      </a:r>
                      <a:endParaRPr lang="ru-RU" sz="1400" b="1" dirty="0">
                        <a:solidFill>
                          <a:srgbClr val="002060"/>
                        </a:solidFill>
                        <a:effectLst/>
                        <a:latin typeface="Century Gothic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5% -</a:t>
                      </a:r>
                    </a:p>
                    <a:p>
                      <a:pPr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динамика</a:t>
                      </a:r>
                      <a:r>
                        <a:rPr lang="ru-RU" sz="1400" baseline="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 роста качества знаний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Century Gothic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10% </a:t>
                      </a:r>
                      <a:r>
                        <a:rPr lang="ru-RU" sz="14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-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динамика</a:t>
                      </a:r>
                      <a:r>
                        <a:rPr lang="ru-RU" sz="1400" baseline="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 роста качества знаний</a:t>
                      </a:r>
                      <a:endParaRPr lang="ru-RU" sz="1400" dirty="0" smtClean="0">
                        <a:solidFill>
                          <a:srgbClr val="002060"/>
                        </a:solidFill>
                        <a:effectLst/>
                        <a:latin typeface="Century Gothic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15% -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динамика</a:t>
                      </a:r>
                      <a:r>
                        <a:rPr lang="ru-RU" sz="1400" baseline="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 роста качества знаний</a:t>
                      </a:r>
                      <a:endParaRPr lang="ru-RU" sz="1400" dirty="0" smtClean="0">
                        <a:solidFill>
                          <a:srgbClr val="002060"/>
                        </a:solidFill>
                        <a:effectLst/>
                        <a:latin typeface="Century Gothic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20% - 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динамика</a:t>
                      </a:r>
                      <a:r>
                        <a:rPr lang="ru-RU" sz="1400" baseline="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 роста качества знаний</a:t>
                      </a:r>
                      <a:endParaRPr lang="ru-RU" sz="1400" dirty="0" smtClean="0">
                        <a:solidFill>
                          <a:srgbClr val="002060"/>
                        </a:solidFill>
                        <a:effectLst/>
                        <a:latin typeface="Century Gothic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64367"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Качество </a:t>
                      </a:r>
                      <a:r>
                        <a:rPr lang="ru-RU" sz="1400" b="1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преподавания/</a:t>
                      </a:r>
                      <a:r>
                        <a:rPr lang="ru-RU" sz="1400" b="1" baseline="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воспитания и обучения</a:t>
                      </a:r>
                      <a:endParaRPr lang="ru-RU" sz="1400" b="1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ru-RU" sz="1400" kern="12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Листы наблюдения</a:t>
                      </a:r>
                      <a:r>
                        <a:rPr lang="ru-RU" sz="1400" kern="1200" baseline="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уроков с рекомендациями экспертного совета организации образования</a:t>
                      </a:r>
                      <a:endParaRPr lang="ru-RU" sz="1400" kern="1200" dirty="0" smtClean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  <a:p>
                      <a:pPr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ru-RU" sz="1400" i="1" kern="12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(не менее 3)</a:t>
                      </a:r>
                      <a:endParaRPr lang="ru-RU" sz="1400" i="1" kern="1200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ru-RU" sz="1400" kern="12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Листы наблюдения уроков </a:t>
                      </a:r>
                      <a:r>
                        <a:rPr lang="ru-RU" sz="1400" kern="1200" baseline="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с рекомендациями экспертного совета  органа управления образования (район/город)</a:t>
                      </a:r>
                      <a:endParaRPr lang="ru-RU" sz="1400" kern="1200" dirty="0" smtClean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  <a:p>
                      <a:pPr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ru-RU" sz="1400" i="1" kern="12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(не менее 3)</a:t>
                      </a:r>
                      <a:endParaRPr lang="ru-RU" sz="1400" i="1" kern="1200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ru-RU" sz="1400" kern="12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Листы наблюдения </a:t>
                      </a:r>
                      <a:r>
                        <a:rPr lang="ru-RU" sz="1400" kern="1200" dirty="0" err="1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уроков</a:t>
                      </a:r>
                      <a:r>
                        <a:rPr lang="ru-RU" sz="1400" kern="1200" baseline="0" dirty="0" err="1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с</a:t>
                      </a:r>
                      <a:r>
                        <a:rPr lang="ru-RU" sz="1400" kern="1200" baseline="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рекомендациями экспертного совета  органа управления образования (область/ Астана, Алматы)</a:t>
                      </a:r>
                      <a:endParaRPr lang="ru-RU" sz="1400" kern="1200" dirty="0" smtClean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  <a:p>
                      <a:pPr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ru-RU" sz="1400" i="1" kern="12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(не менее 3)</a:t>
                      </a:r>
                    </a:p>
                    <a:p>
                      <a:pPr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lang="ru-RU" sz="1400" i="1" kern="1200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Лист наблюдения уроков с </a:t>
                      </a:r>
                      <a:r>
                        <a:rPr lang="ru-RU" sz="14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рекомендациями</a:t>
                      </a:r>
                      <a:r>
                        <a:rPr lang="ru-RU" sz="1400" baseline="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 АОО «Назарбаев интеллектуальные школы»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549120"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Достижения </a:t>
                      </a:r>
                      <a:r>
                        <a:rPr lang="ru-RU" sz="1400" b="1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обучающихся, обобщение итогов деятельности</a:t>
                      </a:r>
                      <a:endParaRPr lang="ru-RU" sz="1400" b="1" dirty="0">
                        <a:solidFill>
                          <a:srgbClr val="002060"/>
                        </a:solidFill>
                        <a:effectLst/>
                        <a:latin typeface="Century Gothic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0" algn="ctr" fontAlgn="base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ru-RU" sz="1400" kern="12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обобщает свой опыт на уровне организации образования или имеет участников олимпиад, конкурсов, соревнований на уровне организации образования</a:t>
                      </a:r>
                      <a:endParaRPr lang="ru-RU" sz="1400" kern="1200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kern="12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обобщает свой опыт на уровне района/города или имеет участников олимпиад, конкурсов, соревнований на уровне района/города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kern="12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обобщает свой опыт на уровне области/гг. Астаны, Алматы или имеет участников олимпиад, конкурсов, соревнований на уровне области/гг. Астаны, Алматы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400" kern="12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обобщает свой опыт на уровне республики</a:t>
                      </a:r>
                    </a:p>
                    <a:p>
                      <a:pPr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400" kern="12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(на основе реализации собственной авторской программы)</a:t>
                      </a:r>
                      <a:endParaRPr lang="ru-RU" sz="1400" kern="1200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77817"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Проф. </a:t>
                      </a:r>
                      <a:r>
                        <a:rPr lang="ru-RU" sz="1400" b="1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достижения </a:t>
                      </a:r>
                      <a:r>
                        <a:rPr lang="ru-RU" sz="1400" b="1" i="1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(</a:t>
                      </a:r>
                      <a:r>
                        <a:rPr lang="ru-RU" sz="1400" b="1" i="1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при наличии)</a:t>
                      </a:r>
                      <a:endParaRPr lang="ru-RU" sz="1400" b="1" i="1" dirty="0">
                        <a:solidFill>
                          <a:srgbClr val="002060"/>
                        </a:solidFill>
                        <a:effectLst/>
                        <a:latin typeface="Century Gothic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gridSpan="4"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Участие в профессиональных конкурсах, олимпиадах и иных </a:t>
                      </a:r>
                      <a:r>
                        <a:rPr lang="ru-RU" sz="14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мероприятиях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11" name="Rectangle 3"/>
          <p:cNvSpPr>
            <a:spLocks noChangeArrowheads="1"/>
          </p:cNvSpPr>
          <p:nvPr/>
        </p:nvSpPr>
        <p:spPr bwMode="auto">
          <a:xfrm>
            <a:off x="452076" y="6297779"/>
            <a:ext cx="263214" cy="2462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000" b="0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Century Gothic" panose="020B0502020202020204" pitchFamily="34" charset="0"/>
                <a:ea typeface="Calibri" pitchFamily="34" charset="0"/>
                <a:cs typeface="Times New Roman" pitchFamily="18" charset="0"/>
                <a:hlinkClick r:id="rId2"/>
              </a:rPr>
              <a:t>[</a:t>
            </a:r>
            <a:r>
              <a:rPr kumimoji="0" lang="ru-RU" sz="1000" b="0" i="0" u="none" strike="noStrike" cap="none" normalizeH="0" baseline="30000" dirty="0" smtClean="0" bmk="">
                <a:ln>
                  <a:noFill/>
                </a:ln>
                <a:solidFill>
                  <a:schemeClr val="tx1"/>
                </a:solidFill>
                <a:effectLst/>
                <a:latin typeface="Century Gothic" panose="020B0502020202020204" pitchFamily="34" charset="0"/>
                <a:ea typeface="Calibri" pitchFamily="34" charset="0"/>
                <a:cs typeface="Times New Roman" pitchFamily="18" charset="0"/>
                <a:hlinkClick r:id="rId2"/>
              </a:rPr>
              <a:t>1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entury Gothic" panose="020B0502020202020204" pitchFamily="34" charset="0"/>
              <a:cs typeface="Arial" pitchFamily="34" charset="0"/>
            </a:endParaRPr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1401762" y="233917"/>
            <a:ext cx="10505335" cy="770860"/>
          </a:xfrm>
          <a:solidFill>
            <a:schemeClr val="tx2">
              <a:lumMod val="40000"/>
              <a:lumOff val="60000"/>
            </a:schemeClr>
          </a:solidFill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z="2000" b="1" dirty="0">
                <a:solidFill>
                  <a:schemeClr val="bg1"/>
                </a:solidFill>
                <a:latin typeface="Century Gothic" panose="020B0502020202020204" pitchFamily="34" charset="0"/>
                <a:ea typeface="+mn-ea"/>
                <a:cs typeface="+mn-cs"/>
              </a:rPr>
              <a:t>Лист оценивания портфолио аттестуемого работника</a:t>
            </a:r>
            <a:br>
              <a:rPr lang="ru-RU" sz="2000" b="1" dirty="0">
                <a:solidFill>
                  <a:schemeClr val="bg1"/>
                </a:solidFill>
                <a:latin typeface="Century Gothic" panose="020B0502020202020204" pitchFamily="34" charset="0"/>
                <a:ea typeface="+mn-ea"/>
                <a:cs typeface="+mn-cs"/>
              </a:rPr>
            </a:br>
            <a:r>
              <a:rPr lang="ru-RU" sz="2000" b="1" dirty="0">
                <a:solidFill>
                  <a:schemeClr val="bg1"/>
                </a:solidFill>
                <a:latin typeface="Century Gothic" panose="020B0502020202020204" pitchFamily="34" charset="0"/>
                <a:ea typeface="+mn-ea"/>
                <a:cs typeface="+mn-cs"/>
              </a:rPr>
              <a:t>(Комплексное аналитическое обобщение итогов деятельности, </a:t>
            </a:r>
            <a:r>
              <a:rPr lang="en-US" sz="2000" b="1" dirty="0">
                <a:solidFill>
                  <a:schemeClr val="bg1"/>
                </a:solidFill>
                <a:latin typeface="Century Gothic" panose="020B0502020202020204" pitchFamily="34" charset="0"/>
                <a:ea typeface="+mn-ea"/>
                <a:cs typeface="+mn-cs"/>
              </a:rPr>
              <a:t>II</a:t>
            </a:r>
            <a:r>
              <a:rPr lang="ru-RU" sz="2000" b="1" dirty="0">
                <a:solidFill>
                  <a:schemeClr val="bg1"/>
                </a:solidFill>
                <a:latin typeface="Century Gothic" panose="020B0502020202020204" pitchFamily="34" charset="0"/>
                <a:ea typeface="+mn-ea"/>
                <a:cs typeface="+mn-cs"/>
              </a:rPr>
              <a:t> этап)</a:t>
            </a:r>
          </a:p>
        </p:txBody>
      </p:sp>
      <p:pic>
        <p:nvPicPr>
          <p:cNvPr id="8" name="Picture 3" descr="E:\copy\СТЭЛЛА\НУЖНОЕ\ЛОГО-МОН (последний)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981" y="0"/>
            <a:ext cx="1032617" cy="10326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356597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1"/>
          <p:cNvSpPr>
            <a:spLocks noGrp="1"/>
          </p:cNvSpPr>
          <p:nvPr>
            <p:ph type="title"/>
          </p:nvPr>
        </p:nvSpPr>
        <p:spPr>
          <a:xfrm>
            <a:off x="2222205" y="580131"/>
            <a:ext cx="9360195" cy="789887"/>
          </a:xfrm>
          <a:solidFill>
            <a:schemeClr val="tx2">
              <a:lumMod val="40000"/>
              <a:lumOff val="60000"/>
            </a:schemeClr>
          </a:solidFill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z="2400" b="1" dirty="0" smtClean="0">
                <a:solidFill>
                  <a:schemeClr val="bg1"/>
                </a:solidFill>
                <a:latin typeface="Century Gothic" panose="020B0502020202020204" pitchFamily="34" charset="0"/>
                <a:ea typeface="+mn-ea"/>
                <a:cs typeface="+mn-cs"/>
              </a:rPr>
              <a:t>РЕШЕНИЕ ПО ИТОГАМ АТТЕСТАЦИИ</a:t>
            </a:r>
            <a:endParaRPr lang="ru-RU" sz="2400" b="1" dirty="0">
              <a:solidFill>
                <a:schemeClr val="bg1"/>
              </a:solidFill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2" name="Объект 1"/>
          <p:cNvSpPr>
            <a:spLocks noGrp="1"/>
          </p:cNvSpPr>
          <p:nvPr>
            <p:ph sz="half" idx="1"/>
          </p:nvPr>
        </p:nvSpPr>
        <p:spPr>
          <a:xfrm>
            <a:off x="758455" y="1632104"/>
            <a:ext cx="10808043" cy="1015403"/>
          </a:xfrm>
          <a:solidFill>
            <a:schemeClr val="tx2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marL="0" indent="0" algn="ctr">
              <a:lnSpc>
                <a:spcPct val="115000"/>
              </a:lnSpc>
              <a:spcAft>
                <a:spcPts val="0"/>
              </a:spcAft>
              <a:buNone/>
              <a:tabLst>
                <a:tab pos="2476500" algn="l"/>
              </a:tabLst>
            </a:pPr>
            <a:endParaRPr lang="ru-RU" sz="1200" b="1" dirty="0" smtClean="0">
              <a:latin typeface="Century Gothic" panose="020B0502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ctr">
              <a:lnSpc>
                <a:spcPct val="115000"/>
              </a:lnSpc>
              <a:spcAft>
                <a:spcPts val="0"/>
              </a:spcAft>
              <a:buNone/>
              <a:tabLst>
                <a:tab pos="2476500" algn="l"/>
              </a:tabLst>
            </a:pPr>
            <a:r>
              <a:rPr lang="ru-RU" sz="2400" b="1" dirty="0" smtClean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АЛГОРИТМ ПРИНЯТИЯ РЕШЕНИЯ</a:t>
            </a:r>
          </a:p>
          <a:p>
            <a:pPr marL="0" indent="0" algn="ctr">
              <a:lnSpc>
                <a:spcPct val="115000"/>
              </a:lnSpc>
              <a:spcAft>
                <a:spcPts val="0"/>
              </a:spcAft>
              <a:buNone/>
              <a:tabLst>
                <a:tab pos="2476500" algn="l"/>
              </a:tabLst>
            </a:pPr>
            <a:endParaRPr lang="ru-RU" sz="2400" b="1" dirty="0">
              <a:latin typeface="Century Gothic" panose="020B0502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5" name="Picture 3" descr="E:\copy\СТЭЛЛА\НУЖНОЕ\ЛОГО-МОН (последний)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8832" y="447825"/>
            <a:ext cx="1032617" cy="10326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740735" y="3179986"/>
            <a:ext cx="4926418" cy="3277820"/>
          </a:xfrm>
          <a:prstGeom prst="rect">
            <a:avLst/>
          </a:prstGeom>
          <a:ln>
            <a:solidFill>
              <a:srgbClr val="0070C0"/>
            </a:solidFill>
          </a:ln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  <a:tabLst>
                <a:tab pos="2476500" algn="l"/>
              </a:tabLst>
            </a:pPr>
            <a:r>
              <a:rPr lang="ru-RU" sz="2000" b="1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«рекомендован </a:t>
            </a:r>
            <a:endParaRPr lang="ru-RU" sz="2000" b="1" dirty="0" smtClean="0">
              <a:latin typeface="Century Gothic" panose="020B0502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  <a:tabLst>
                <a:tab pos="2476500" algn="l"/>
              </a:tabLst>
            </a:pPr>
            <a:r>
              <a:rPr lang="ru-RU" sz="2000" b="1" dirty="0" smtClean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на </a:t>
            </a:r>
            <a:r>
              <a:rPr lang="ru-RU" sz="2000" b="1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заявляемый уровень» </a:t>
            </a:r>
            <a:r>
              <a:rPr lang="ru-RU" sz="2000" b="1" dirty="0" smtClean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</a:p>
          <a:p>
            <a:pPr algn="ctr">
              <a:lnSpc>
                <a:spcPct val="115000"/>
              </a:lnSpc>
              <a:spcAft>
                <a:spcPts val="0"/>
              </a:spcAft>
              <a:tabLst>
                <a:tab pos="2476500" algn="l"/>
              </a:tabLst>
            </a:pPr>
            <a:endParaRPr lang="ru-RU" sz="2000" b="1" dirty="0" smtClean="0">
              <a:latin typeface="Century Gothic" panose="020B0502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  <a:tabLst>
                <a:tab pos="2476500" algn="l"/>
              </a:tabLst>
            </a:pPr>
            <a:r>
              <a:rPr lang="ru-RU" sz="2000" dirty="0" smtClean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при </a:t>
            </a:r>
            <a:r>
              <a:rPr lang="ru-RU" sz="2000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успешном прохождении квалификационного </a:t>
            </a:r>
            <a:endParaRPr lang="ru-RU" sz="2000" dirty="0" smtClean="0">
              <a:latin typeface="Century Gothic" panose="020B0502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  <a:tabLst>
                <a:tab pos="2476500" algn="l"/>
              </a:tabLst>
            </a:pPr>
            <a:r>
              <a:rPr lang="ru-RU" sz="2000" dirty="0" smtClean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тестирования </a:t>
            </a:r>
            <a:r>
              <a:rPr lang="ru-RU" sz="2000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и  комплексного  аналитического обобщения, </a:t>
            </a:r>
            <a:endParaRPr lang="ru-RU" sz="2000" dirty="0" smtClean="0">
              <a:latin typeface="Century Gothic" panose="020B0502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  <a:tabLst>
                <a:tab pos="2476500" algn="l"/>
              </a:tabLst>
            </a:pPr>
            <a:r>
              <a:rPr lang="ru-RU" sz="2000" dirty="0" smtClean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при </a:t>
            </a:r>
            <a:r>
              <a:rPr lang="ru-RU" sz="2000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соответствии  требованиям квалификационной </a:t>
            </a:r>
            <a:r>
              <a:rPr lang="ru-RU" sz="2000" dirty="0" smtClean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категории</a:t>
            </a:r>
            <a:endParaRPr lang="ru-RU" sz="2000" dirty="0">
              <a:latin typeface="Century Gothic" panose="020B0502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6687880" y="3179985"/>
            <a:ext cx="4901608" cy="3170099"/>
          </a:xfrm>
          <a:prstGeom prst="rect">
            <a:avLst/>
          </a:prstGeom>
          <a:ln>
            <a:solidFill>
              <a:srgbClr val="0070C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ru-RU" sz="2000" b="1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«не рекомендован </a:t>
            </a:r>
            <a:endParaRPr lang="ru-RU" sz="2000" b="1" dirty="0" smtClean="0">
              <a:latin typeface="Century Gothic" panose="020B0502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ru-RU" sz="2000" b="1" dirty="0" smtClean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на </a:t>
            </a:r>
            <a:r>
              <a:rPr lang="ru-RU" sz="2000" b="1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заявляемый уровень» </a:t>
            </a:r>
            <a:r>
              <a:rPr lang="ru-RU" sz="2000" b="1" dirty="0" smtClean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</a:p>
          <a:p>
            <a:pPr algn="ctr"/>
            <a:endParaRPr lang="ru-RU" sz="2000" b="1" dirty="0" smtClean="0">
              <a:latin typeface="Century Gothic" panose="020B0502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ru-RU" sz="2000" b="1" dirty="0" smtClean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при не соответствии </a:t>
            </a:r>
            <a:endParaRPr lang="ru-RU" sz="2000" dirty="0" smtClean="0">
              <a:latin typeface="Century Gothic" panose="020B0502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ru-RU" sz="2000" dirty="0" smtClean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одному </a:t>
            </a:r>
          </a:p>
          <a:p>
            <a:pPr algn="ctr"/>
            <a:r>
              <a:rPr lang="ru-RU" sz="2000" dirty="0" smtClean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из </a:t>
            </a:r>
            <a:r>
              <a:rPr lang="ru-RU" sz="2000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требований </a:t>
            </a:r>
            <a:endParaRPr lang="ru-RU" sz="2000" dirty="0" smtClean="0">
              <a:latin typeface="Century Gothic" panose="020B0502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ru-RU" sz="2000" dirty="0" smtClean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к  </a:t>
            </a:r>
            <a:r>
              <a:rPr lang="ru-RU" sz="2000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квалификационной </a:t>
            </a:r>
            <a:r>
              <a:rPr lang="ru-RU" sz="2000" dirty="0" smtClean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категории</a:t>
            </a:r>
          </a:p>
          <a:p>
            <a:pPr algn="ctr"/>
            <a:endParaRPr lang="ru-RU" sz="2000" dirty="0">
              <a:latin typeface="Century Gothic" panose="020B0502020202020204" pitchFamily="34" charset="0"/>
              <a:cs typeface="Times New Roman" panose="02020603050405020304" pitchFamily="18" charset="0"/>
            </a:endParaRPr>
          </a:p>
          <a:p>
            <a:pPr algn="ctr"/>
            <a:endParaRPr lang="ru-RU" sz="2000" dirty="0">
              <a:latin typeface="Century Gothic" panose="020B0502020202020204" pitchFamily="34" charset="0"/>
              <a:cs typeface="Times New Roman" panose="02020603050405020304" pitchFamily="18" charset="0"/>
            </a:endParaRPr>
          </a:p>
          <a:p>
            <a:pPr algn="ctr"/>
            <a:endParaRPr lang="ru-RU" sz="2000" dirty="0"/>
          </a:p>
        </p:txBody>
      </p:sp>
      <p:sp>
        <p:nvSpPr>
          <p:cNvPr id="7" name="Стрелка вниз 6"/>
          <p:cNvSpPr/>
          <p:nvPr/>
        </p:nvSpPr>
        <p:spPr>
          <a:xfrm>
            <a:off x="847502" y="2647507"/>
            <a:ext cx="516308" cy="1073889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Стрелка вниз 9"/>
          <p:cNvSpPr/>
          <p:nvPr/>
        </p:nvSpPr>
        <p:spPr>
          <a:xfrm>
            <a:off x="11073180" y="2647508"/>
            <a:ext cx="516308" cy="106722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407006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1516139" y="187051"/>
            <a:ext cx="10317898" cy="535963"/>
          </a:xfrm>
          <a:solidFill>
            <a:schemeClr val="tx2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ru-RU" sz="2800" b="1" dirty="0" smtClean="0">
                <a:solidFill>
                  <a:schemeClr val="bg1"/>
                </a:solidFill>
                <a:latin typeface="Century Gothic" panose="020B0502020202020204" pitchFamily="34" charset="0"/>
                <a:ea typeface="+mn-ea"/>
                <a:cs typeface="+mn-cs"/>
              </a:rPr>
              <a:t>ЦЕЛИ АТТЕСТАЦИИ</a:t>
            </a:r>
            <a:endParaRPr lang="ru-RU" sz="2800" b="1" dirty="0">
              <a:solidFill>
                <a:schemeClr val="bg1"/>
              </a:solidFill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pic>
        <p:nvPicPr>
          <p:cNvPr id="11" name="Picture 3" descr="E:\copy\СТЭЛЛА\НУЖНОЕ\ЛОГО-МОН (последний)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5668" y="0"/>
            <a:ext cx="1141456" cy="11414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4" name="Picture 2" descr="C:\Users\Stella.Ibraeva\Desktop\1ea73f9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50258" y="999150"/>
            <a:ext cx="1997739" cy="11789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Объект 2"/>
          <p:cNvSpPr>
            <a:spLocks noGrp="1"/>
          </p:cNvSpPr>
          <p:nvPr>
            <p:ph sz="half" idx="1"/>
          </p:nvPr>
        </p:nvSpPr>
        <p:spPr>
          <a:xfrm>
            <a:off x="525101" y="3874883"/>
            <a:ext cx="6338128" cy="2758046"/>
          </a:xfrm>
          <a:ln>
            <a:solidFill>
              <a:schemeClr val="accent1"/>
            </a:solidFill>
          </a:ln>
        </p:spPr>
        <p:txBody>
          <a:bodyPr>
            <a:normAutofit fontScale="92500" lnSpcReduction="20000"/>
          </a:bodyPr>
          <a:lstStyle/>
          <a:p>
            <a:pPr algn="ctr"/>
            <a:r>
              <a:rPr lang="ru-RU" sz="14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Аттестация педагогических работников </a:t>
            </a:r>
          </a:p>
          <a:p>
            <a:pPr algn="ctr"/>
            <a:r>
              <a:rPr lang="ru-RU" sz="14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дошкольных организаций, учреждений дополнительного, </a:t>
            </a:r>
          </a:p>
          <a:p>
            <a:pPr algn="ctr"/>
            <a:r>
              <a:rPr lang="ru-RU" sz="14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технического и профессионального  образования:</a:t>
            </a:r>
          </a:p>
          <a:p>
            <a:pPr algn="just"/>
            <a:r>
              <a:rPr lang="ru-RU" sz="1400" b="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Вторая категория</a:t>
            </a:r>
          </a:p>
          <a:p>
            <a:pPr algn="just"/>
            <a:r>
              <a:rPr lang="ru-RU" sz="1400" b="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Первая категория</a:t>
            </a:r>
          </a:p>
          <a:p>
            <a:pPr algn="just"/>
            <a:r>
              <a:rPr lang="ru-RU" sz="1400" b="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Высшая категория</a:t>
            </a:r>
          </a:p>
          <a:p>
            <a:pPr marL="0" indent="0" algn="just">
              <a:buNone/>
            </a:pPr>
            <a:r>
              <a:rPr lang="ru-RU" sz="1400" b="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Очередная аттестация – в один этап : комплексное обобщение итогов деятельности</a:t>
            </a:r>
          </a:p>
          <a:p>
            <a:pPr marL="0" indent="0" algn="just">
              <a:buNone/>
            </a:pPr>
            <a:r>
              <a:rPr lang="ru-RU" sz="1400" b="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Досрочная аттестация – в два этапа:</a:t>
            </a:r>
          </a:p>
          <a:p>
            <a:pPr marL="0" indent="0" algn="just">
              <a:buNone/>
            </a:pPr>
            <a:r>
              <a:rPr lang="ru-RU" sz="1400" b="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- квалификационное тестирование:</a:t>
            </a:r>
          </a:p>
          <a:p>
            <a:pPr marL="0" indent="0" algn="just">
              <a:buNone/>
            </a:pPr>
            <a:r>
              <a:rPr lang="ru-RU" sz="1400" b="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«по направлению деятельности» - 70 заданий</a:t>
            </a:r>
          </a:p>
          <a:p>
            <a:pPr marL="0" indent="0" algn="just">
              <a:buNone/>
            </a:pPr>
            <a:r>
              <a:rPr lang="ru-RU" sz="1400" b="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«педагогика, методика обучения» - 30 заданий</a:t>
            </a:r>
          </a:p>
          <a:p>
            <a:pPr marL="0" indent="0" algn="just">
              <a:buNone/>
            </a:pPr>
            <a:r>
              <a:rPr lang="ru-RU" sz="1400" b="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- комплексное </a:t>
            </a:r>
            <a:r>
              <a:rPr lang="ru-RU" sz="1400" b="0" dirty="0">
                <a:solidFill>
                  <a:srgbClr val="002060"/>
                </a:solidFill>
                <a:latin typeface="Century Gothic" panose="020B0502020202020204" pitchFamily="34" charset="0"/>
              </a:rPr>
              <a:t>обобщение итогов </a:t>
            </a:r>
            <a:r>
              <a:rPr lang="ru-RU" sz="1400" b="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деятельности</a:t>
            </a:r>
            <a:endParaRPr lang="ru-RU" sz="1400" b="0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  <p:sp>
        <p:nvSpPr>
          <p:cNvPr id="8" name="Объект 3"/>
          <p:cNvSpPr>
            <a:spLocks noGrp="1"/>
          </p:cNvSpPr>
          <p:nvPr>
            <p:ph sz="half" idx="2"/>
          </p:nvPr>
        </p:nvSpPr>
        <p:spPr>
          <a:xfrm>
            <a:off x="7157896" y="3869241"/>
            <a:ext cx="4671714" cy="2748842"/>
          </a:xfrm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1400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Аттестация </a:t>
            </a:r>
            <a:r>
              <a:rPr lang="ru-RU" sz="1400" b="1" dirty="0">
                <a:solidFill>
                  <a:srgbClr val="002060"/>
                </a:solidFill>
                <a:latin typeface="Century Gothic" panose="020B0502020202020204" pitchFamily="34" charset="0"/>
              </a:rPr>
              <a:t>педагогических работников  </a:t>
            </a:r>
            <a:endParaRPr lang="ru-RU" sz="1400" b="1" dirty="0" smtClean="0">
              <a:solidFill>
                <a:srgbClr val="002060"/>
              </a:solidFill>
              <a:latin typeface="Century Gothic" panose="020B0502020202020204" pitchFamily="34" charset="0"/>
            </a:endParaRPr>
          </a:p>
          <a:p>
            <a:pPr marL="0" indent="0" algn="ctr">
              <a:buNone/>
            </a:pPr>
            <a:r>
              <a:rPr lang="ru-RU" sz="1400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и </a:t>
            </a:r>
            <a:r>
              <a:rPr lang="ru-RU" sz="1400" b="1" dirty="0">
                <a:solidFill>
                  <a:srgbClr val="002060"/>
                </a:solidFill>
                <a:latin typeface="Century Gothic" panose="020B0502020202020204" pitchFamily="34" charset="0"/>
              </a:rPr>
              <a:t>приравненных к ним лиц </a:t>
            </a:r>
            <a:endParaRPr lang="ru-RU" sz="1400" b="1" dirty="0" smtClean="0">
              <a:solidFill>
                <a:srgbClr val="002060"/>
              </a:solidFill>
              <a:latin typeface="Century Gothic" panose="020B0502020202020204" pitchFamily="34" charset="0"/>
            </a:endParaRPr>
          </a:p>
          <a:p>
            <a:pPr marL="0" indent="0" algn="ctr">
              <a:buNone/>
            </a:pPr>
            <a:r>
              <a:rPr lang="ru-RU" sz="1400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общеобразовательных школ:</a:t>
            </a:r>
          </a:p>
          <a:p>
            <a:pPr marL="0" indent="0" algn="ctr">
              <a:buNone/>
            </a:pPr>
            <a:endParaRPr lang="ru-RU" sz="1400" b="1" dirty="0" smtClean="0">
              <a:solidFill>
                <a:srgbClr val="002060"/>
              </a:solidFill>
              <a:latin typeface="Century Gothic" panose="020B0502020202020204" pitchFamily="34" charset="0"/>
            </a:endParaRPr>
          </a:p>
          <a:p>
            <a:r>
              <a:rPr lang="ru-RU" sz="14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Педагог</a:t>
            </a:r>
          </a:p>
          <a:p>
            <a:r>
              <a:rPr lang="ru-RU" sz="14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Педагог- модератор</a:t>
            </a:r>
          </a:p>
          <a:p>
            <a:r>
              <a:rPr lang="ru-RU" sz="14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Педагог-эксперт</a:t>
            </a:r>
          </a:p>
          <a:p>
            <a:r>
              <a:rPr lang="ru-RU" sz="14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Педагог-исследователь</a:t>
            </a:r>
          </a:p>
          <a:p>
            <a:r>
              <a:rPr lang="ru-RU" sz="14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Педагог- мастер</a:t>
            </a:r>
          </a:p>
          <a:p>
            <a:endParaRPr lang="ru-RU" sz="1400" dirty="0" smtClean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  <p:sp>
        <p:nvSpPr>
          <p:cNvPr id="9" name="Заголовок 1"/>
          <p:cNvSpPr txBox="1">
            <a:spLocks/>
          </p:cNvSpPr>
          <p:nvPr/>
        </p:nvSpPr>
        <p:spPr>
          <a:xfrm>
            <a:off x="461726" y="3141631"/>
            <a:ext cx="11372311" cy="577613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2800" b="1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ВИДЫ АТТЕСТАЦИИ</a:t>
            </a:r>
            <a:endParaRPr lang="ru-RU" sz="2800" b="1"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7264221" y="2241655"/>
            <a:ext cx="4569816" cy="566309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 lvl="0">
              <a:lnSpc>
                <a:spcPct val="110000"/>
              </a:lnSpc>
            </a:pPr>
            <a:r>
              <a:rPr lang="ru-RU" sz="1400" b="1" dirty="0">
                <a:solidFill>
                  <a:schemeClr val="bg1"/>
                </a:solidFill>
                <a:latin typeface="Century Gothic" panose="020B0502020202020204" pitchFamily="34" charset="0"/>
              </a:rPr>
              <a:t>- очередная (не реже </a:t>
            </a:r>
            <a:r>
              <a:rPr lang="ru-RU" sz="1400" b="1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1 раза </a:t>
            </a:r>
            <a:r>
              <a:rPr lang="ru-RU" sz="1400" b="1" dirty="0">
                <a:solidFill>
                  <a:schemeClr val="bg1"/>
                </a:solidFill>
                <a:latin typeface="Century Gothic" panose="020B0502020202020204" pitchFamily="34" charset="0"/>
              </a:rPr>
              <a:t>в 5 лет)</a:t>
            </a:r>
          </a:p>
          <a:p>
            <a:pPr lvl="0">
              <a:lnSpc>
                <a:spcPct val="110000"/>
              </a:lnSpc>
            </a:pPr>
            <a:r>
              <a:rPr lang="ru-RU" sz="1400" b="1" dirty="0">
                <a:solidFill>
                  <a:schemeClr val="bg1"/>
                </a:solidFill>
                <a:latin typeface="Century Gothic" panose="020B0502020202020204" pitchFamily="34" charset="0"/>
              </a:rPr>
              <a:t>- досрочная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461726" y="999150"/>
            <a:ext cx="6396273" cy="19882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lnSpc>
                <a:spcPct val="110000"/>
              </a:lnSpc>
            </a:pPr>
            <a:r>
              <a:rPr lang="ru-RU" sz="1400" b="1" i="1" dirty="0">
                <a:solidFill>
                  <a:schemeClr val="accent6">
                    <a:lumMod val="50000"/>
                  </a:schemeClr>
                </a:solidFill>
                <a:latin typeface="Century Gothic" panose="020B0502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Определение соответствия </a:t>
            </a:r>
            <a:r>
              <a:rPr lang="ru-RU" sz="1400" i="1" dirty="0">
                <a:solidFill>
                  <a:schemeClr val="accent6">
                    <a:lumMod val="50000"/>
                  </a:schemeClr>
                </a:solidFill>
                <a:latin typeface="Century Gothic" panose="020B0502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педагогического работника </a:t>
            </a:r>
            <a:r>
              <a:rPr lang="ru-RU" sz="1400" i="1" dirty="0" smtClean="0">
                <a:solidFill>
                  <a:schemeClr val="accent6">
                    <a:lumMod val="50000"/>
                  </a:schemeClr>
                </a:solidFill>
                <a:latin typeface="Century Gothic" panose="020B0502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требованиям </a:t>
            </a:r>
            <a:r>
              <a:rPr lang="ru-RU" sz="1400" i="1" dirty="0">
                <a:solidFill>
                  <a:schemeClr val="accent6">
                    <a:lumMod val="50000"/>
                  </a:schemeClr>
                </a:solidFill>
                <a:latin typeface="Century Gothic" panose="020B0502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квалификационной категории на основе оценки профессиональной компетентности педагогических работников и приравненных к ним лиц.</a:t>
            </a:r>
          </a:p>
          <a:p>
            <a:pPr lvl="0" algn="just">
              <a:lnSpc>
                <a:spcPct val="110000"/>
              </a:lnSpc>
            </a:pPr>
            <a:r>
              <a:rPr lang="ru-RU" sz="1400" b="1" i="1" dirty="0">
                <a:solidFill>
                  <a:schemeClr val="accent6">
                    <a:lumMod val="50000"/>
                  </a:schemeClr>
                </a:solidFill>
                <a:latin typeface="Century Gothic" panose="020B0502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Обеспечение единого подхода </a:t>
            </a:r>
            <a:r>
              <a:rPr lang="ru-RU" sz="1400" i="1" dirty="0">
                <a:solidFill>
                  <a:schemeClr val="accent6">
                    <a:lumMod val="50000"/>
                  </a:schemeClr>
                </a:solidFill>
                <a:latin typeface="Century Gothic" panose="020B0502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при проведении аттестации педагогических работников и приравненных к ним лиц организаций образования. </a:t>
            </a:r>
          </a:p>
          <a:p>
            <a:pPr lvl="0" algn="just">
              <a:lnSpc>
                <a:spcPct val="110000"/>
              </a:lnSpc>
            </a:pPr>
            <a:r>
              <a:rPr lang="ru-RU" sz="1400" b="1" i="1" dirty="0">
                <a:solidFill>
                  <a:schemeClr val="accent6">
                    <a:lumMod val="50000"/>
                  </a:schemeClr>
                </a:solidFill>
                <a:latin typeface="Century Gothic" panose="020B0502020202020204" pitchFamily="34" charset="0"/>
              </a:rPr>
              <a:t>Повышение качества преподавания.</a:t>
            </a:r>
          </a:p>
        </p:txBody>
      </p:sp>
    </p:spTree>
    <p:extLst>
      <p:ext uri="{BB962C8B-B14F-4D97-AF65-F5344CB8AC3E}">
        <p14:creationId xmlns:p14="http://schemas.microsoft.com/office/powerpoint/2010/main" val="28408535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18167" y="255181"/>
            <a:ext cx="10042432" cy="506895"/>
          </a:xfrm>
          <a:solidFill>
            <a:schemeClr val="tx2">
              <a:lumMod val="40000"/>
              <a:lumOff val="60000"/>
            </a:schemeClr>
          </a:solidFill>
        </p:spPr>
        <p:txBody>
          <a:bodyPr>
            <a:noAutofit/>
          </a:bodyPr>
          <a:lstStyle/>
          <a:p>
            <a:r>
              <a:rPr lang="ru-RU" sz="2800" b="1" dirty="0" smtClean="0">
                <a:solidFill>
                  <a:schemeClr val="bg1"/>
                </a:solidFill>
                <a:latin typeface="Century Gothic" panose="020B0502020202020204" pitchFamily="34" charset="0"/>
                <a:ea typeface="+mn-ea"/>
                <a:cs typeface="+mn-cs"/>
              </a:rPr>
              <a:t>КВАЛИФИКАЦИОННЫЕ КАТЕГОРИИ</a:t>
            </a:r>
            <a:endParaRPr lang="ru-RU" sz="2800" b="1" dirty="0">
              <a:solidFill>
                <a:schemeClr val="bg1"/>
              </a:solidFill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8697482" y="2201874"/>
            <a:ext cx="2368495" cy="636893"/>
          </a:xfrm>
          <a:prstGeom prst="roundRect">
            <a:avLst>
              <a:gd name="adj" fmla="val 4481"/>
            </a:avLst>
          </a:prstGeom>
          <a:solidFill>
            <a:schemeClr val="tx2">
              <a:lumMod val="40000"/>
              <a:lumOff val="60000"/>
            </a:schemeClr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pPr algn="ctr"/>
            <a:r>
              <a:rPr lang="ru-RU" b="1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Педагог-мастер</a:t>
            </a:r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1303256" y="2351737"/>
            <a:ext cx="2674733" cy="631850"/>
          </a:xfrm>
          <a:prstGeom prst="roundRect">
            <a:avLst>
              <a:gd name="adj" fmla="val 4481"/>
            </a:avLst>
          </a:prstGeom>
          <a:solidFill>
            <a:schemeClr val="tx2">
              <a:lumMod val="40000"/>
              <a:lumOff val="60000"/>
            </a:schemeClr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pPr algn="ctr"/>
            <a:r>
              <a:rPr lang="ru-RU" b="1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Высшая категория</a:t>
            </a:r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8697483" y="3011823"/>
            <a:ext cx="2368494" cy="636893"/>
          </a:xfrm>
          <a:prstGeom prst="roundRect">
            <a:avLst>
              <a:gd name="adj" fmla="val 4481"/>
            </a:avLst>
          </a:prstGeom>
          <a:solidFill>
            <a:schemeClr val="tx2">
              <a:lumMod val="40000"/>
              <a:lumOff val="60000"/>
            </a:schemeClr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pPr algn="ctr"/>
            <a:r>
              <a:rPr lang="ru-RU" b="1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Педагог-исследователь</a:t>
            </a:r>
            <a:endParaRPr lang="ru-RU" b="1"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  <p:sp>
        <p:nvSpPr>
          <p:cNvPr id="19" name="Скругленный прямоугольник 18"/>
          <p:cNvSpPr/>
          <p:nvPr/>
        </p:nvSpPr>
        <p:spPr>
          <a:xfrm>
            <a:off x="1303256" y="3467019"/>
            <a:ext cx="2658116" cy="636893"/>
          </a:xfrm>
          <a:prstGeom prst="roundRect">
            <a:avLst>
              <a:gd name="adj" fmla="val 4481"/>
            </a:avLst>
          </a:prstGeom>
          <a:solidFill>
            <a:schemeClr val="tx2">
              <a:lumMod val="40000"/>
              <a:lumOff val="60000"/>
            </a:schemeClr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pPr algn="ctr"/>
            <a:r>
              <a:rPr lang="ru-RU" b="1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Первая категория</a:t>
            </a:r>
          </a:p>
        </p:txBody>
      </p:sp>
      <p:sp>
        <p:nvSpPr>
          <p:cNvPr id="20" name="Скругленный прямоугольник 19"/>
          <p:cNvSpPr/>
          <p:nvPr/>
        </p:nvSpPr>
        <p:spPr>
          <a:xfrm>
            <a:off x="8697483" y="3813703"/>
            <a:ext cx="2368494" cy="636893"/>
          </a:xfrm>
          <a:prstGeom prst="roundRect">
            <a:avLst>
              <a:gd name="adj" fmla="val 4481"/>
            </a:avLst>
          </a:prstGeom>
          <a:solidFill>
            <a:schemeClr val="tx2">
              <a:lumMod val="40000"/>
              <a:lumOff val="60000"/>
            </a:schemeClr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pPr algn="ctr"/>
            <a:r>
              <a:rPr lang="ru-RU" b="1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Педагог-эксперт</a:t>
            </a:r>
          </a:p>
        </p:txBody>
      </p:sp>
      <p:sp>
        <p:nvSpPr>
          <p:cNvPr id="22" name="Скругленный прямоугольник 21"/>
          <p:cNvSpPr/>
          <p:nvPr/>
        </p:nvSpPr>
        <p:spPr>
          <a:xfrm>
            <a:off x="1303256" y="4450596"/>
            <a:ext cx="2658116" cy="636893"/>
          </a:xfrm>
          <a:prstGeom prst="roundRect">
            <a:avLst>
              <a:gd name="adj" fmla="val 4481"/>
            </a:avLst>
          </a:prstGeom>
          <a:solidFill>
            <a:schemeClr val="tx2">
              <a:lumMod val="40000"/>
              <a:lumOff val="60000"/>
            </a:schemeClr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pPr algn="ctr"/>
            <a:r>
              <a:rPr lang="ru-RU" b="1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Вторая категория</a:t>
            </a:r>
          </a:p>
        </p:txBody>
      </p:sp>
      <p:sp>
        <p:nvSpPr>
          <p:cNvPr id="23" name="Скругленный прямоугольник 22"/>
          <p:cNvSpPr/>
          <p:nvPr/>
        </p:nvSpPr>
        <p:spPr>
          <a:xfrm>
            <a:off x="8717603" y="4620626"/>
            <a:ext cx="2348374" cy="636893"/>
          </a:xfrm>
          <a:prstGeom prst="roundRect">
            <a:avLst>
              <a:gd name="adj" fmla="val 4481"/>
            </a:avLst>
          </a:prstGeom>
          <a:solidFill>
            <a:schemeClr val="tx2">
              <a:lumMod val="40000"/>
              <a:lumOff val="60000"/>
            </a:schemeClr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pPr algn="ctr"/>
            <a:r>
              <a:rPr lang="ru-RU" b="1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Педагог-модератор</a:t>
            </a:r>
          </a:p>
        </p:txBody>
      </p:sp>
      <p:sp>
        <p:nvSpPr>
          <p:cNvPr id="25" name="Скругленный прямоугольник 24"/>
          <p:cNvSpPr/>
          <p:nvPr/>
        </p:nvSpPr>
        <p:spPr>
          <a:xfrm>
            <a:off x="1303256" y="5396562"/>
            <a:ext cx="2658116" cy="636893"/>
          </a:xfrm>
          <a:prstGeom prst="roundRect">
            <a:avLst>
              <a:gd name="adj" fmla="val 4481"/>
            </a:avLst>
          </a:prstGeom>
          <a:solidFill>
            <a:schemeClr val="tx2">
              <a:lumMod val="40000"/>
              <a:lumOff val="60000"/>
            </a:schemeClr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pPr algn="ctr"/>
            <a:r>
              <a:rPr lang="ru-RU" b="1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Без категории</a:t>
            </a:r>
          </a:p>
        </p:txBody>
      </p:sp>
      <p:sp>
        <p:nvSpPr>
          <p:cNvPr id="26" name="Скругленный прямоугольник 25"/>
          <p:cNvSpPr/>
          <p:nvPr/>
        </p:nvSpPr>
        <p:spPr>
          <a:xfrm>
            <a:off x="8717603" y="5425532"/>
            <a:ext cx="2348373" cy="636893"/>
          </a:xfrm>
          <a:prstGeom prst="roundRect">
            <a:avLst>
              <a:gd name="adj" fmla="val 4481"/>
            </a:avLst>
          </a:prstGeom>
          <a:solidFill>
            <a:schemeClr val="tx2">
              <a:lumMod val="40000"/>
              <a:lumOff val="60000"/>
            </a:schemeClr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pPr algn="ctr"/>
            <a:r>
              <a:rPr lang="ru-RU" b="1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Педагог</a:t>
            </a:r>
          </a:p>
        </p:txBody>
      </p:sp>
      <p:sp>
        <p:nvSpPr>
          <p:cNvPr id="32" name="Заголовок 1"/>
          <p:cNvSpPr txBox="1">
            <a:spLocks/>
          </p:cNvSpPr>
          <p:nvPr/>
        </p:nvSpPr>
        <p:spPr>
          <a:xfrm>
            <a:off x="1319872" y="1160707"/>
            <a:ext cx="3379719" cy="746038"/>
          </a:xfrm>
          <a:prstGeom prst="rect">
            <a:avLst/>
          </a:prstGeom>
          <a:ln>
            <a:solidFill>
              <a:srgbClr val="002060"/>
            </a:solidFill>
          </a:ln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1800" b="1" i="1" dirty="0" smtClean="0">
                <a:solidFill>
                  <a:srgbClr val="4F81BD">
                    <a:lumMod val="50000"/>
                  </a:srgbClr>
                </a:solidFill>
                <a:latin typeface="Century Gothic" panose="020B0502020202020204" pitchFamily="34" charset="0"/>
                <a:ea typeface="+mn-ea"/>
                <a:cs typeface="+mn-cs"/>
              </a:rPr>
              <a:t>Действующие  категории</a:t>
            </a:r>
            <a:endParaRPr lang="ru-RU" sz="1800" b="1" i="1" dirty="0">
              <a:solidFill>
                <a:srgbClr val="4F81BD">
                  <a:lumMod val="50000"/>
                </a:srgbClr>
              </a:solidFill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33" name="Заголовок 1"/>
          <p:cNvSpPr txBox="1">
            <a:spLocks/>
          </p:cNvSpPr>
          <p:nvPr/>
        </p:nvSpPr>
        <p:spPr>
          <a:xfrm>
            <a:off x="7676707" y="1160707"/>
            <a:ext cx="3414343" cy="746038"/>
          </a:xfrm>
          <a:prstGeom prst="rect">
            <a:avLst/>
          </a:prstGeom>
          <a:ln>
            <a:solidFill>
              <a:srgbClr val="002060"/>
            </a:solidFill>
          </a:ln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1800" b="1" i="1" dirty="0" smtClean="0">
                <a:solidFill>
                  <a:srgbClr val="4F81BD">
                    <a:lumMod val="50000"/>
                  </a:srgbClr>
                </a:solidFill>
                <a:latin typeface="Century Gothic" panose="020B0502020202020204" pitchFamily="34" charset="0"/>
                <a:ea typeface="+mn-ea"/>
                <a:cs typeface="+mn-cs"/>
              </a:rPr>
              <a:t>Новые  категории</a:t>
            </a:r>
            <a:endParaRPr lang="ru-RU" sz="1800" b="1" i="1" dirty="0">
              <a:solidFill>
                <a:srgbClr val="4F81BD">
                  <a:lumMod val="50000"/>
                </a:srgbClr>
              </a:solidFill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pic>
        <p:nvPicPr>
          <p:cNvPr id="24" name="Picture 3" descr="E:\copy\СТЭЛЛА\НУЖНОЕ\ЛОГО-МОН (последний)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9180" y="0"/>
            <a:ext cx="1332766" cy="13327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4327449" y="2534174"/>
            <a:ext cx="4029739" cy="3539430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 algn="just"/>
            <a:endParaRPr lang="ru-RU" sz="1400" dirty="0" smtClean="0">
              <a:solidFill>
                <a:srgbClr val="002060"/>
              </a:solidFill>
              <a:latin typeface="Century Gothic" panose="020B0502020202020204" pitchFamily="34" charset="0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algn="just"/>
            <a:endParaRPr lang="ru-RU" sz="1400" dirty="0">
              <a:solidFill>
                <a:srgbClr val="002060"/>
              </a:solidFill>
              <a:latin typeface="Century Gothic" panose="020B0502020202020204" pitchFamily="34" charset="0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algn="just"/>
            <a:r>
              <a:rPr lang="ru-RU" sz="1400" dirty="0" smtClean="0">
                <a:solidFill>
                  <a:srgbClr val="002060"/>
                </a:solidFill>
                <a:latin typeface="Century Gothic" panose="020B0502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Действующие </a:t>
            </a:r>
            <a:r>
              <a:rPr lang="ru-RU" sz="1400" dirty="0">
                <a:solidFill>
                  <a:srgbClr val="002060"/>
                </a:solidFill>
                <a:latin typeface="Century Gothic" panose="020B0502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квалификационные категории педагогических работников и приравненных к ним лиц </a:t>
            </a:r>
            <a:r>
              <a:rPr lang="ru-RU" sz="1400" b="1" dirty="0">
                <a:solidFill>
                  <a:srgbClr val="002060"/>
                </a:solidFill>
                <a:latin typeface="Century Gothic" panose="020B0502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сохраняют свое действие до срока наступления очередной аттестации</a:t>
            </a:r>
            <a:r>
              <a:rPr lang="ru-RU" sz="1400" dirty="0">
                <a:solidFill>
                  <a:srgbClr val="002060"/>
                </a:solidFill>
                <a:latin typeface="Century Gothic" panose="020B0502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. </a:t>
            </a:r>
          </a:p>
          <a:p>
            <a:pPr algn="just"/>
            <a:endParaRPr lang="ru-RU" sz="1400" dirty="0">
              <a:solidFill>
                <a:srgbClr val="002060"/>
              </a:solidFill>
              <a:latin typeface="Century Gothic" panose="020B0502020202020204" pitchFamily="34" charset="0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algn="just"/>
            <a:r>
              <a:rPr lang="ru-RU" sz="1400" dirty="0" smtClean="0">
                <a:solidFill>
                  <a:srgbClr val="002060"/>
                </a:solidFill>
                <a:latin typeface="Century Gothic" panose="020B0502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Желающие повысить </a:t>
            </a:r>
            <a:r>
              <a:rPr lang="ru-RU" sz="1400" dirty="0">
                <a:solidFill>
                  <a:srgbClr val="002060"/>
                </a:solidFill>
                <a:latin typeface="Century Gothic" panose="020B0502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категории </a:t>
            </a:r>
            <a:r>
              <a:rPr lang="ru-RU" sz="1400" b="1" dirty="0">
                <a:solidFill>
                  <a:srgbClr val="002060"/>
                </a:solidFill>
                <a:latin typeface="Century Gothic" panose="020B0502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подают заявления </a:t>
            </a:r>
            <a:r>
              <a:rPr lang="ru-RU" sz="1400" dirty="0">
                <a:solidFill>
                  <a:srgbClr val="002060"/>
                </a:solidFill>
                <a:latin typeface="Century Gothic" panose="020B0502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на аттестацию по новой системе, сдают </a:t>
            </a:r>
            <a:r>
              <a:rPr lang="ru-RU" sz="1400" dirty="0" smtClean="0">
                <a:solidFill>
                  <a:srgbClr val="002060"/>
                </a:solidFill>
                <a:latin typeface="Century Gothic" panose="020B0502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национальное </a:t>
            </a:r>
            <a:r>
              <a:rPr lang="ru-RU" sz="1400" b="1" dirty="0" smtClean="0">
                <a:solidFill>
                  <a:srgbClr val="002060"/>
                </a:solidFill>
                <a:latin typeface="Century Gothic" panose="020B0502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квалификационное тестирование, проходят комплексное обобщение итогов деятельности</a:t>
            </a:r>
          </a:p>
          <a:p>
            <a:pPr algn="just"/>
            <a:endParaRPr lang="ru-RU" sz="1400" b="1" dirty="0">
              <a:solidFill>
                <a:srgbClr val="002060"/>
              </a:solidFill>
              <a:latin typeface="Century Gothic" panose="020B0502020202020204" pitchFamily="34" charset="0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algn="just"/>
            <a:endParaRPr lang="ru-RU" sz="1400" b="1" dirty="0">
              <a:solidFill>
                <a:srgbClr val="002060"/>
              </a:solidFill>
              <a:latin typeface="Century Gothic" panose="020B0502020202020204" pitchFamily="34" charset="0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pic>
        <p:nvPicPr>
          <p:cNvPr id="21" name="Picture 2" descr="C:\Users\Stella.Ibraeva\Desktop\index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56214" y="853704"/>
            <a:ext cx="1572211" cy="15722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764300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Скругленный прямоугольник 52"/>
          <p:cNvSpPr/>
          <p:nvPr/>
        </p:nvSpPr>
        <p:spPr>
          <a:xfrm>
            <a:off x="77564" y="2275279"/>
            <a:ext cx="896214" cy="942226"/>
          </a:xfrm>
          <a:prstGeom prst="roundRect">
            <a:avLst>
              <a:gd name="adj" fmla="val 4481"/>
            </a:avLst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pPr algn="ctr"/>
            <a:r>
              <a:rPr lang="ru-RU" sz="1000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Вторая категория</a:t>
            </a:r>
            <a:endParaRPr lang="ru-RU" sz="1000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  <p:sp>
        <p:nvSpPr>
          <p:cNvPr id="49" name="Скругленный прямоугольник 48"/>
          <p:cNvSpPr/>
          <p:nvPr/>
        </p:nvSpPr>
        <p:spPr>
          <a:xfrm>
            <a:off x="10938617" y="2126917"/>
            <a:ext cx="1100835" cy="1037405"/>
          </a:xfrm>
          <a:prstGeom prst="roundRect">
            <a:avLst>
              <a:gd name="adj" fmla="val 4481"/>
            </a:avLst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pPr lvl="0" algn="ctr" defTabSz="1022350">
              <a:spcBef>
                <a:spcPct val="0"/>
              </a:spcBef>
            </a:pPr>
            <a:r>
              <a:rPr lang="ru-RU" sz="1200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Школа</a:t>
            </a:r>
            <a:endParaRPr lang="ru-RU" sz="1200" b="1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  <p:sp>
        <p:nvSpPr>
          <p:cNvPr id="61" name="Скругленный прямоугольник 60"/>
          <p:cNvSpPr/>
          <p:nvPr/>
        </p:nvSpPr>
        <p:spPr>
          <a:xfrm>
            <a:off x="6596163" y="1099161"/>
            <a:ext cx="2137639" cy="1103220"/>
          </a:xfrm>
          <a:prstGeom prst="roundRect">
            <a:avLst>
              <a:gd name="adj" fmla="val 4481"/>
            </a:avLst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pPr lvl="0" algn="ctr" defTabSz="711200">
              <a:spcBef>
                <a:spcPct val="0"/>
              </a:spcBef>
            </a:pPr>
            <a:r>
              <a:rPr lang="ru-RU" sz="1000" dirty="0" err="1">
                <a:solidFill>
                  <a:srgbClr val="002060"/>
                </a:solidFill>
                <a:latin typeface="Century Gothic" panose="020B0502020202020204" pitchFamily="34" charset="0"/>
              </a:rPr>
              <a:t>Послесреднее</a:t>
            </a:r>
            <a:r>
              <a:rPr lang="ru-RU" sz="1000" dirty="0">
                <a:solidFill>
                  <a:srgbClr val="002060"/>
                </a:solidFill>
                <a:latin typeface="Century Gothic" panose="020B0502020202020204" pitchFamily="34" charset="0"/>
              </a:rPr>
              <a:t>/высшее педагогическое образование</a:t>
            </a:r>
          </a:p>
          <a:p>
            <a:pPr lvl="0" algn="ctr" defTabSz="711200">
              <a:spcBef>
                <a:spcPct val="0"/>
              </a:spcBef>
            </a:pPr>
            <a:r>
              <a:rPr lang="ru-RU" sz="10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(без </a:t>
            </a:r>
            <a:r>
              <a:rPr lang="ru-RU" sz="1000" dirty="0">
                <a:solidFill>
                  <a:srgbClr val="002060"/>
                </a:solidFill>
                <a:latin typeface="Century Gothic" panose="020B0502020202020204" pitchFamily="34" charset="0"/>
              </a:rPr>
              <a:t>стажа)</a:t>
            </a:r>
          </a:p>
        </p:txBody>
      </p:sp>
      <p:sp>
        <p:nvSpPr>
          <p:cNvPr id="67" name="Скругленный прямоугольник 66"/>
          <p:cNvSpPr/>
          <p:nvPr/>
        </p:nvSpPr>
        <p:spPr>
          <a:xfrm>
            <a:off x="77564" y="3217505"/>
            <a:ext cx="896214" cy="1603877"/>
          </a:xfrm>
          <a:prstGeom prst="roundRect">
            <a:avLst>
              <a:gd name="adj" fmla="val 4481"/>
            </a:avLst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pPr algn="ctr"/>
            <a:r>
              <a:rPr lang="ru-RU" sz="1000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Первая категория</a:t>
            </a:r>
            <a:endParaRPr lang="ru-RU" sz="1000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  <p:sp>
        <p:nvSpPr>
          <p:cNvPr id="71" name="Скругленный прямоугольник 70"/>
          <p:cNvSpPr/>
          <p:nvPr/>
        </p:nvSpPr>
        <p:spPr>
          <a:xfrm>
            <a:off x="10938617" y="3326356"/>
            <a:ext cx="1066065" cy="1064113"/>
          </a:xfrm>
          <a:prstGeom prst="roundRect">
            <a:avLst>
              <a:gd name="adj" fmla="val 4481"/>
            </a:avLst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pPr lvl="0" algn="ctr" defTabSz="1022350">
              <a:spcBef>
                <a:spcPct val="0"/>
              </a:spcBef>
            </a:pPr>
            <a:r>
              <a:rPr lang="ru-RU" sz="1200" b="1" dirty="0" err="1" smtClean="0">
                <a:solidFill>
                  <a:srgbClr val="002060"/>
                </a:solidFill>
                <a:latin typeface="Century Gothic" panose="020B0502020202020204" pitchFamily="34" charset="0"/>
              </a:rPr>
              <a:t>РайОО</a:t>
            </a:r>
            <a:r>
              <a:rPr lang="ru-RU" sz="1200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/ </a:t>
            </a:r>
            <a:r>
              <a:rPr lang="ru-RU" sz="1200" b="1" dirty="0" err="1" smtClean="0">
                <a:solidFill>
                  <a:srgbClr val="002060"/>
                </a:solidFill>
                <a:latin typeface="Century Gothic" panose="020B0502020202020204" pitchFamily="34" charset="0"/>
              </a:rPr>
              <a:t>горОО</a:t>
            </a:r>
            <a:endParaRPr lang="ru-RU" sz="1200" b="1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  <p:sp>
        <p:nvSpPr>
          <p:cNvPr id="77" name="Скругленный прямоугольник 76"/>
          <p:cNvSpPr/>
          <p:nvPr/>
        </p:nvSpPr>
        <p:spPr>
          <a:xfrm>
            <a:off x="77564" y="4821382"/>
            <a:ext cx="896214" cy="1650670"/>
          </a:xfrm>
          <a:prstGeom prst="roundRect">
            <a:avLst>
              <a:gd name="adj" fmla="val 4481"/>
            </a:avLst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pPr algn="ctr"/>
            <a:r>
              <a:rPr lang="ru-RU" sz="1000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Высшая категория</a:t>
            </a:r>
            <a:endParaRPr lang="ru-RU" sz="1000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  <p:sp>
        <p:nvSpPr>
          <p:cNvPr id="102" name="Скругленный прямоугольник 101"/>
          <p:cNvSpPr/>
          <p:nvPr/>
        </p:nvSpPr>
        <p:spPr>
          <a:xfrm>
            <a:off x="6596164" y="4488272"/>
            <a:ext cx="2137638" cy="997628"/>
          </a:xfrm>
          <a:prstGeom prst="roundRect">
            <a:avLst>
              <a:gd name="adj" fmla="val 4481"/>
            </a:avLst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pPr lvl="0" algn="ctr" defTabSz="711200">
              <a:spcBef>
                <a:spcPct val="0"/>
              </a:spcBef>
            </a:pPr>
            <a:r>
              <a:rPr lang="ru-RU" sz="800" dirty="0">
                <a:solidFill>
                  <a:srgbClr val="002060"/>
                </a:solidFill>
                <a:latin typeface="Century Gothic" panose="020B0502020202020204" pitchFamily="34" charset="0"/>
              </a:rPr>
              <a:t>- </a:t>
            </a:r>
            <a:r>
              <a:rPr lang="ru-RU" sz="1000" dirty="0">
                <a:solidFill>
                  <a:srgbClr val="002060"/>
                </a:solidFill>
                <a:latin typeface="Century Gothic" panose="020B0502020202020204" pitchFamily="34" charset="0"/>
              </a:rPr>
              <a:t>Согласно требованиям </a:t>
            </a:r>
            <a:r>
              <a:rPr lang="kk-KZ" sz="1000" dirty="0" smtClean="0">
                <a:solidFill>
                  <a:srgbClr val="FF0000"/>
                </a:solidFill>
                <a:latin typeface="Century Gothic" panose="020B0502020202020204" pitchFamily="34" charset="0"/>
              </a:rPr>
              <a:t>(</a:t>
            </a:r>
            <a:r>
              <a:rPr lang="kk-KZ" sz="1000" dirty="0">
                <a:solidFill>
                  <a:srgbClr val="FF0000"/>
                </a:solidFill>
                <a:latin typeface="Century Gothic" panose="020B0502020202020204" pitchFamily="34" charset="0"/>
              </a:rPr>
              <a:t>досрочно)</a:t>
            </a:r>
          </a:p>
          <a:p>
            <a:pPr algn="ctr" defTabSz="711200">
              <a:spcBef>
                <a:spcPct val="0"/>
              </a:spcBef>
            </a:pPr>
            <a:endParaRPr lang="kk-KZ" sz="1000" dirty="0">
              <a:solidFill>
                <a:srgbClr val="002060"/>
              </a:solidFill>
              <a:latin typeface="Century Gothic" panose="020B0502020202020204" pitchFamily="34" charset="0"/>
            </a:endParaRPr>
          </a:p>
          <a:p>
            <a:pPr algn="ctr" defTabSz="711200">
              <a:spcBef>
                <a:spcPct val="0"/>
              </a:spcBef>
            </a:pPr>
            <a:r>
              <a:rPr lang="ru-RU" sz="1000" dirty="0">
                <a:solidFill>
                  <a:srgbClr val="002060"/>
                </a:solidFill>
                <a:latin typeface="Century Gothic" panose="020B0502020202020204" pitchFamily="34" charset="0"/>
              </a:rPr>
              <a:t>- Для всех учителей</a:t>
            </a:r>
          </a:p>
          <a:p>
            <a:pPr algn="ctr" defTabSz="711200">
              <a:spcBef>
                <a:spcPct val="0"/>
              </a:spcBef>
            </a:pPr>
            <a:r>
              <a:rPr lang="ru-RU" sz="1000" dirty="0">
                <a:solidFill>
                  <a:srgbClr val="002060"/>
                </a:solidFill>
                <a:latin typeface="Century Gothic" panose="020B0502020202020204" pitchFamily="34" charset="0"/>
              </a:rPr>
              <a:t>( стаж 4 года+  требования</a:t>
            </a:r>
            <a:r>
              <a:rPr lang="ru-RU" sz="10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)</a:t>
            </a:r>
            <a:endParaRPr lang="ru-RU" sz="1000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  <p:sp>
        <p:nvSpPr>
          <p:cNvPr id="104" name="Скругленный прямоугольник 103"/>
          <p:cNvSpPr/>
          <p:nvPr/>
        </p:nvSpPr>
        <p:spPr>
          <a:xfrm>
            <a:off x="10933372" y="4501222"/>
            <a:ext cx="1071268" cy="967903"/>
          </a:xfrm>
          <a:prstGeom prst="roundRect">
            <a:avLst>
              <a:gd name="adj" fmla="val 4481"/>
            </a:avLst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pPr lvl="0" algn="ctr" defTabSz="1022350">
              <a:spcBef>
                <a:spcPct val="0"/>
              </a:spcBef>
            </a:pPr>
            <a:r>
              <a:rPr lang="ru-RU" sz="1200" b="1" dirty="0" err="1" smtClean="0">
                <a:solidFill>
                  <a:srgbClr val="002060"/>
                </a:solidFill>
                <a:latin typeface="Century Gothic" panose="020B0502020202020204" pitchFamily="34" charset="0"/>
              </a:rPr>
              <a:t>ОблУО</a:t>
            </a:r>
            <a:endParaRPr lang="ru-RU" sz="1200" b="1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  <p:sp>
        <p:nvSpPr>
          <p:cNvPr id="33" name="Скругленный прямоугольник 32"/>
          <p:cNvSpPr/>
          <p:nvPr/>
        </p:nvSpPr>
        <p:spPr>
          <a:xfrm>
            <a:off x="77564" y="1064923"/>
            <a:ext cx="896214" cy="1167638"/>
          </a:xfrm>
          <a:prstGeom prst="roundRect">
            <a:avLst>
              <a:gd name="adj" fmla="val 4481"/>
            </a:avLst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pPr algn="ctr"/>
            <a:r>
              <a:rPr lang="ru-RU" sz="1000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Без категории</a:t>
            </a:r>
            <a:endParaRPr lang="ru-RU" sz="1000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  <p:sp>
        <p:nvSpPr>
          <p:cNvPr id="43" name="Скругленный прямоугольник 42"/>
          <p:cNvSpPr/>
          <p:nvPr/>
        </p:nvSpPr>
        <p:spPr>
          <a:xfrm>
            <a:off x="5601637" y="4488271"/>
            <a:ext cx="967433" cy="980854"/>
          </a:xfrm>
          <a:prstGeom prst="roundRect">
            <a:avLst>
              <a:gd name="adj" fmla="val 4481"/>
            </a:avLst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pPr algn="ctr"/>
            <a:endParaRPr lang="ru-RU" sz="1100" b="1" dirty="0" smtClean="0">
              <a:solidFill>
                <a:srgbClr val="C00000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ru-RU" sz="1100" b="1" dirty="0" smtClean="0">
                <a:solidFill>
                  <a:srgbClr val="C00000"/>
                </a:solidFill>
                <a:latin typeface="Century Gothic" panose="020B0502020202020204" pitchFamily="34" charset="0"/>
              </a:rPr>
              <a:t>Педагог-исследователь</a:t>
            </a:r>
          </a:p>
          <a:p>
            <a:pPr algn="ctr"/>
            <a:endParaRPr lang="ru-RU" sz="1100" b="1" dirty="0">
              <a:solidFill>
                <a:srgbClr val="C00000"/>
              </a:solidFill>
              <a:latin typeface="Century Gothic" panose="020B0502020202020204" pitchFamily="34" charset="0"/>
            </a:endParaRPr>
          </a:p>
        </p:txBody>
      </p:sp>
      <p:sp>
        <p:nvSpPr>
          <p:cNvPr id="44" name="Скругленный прямоугольник 43"/>
          <p:cNvSpPr/>
          <p:nvPr/>
        </p:nvSpPr>
        <p:spPr>
          <a:xfrm>
            <a:off x="5593959" y="5469125"/>
            <a:ext cx="1002205" cy="1002927"/>
          </a:xfrm>
          <a:prstGeom prst="roundRect">
            <a:avLst>
              <a:gd name="adj" fmla="val 4481"/>
            </a:avLst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pPr algn="ctr"/>
            <a:r>
              <a:rPr lang="ru-RU" sz="1100" b="1" dirty="0" smtClean="0">
                <a:solidFill>
                  <a:srgbClr val="C00000"/>
                </a:solidFill>
                <a:latin typeface="Century Gothic" panose="020B0502020202020204" pitchFamily="34" charset="0"/>
              </a:rPr>
              <a:t>Педагог-мастер</a:t>
            </a:r>
            <a:endParaRPr lang="ru-RU" sz="1100" b="1" dirty="0">
              <a:solidFill>
                <a:srgbClr val="C00000"/>
              </a:solidFill>
              <a:latin typeface="Century Gothic" panose="020B0502020202020204" pitchFamily="34" charset="0"/>
            </a:endParaRPr>
          </a:p>
        </p:txBody>
      </p:sp>
      <p:sp>
        <p:nvSpPr>
          <p:cNvPr id="60" name="Стрелка вправо 59"/>
          <p:cNvSpPr/>
          <p:nvPr/>
        </p:nvSpPr>
        <p:spPr>
          <a:xfrm>
            <a:off x="10700917" y="2659800"/>
            <a:ext cx="235842" cy="247152"/>
          </a:xfrm>
          <a:prstGeom prst="rightArrow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atin typeface="Century Gothic" panose="020B0502020202020204" pitchFamily="34" charset="0"/>
            </a:endParaRPr>
          </a:p>
        </p:txBody>
      </p:sp>
      <p:sp>
        <p:nvSpPr>
          <p:cNvPr id="62" name="Стрелка вправо 61"/>
          <p:cNvSpPr/>
          <p:nvPr/>
        </p:nvSpPr>
        <p:spPr>
          <a:xfrm>
            <a:off x="10700917" y="3774834"/>
            <a:ext cx="235842" cy="247152"/>
          </a:xfrm>
          <a:prstGeom prst="rightArrow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atin typeface="Century Gothic" panose="020B0502020202020204" pitchFamily="34" charset="0"/>
            </a:endParaRPr>
          </a:p>
        </p:txBody>
      </p:sp>
      <p:sp>
        <p:nvSpPr>
          <p:cNvPr id="63" name="Стрелка вправо 62"/>
          <p:cNvSpPr/>
          <p:nvPr/>
        </p:nvSpPr>
        <p:spPr>
          <a:xfrm>
            <a:off x="10684958" y="4907040"/>
            <a:ext cx="235842" cy="247152"/>
          </a:xfrm>
          <a:prstGeom prst="rightArrow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atin typeface="Century Gothic" panose="020B0502020202020204" pitchFamily="34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5626789" y="156155"/>
            <a:ext cx="6412663" cy="369332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srgbClr val="C00000"/>
                </a:solidFill>
                <a:latin typeface="Century Gothic" panose="020B0502020202020204" pitchFamily="34" charset="0"/>
              </a:rPr>
              <a:t>НОВАЯ МОДЕЛЬ</a:t>
            </a:r>
            <a:endParaRPr lang="ru-RU" b="1" dirty="0">
              <a:solidFill>
                <a:srgbClr val="C00000"/>
              </a:solidFill>
              <a:latin typeface="Century Gothic" panose="020B0502020202020204" pitchFamily="34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1052623" y="156155"/>
            <a:ext cx="4369982" cy="369332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ДЕЙСТВУЮЩАЯ  МОДЕЛЬ</a:t>
            </a:r>
            <a:endParaRPr lang="ru-RU" b="1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  <p:cxnSp>
        <p:nvCxnSpPr>
          <p:cNvPr id="3" name="Прямая соединительная линия 2"/>
          <p:cNvCxnSpPr/>
          <p:nvPr/>
        </p:nvCxnSpPr>
        <p:spPr>
          <a:xfrm>
            <a:off x="5499100" y="217041"/>
            <a:ext cx="0" cy="646461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37893455"/>
              </p:ext>
            </p:extLst>
          </p:nvPr>
        </p:nvGraphicFramePr>
        <p:xfrm>
          <a:off x="1021277" y="702554"/>
          <a:ext cx="4381995" cy="57658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38502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9697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ru-RU" sz="1000" b="1" dirty="0" smtClean="0">
                          <a:solidFill>
                            <a:srgbClr val="002060"/>
                          </a:solidFill>
                        </a:rPr>
                        <a:t>Очередная</a:t>
                      </a:r>
                      <a:endParaRPr lang="ru-RU" sz="1000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b="1" dirty="0" smtClean="0">
                          <a:solidFill>
                            <a:srgbClr val="002060"/>
                          </a:solidFill>
                        </a:rPr>
                        <a:t>Досрочная </a:t>
                      </a:r>
                      <a:endParaRPr lang="ru-RU" sz="1000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35416"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solidFill>
                            <a:srgbClr val="002060"/>
                          </a:solidFill>
                        </a:rPr>
                        <a:t>Не подлежит аттестации в течение 3- х лет</a:t>
                      </a:r>
                    </a:p>
                    <a:p>
                      <a:endParaRPr lang="ru-RU" sz="1000" dirty="0" smtClean="0">
                        <a:solidFill>
                          <a:srgbClr val="002060"/>
                        </a:solidFill>
                      </a:endParaRPr>
                    </a:p>
                    <a:p>
                      <a:r>
                        <a:rPr lang="ru-RU" sz="1000" dirty="0" err="1" smtClean="0">
                          <a:solidFill>
                            <a:srgbClr val="002060"/>
                          </a:solidFill>
                        </a:rPr>
                        <a:t>искл</a:t>
                      </a:r>
                      <a:r>
                        <a:rPr lang="ru-RU" sz="1000" dirty="0" smtClean="0">
                          <a:solidFill>
                            <a:srgbClr val="002060"/>
                          </a:solidFill>
                        </a:rPr>
                        <a:t>. - магистры </a:t>
                      </a:r>
                    </a:p>
                    <a:p>
                      <a:endParaRPr lang="ru-RU" sz="10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b="1" u="none" kern="120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На вторую квалификационную категорию</a:t>
                      </a:r>
                      <a:r>
                        <a:rPr lang="ru-RU" sz="1000" b="1" kern="120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:</a:t>
                      </a:r>
                      <a:r>
                        <a:rPr lang="ru-RU" sz="1000" kern="120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/>
                      </a:r>
                      <a:br>
                        <a:rPr lang="ru-RU" sz="1000" kern="120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ru-RU" sz="1000" kern="120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1. Стаж не менее одного года;</a:t>
                      </a:r>
                    </a:p>
                    <a:p>
                      <a:r>
                        <a:rPr lang="ru-RU" sz="1000" kern="120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2.</a:t>
                      </a:r>
                      <a:r>
                        <a:rPr lang="ru-RU" sz="1000" kern="1200" baseline="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Диплом с отличием/</a:t>
                      </a:r>
                      <a:r>
                        <a:rPr lang="ru-RU" sz="1000" kern="120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«</a:t>
                      </a:r>
                      <a:r>
                        <a:rPr lang="ru-RU" sz="1000" kern="1200" dirty="0" err="1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Болашақ</a:t>
                      </a:r>
                      <a:r>
                        <a:rPr lang="ru-RU" sz="1000" kern="120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»  </a:t>
                      </a:r>
                    </a:p>
                    <a:p>
                      <a:r>
                        <a:rPr lang="ru-RU" sz="1000" kern="120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3. Перешедшие с производства, стаж не менее трех лет;</a:t>
                      </a:r>
                    </a:p>
                    <a:p>
                      <a:r>
                        <a:rPr lang="ru-RU" sz="1000" kern="120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4. Прошедшие повышение квалификации по уровневым курсам</a:t>
                      </a:r>
                      <a:endParaRPr lang="ru-RU" sz="10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00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Подлежат аттестации со стажем не менее 3-х лет</a:t>
                      </a:r>
                      <a:endParaRPr lang="ru-RU" sz="1000" kern="1200" dirty="0">
                        <a:solidFill>
                          <a:srgbClr val="00206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00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На первую квалификационную категорию:</a:t>
                      </a:r>
                      <a:br>
                        <a:rPr lang="ru-RU" sz="1000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ru-RU" sz="1000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1. Перешедшие из вуза , стаж не менее трех лет и магистр</a:t>
                      </a:r>
                    </a:p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00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2. Имеющие вторую категорию, победитель профессиональных конкурсов, педагогических олимпиад областного уровня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595783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00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Стаж не менее 4 лет/кандидат наук , стаж не менее 2 лет;</a:t>
                      </a:r>
                      <a:r>
                        <a:rPr lang="ru-RU" sz="1000" kern="1200" baseline="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000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доктор наук  и стаж работы в должности учителя не менее 1 года</a:t>
                      </a:r>
                      <a:endParaRPr lang="ru-RU" sz="1000" kern="1200" dirty="0">
                        <a:solidFill>
                          <a:srgbClr val="00206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На высшую квалификационную категорию:</a:t>
                      </a:r>
                      <a:br>
                        <a:rPr lang="ru-RU" sz="1000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ru-RU" sz="1000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1. Имеющие первую категорию, подготовившие участников олимпиад областного уровня или участников республиканского или международного уровня      </a:t>
                      </a:r>
                    </a:p>
                    <a:p>
                      <a:r>
                        <a:rPr lang="ru-RU" sz="1000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2. Обобщившие опыт на областном или на республиканском, или международном уровне</a:t>
                      </a:r>
                    </a:p>
                    <a:p>
                      <a:r>
                        <a:rPr lang="ru-RU" sz="1000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3. Перешедшие с производства, стаж не менее 5 г.</a:t>
                      </a:r>
                    </a:p>
                    <a:p>
                      <a:r>
                        <a:rPr lang="ru-RU" sz="1000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4. Имеющие академическую степень магистра и стаж не менее 4 г.   </a:t>
                      </a:r>
                      <a:endParaRPr lang="ru-RU" sz="1000" kern="1200" dirty="0">
                        <a:solidFill>
                          <a:srgbClr val="00206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ru-RU" sz="1000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Подтверждение</a:t>
                      </a:r>
                    </a:p>
                    <a:p>
                      <a:pPr marL="0" algn="l" defTabSz="914400" rtl="0" eaLnBrk="1" latinLnBrk="0" hangingPunct="1"/>
                      <a:r>
                        <a:rPr lang="ru-RU" sz="1000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Стаж не менее 5 лет, кандидат наук, стаж работы в должности учителя не менее 3 лет или ученой степени доктора наук стаж в должности учителя не менее 2 лет</a:t>
                      </a:r>
                      <a:endParaRPr lang="ru-RU" sz="1000" kern="1200" dirty="0">
                        <a:solidFill>
                          <a:srgbClr val="00206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ru-RU" sz="1000" kern="1200" dirty="0">
                        <a:solidFill>
                          <a:srgbClr val="00206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35" name="Скругленный прямоугольник 34"/>
          <p:cNvSpPr/>
          <p:nvPr/>
        </p:nvSpPr>
        <p:spPr>
          <a:xfrm>
            <a:off x="6596163" y="5485901"/>
            <a:ext cx="2137639" cy="986152"/>
          </a:xfrm>
          <a:prstGeom prst="roundRect">
            <a:avLst>
              <a:gd name="adj" fmla="val 4481"/>
            </a:avLst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pPr lvl="0" algn="ctr" defTabSz="711200">
              <a:spcBef>
                <a:spcPct val="0"/>
              </a:spcBef>
            </a:pPr>
            <a:endParaRPr lang="ru-RU" sz="1200" dirty="0" smtClean="0">
              <a:solidFill>
                <a:srgbClr val="002060"/>
              </a:solidFill>
              <a:latin typeface="Century Gothic" panose="020B0502020202020204" pitchFamily="34" charset="0"/>
            </a:endParaRPr>
          </a:p>
          <a:p>
            <a:pPr lvl="0" algn="ctr" defTabSz="711200">
              <a:spcBef>
                <a:spcPct val="0"/>
              </a:spcBef>
            </a:pPr>
            <a:r>
              <a:rPr lang="ru-RU" sz="1000" dirty="0">
                <a:solidFill>
                  <a:srgbClr val="002060"/>
                </a:solidFill>
                <a:latin typeface="Century Gothic" panose="020B0502020202020204" pitchFamily="34" charset="0"/>
              </a:rPr>
              <a:t>- Согласно требованиям </a:t>
            </a:r>
            <a:r>
              <a:rPr lang="kk-KZ" sz="1000" dirty="0" smtClean="0">
                <a:solidFill>
                  <a:srgbClr val="FF0000"/>
                </a:solidFill>
                <a:latin typeface="Century Gothic" panose="020B0502020202020204" pitchFamily="34" charset="0"/>
              </a:rPr>
              <a:t>(</a:t>
            </a:r>
            <a:r>
              <a:rPr lang="kk-KZ" sz="1000" dirty="0">
                <a:solidFill>
                  <a:srgbClr val="FF0000"/>
                </a:solidFill>
                <a:latin typeface="Century Gothic" panose="020B0502020202020204" pitchFamily="34" charset="0"/>
              </a:rPr>
              <a:t>досрочно)</a:t>
            </a:r>
          </a:p>
          <a:p>
            <a:pPr algn="ctr" defTabSz="711200">
              <a:spcBef>
                <a:spcPct val="0"/>
              </a:spcBef>
            </a:pPr>
            <a:endParaRPr lang="ru-RU" sz="1000" dirty="0">
              <a:solidFill>
                <a:srgbClr val="002060"/>
              </a:solidFill>
              <a:latin typeface="Century Gothic" panose="020B0502020202020204" pitchFamily="34" charset="0"/>
            </a:endParaRPr>
          </a:p>
          <a:p>
            <a:pPr algn="ctr" defTabSz="711200">
              <a:spcBef>
                <a:spcPct val="0"/>
              </a:spcBef>
            </a:pPr>
            <a:r>
              <a:rPr lang="ru-RU" sz="1000" dirty="0">
                <a:solidFill>
                  <a:srgbClr val="002060"/>
                </a:solidFill>
                <a:latin typeface="Century Gothic" panose="020B0502020202020204" pitchFamily="34" charset="0"/>
              </a:rPr>
              <a:t>( стаж 5 лет+  требования)</a:t>
            </a:r>
          </a:p>
          <a:p>
            <a:pPr lvl="0" algn="ctr" defTabSz="711200">
              <a:spcBef>
                <a:spcPct val="0"/>
              </a:spcBef>
            </a:pPr>
            <a:endParaRPr lang="ru-RU" sz="1200" i="1" dirty="0">
              <a:solidFill>
                <a:srgbClr val="FF0000"/>
              </a:solidFill>
              <a:latin typeface="Century Gothic" panose="020B0502020202020204" pitchFamily="34" charset="0"/>
            </a:endParaRPr>
          </a:p>
        </p:txBody>
      </p:sp>
      <p:sp>
        <p:nvSpPr>
          <p:cNvPr id="39" name="Скругленный прямоугольник 38"/>
          <p:cNvSpPr/>
          <p:nvPr/>
        </p:nvSpPr>
        <p:spPr>
          <a:xfrm>
            <a:off x="10933371" y="5621029"/>
            <a:ext cx="1036541" cy="851023"/>
          </a:xfrm>
          <a:prstGeom prst="roundRect">
            <a:avLst>
              <a:gd name="adj" fmla="val 4481"/>
            </a:avLst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pPr lvl="0" algn="ctr" defTabSz="1022350">
              <a:spcBef>
                <a:spcPct val="0"/>
              </a:spcBef>
            </a:pPr>
            <a:r>
              <a:rPr lang="ru-RU" sz="1200" b="1" dirty="0" err="1" smtClean="0">
                <a:solidFill>
                  <a:srgbClr val="002060"/>
                </a:solidFill>
                <a:latin typeface="Century Gothic" panose="020B0502020202020204" pitchFamily="34" charset="0"/>
              </a:rPr>
              <a:t>ОблУО</a:t>
            </a:r>
            <a:endParaRPr lang="ru-RU" sz="1200" b="1" dirty="0" smtClean="0">
              <a:solidFill>
                <a:srgbClr val="002060"/>
              </a:solidFill>
              <a:latin typeface="Century Gothic" panose="020B0502020202020204" pitchFamily="34" charset="0"/>
            </a:endParaRPr>
          </a:p>
          <a:p>
            <a:pPr lvl="0" algn="ctr" defTabSz="1022350">
              <a:spcBef>
                <a:spcPct val="0"/>
              </a:spcBef>
            </a:pPr>
            <a:r>
              <a:rPr lang="ru-RU" sz="1200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АОО «НИШ»</a:t>
            </a:r>
            <a:endParaRPr lang="ru-RU" sz="1200" b="1" dirty="0">
              <a:solidFill>
                <a:srgbClr val="C00000"/>
              </a:solidFill>
              <a:latin typeface="Century Gothic" panose="020B0502020202020204" pitchFamily="34" charset="0"/>
            </a:endParaRPr>
          </a:p>
        </p:txBody>
      </p:sp>
      <p:sp>
        <p:nvSpPr>
          <p:cNvPr id="40" name="Скругленный прямоугольник 39"/>
          <p:cNvSpPr/>
          <p:nvPr/>
        </p:nvSpPr>
        <p:spPr>
          <a:xfrm>
            <a:off x="10074627" y="1112319"/>
            <a:ext cx="621883" cy="4368731"/>
          </a:xfrm>
          <a:prstGeom prst="roundRect">
            <a:avLst>
              <a:gd name="adj" fmla="val 4481"/>
            </a:avLst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lIns="36000" rtlCol="0" anchor="ctr"/>
          <a:lstStyle/>
          <a:p>
            <a:pPr lvl="0" algn="ctr" defTabSz="711200">
              <a:spcBef>
                <a:spcPct val="0"/>
              </a:spcBef>
            </a:pPr>
            <a:r>
              <a:rPr lang="ru-RU" sz="1600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2-этап: комплексное обобщение </a:t>
            </a:r>
            <a:r>
              <a:rPr lang="ru-RU" sz="1600" b="1" dirty="0">
                <a:solidFill>
                  <a:srgbClr val="002060"/>
                </a:solidFill>
                <a:latin typeface="Century Gothic" panose="020B0502020202020204" pitchFamily="34" charset="0"/>
              </a:rPr>
              <a:t>итогов деятельности</a:t>
            </a:r>
            <a:endParaRPr lang="ru-RU" sz="1100" b="1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  <p:sp>
        <p:nvSpPr>
          <p:cNvPr id="48" name="Скругленный прямоугольник 47"/>
          <p:cNvSpPr/>
          <p:nvPr/>
        </p:nvSpPr>
        <p:spPr>
          <a:xfrm>
            <a:off x="6596163" y="2202381"/>
            <a:ext cx="2137639" cy="988846"/>
          </a:xfrm>
          <a:prstGeom prst="roundRect">
            <a:avLst>
              <a:gd name="adj" fmla="val 4481"/>
            </a:avLst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pPr marL="171450" indent="-171450" algn="ctr" defTabSz="711200">
              <a:spcBef>
                <a:spcPct val="0"/>
              </a:spcBef>
              <a:buFontTx/>
              <a:buChar char="-"/>
            </a:pPr>
            <a:r>
              <a:rPr lang="ru-RU" sz="10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Согласно требованиям </a:t>
            </a:r>
            <a:r>
              <a:rPr lang="ru-RU" sz="1000" dirty="0" smtClean="0">
                <a:solidFill>
                  <a:srgbClr val="FF0000"/>
                </a:solidFill>
                <a:latin typeface="Century Gothic" panose="020B0502020202020204" pitchFamily="34" charset="0"/>
              </a:rPr>
              <a:t>(</a:t>
            </a:r>
            <a:r>
              <a:rPr lang="kk-KZ" sz="1000" dirty="0">
                <a:solidFill>
                  <a:srgbClr val="FF0000"/>
                </a:solidFill>
                <a:latin typeface="Century Gothic" panose="020B0502020202020204" pitchFamily="34" charset="0"/>
              </a:rPr>
              <a:t>досрочно</a:t>
            </a:r>
            <a:r>
              <a:rPr lang="kk-KZ" sz="1000" dirty="0" smtClean="0">
                <a:solidFill>
                  <a:srgbClr val="FF0000"/>
                </a:solidFill>
                <a:latin typeface="Century Gothic" panose="020B0502020202020204" pitchFamily="34" charset="0"/>
              </a:rPr>
              <a:t>)</a:t>
            </a:r>
          </a:p>
          <a:p>
            <a:pPr marL="171450" indent="-171450" algn="ctr" defTabSz="711200">
              <a:spcBef>
                <a:spcPct val="0"/>
              </a:spcBef>
              <a:buFontTx/>
              <a:buChar char="-"/>
            </a:pPr>
            <a:endParaRPr lang="kk-KZ" sz="1000" dirty="0">
              <a:solidFill>
                <a:srgbClr val="002060"/>
              </a:solidFill>
              <a:latin typeface="Century Gothic" panose="020B0502020202020204" pitchFamily="34" charset="0"/>
            </a:endParaRPr>
          </a:p>
          <a:p>
            <a:pPr marL="171450" lvl="0" indent="-171450" algn="ctr" defTabSz="711200">
              <a:spcBef>
                <a:spcPct val="0"/>
              </a:spcBef>
              <a:buFontTx/>
              <a:buChar char="-"/>
            </a:pPr>
            <a:r>
              <a:rPr lang="ru-RU" sz="1000" dirty="0">
                <a:solidFill>
                  <a:srgbClr val="002060"/>
                </a:solidFill>
                <a:latin typeface="Century Gothic" panose="020B0502020202020204" pitchFamily="34" charset="0"/>
              </a:rPr>
              <a:t>Для всех </a:t>
            </a:r>
            <a:r>
              <a:rPr lang="ru-RU" sz="10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учителей</a:t>
            </a:r>
            <a:endParaRPr lang="ru-RU" sz="1000" dirty="0">
              <a:solidFill>
                <a:srgbClr val="002060"/>
              </a:solidFill>
              <a:latin typeface="Century Gothic" panose="020B0502020202020204" pitchFamily="34" charset="0"/>
            </a:endParaRPr>
          </a:p>
          <a:p>
            <a:pPr marL="171450" lvl="0" indent="-171450" algn="ctr" defTabSz="711200">
              <a:spcBef>
                <a:spcPct val="0"/>
              </a:spcBef>
              <a:buFontTx/>
              <a:buChar char="-"/>
            </a:pPr>
            <a:r>
              <a:rPr lang="ru-RU" sz="1000" dirty="0">
                <a:solidFill>
                  <a:srgbClr val="002060"/>
                </a:solidFill>
                <a:latin typeface="Century Gothic" panose="020B0502020202020204" pitchFamily="34" charset="0"/>
              </a:rPr>
              <a:t>(стаж 2 года + требования</a:t>
            </a:r>
            <a:r>
              <a:rPr lang="ru-RU" sz="10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)</a:t>
            </a:r>
            <a:endParaRPr lang="ru-RU" sz="1000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  <p:sp>
        <p:nvSpPr>
          <p:cNvPr id="52" name="Скругленный прямоугольник 51"/>
          <p:cNvSpPr/>
          <p:nvPr/>
        </p:nvSpPr>
        <p:spPr>
          <a:xfrm>
            <a:off x="5626789" y="1086715"/>
            <a:ext cx="942281" cy="1115666"/>
          </a:xfrm>
          <a:prstGeom prst="roundRect">
            <a:avLst>
              <a:gd name="adj" fmla="val 4481"/>
            </a:avLst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pPr algn="ctr"/>
            <a:r>
              <a:rPr lang="ru-RU" sz="1100" b="1" dirty="0" smtClean="0">
                <a:solidFill>
                  <a:srgbClr val="C00000"/>
                </a:solidFill>
                <a:latin typeface="Century Gothic" panose="020B0502020202020204" pitchFamily="34" charset="0"/>
              </a:rPr>
              <a:t>Педагог</a:t>
            </a:r>
          </a:p>
          <a:p>
            <a:pPr algn="ctr"/>
            <a:endParaRPr lang="ru-RU" sz="1100" b="1" dirty="0">
              <a:solidFill>
                <a:srgbClr val="FF0000"/>
              </a:solidFill>
              <a:latin typeface="Century Gothic" panose="020B0502020202020204" pitchFamily="34" charset="0"/>
            </a:endParaRPr>
          </a:p>
        </p:txBody>
      </p:sp>
      <p:sp>
        <p:nvSpPr>
          <p:cNvPr id="56" name="Скругленный прямоугольник 55"/>
          <p:cNvSpPr/>
          <p:nvPr/>
        </p:nvSpPr>
        <p:spPr>
          <a:xfrm>
            <a:off x="5601637" y="2171943"/>
            <a:ext cx="967433" cy="998695"/>
          </a:xfrm>
          <a:prstGeom prst="roundRect">
            <a:avLst>
              <a:gd name="adj" fmla="val 4481"/>
            </a:avLst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pPr algn="ctr"/>
            <a:endParaRPr lang="ru-RU" sz="1100" b="1" dirty="0" smtClean="0">
              <a:solidFill>
                <a:srgbClr val="C00000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ru-RU" sz="1050" b="1" dirty="0" smtClean="0">
                <a:solidFill>
                  <a:srgbClr val="C00000"/>
                </a:solidFill>
                <a:latin typeface="Century Gothic" panose="020B0502020202020204" pitchFamily="34" charset="0"/>
              </a:rPr>
              <a:t>Педагог-модератор</a:t>
            </a:r>
            <a:endParaRPr lang="ru-RU" sz="1050" b="1" dirty="0">
              <a:solidFill>
                <a:srgbClr val="C00000"/>
              </a:solidFill>
              <a:latin typeface="Century Gothic" panose="020B0502020202020204" pitchFamily="34" charset="0"/>
            </a:endParaRPr>
          </a:p>
          <a:p>
            <a:pPr algn="ctr"/>
            <a:endParaRPr lang="ru-RU" sz="1100" b="1" dirty="0">
              <a:solidFill>
                <a:srgbClr val="C00000"/>
              </a:solidFill>
              <a:latin typeface="Century Gothic" panose="020B0502020202020204" pitchFamily="34" charset="0"/>
            </a:endParaRPr>
          </a:p>
        </p:txBody>
      </p:sp>
      <p:sp>
        <p:nvSpPr>
          <p:cNvPr id="74" name="Скругленный прямоугольник 73"/>
          <p:cNvSpPr/>
          <p:nvPr/>
        </p:nvSpPr>
        <p:spPr>
          <a:xfrm>
            <a:off x="6596163" y="3326357"/>
            <a:ext cx="2137639" cy="1064113"/>
          </a:xfrm>
          <a:prstGeom prst="roundRect">
            <a:avLst>
              <a:gd name="adj" fmla="val 4481"/>
            </a:avLst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pPr lvl="0" algn="ctr" defTabSz="711200">
              <a:spcBef>
                <a:spcPct val="0"/>
              </a:spcBef>
            </a:pPr>
            <a:r>
              <a:rPr lang="ru-RU" sz="8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- </a:t>
            </a:r>
            <a:r>
              <a:rPr lang="ru-RU" sz="1000" dirty="0">
                <a:solidFill>
                  <a:srgbClr val="002060"/>
                </a:solidFill>
                <a:latin typeface="Century Gothic" panose="020B0502020202020204" pitchFamily="34" charset="0"/>
              </a:rPr>
              <a:t>Согласно требованиям </a:t>
            </a:r>
            <a:r>
              <a:rPr lang="kk-KZ" sz="1000" dirty="0" smtClean="0">
                <a:solidFill>
                  <a:srgbClr val="FF0000"/>
                </a:solidFill>
                <a:latin typeface="Century Gothic" panose="020B0502020202020204" pitchFamily="34" charset="0"/>
              </a:rPr>
              <a:t>(</a:t>
            </a:r>
            <a:r>
              <a:rPr lang="kk-KZ" sz="1000" dirty="0">
                <a:solidFill>
                  <a:srgbClr val="FF0000"/>
                </a:solidFill>
                <a:latin typeface="Century Gothic" panose="020B0502020202020204" pitchFamily="34" charset="0"/>
              </a:rPr>
              <a:t>досрочно)</a:t>
            </a:r>
          </a:p>
          <a:p>
            <a:pPr algn="ctr" defTabSz="711200">
              <a:spcBef>
                <a:spcPct val="0"/>
              </a:spcBef>
            </a:pPr>
            <a:endParaRPr lang="kk-KZ" sz="1000" dirty="0">
              <a:solidFill>
                <a:srgbClr val="002060"/>
              </a:solidFill>
              <a:latin typeface="Century Gothic" panose="020B0502020202020204" pitchFamily="34" charset="0"/>
            </a:endParaRPr>
          </a:p>
          <a:p>
            <a:pPr algn="ctr" defTabSz="711200">
              <a:spcBef>
                <a:spcPct val="0"/>
              </a:spcBef>
            </a:pPr>
            <a:r>
              <a:rPr lang="ru-RU" sz="1000" dirty="0">
                <a:solidFill>
                  <a:srgbClr val="002060"/>
                </a:solidFill>
                <a:latin typeface="Century Gothic" panose="020B0502020202020204" pitchFamily="34" charset="0"/>
              </a:rPr>
              <a:t>- Для всех учителей</a:t>
            </a:r>
          </a:p>
          <a:p>
            <a:pPr algn="ctr" defTabSz="711200">
              <a:spcBef>
                <a:spcPct val="0"/>
              </a:spcBef>
            </a:pPr>
            <a:r>
              <a:rPr lang="ru-RU" sz="10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(стаж </a:t>
            </a:r>
            <a:r>
              <a:rPr lang="ru-RU" sz="1000" dirty="0">
                <a:solidFill>
                  <a:srgbClr val="002060"/>
                </a:solidFill>
                <a:latin typeface="Century Gothic" panose="020B0502020202020204" pitchFamily="34" charset="0"/>
              </a:rPr>
              <a:t>3 года+ требования)</a:t>
            </a:r>
          </a:p>
          <a:p>
            <a:pPr lvl="0" algn="ctr" defTabSz="711200">
              <a:spcBef>
                <a:spcPct val="0"/>
              </a:spcBef>
            </a:pPr>
            <a:endParaRPr lang="ru-RU" sz="1000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  <p:sp>
        <p:nvSpPr>
          <p:cNvPr id="79" name="Скругленный прямоугольник 78"/>
          <p:cNvSpPr/>
          <p:nvPr/>
        </p:nvSpPr>
        <p:spPr>
          <a:xfrm>
            <a:off x="5601637" y="3326358"/>
            <a:ext cx="967433" cy="1064113"/>
          </a:xfrm>
          <a:prstGeom prst="roundRect">
            <a:avLst>
              <a:gd name="adj" fmla="val 4481"/>
            </a:avLst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pPr algn="ctr"/>
            <a:endParaRPr lang="ru-RU" sz="1100" b="1" dirty="0" smtClean="0">
              <a:solidFill>
                <a:srgbClr val="C00000"/>
              </a:solidFill>
              <a:latin typeface="Century Gothic" panose="020B0502020202020204" pitchFamily="34" charset="0"/>
            </a:endParaRPr>
          </a:p>
          <a:p>
            <a:pPr algn="ctr"/>
            <a:endParaRPr lang="ru-RU" sz="1100" b="1" dirty="0">
              <a:solidFill>
                <a:srgbClr val="C00000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ru-RU" sz="1100" b="1" dirty="0" smtClean="0">
                <a:solidFill>
                  <a:srgbClr val="C00000"/>
                </a:solidFill>
                <a:latin typeface="Century Gothic" panose="020B0502020202020204" pitchFamily="34" charset="0"/>
              </a:rPr>
              <a:t>Педагог-эксперт</a:t>
            </a:r>
          </a:p>
          <a:p>
            <a:pPr algn="ctr"/>
            <a:endParaRPr lang="ru-RU" sz="1100" b="1" dirty="0">
              <a:solidFill>
                <a:srgbClr val="C00000"/>
              </a:solidFill>
              <a:latin typeface="Century Gothic" panose="020B0502020202020204" pitchFamily="34" charset="0"/>
            </a:endParaRPr>
          </a:p>
          <a:p>
            <a:pPr algn="ctr"/>
            <a:endParaRPr lang="ru-RU" sz="1100" b="1" dirty="0">
              <a:solidFill>
                <a:srgbClr val="C00000"/>
              </a:solidFill>
              <a:latin typeface="Century Gothic" panose="020B0502020202020204" pitchFamily="34" charset="0"/>
            </a:endParaRPr>
          </a:p>
        </p:txBody>
      </p:sp>
      <p:sp>
        <p:nvSpPr>
          <p:cNvPr id="88" name="Стрелка вправо 87"/>
          <p:cNvSpPr/>
          <p:nvPr/>
        </p:nvSpPr>
        <p:spPr>
          <a:xfrm>
            <a:off x="10700917" y="5932683"/>
            <a:ext cx="235842" cy="247152"/>
          </a:xfrm>
          <a:prstGeom prst="rightArrow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atin typeface="Century Gothic" panose="020B0502020202020204" pitchFamily="34" charset="0"/>
            </a:endParaRPr>
          </a:p>
        </p:txBody>
      </p:sp>
      <p:sp>
        <p:nvSpPr>
          <p:cNvPr id="92" name="Стрелка вправо 91"/>
          <p:cNvSpPr/>
          <p:nvPr/>
        </p:nvSpPr>
        <p:spPr>
          <a:xfrm>
            <a:off x="9782778" y="3774834"/>
            <a:ext cx="235842" cy="247152"/>
          </a:xfrm>
          <a:prstGeom prst="rightArrow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atin typeface="Century Gothic" panose="020B0502020202020204" pitchFamily="34" charset="0"/>
            </a:endParaRPr>
          </a:p>
        </p:txBody>
      </p:sp>
      <p:sp>
        <p:nvSpPr>
          <p:cNvPr id="93" name="Стрелка вправо 92"/>
          <p:cNvSpPr/>
          <p:nvPr/>
        </p:nvSpPr>
        <p:spPr>
          <a:xfrm>
            <a:off x="8762526" y="3784053"/>
            <a:ext cx="235842" cy="237933"/>
          </a:xfrm>
          <a:prstGeom prst="rightArrow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atin typeface="Century Gothic" panose="020B0502020202020204" pitchFamily="34" charset="0"/>
            </a:endParaRPr>
          </a:p>
        </p:txBody>
      </p:sp>
      <p:sp>
        <p:nvSpPr>
          <p:cNvPr id="95" name="Стрелка вправо 94"/>
          <p:cNvSpPr/>
          <p:nvPr/>
        </p:nvSpPr>
        <p:spPr>
          <a:xfrm>
            <a:off x="8760895" y="2630049"/>
            <a:ext cx="235842" cy="237933"/>
          </a:xfrm>
          <a:prstGeom prst="rightArrow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atin typeface="Century Gothic" panose="020B0502020202020204" pitchFamily="34" charset="0"/>
            </a:endParaRPr>
          </a:p>
        </p:txBody>
      </p:sp>
      <p:sp>
        <p:nvSpPr>
          <p:cNvPr id="96" name="Стрелка вправо 95"/>
          <p:cNvSpPr/>
          <p:nvPr/>
        </p:nvSpPr>
        <p:spPr>
          <a:xfrm>
            <a:off x="8760895" y="4896222"/>
            <a:ext cx="235842" cy="237933"/>
          </a:xfrm>
          <a:prstGeom prst="rightArrow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atin typeface="Century Gothic" panose="020B0502020202020204" pitchFamily="34" charset="0"/>
            </a:endParaRPr>
          </a:p>
        </p:txBody>
      </p:sp>
      <p:sp>
        <p:nvSpPr>
          <p:cNvPr id="97" name="Стрелка вправо 96"/>
          <p:cNvSpPr/>
          <p:nvPr/>
        </p:nvSpPr>
        <p:spPr>
          <a:xfrm>
            <a:off x="8747534" y="5907045"/>
            <a:ext cx="235842" cy="237933"/>
          </a:xfrm>
          <a:prstGeom prst="rightArrow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atin typeface="Century Gothic" panose="020B0502020202020204" pitchFamily="34" charset="0"/>
            </a:endParaRPr>
          </a:p>
        </p:txBody>
      </p:sp>
      <p:sp>
        <p:nvSpPr>
          <p:cNvPr id="98" name="Скругленный прямоугольник 97"/>
          <p:cNvSpPr/>
          <p:nvPr/>
        </p:nvSpPr>
        <p:spPr>
          <a:xfrm>
            <a:off x="8996736" y="1130737"/>
            <a:ext cx="669753" cy="4355162"/>
          </a:xfrm>
          <a:prstGeom prst="roundRect">
            <a:avLst>
              <a:gd name="adj" fmla="val 4481"/>
            </a:avLst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lIns="36000" rtlCol="0" anchor="ctr"/>
          <a:lstStyle/>
          <a:p>
            <a:pPr lvl="0" algn="ctr" defTabSz="711200">
              <a:spcBef>
                <a:spcPct val="0"/>
              </a:spcBef>
            </a:pPr>
            <a:r>
              <a:rPr lang="ru-RU" sz="1600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1-этап: национальное квалификационное тестирование</a:t>
            </a:r>
            <a:endParaRPr lang="ru-RU" sz="1100" b="1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0671285" y="698738"/>
            <a:ext cx="1615176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100" i="1" dirty="0">
                <a:solidFill>
                  <a:srgbClr val="002060"/>
                </a:solidFill>
                <a:latin typeface="Century Gothic" panose="020B0502020202020204" pitchFamily="34" charset="0"/>
              </a:rPr>
              <a:t>Решение аттестационной </a:t>
            </a:r>
            <a:r>
              <a:rPr lang="ru-RU" sz="1100" i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комиссии на уровне: </a:t>
            </a:r>
            <a:endParaRPr lang="ru-RU" sz="1100" i="1" dirty="0">
              <a:latin typeface="Century Gothic" panose="020B0502020202020204" pitchFamily="34" charset="0"/>
            </a:endParaRPr>
          </a:p>
        </p:txBody>
      </p:sp>
      <p:sp>
        <p:nvSpPr>
          <p:cNvPr id="99" name="Прямоугольник 98"/>
          <p:cNvSpPr/>
          <p:nvPr/>
        </p:nvSpPr>
        <p:spPr>
          <a:xfrm>
            <a:off x="5593959" y="6517185"/>
            <a:ext cx="6410682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100" b="1" i="1" dirty="0" smtClean="0">
                <a:solidFill>
                  <a:srgbClr val="C00000"/>
                </a:solidFill>
                <a:latin typeface="Century Gothic" panose="020B0502020202020204" pitchFamily="34" charset="0"/>
              </a:rPr>
              <a:t>*Предусматривается досрочная аттестация на каждом этапе</a:t>
            </a:r>
            <a:endParaRPr lang="ru-RU" sz="1100" b="1" i="1" dirty="0">
              <a:solidFill>
                <a:srgbClr val="C00000"/>
              </a:solidFill>
              <a:latin typeface="Century Gothic" panose="020B0502020202020204" pitchFamily="34" charset="0"/>
            </a:endParaRPr>
          </a:p>
        </p:txBody>
      </p:sp>
      <p:sp>
        <p:nvSpPr>
          <p:cNvPr id="100" name="Прямоугольник 99"/>
          <p:cNvSpPr/>
          <p:nvPr/>
        </p:nvSpPr>
        <p:spPr>
          <a:xfrm>
            <a:off x="9056109" y="677311"/>
            <a:ext cx="1615176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100" i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Этапы аттестации</a:t>
            </a:r>
            <a:endParaRPr lang="ru-RU" sz="1100" i="1" dirty="0">
              <a:latin typeface="Century Gothic" panose="020B0502020202020204" pitchFamily="34" charset="0"/>
            </a:endParaRPr>
          </a:p>
        </p:txBody>
      </p:sp>
      <p:sp>
        <p:nvSpPr>
          <p:cNvPr id="101" name="Прямоугольник 100"/>
          <p:cNvSpPr/>
          <p:nvPr/>
        </p:nvSpPr>
        <p:spPr>
          <a:xfrm>
            <a:off x="6915167" y="679552"/>
            <a:ext cx="1615176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100" i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Требования</a:t>
            </a:r>
            <a:endParaRPr lang="ru-RU" sz="1100" i="1" dirty="0">
              <a:latin typeface="Century Gothic" panose="020B0502020202020204" pitchFamily="34" charset="0"/>
            </a:endParaRPr>
          </a:p>
        </p:txBody>
      </p:sp>
      <p:sp>
        <p:nvSpPr>
          <p:cNvPr id="103" name="Прямоугольник 102"/>
          <p:cNvSpPr/>
          <p:nvPr/>
        </p:nvSpPr>
        <p:spPr>
          <a:xfrm>
            <a:off x="5299991" y="664450"/>
            <a:ext cx="1615176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100" i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Категории</a:t>
            </a:r>
            <a:endParaRPr lang="ru-RU" sz="1100" i="1" dirty="0">
              <a:latin typeface="Century Gothic" panose="020B0502020202020204" pitchFamily="34" charset="0"/>
            </a:endParaRPr>
          </a:p>
        </p:txBody>
      </p:sp>
      <p:sp>
        <p:nvSpPr>
          <p:cNvPr id="41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9278517" y="6459837"/>
            <a:ext cx="2844800" cy="365125"/>
          </a:xfrm>
        </p:spPr>
        <p:txBody>
          <a:bodyPr/>
          <a:lstStyle/>
          <a:p>
            <a:fld id="{290F8FE1-D312-4C01-8616-14340EB4CBE8}" type="slidenum">
              <a:rPr lang="ru-RU" sz="1600" smtClean="0">
                <a:solidFill>
                  <a:prstClr val="black">
                    <a:tint val="75000"/>
                  </a:prstClr>
                </a:solidFill>
                <a:latin typeface="Century Gothic" panose="020B0502020202020204" pitchFamily="34" charset="0"/>
              </a:rPr>
              <a:pPr/>
              <a:t>4</a:t>
            </a:fld>
            <a:endParaRPr lang="ru-RU" sz="1600" dirty="0">
              <a:solidFill>
                <a:prstClr val="black">
                  <a:tint val="75000"/>
                </a:prstClr>
              </a:solidFill>
              <a:latin typeface="Century Gothic" panose="020B0502020202020204" pitchFamily="34" charset="0"/>
            </a:endParaRPr>
          </a:p>
        </p:txBody>
      </p:sp>
      <p:sp>
        <p:nvSpPr>
          <p:cNvPr id="42" name="Скругленный прямоугольник 41"/>
          <p:cNvSpPr/>
          <p:nvPr/>
        </p:nvSpPr>
        <p:spPr>
          <a:xfrm>
            <a:off x="8996736" y="5625588"/>
            <a:ext cx="1699774" cy="851023"/>
          </a:xfrm>
          <a:prstGeom prst="roundRect">
            <a:avLst>
              <a:gd name="adj" fmla="val 4481"/>
            </a:avLst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pPr lvl="0" algn="ctr" defTabSz="1022350">
              <a:spcBef>
                <a:spcPct val="0"/>
              </a:spcBef>
            </a:pPr>
            <a:r>
              <a:rPr lang="ru-RU" sz="1200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Независимый центр оценивания</a:t>
            </a:r>
            <a:endParaRPr lang="ru-RU" sz="1200" b="1" dirty="0">
              <a:solidFill>
                <a:srgbClr val="C00000"/>
              </a:solidFill>
              <a:latin typeface="Century Gothic" panose="020B0502020202020204" pitchFamily="34" charset="0"/>
            </a:endParaRPr>
          </a:p>
        </p:txBody>
      </p:sp>
      <p:pic>
        <p:nvPicPr>
          <p:cNvPr id="45" name="Picture 3" descr="E:\copy\СТЭЛЛА\НУЖНОЕ\ЛОГО-МОН (последний)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5649" y="-59537"/>
            <a:ext cx="1062640" cy="10626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176986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26589" y="138160"/>
            <a:ext cx="10735039" cy="394102"/>
          </a:xfrm>
          <a:solidFill>
            <a:schemeClr val="tx2">
              <a:lumMod val="40000"/>
              <a:lumOff val="60000"/>
            </a:schemeClr>
          </a:solidFill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z="2000" b="1" dirty="0" smtClean="0">
                <a:solidFill>
                  <a:schemeClr val="bg1"/>
                </a:solidFill>
                <a:latin typeface="Century Gothic" panose="020B0502020202020204" pitchFamily="34" charset="0"/>
                <a:ea typeface="+mn-ea"/>
                <a:cs typeface="+mn-cs"/>
              </a:rPr>
              <a:t>ТРЕБОВАНИЯ К КВАЛИФИКАЦИОННЫМ КАТЕГОРИЯМ ПРИ ОЧЕРЕДНОЙ АТТЕСТАЦИИ</a:t>
            </a:r>
            <a:endParaRPr lang="ru-RU" sz="2000" b="1" dirty="0">
              <a:solidFill>
                <a:schemeClr val="bg1"/>
              </a:solidFill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95312636"/>
              </p:ext>
            </p:extLst>
          </p:nvPr>
        </p:nvGraphicFramePr>
        <p:xfrm>
          <a:off x="248703" y="793309"/>
          <a:ext cx="11721890" cy="5947972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28064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3150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3283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5208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69900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3668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bg1"/>
                          </a:solidFill>
                          <a:effectLst/>
                          <a:latin typeface="Century Gothic" pitchFamily="34" charset="0"/>
                        </a:rPr>
                        <a:t>Педагог</a:t>
                      </a:r>
                      <a:endParaRPr lang="ru-RU" sz="1600" b="1" dirty="0">
                        <a:solidFill>
                          <a:schemeClr val="bg1"/>
                        </a:solidFill>
                        <a:effectLst/>
                        <a:latin typeface="Century Gothic" pitchFamily="34" charset="0"/>
                        <a:ea typeface="Calibri"/>
                        <a:cs typeface="Times New Roman"/>
                      </a:endParaRPr>
                    </a:p>
                  </a:txBody>
                  <a:tcPr marL="30789" marR="30789" marT="0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bg1"/>
                          </a:solidFill>
                          <a:effectLst/>
                          <a:latin typeface="Century Gothic" pitchFamily="34" charset="0"/>
                        </a:rPr>
                        <a:t>Педагог-модератор</a:t>
                      </a:r>
                      <a:endParaRPr lang="ru-RU" sz="1600" b="1" dirty="0">
                        <a:solidFill>
                          <a:schemeClr val="bg1"/>
                        </a:solidFill>
                        <a:effectLst/>
                        <a:latin typeface="Century Gothic" pitchFamily="34" charset="0"/>
                        <a:ea typeface="Calibri"/>
                        <a:cs typeface="Times New Roman"/>
                      </a:endParaRPr>
                    </a:p>
                  </a:txBody>
                  <a:tcPr marL="30789" marR="30789" marT="0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bg1"/>
                          </a:solidFill>
                          <a:effectLst/>
                          <a:latin typeface="Century Gothic" pitchFamily="34" charset="0"/>
                        </a:rPr>
                        <a:t>Педагог-эксперт</a:t>
                      </a:r>
                      <a:endParaRPr lang="ru-RU" sz="1600" b="1" dirty="0">
                        <a:solidFill>
                          <a:schemeClr val="bg1"/>
                        </a:solidFill>
                        <a:effectLst/>
                        <a:latin typeface="Century Gothic" pitchFamily="34" charset="0"/>
                        <a:ea typeface="Calibri"/>
                        <a:cs typeface="Times New Roman"/>
                      </a:endParaRPr>
                    </a:p>
                  </a:txBody>
                  <a:tcPr marL="30789" marR="30789" marT="0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bg1"/>
                          </a:solidFill>
                          <a:effectLst/>
                          <a:latin typeface="Century Gothic" pitchFamily="34" charset="0"/>
                        </a:rPr>
                        <a:t>Педагог-исследователь</a:t>
                      </a:r>
                      <a:endParaRPr lang="ru-RU" sz="1600" b="1" dirty="0">
                        <a:solidFill>
                          <a:schemeClr val="bg1"/>
                        </a:solidFill>
                        <a:effectLst/>
                        <a:latin typeface="Century Gothic" pitchFamily="34" charset="0"/>
                        <a:ea typeface="Calibri"/>
                        <a:cs typeface="Times New Roman"/>
                      </a:endParaRPr>
                    </a:p>
                  </a:txBody>
                  <a:tcPr marL="30789" marR="30789" marT="0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bg1"/>
                          </a:solidFill>
                          <a:effectLst/>
                          <a:latin typeface="Century Gothic" pitchFamily="34" charset="0"/>
                        </a:rPr>
                        <a:t>Педагог-мастер</a:t>
                      </a:r>
                      <a:endParaRPr lang="ru-RU" sz="1600" b="1" dirty="0">
                        <a:solidFill>
                          <a:schemeClr val="bg1"/>
                        </a:solidFill>
                        <a:effectLst/>
                        <a:latin typeface="Century Gothic" pitchFamily="34" charset="0"/>
                        <a:ea typeface="Calibri"/>
                        <a:cs typeface="Times New Roman"/>
                      </a:endParaRPr>
                    </a:p>
                  </a:txBody>
                  <a:tcPr marL="30789" marR="30789" marT="0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2295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i="0" kern="12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Имеет высшее педагогическое и профессиональное или техническое и профессиональное образование по специальности, без предъявления требований к стажу работы</a:t>
                      </a:r>
                      <a:endParaRPr lang="ru-RU" sz="1100" b="1" i="0" dirty="0">
                        <a:solidFill>
                          <a:srgbClr val="002060"/>
                        </a:solidFill>
                        <a:effectLst/>
                        <a:latin typeface="Century Gothic" pitchFamily="34" charset="0"/>
                        <a:ea typeface="Calibri"/>
                        <a:cs typeface="Times New Roman"/>
                      </a:endParaRPr>
                    </a:p>
                  </a:txBody>
                  <a:tcPr marL="30789" marR="30789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1" i="0" kern="12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Отвечает общим требованиям квалификационной категории «педагог», кроме того:</a:t>
                      </a:r>
                    </a:p>
                    <a:p>
                      <a:pPr algn="ctr" fontAlgn="base">
                        <a:spcAft>
                          <a:spcPts val="0"/>
                        </a:spcAft>
                      </a:pPr>
                      <a:endParaRPr lang="ru-RU" sz="1100" b="1" i="0" dirty="0">
                        <a:solidFill>
                          <a:srgbClr val="002060"/>
                        </a:solidFill>
                        <a:effectLst/>
                        <a:latin typeface="Century Gothic" pitchFamily="34" charset="0"/>
                        <a:ea typeface="Times New Roman"/>
                        <a:cs typeface="Times New Roman"/>
                      </a:endParaRPr>
                    </a:p>
                  </a:txBody>
                  <a:tcPr marL="30789" marR="30789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spcAft>
                          <a:spcPts val="0"/>
                        </a:spcAft>
                      </a:pPr>
                      <a:r>
                        <a:rPr lang="ru-RU" sz="1100" b="1" i="0" dirty="0">
                          <a:solidFill>
                            <a:srgbClr val="002060"/>
                          </a:solidFill>
                          <a:effectLst/>
                          <a:latin typeface="Century Gothic" pitchFamily="34" charset="0"/>
                        </a:rPr>
                        <a:t>Отвечает общим требованиям, предъявляемым к квалификационной категории «педагог-модератор», кроме того:</a:t>
                      </a:r>
                      <a:endParaRPr lang="ru-RU" sz="1100" b="1" i="0" dirty="0">
                        <a:solidFill>
                          <a:srgbClr val="002060"/>
                        </a:solidFill>
                        <a:effectLst/>
                        <a:latin typeface="Century Gothic" pitchFamily="34" charset="0"/>
                        <a:ea typeface="Times New Roman"/>
                        <a:cs typeface="Times New Roman"/>
                      </a:endParaRPr>
                    </a:p>
                  </a:txBody>
                  <a:tcPr marL="30789" marR="30789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spcAft>
                          <a:spcPts val="0"/>
                        </a:spcAft>
                      </a:pPr>
                      <a:r>
                        <a:rPr lang="ru-RU" sz="1100" b="1" i="0" dirty="0">
                          <a:solidFill>
                            <a:srgbClr val="002060"/>
                          </a:solidFill>
                          <a:effectLst/>
                          <a:latin typeface="Century Gothic" pitchFamily="34" charset="0"/>
                        </a:rPr>
                        <a:t>Отвечает общим требованиям, предъявляемым к квалификационной категории «педагог-эксперт», кроме того</a:t>
                      </a:r>
                      <a:r>
                        <a:rPr lang="ru-RU" sz="1100" b="1" i="0" dirty="0" smtClean="0">
                          <a:solidFill>
                            <a:srgbClr val="002060"/>
                          </a:solidFill>
                          <a:effectLst/>
                          <a:latin typeface="Century Gothic" pitchFamily="34" charset="0"/>
                        </a:rPr>
                        <a:t>:</a:t>
                      </a:r>
                    </a:p>
                    <a:p>
                      <a:pPr algn="ctr" fontAlgn="base">
                        <a:spcAft>
                          <a:spcPts val="0"/>
                        </a:spcAft>
                      </a:pPr>
                      <a:endParaRPr lang="ru-RU" sz="1100" b="1" i="0" dirty="0">
                        <a:solidFill>
                          <a:srgbClr val="002060"/>
                        </a:solidFill>
                        <a:effectLst/>
                        <a:latin typeface="Century Gothic" pitchFamily="34" charset="0"/>
                        <a:ea typeface="Times New Roman"/>
                        <a:cs typeface="Times New Roman"/>
                      </a:endParaRPr>
                    </a:p>
                  </a:txBody>
                  <a:tcPr marL="30789" marR="30789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spcAft>
                          <a:spcPts val="0"/>
                        </a:spcAft>
                      </a:pPr>
                      <a:r>
                        <a:rPr lang="ru-RU" sz="1100" b="1" i="0" dirty="0">
                          <a:solidFill>
                            <a:srgbClr val="002060"/>
                          </a:solidFill>
                          <a:effectLst/>
                          <a:latin typeface="Century Gothic" pitchFamily="34" charset="0"/>
                        </a:rPr>
                        <a:t>Отвечает общим требованиям, предъявляемым к квалификационной категории «педагог-исследователь», кроме того:</a:t>
                      </a:r>
                      <a:endParaRPr lang="ru-RU" sz="1100" b="1" i="0" dirty="0">
                        <a:solidFill>
                          <a:srgbClr val="002060"/>
                        </a:solidFill>
                        <a:effectLst/>
                        <a:latin typeface="Century Gothic" pitchFamily="34" charset="0"/>
                        <a:ea typeface="Times New Roman"/>
                        <a:cs typeface="Times New Roman"/>
                      </a:endParaRPr>
                    </a:p>
                  </a:txBody>
                  <a:tcPr marL="30789" marR="30789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213660">
                <a:tc>
                  <a:txBody>
                    <a:bodyPr/>
                    <a:lstStyle/>
                    <a:p>
                      <a:pPr marL="171450" lvl="0" indent="-171450" algn="just">
                        <a:buFont typeface="Arial" panose="020B0604020202020204" pitchFamily="34" charset="0"/>
                        <a:buChar char="•"/>
                      </a:pPr>
                      <a:r>
                        <a:rPr lang="ru-RU" sz="1100" kern="12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знает содержание учебного предмета, учебно-воспитательного процесса, методику преподавания и оценивания;</a:t>
                      </a:r>
                    </a:p>
                    <a:p>
                      <a:pPr marL="171450" lvl="0" indent="-171450" algn="just">
                        <a:buFont typeface="Arial" panose="020B0604020202020204" pitchFamily="34" charset="0"/>
                        <a:buChar char="•"/>
                      </a:pPr>
                      <a:r>
                        <a:rPr lang="ru-RU" sz="1100" kern="12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планирует и организует учебно-воспитательный процесс с учетом психолого-возрастных особенностей обучающихся;</a:t>
                      </a:r>
                    </a:p>
                    <a:p>
                      <a:pPr marL="171450" lvl="0" indent="-171450" algn="just">
                        <a:buFont typeface="Arial" panose="020B0604020202020204" pitchFamily="34" charset="0"/>
                        <a:buChar char="•"/>
                      </a:pPr>
                      <a:r>
                        <a:rPr lang="ru-RU" sz="1100" kern="12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способствует формированию общей культуры обучающегося и его социализации;</a:t>
                      </a:r>
                    </a:p>
                    <a:p>
                      <a:pPr marL="171450" lvl="0" indent="-171450" algn="just">
                        <a:buFont typeface="Arial" panose="020B0604020202020204" pitchFamily="34" charset="0"/>
                        <a:buChar char="•"/>
                      </a:pPr>
                      <a:r>
                        <a:rPr lang="ru-RU" sz="1100" kern="12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принимает участие в мероприятиях на уровне организации образования;</a:t>
                      </a:r>
                    </a:p>
                    <a:p>
                      <a:pPr marL="171450" lvl="0" indent="-171450" algn="just">
                        <a:buFont typeface="Arial" panose="020B0604020202020204" pitchFamily="34" charset="0"/>
                        <a:buChar char="•"/>
                      </a:pPr>
                      <a:r>
                        <a:rPr lang="ru-RU" sz="1100" kern="12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осуществляет индивидуальный подход в воспитании и обучении с учетом потребностей обучающихся;</a:t>
                      </a:r>
                    </a:p>
                    <a:p>
                      <a:pPr marL="171450" lvl="0" indent="-171450" algn="just" fontAlgn="base">
                        <a:buFont typeface="Arial" panose="020B0604020202020204" pitchFamily="34" charset="0"/>
                        <a:buChar char="•"/>
                      </a:pPr>
                      <a:r>
                        <a:rPr lang="ru-RU" sz="1100" kern="12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владеет навыками профессионально-педагогического диалога;</a:t>
                      </a:r>
                    </a:p>
                    <a:p>
                      <a:pPr marL="171450" lvl="0" indent="-171450" algn="just">
                        <a:buFont typeface="Arial" panose="020B0604020202020204" pitchFamily="34" charset="0"/>
                        <a:buChar char="•"/>
                      </a:pPr>
                      <a:r>
                        <a:rPr lang="ru-RU" sz="1100" kern="12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применяет цифровые образовательные ресурсы.</a:t>
                      </a:r>
                    </a:p>
                    <a:p>
                      <a:pPr algn="just" fontAlgn="base"/>
                      <a:r>
                        <a:rPr lang="ru-RU" sz="1100" b="1" kern="12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</a:t>
                      </a:r>
                      <a:endParaRPr lang="ru-RU" sz="1100" kern="1200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30789" marR="30789" marT="0" marB="0"/>
                </a:tc>
                <a:tc>
                  <a:txBody>
                    <a:bodyPr/>
                    <a:lstStyle/>
                    <a:p>
                      <a:pPr marL="171450" lvl="0" indent="-171450" algn="just" fontAlgn="base">
                        <a:buFont typeface="Arial" panose="020B0604020202020204" pitchFamily="34" charset="0"/>
                        <a:buChar char="•"/>
                      </a:pPr>
                      <a:r>
                        <a:rPr lang="ru-RU" sz="1100" kern="12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проводит рефлексию и анализ личного вклада в результат обучения на уровне достижений обучающихся;</a:t>
                      </a:r>
                    </a:p>
                    <a:p>
                      <a:pPr marL="171450" lvl="0" indent="-171450" algn="just" fontAlgn="base">
                        <a:buFont typeface="Arial" panose="020B0604020202020204" pitchFamily="34" charset="0"/>
                        <a:buChar char="•"/>
                      </a:pPr>
                      <a:r>
                        <a:rPr lang="ru-RU" sz="1100" kern="12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использует инновационные формы, методы и средства обучения;</a:t>
                      </a:r>
                    </a:p>
                    <a:p>
                      <a:pPr marL="171450" lvl="0" indent="-171450" algn="just" fontAlgn="base">
                        <a:buFont typeface="Arial" panose="020B0604020202020204" pitchFamily="34" charset="0"/>
                        <a:buChar char="•"/>
                      </a:pPr>
                      <a:r>
                        <a:rPr lang="ru-RU" sz="1100" kern="12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обобщает свой опыт на уровне организации образования, имеет участников олимпиад, конкурсов, соревнований на уровне организации образования.</a:t>
                      </a:r>
                    </a:p>
                    <a:p>
                      <a:pPr marL="171450" indent="-171450" algn="just" fontAlgn="base">
                        <a:buFont typeface="Arial" panose="020B0604020202020204" pitchFamily="34" charset="0"/>
                        <a:buChar char="•"/>
                      </a:pPr>
                      <a:endParaRPr lang="ru-RU" sz="1100" kern="1200" dirty="0" smtClean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  <a:p>
                      <a:pPr marL="171450" indent="-171450" algn="just" fontAlgn="base">
                        <a:spcAft>
                          <a:spcPts val="0"/>
                        </a:spcAft>
                        <a:buFont typeface="Arial" pitchFamily="34" charset="0"/>
                        <a:buChar char="•"/>
                      </a:pPr>
                      <a:endParaRPr lang="ru-RU" sz="1100" kern="1200" dirty="0">
                        <a:solidFill>
                          <a:srgbClr val="002060"/>
                        </a:solidFill>
                        <a:effectLst/>
                        <a:latin typeface="Century Gothic" pitchFamily="34" charset="0"/>
                        <a:ea typeface="+mn-ea"/>
                        <a:cs typeface="+mn-cs"/>
                      </a:endParaRPr>
                    </a:p>
                  </a:txBody>
                  <a:tcPr marL="30789" marR="30789" marT="0" marB="0"/>
                </a:tc>
                <a:tc>
                  <a:txBody>
                    <a:bodyPr/>
                    <a:lstStyle/>
                    <a:p>
                      <a:pPr marL="171450" lvl="0" indent="-171450" algn="just" fontAlgn="base">
                        <a:buFont typeface="Arial" panose="020B0604020202020204" pitchFamily="34" charset="0"/>
                        <a:buChar char="•"/>
                      </a:pPr>
                      <a:r>
                        <a:rPr lang="ru-RU" sz="1100" kern="12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владеет навыками анализа организованной учебной деятельности;</a:t>
                      </a:r>
                    </a:p>
                    <a:p>
                      <a:pPr marL="171450" lvl="0" indent="-171450" algn="just" fontAlgn="base">
                        <a:buFont typeface="Arial" panose="020B0604020202020204" pitchFamily="34" charset="0"/>
                        <a:buChar char="•"/>
                      </a:pPr>
                      <a:r>
                        <a:rPr lang="ru-RU" sz="1100" kern="12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осуществляет наставничество и конструктивно определяет приоритеты профессионального развития: собственного и коллег на уровне организации образования;</a:t>
                      </a:r>
                    </a:p>
                    <a:p>
                      <a:pPr marL="171450" lvl="0" indent="-171450" algn="just" fontAlgn="base">
                        <a:buFont typeface="Arial" panose="020B0604020202020204" pitchFamily="34" charset="0"/>
                        <a:buChar char="•"/>
                      </a:pPr>
                      <a:r>
                        <a:rPr lang="ru-RU" sz="1100" kern="12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обобщает свой опыт на уровне района/города, имеет участников олимпиад, конкурсов, соревнований на уровне района/города.</a:t>
                      </a:r>
                    </a:p>
                    <a:p>
                      <a:pPr marL="171450" indent="-17145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itchFamily="34" charset="0"/>
                        <a:buChar char="•"/>
                      </a:pPr>
                      <a:endParaRPr lang="ru-RU" sz="1100" kern="1200" dirty="0">
                        <a:solidFill>
                          <a:srgbClr val="002060"/>
                        </a:solidFill>
                        <a:effectLst/>
                        <a:latin typeface="Century Gothic" pitchFamily="34" charset="0"/>
                        <a:ea typeface="+mn-ea"/>
                        <a:cs typeface="+mn-cs"/>
                      </a:endParaRPr>
                    </a:p>
                  </a:txBody>
                  <a:tcPr marL="30789" marR="30789" marT="0" marB="0"/>
                </a:tc>
                <a:tc>
                  <a:txBody>
                    <a:bodyPr/>
                    <a:lstStyle/>
                    <a:p>
                      <a:pPr marL="171450" lvl="0" indent="-171450" algn="just" fontAlgn="base">
                        <a:buFont typeface="Arial" panose="020B0604020202020204" pitchFamily="34" charset="0"/>
                        <a:buChar char="•"/>
                      </a:pPr>
                      <a:r>
                        <a:rPr lang="ru-RU" sz="1100" kern="12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владеет навыками исследования урока и разработки инструментов оценивания;</a:t>
                      </a:r>
                    </a:p>
                    <a:p>
                      <a:pPr marL="171450" lvl="0" indent="-171450" algn="just" fontAlgn="base">
                        <a:buFont typeface="Arial" panose="020B0604020202020204" pitchFamily="34" charset="0"/>
                        <a:buChar char="•"/>
                      </a:pPr>
                      <a:r>
                        <a:rPr lang="ru-RU" sz="1100" kern="12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обеспечивает развитие исследовательских навыков обучающихся;</a:t>
                      </a:r>
                    </a:p>
                    <a:p>
                      <a:pPr marL="171450" lvl="0" indent="-171450" algn="just" fontAlgn="base">
                        <a:buFont typeface="Arial" panose="020B0604020202020204" pitchFamily="34" charset="0"/>
                        <a:buChar char="•"/>
                      </a:pPr>
                      <a:r>
                        <a:rPr lang="ru-RU" sz="1100" kern="12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осуществляет наставничество и конструктивно определяет стратегии развития в педагогическом сообществе на уровне района, города;</a:t>
                      </a:r>
                    </a:p>
                    <a:p>
                      <a:pPr marL="171450" lvl="0" indent="-171450" algn="just" fontAlgn="base">
                        <a:buFont typeface="Arial" panose="020B0604020202020204" pitchFamily="34" charset="0"/>
                        <a:buChar char="•"/>
                      </a:pPr>
                      <a:r>
                        <a:rPr lang="ru-RU" sz="1100" kern="12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обобщает свой опыт на уровне области/городов Астаны, Алматы, имеет участников олимпиад, конкурсов, соревнований на уровне области/городов Астаны, Алматы.</a:t>
                      </a:r>
                    </a:p>
                  </a:txBody>
                  <a:tcPr marL="30789" marR="30789" marT="0" marB="0"/>
                </a:tc>
                <a:tc>
                  <a:txBody>
                    <a:bodyPr/>
                    <a:lstStyle/>
                    <a:p>
                      <a:pPr marL="171450" lvl="0" indent="-171450" algn="just" fontAlgn="base">
                        <a:buFont typeface="Arial" panose="020B0604020202020204" pitchFamily="34" charset="0"/>
                        <a:buChar char="•"/>
                      </a:pPr>
                      <a:r>
                        <a:rPr lang="ru-RU" sz="1100" kern="12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имеет авторскую программу или является автором (соавтором) изданных учебников, учебно-методических пособий, получивших одобрение на Республиканском учебно-методическом совете; </a:t>
                      </a:r>
                    </a:p>
                    <a:p>
                      <a:pPr marL="171450" lvl="0" indent="-171450" algn="just" fontAlgn="base">
                        <a:buFont typeface="Arial" panose="020B0604020202020204" pitchFamily="34" charset="0"/>
                        <a:buChar char="•"/>
                      </a:pPr>
                      <a:r>
                        <a:rPr lang="ru-RU" sz="1100" kern="12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обеспечивает развитие навыков научного проектирования;</a:t>
                      </a:r>
                    </a:p>
                    <a:p>
                      <a:pPr marL="171450" lvl="0" indent="-171450" algn="just">
                        <a:buFont typeface="Arial" panose="020B0604020202020204" pitchFamily="34" charset="0"/>
                        <a:buChar char="•"/>
                      </a:pPr>
                      <a:r>
                        <a:rPr lang="ru-RU" sz="1100" kern="12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осуществляет наставничество и планирует развитие сети профессионального сообщества на уровне области;</a:t>
                      </a:r>
                    </a:p>
                    <a:p>
                      <a:pPr marL="171450" lvl="0" indent="-171450" algn="just">
                        <a:buFont typeface="Arial" panose="020B0604020202020204" pitchFamily="34" charset="0"/>
                        <a:buChar char="•"/>
                      </a:pPr>
                      <a:r>
                        <a:rPr lang="ru-RU" sz="1100" kern="12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является участником республиканских и международных конкурсов и олимпиад или подготовил участников республиканских и международных конкурсов и олимпиад.</a:t>
                      </a:r>
                    </a:p>
                    <a:p>
                      <a:pPr marL="171450" indent="-17145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itchFamily="34" charset="0"/>
                        <a:buChar char="•"/>
                      </a:pPr>
                      <a:endParaRPr lang="ru-RU" sz="1100" dirty="0">
                        <a:solidFill>
                          <a:srgbClr val="002060"/>
                        </a:solidFill>
                        <a:effectLst/>
                        <a:latin typeface="Century Gothic" pitchFamily="34" charset="0"/>
                        <a:ea typeface="Calibri"/>
                        <a:cs typeface="Times New Roman"/>
                      </a:endParaRPr>
                    </a:p>
                  </a:txBody>
                  <a:tcPr marL="30789" marR="30789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F8FE1-D312-4C01-8616-14340EB4CBE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7" name="Picture 3" descr="E:\copy\СТЭЛЛА\НУЖНОЕ\ЛОГО-МОН (последний)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394" y="-170121"/>
            <a:ext cx="978195" cy="9781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07266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30819" y="233917"/>
            <a:ext cx="9643730" cy="776176"/>
          </a:xfrm>
          <a:solidFill>
            <a:schemeClr val="tx2">
              <a:lumMod val="40000"/>
              <a:lumOff val="60000"/>
            </a:schemeClr>
          </a:solidFill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z="2400" b="1" dirty="0" smtClean="0">
                <a:solidFill>
                  <a:schemeClr val="bg1"/>
                </a:solidFill>
                <a:latin typeface="Century Gothic" panose="020B0502020202020204" pitchFamily="34" charset="0"/>
                <a:ea typeface="+mn-ea"/>
                <a:cs typeface="+mn-cs"/>
              </a:rPr>
              <a:t>ТРЕБОВАНИЯ К КАТЕГОРИИ </a:t>
            </a:r>
            <a:r>
              <a:rPr lang="ru-RU" sz="2400" b="1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«ПЕДАГОГ-МОДЕРАТОР» </a:t>
            </a:r>
            <a:br>
              <a:rPr lang="ru-RU" sz="2400" b="1" dirty="0" smtClean="0">
                <a:solidFill>
                  <a:schemeClr val="bg1"/>
                </a:solidFill>
                <a:latin typeface="Century Gothic" panose="020B0502020202020204" pitchFamily="34" charset="0"/>
              </a:rPr>
            </a:br>
            <a:r>
              <a:rPr lang="ru-RU" sz="1600" b="1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при досрочной аттестации</a:t>
            </a:r>
            <a:endParaRPr lang="ru-RU" sz="2400" b="1" dirty="0">
              <a:solidFill>
                <a:schemeClr val="bg1"/>
              </a:solidFill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6" name="Объект 5"/>
          <p:cNvSpPr>
            <a:spLocks noGrp="1"/>
          </p:cNvSpPr>
          <p:nvPr>
            <p:ph sz="half" idx="1"/>
          </p:nvPr>
        </p:nvSpPr>
        <p:spPr>
          <a:xfrm>
            <a:off x="2026003" y="1146305"/>
            <a:ext cx="9658065" cy="4547286"/>
          </a:xfrm>
          <a:solidFill>
            <a:schemeClr val="tx2">
              <a:lumMod val="20000"/>
              <a:lumOff val="8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ru-RU" sz="1400" dirty="0">
                <a:solidFill>
                  <a:srgbClr val="002060"/>
                </a:solidFill>
                <a:latin typeface="Century Gothic" panose="020B0502020202020204" pitchFamily="34" charset="0"/>
              </a:rPr>
              <a:t>лица, являющиеся победителями профессиональных конкурсов, педагогических олимпиад </a:t>
            </a:r>
            <a:r>
              <a:rPr lang="ru-RU" sz="1400" b="1" dirty="0">
                <a:solidFill>
                  <a:srgbClr val="002060"/>
                </a:solidFill>
                <a:latin typeface="Century Gothic" panose="020B0502020202020204" pitchFamily="34" charset="0"/>
              </a:rPr>
              <a:t>на уровне организации образования</a:t>
            </a:r>
            <a:r>
              <a:rPr lang="ru-RU" sz="1400" dirty="0">
                <a:solidFill>
                  <a:srgbClr val="002060"/>
                </a:solidFill>
                <a:latin typeface="Century Gothic" panose="020B0502020202020204" pitchFamily="34" charset="0"/>
              </a:rPr>
              <a:t>;</a:t>
            </a:r>
          </a:p>
          <a:p>
            <a:r>
              <a:rPr lang="ru-RU" sz="1400" dirty="0">
                <a:solidFill>
                  <a:srgbClr val="002060"/>
                </a:solidFill>
                <a:latin typeface="Century Gothic" panose="020B0502020202020204" pitchFamily="34" charset="0"/>
              </a:rPr>
              <a:t>лица, подготовившие победителей предметных олимпиад, творческих, профессиональных конкурсов, научных, спортивных соревнований </a:t>
            </a:r>
            <a:r>
              <a:rPr lang="ru-RU" sz="1400" b="1" dirty="0">
                <a:solidFill>
                  <a:srgbClr val="002060"/>
                </a:solidFill>
                <a:latin typeface="Century Gothic" panose="020B0502020202020204" pitchFamily="34" charset="0"/>
              </a:rPr>
              <a:t>на уровне организации образования</a:t>
            </a:r>
            <a:r>
              <a:rPr lang="ru-RU" sz="1400" dirty="0">
                <a:solidFill>
                  <a:srgbClr val="002060"/>
                </a:solidFill>
                <a:latin typeface="Century Gothic" panose="020B0502020202020204" pitchFamily="34" charset="0"/>
              </a:rPr>
              <a:t>, согласно перечню, утвержденному уполномоченным органом;</a:t>
            </a:r>
          </a:p>
          <a:p>
            <a:r>
              <a:rPr lang="ru-RU" sz="1400" dirty="0">
                <a:solidFill>
                  <a:srgbClr val="002060"/>
                </a:solidFill>
                <a:latin typeface="Century Gothic" panose="020B0502020202020204" pitchFamily="34" charset="0"/>
              </a:rPr>
              <a:t>лица, обобщившие собственный педагогический опыт </a:t>
            </a:r>
            <a:r>
              <a:rPr lang="ru-RU" sz="1400" b="1" dirty="0">
                <a:solidFill>
                  <a:srgbClr val="002060"/>
                </a:solidFill>
                <a:latin typeface="Century Gothic" panose="020B0502020202020204" pitchFamily="34" charset="0"/>
              </a:rPr>
              <a:t>на</a:t>
            </a:r>
            <a:r>
              <a:rPr lang="ru-RU" sz="1400" dirty="0">
                <a:solidFill>
                  <a:srgbClr val="002060"/>
                </a:solidFill>
                <a:latin typeface="Century Gothic" panose="020B0502020202020204" pitchFamily="34" charset="0"/>
              </a:rPr>
              <a:t> </a:t>
            </a:r>
            <a:r>
              <a:rPr lang="ru-RU" sz="1400" b="1" dirty="0">
                <a:solidFill>
                  <a:srgbClr val="002060"/>
                </a:solidFill>
                <a:latin typeface="Century Gothic" panose="020B0502020202020204" pitchFamily="34" charset="0"/>
              </a:rPr>
              <a:t>уровне организации образования</a:t>
            </a:r>
            <a:r>
              <a:rPr lang="ru-RU" sz="14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;</a:t>
            </a:r>
            <a:endParaRPr lang="en-US" sz="1400" dirty="0" smtClean="0">
              <a:solidFill>
                <a:srgbClr val="002060"/>
              </a:solidFill>
              <a:latin typeface="Century Gothic" panose="020B0502020202020204" pitchFamily="34" charset="0"/>
            </a:endParaRPr>
          </a:p>
          <a:p>
            <a:r>
              <a:rPr lang="ru-RU" sz="14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лица</a:t>
            </a:r>
            <a:r>
              <a:rPr lang="ru-RU" sz="1400" dirty="0">
                <a:solidFill>
                  <a:srgbClr val="002060"/>
                </a:solidFill>
                <a:latin typeface="Century Gothic" panose="020B0502020202020204" pitchFamily="34" charset="0"/>
              </a:rPr>
              <a:t>, являющиеся </a:t>
            </a:r>
            <a:r>
              <a:rPr lang="ru-RU" sz="1400" b="1" dirty="0">
                <a:solidFill>
                  <a:srgbClr val="002060"/>
                </a:solidFill>
                <a:latin typeface="Century Gothic" panose="020B0502020202020204" pitchFamily="34" charset="0"/>
              </a:rPr>
              <a:t>кандидатами в мастера спорта по профилирующему предмету (дисциплине, модулю</a:t>
            </a:r>
            <a:r>
              <a:rPr lang="ru-RU" sz="1400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);</a:t>
            </a:r>
            <a:endParaRPr lang="ru-RU" sz="1400" dirty="0">
              <a:solidFill>
                <a:srgbClr val="002060"/>
              </a:solidFill>
              <a:latin typeface="Century Gothic" panose="020B0502020202020204" pitchFamily="34" charset="0"/>
            </a:endParaRPr>
          </a:p>
          <a:p>
            <a:endParaRPr lang="ru-RU" sz="1400" dirty="0">
              <a:solidFill>
                <a:srgbClr val="002060"/>
              </a:solidFill>
              <a:latin typeface="Century Gothic" panose="020B0502020202020204" pitchFamily="34" charset="0"/>
            </a:endParaRPr>
          </a:p>
          <a:p>
            <a:r>
              <a:rPr lang="ru-RU" sz="14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*лица</a:t>
            </a:r>
            <a:r>
              <a:rPr lang="ru-RU" sz="1400" dirty="0">
                <a:solidFill>
                  <a:srgbClr val="002060"/>
                </a:solidFill>
                <a:latin typeface="Century Gothic" panose="020B0502020202020204" pitchFamily="34" charset="0"/>
              </a:rPr>
              <a:t>, окончившие высшее учебное заведение с </a:t>
            </a:r>
            <a:r>
              <a:rPr lang="ru-RU" sz="1400" b="1" dirty="0">
                <a:solidFill>
                  <a:srgbClr val="002060"/>
                </a:solidFill>
                <a:latin typeface="Century Gothic" panose="020B0502020202020204" pitchFamily="34" charset="0"/>
              </a:rPr>
              <a:t>«отличием»;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</a:t>
            </a:r>
            <a:endParaRPr lang="ru-RU" sz="1400" dirty="0">
              <a:solidFill>
                <a:srgbClr val="002060"/>
              </a:solidFill>
              <a:latin typeface="Century Gothic" panose="020B0502020202020204" pitchFamily="34" charset="0"/>
            </a:endParaRPr>
          </a:p>
          <a:p>
            <a:r>
              <a:rPr lang="ru-RU" sz="14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*лица</a:t>
            </a:r>
            <a:r>
              <a:rPr lang="ru-RU" sz="1400" dirty="0">
                <a:solidFill>
                  <a:srgbClr val="002060"/>
                </a:solidFill>
                <a:latin typeface="Century Gothic" panose="020B0502020202020204" pitchFamily="34" charset="0"/>
              </a:rPr>
              <a:t>, являющиеся выпускниками программы </a:t>
            </a:r>
            <a:r>
              <a:rPr lang="ru-RU" sz="1400" b="1" dirty="0">
                <a:solidFill>
                  <a:srgbClr val="002060"/>
                </a:solidFill>
                <a:latin typeface="Century Gothic" panose="020B0502020202020204" pitchFamily="34" charset="0"/>
              </a:rPr>
              <a:t>«</a:t>
            </a:r>
            <a:r>
              <a:rPr lang="ru-RU" sz="1400" b="1" dirty="0" err="1">
                <a:solidFill>
                  <a:srgbClr val="002060"/>
                </a:solidFill>
                <a:latin typeface="Century Gothic" panose="020B0502020202020204" pitchFamily="34" charset="0"/>
              </a:rPr>
              <a:t>Болашақ</a:t>
            </a:r>
            <a:r>
              <a:rPr lang="ru-RU" sz="1400" b="1" dirty="0">
                <a:solidFill>
                  <a:srgbClr val="002060"/>
                </a:solidFill>
                <a:latin typeface="Century Gothic" panose="020B0502020202020204" pitchFamily="34" charset="0"/>
              </a:rPr>
              <a:t>»;</a:t>
            </a:r>
            <a:endParaRPr lang="ru-RU" sz="1400" dirty="0">
              <a:solidFill>
                <a:srgbClr val="002060"/>
              </a:solidFill>
              <a:latin typeface="Century Gothic" panose="020B0502020202020204" pitchFamily="34" charset="0"/>
            </a:endParaRPr>
          </a:p>
          <a:p>
            <a:r>
              <a:rPr lang="ru-RU" sz="14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*лица</a:t>
            </a:r>
            <a:r>
              <a:rPr lang="ru-RU" sz="1400" dirty="0">
                <a:solidFill>
                  <a:srgbClr val="002060"/>
                </a:solidFill>
                <a:latin typeface="Century Gothic" panose="020B0502020202020204" pitchFamily="34" charset="0"/>
              </a:rPr>
              <a:t>, окончившие высшее учебное заведение </a:t>
            </a:r>
            <a:r>
              <a:rPr lang="ru-RU" sz="1400" b="1" dirty="0">
                <a:solidFill>
                  <a:srgbClr val="002060"/>
                </a:solidFill>
                <a:latin typeface="Century Gothic" panose="020B0502020202020204" pitchFamily="34" charset="0"/>
              </a:rPr>
              <a:t>с английским языком обучения </a:t>
            </a:r>
            <a:r>
              <a:rPr lang="ru-RU" sz="1400" dirty="0">
                <a:solidFill>
                  <a:srgbClr val="002060"/>
                </a:solidFill>
                <a:latin typeface="Century Gothic" panose="020B0502020202020204" pitchFamily="34" charset="0"/>
              </a:rPr>
              <a:t>или </a:t>
            </a:r>
            <a:r>
              <a:rPr lang="ru-RU" sz="1400" b="1" dirty="0">
                <a:solidFill>
                  <a:srgbClr val="002060"/>
                </a:solidFill>
                <a:latin typeface="Century Gothic" panose="020B0502020202020204" pitchFamily="34" charset="0"/>
              </a:rPr>
              <a:t>по специальности с правом преподавания предмета (дисциплины) на английском языке;</a:t>
            </a:r>
            <a:r>
              <a:rPr lang="ru-RU" sz="1400" dirty="0">
                <a:solidFill>
                  <a:srgbClr val="002060"/>
                </a:solidFill>
                <a:latin typeface="Century Gothic" panose="020B0502020202020204" pitchFamily="34" charset="0"/>
              </a:rPr>
              <a:t>   </a:t>
            </a:r>
            <a:r>
              <a:rPr lang="ru-RU" sz="1400" strike="sngStrike" dirty="0">
                <a:solidFill>
                  <a:srgbClr val="002060"/>
                </a:solidFill>
                <a:latin typeface="Century Gothic" panose="020B0502020202020204" pitchFamily="34" charset="0"/>
              </a:rPr>
              <a:t>               </a:t>
            </a:r>
            <a:endParaRPr lang="ru-RU" sz="1400" dirty="0">
              <a:solidFill>
                <a:srgbClr val="002060"/>
              </a:solidFill>
              <a:latin typeface="Century Gothic" panose="020B0502020202020204" pitchFamily="34" charset="0"/>
            </a:endParaRPr>
          </a:p>
          <a:p>
            <a:r>
              <a:rPr lang="ru-RU" sz="14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*лица</a:t>
            </a:r>
            <a:r>
              <a:rPr lang="ru-RU" sz="1400" dirty="0">
                <a:solidFill>
                  <a:srgbClr val="002060"/>
                </a:solidFill>
                <a:latin typeface="Century Gothic" panose="020B0502020202020204" pitchFamily="34" charset="0"/>
              </a:rPr>
              <a:t>, имеющие академическую степень </a:t>
            </a:r>
            <a:r>
              <a:rPr lang="ru-RU" sz="1400" b="1" dirty="0">
                <a:solidFill>
                  <a:srgbClr val="002060"/>
                </a:solidFill>
                <a:latin typeface="Century Gothic" panose="020B0502020202020204" pitchFamily="34" charset="0"/>
              </a:rPr>
              <a:t>магистра</a:t>
            </a:r>
            <a:r>
              <a:rPr lang="ru-RU" sz="1400" dirty="0">
                <a:solidFill>
                  <a:srgbClr val="002060"/>
                </a:solidFill>
                <a:latin typeface="Century Gothic" panose="020B0502020202020204" pitchFamily="34" charset="0"/>
              </a:rPr>
              <a:t>;</a:t>
            </a:r>
          </a:p>
          <a:p>
            <a:r>
              <a:rPr lang="ru-RU" sz="14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*лица</a:t>
            </a:r>
            <a:r>
              <a:rPr lang="ru-RU" sz="1400" dirty="0">
                <a:solidFill>
                  <a:srgbClr val="002060"/>
                </a:solidFill>
                <a:latin typeface="Century Gothic" panose="020B0502020202020204" pitchFamily="34" charset="0"/>
              </a:rPr>
              <a:t>, окончившие </a:t>
            </a:r>
            <a:r>
              <a:rPr lang="ru-RU" sz="1400" b="1" dirty="0">
                <a:solidFill>
                  <a:srgbClr val="002060"/>
                </a:solidFill>
                <a:latin typeface="Century Gothic" panose="020B0502020202020204" pitchFamily="34" charset="0"/>
              </a:rPr>
              <a:t>среднее профессиональное (техническое и профессиональное, </a:t>
            </a:r>
            <a:r>
              <a:rPr lang="ru-RU" sz="1400" b="1" dirty="0" err="1">
                <a:solidFill>
                  <a:srgbClr val="002060"/>
                </a:solidFill>
                <a:latin typeface="Century Gothic" panose="020B0502020202020204" pitchFamily="34" charset="0"/>
              </a:rPr>
              <a:t>послесреднее</a:t>
            </a:r>
            <a:r>
              <a:rPr lang="ru-RU" sz="1400" b="1" dirty="0">
                <a:solidFill>
                  <a:srgbClr val="002060"/>
                </a:solidFill>
                <a:latin typeface="Century Gothic" panose="020B0502020202020204" pitchFamily="34" charset="0"/>
              </a:rPr>
              <a:t>) учебное заведение с «отличием»</a:t>
            </a:r>
            <a:r>
              <a:rPr lang="ru-RU" sz="1400" dirty="0">
                <a:solidFill>
                  <a:srgbClr val="002060"/>
                </a:solidFill>
                <a:latin typeface="Century Gothic" panose="020B0502020202020204" pitchFamily="34" charset="0"/>
              </a:rPr>
              <a:t> и имеющие стаж педагогической деятельности </a:t>
            </a:r>
            <a:r>
              <a:rPr lang="ru-RU" sz="1400" b="1" dirty="0">
                <a:solidFill>
                  <a:srgbClr val="002060"/>
                </a:solidFill>
                <a:latin typeface="Century Gothic" panose="020B0502020202020204" pitchFamily="34" charset="0"/>
              </a:rPr>
              <a:t>не менее одного </a:t>
            </a:r>
            <a:r>
              <a:rPr lang="ru-RU" sz="1400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года;</a:t>
            </a:r>
          </a:p>
          <a:p>
            <a:r>
              <a:rPr lang="ru-RU" sz="14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*лица,</a:t>
            </a:r>
            <a:r>
              <a:rPr lang="ru-RU" dirty="0">
                <a:solidFill>
                  <a:srgbClr val="002060"/>
                </a:solidFill>
              </a:rPr>
              <a:t> </a:t>
            </a:r>
            <a:r>
              <a:rPr lang="ru-RU" sz="1400" dirty="0">
                <a:solidFill>
                  <a:srgbClr val="002060"/>
                </a:solidFill>
                <a:latin typeface="Century Gothic" panose="020B0502020202020204" pitchFamily="34" charset="0"/>
              </a:rPr>
              <a:t>являющиеся кандидатами в мастера спорта по профилирующему предмету</a:t>
            </a:r>
            <a:r>
              <a:rPr lang="ru-RU" sz="14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.</a:t>
            </a:r>
            <a:endParaRPr lang="ru-RU" sz="1400" dirty="0">
              <a:solidFill>
                <a:srgbClr val="002060"/>
              </a:solidFill>
              <a:latin typeface="Century Gothic" panose="020B0502020202020204" pitchFamily="34" charset="0"/>
            </a:endParaRPr>
          </a:p>
          <a:p>
            <a:endParaRPr lang="ru-RU" sz="1400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F8FE1-D312-4C01-8616-14340EB4CBE8}" type="slidenum">
              <a:rPr lang="ru-RU" sz="1500" smtClean="0">
                <a:solidFill>
                  <a:prstClr val="black">
                    <a:tint val="75000"/>
                  </a:prstClr>
                </a:solidFill>
              </a:rPr>
              <a:pPr/>
              <a:t>6</a:t>
            </a:fld>
            <a:endParaRPr lang="ru-RU" sz="1500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444843" y="1433384"/>
            <a:ext cx="1375962" cy="4547286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400" b="1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«Педагог-модератор</a:t>
            </a:r>
            <a:r>
              <a:rPr lang="ru-RU" sz="1400" b="1" dirty="0">
                <a:solidFill>
                  <a:schemeClr val="tx1"/>
                </a:solidFill>
                <a:latin typeface="Century Gothic" panose="020B0502020202020204" pitchFamily="34" charset="0"/>
              </a:rPr>
              <a:t>»:</a:t>
            </a:r>
          </a:p>
          <a:p>
            <a:pPr algn="ctr"/>
            <a:endParaRPr lang="ru-RU" sz="1500" dirty="0">
              <a:latin typeface="Century Gothic" panose="020B0502020202020204" pitchFamily="34" charset="0"/>
            </a:endParaRPr>
          </a:p>
        </p:txBody>
      </p:sp>
      <p:pic>
        <p:nvPicPr>
          <p:cNvPr id="7" name="Picture 3" descr="E:\copy\СТЭЛЛА\НУЖНОЕ\ЛОГО-МОН (последний)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4843" y="70998"/>
            <a:ext cx="1141456" cy="11414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836752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Объект 6"/>
          <p:cNvSpPr>
            <a:spLocks noGrp="1"/>
          </p:cNvSpPr>
          <p:nvPr>
            <p:ph sz="half" idx="2"/>
          </p:nvPr>
        </p:nvSpPr>
        <p:spPr>
          <a:xfrm>
            <a:off x="2061550" y="1334794"/>
            <a:ext cx="9623631" cy="4250460"/>
          </a:xfrm>
          <a:solidFill>
            <a:schemeClr val="tx2">
              <a:lumMod val="20000"/>
              <a:lumOff val="8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>
            <a:noAutofit/>
          </a:bodyPr>
          <a:lstStyle/>
          <a:p>
            <a:r>
              <a:rPr lang="ru-RU" sz="14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лица, являющиеся победителями профессиональных конкурсов, педагогических олимпиад районного/</a:t>
            </a:r>
            <a:r>
              <a:rPr lang="ru-RU" sz="1400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городского уровня</a:t>
            </a:r>
            <a:r>
              <a:rPr lang="ru-RU" sz="14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;</a:t>
            </a:r>
          </a:p>
          <a:p>
            <a:r>
              <a:rPr lang="ru-RU" sz="14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лица, подготовившие победителей предметных олимпиад, творческих, профессиональных конкурсов, научных, спортивных соревнований </a:t>
            </a:r>
            <a:r>
              <a:rPr lang="ru-RU" sz="1400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районного/городского уровня</a:t>
            </a:r>
            <a:r>
              <a:rPr lang="ru-RU" sz="14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, согласно перечню, утвержденному уполномоченным органом;</a:t>
            </a:r>
          </a:p>
          <a:p>
            <a:r>
              <a:rPr lang="ru-RU" sz="14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лица, обобщившие собственный педагогический опыт на </a:t>
            </a:r>
            <a:r>
              <a:rPr lang="ru-RU" sz="1400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областном уровне</a:t>
            </a:r>
            <a:r>
              <a:rPr lang="ru-RU" sz="14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;</a:t>
            </a:r>
          </a:p>
          <a:p>
            <a:r>
              <a:rPr lang="ru-RU" sz="14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лица</a:t>
            </a:r>
            <a:r>
              <a:rPr lang="ru-RU" sz="1400" dirty="0">
                <a:solidFill>
                  <a:srgbClr val="002060"/>
                </a:solidFill>
                <a:latin typeface="Century Gothic" panose="020B0502020202020204" pitchFamily="34" charset="0"/>
              </a:rPr>
              <a:t>, являющиеся выпускниками программы </a:t>
            </a:r>
            <a:r>
              <a:rPr lang="ru-RU" sz="1400" b="1" dirty="0">
                <a:solidFill>
                  <a:srgbClr val="002060"/>
                </a:solidFill>
                <a:latin typeface="Century Gothic" panose="020B0502020202020204" pitchFamily="34" charset="0"/>
              </a:rPr>
              <a:t>«</a:t>
            </a:r>
            <a:r>
              <a:rPr lang="ru-RU" sz="1400" b="1" dirty="0" err="1">
                <a:solidFill>
                  <a:srgbClr val="002060"/>
                </a:solidFill>
                <a:latin typeface="Century Gothic" panose="020B0502020202020204" pitchFamily="34" charset="0"/>
              </a:rPr>
              <a:t>Болашақ</a:t>
            </a:r>
            <a:r>
              <a:rPr lang="ru-RU" sz="1400" b="1" dirty="0">
                <a:solidFill>
                  <a:srgbClr val="002060"/>
                </a:solidFill>
                <a:latin typeface="Century Gothic" panose="020B0502020202020204" pitchFamily="34" charset="0"/>
              </a:rPr>
              <a:t>»;</a:t>
            </a:r>
          </a:p>
          <a:p>
            <a:r>
              <a:rPr lang="ru-RU" sz="1400" dirty="0">
                <a:solidFill>
                  <a:srgbClr val="002060"/>
                </a:solidFill>
                <a:latin typeface="Century Gothic" panose="020B0502020202020204" pitchFamily="34" charset="0"/>
              </a:rPr>
              <a:t>лица, имеющие ученую степень </a:t>
            </a:r>
            <a:r>
              <a:rPr lang="ru-RU" sz="1400" b="1" dirty="0">
                <a:solidFill>
                  <a:srgbClr val="002060"/>
                </a:solidFill>
                <a:latin typeface="Century Gothic" panose="020B0502020202020204" pitchFamily="34" charset="0"/>
              </a:rPr>
              <a:t>кандидата наук/доктора</a:t>
            </a:r>
            <a:r>
              <a:rPr lang="ru-RU" sz="1400" dirty="0">
                <a:solidFill>
                  <a:srgbClr val="002060"/>
                </a:solidFill>
                <a:latin typeface="Century Gothic" panose="020B0502020202020204" pitchFamily="34" charset="0"/>
              </a:rPr>
              <a:t>;</a:t>
            </a:r>
          </a:p>
          <a:p>
            <a:r>
              <a:rPr lang="ru-RU" sz="1400" dirty="0">
                <a:solidFill>
                  <a:srgbClr val="002060"/>
                </a:solidFill>
                <a:latin typeface="Century Gothic" panose="020B0502020202020204" pitchFamily="34" charset="0"/>
              </a:rPr>
              <a:t>лица, </a:t>
            </a:r>
            <a:r>
              <a:rPr lang="ru-RU" sz="1400" b="1" dirty="0">
                <a:solidFill>
                  <a:srgbClr val="002060"/>
                </a:solidFill>
                <a:latin typeface="Century Gothic" panose="020B0502020202020204" pitchFamily="34" charset="0"/>
              </a:rPr>
              <a:t>владеющие английским языком </a:t>
            </a:r>
            <a:r>
              <a:rPr lang="ru-RU" sz="1400" dirty="0">
                <a:solidFill>
                  <a:srgbClr val="002060"/>
                </a:solidFill>
                <a:latin typeface="Century Gothic" panose="020B0502020202020204" pitchFamily="34" charset="0"/>
              </a:rPr>
              <a:t>на уровне не ниже B2 (по шкале CEFR) и преподающие предметы на английском языке;</a:t>
            </a:r>
          </a:p>
          <a:p>
            <a:r>
              <a:rPr lang="ru-RU" sz="1400" dirty="0">
                <a:solidFill>
                  <a:srgbClr val="002060"/>
                </a:solidFill>
                <a:latin typeface="Century Gothic" panose="020B0502020202020204" pitchFamily="34" charset="0"/>
              </a:rPr>
              <a:t>лица, перешедшие на педагогическую работу в организации образования из </a:t>
            </a:r>
            <a:r>
              <a:rPr lang="ru-RU" sz="1400" b="1" dirty="0">
                <a:solidFill>
                  <a:srgbClr val="002060"/>
                </a:solidFill>
                <a:latin typeface="Century Gothic" panose="020B0502020202020204" pitchFamily="34" charset="0"/>
              </a:rPr>
              <a:t>высшего учебного заведения</a:t>
            </a:r>
            <a:r>
              <a:rPr lang="ru-RU" sz="1400" dirty="0">
                <a:solidFill>
                  <a:srgbClr val="002060"/>
                </a:solidFill>
                <a:latin typeface="Century Gothic" panose="020B0502020202020204" pitchFamily="34" charset="0"/>
              </a:rPr>
              <a:t>, имеющие стаж педагогической работы не менее двух лет;</a:t>
            </a:r>
          </a:p>
          <a:p>
            <a:r>
              <a:rPr lang="ru-RU" sz="1400" dirty="0">
                <a:solidFill>
                  <a:srgbClr val="002060"/>
                </a:solidFill>
                <a:latin typeface="Century Gothic" panose="020B0502020202020204" pitchFamily="34" charset="0"/>
              </a:rPr>
              <a:t>лица, являющиеся </a:t>
            </a:r>
            <a:r>
              <a:rPr lang="ru-RU" sz="1400" b="1" dirty="0">
                <a:solidFill>
                  <a:srgbClr val="002060"/>
                </a:solidFill>
                <a:latin typeface="Century Gothic" panose="020B0502020202020204" pitchFamily="34" charset="0"/>
              </a:rPr>
              <a:t>мастерами спорта </a:t>
            </a:r>
            <a:r>
              <a:rPr lang="ru-RU" sz="1400" dirty="0">
                <a:solidFill>
                  <a:srgbClr val="002060"/>
                </a:solidFill>
                <a:latin typeface="Century Gothic" panose="020B0502020202020204" pitchFamily="34" charset="0"/>
              </a:rPr>
              <a:t>международного класса по профилирующему предмету.</a:t>
            </a:r>
          </a:p>
          <a:p>
            <a:endParaRPr lang="ru-RU" sz="1400" dirty="0" smtClean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F8FE1-D312-4C01-8616-14340EB4CBE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7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278855" y="1413526"/>
            <a:ext cx="1583140" cy="417172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400" b="1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«Педагог-эксперт»:</a:t>
            </a:r>
            <a:endParaRPr lang="ru-RU" sz="14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ru-RU" sz="1400" dirty="0">
              <a:latin typeface="Century Gothic" panose="020B0502020202020204" pitchFamily="34" charset="0"/>
            </a:endParaRPr>
          </a:p>
        </p:txBody>
      </p:sp>
      <p:sp>
        <p:nvSpPr>
          <p:cNvPr id="9" name="Заголовок 1"/>
          <p:cNvSpPr>
            <a:spLocks noGrp="1"/>
          </p:cNvSpPr>
          <p:nvPr>
            <p:ph type="title"/>
          </p:nvPr>
        </p:nvSpPr>
        <p:spPr>
          <a:xfrm>
            <a:off x="2030819" y="233917"/>
            <a:ext cx="9643730" cy="776176"/>
          </a:xfrm>
          <a:solidFill>
            <a:schemeClr val="tx2">
              <a:lumMod val="40000"/>
              <a:lumOff val="60000"/>
            </a:schemeClr>
          </a:solidFill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z="2400" b="1" dirty="0" smtClean="0">
                <a:solidFill>
                  <a:schemeClr val="bg1"/>
                </a:solidFill>
                <a:latin typeface="Century Gothic" panose="020B0502020202020204" pitchFamily="34" charset="0"/>
                <a:ea typeface="+mn-ea"/>
                <a:cs typeface="+mn-cs"/>
              </a:rPr>
              <a:t>ТРЕБОВАНИЯ К КАТЕГОРИИ </a:t>
            </a:r>
            <a:r>
              <a:rPr lang="ru-RU" sz="2400" b="1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«ПЕДАГОГ-ЭКСПЕРТ» </a:t>
            </a:r>
            <a:br>
              <a:rPr lang="ru-RU" sz="2400" b="1" dirty="0" smtClean="0">
                <a:solidFill>
                  <a:schemeClr val="bg1"/>
                </a:solidFill>
                <a:latin typeface="Century Gothic" panose="020B0502020202020204" pitchFamily="34" charset="0"/>
              </a:rPr>
            </a:br>
            <a:r>
              <a:rPr lang="ru-RU" sz="1600" b="1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при досрочной аттестации</a:t>
            </a:r>
            <a:endParaRPr lang="ru-RU" sz="2400" b="1" dirty="0">
              <a:solidFill>
                <a:schemeClr val="bg1"/>
              </a:solidFill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pic>
        <p:nvPicPr>
          <p:cNvPr id="14" name="Picture 3" descr="E:\copy\СТЭЛЛА\НУЖНОЕ\ЛОГО-МОН (последний)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4843" y="70998"/>
            <a:ext cx="1141456" cy="11414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503670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Объект 5"/>
          <p:cNvSpPr>
            <a:spLocks noGrp="1"/>
          </p:cNvSpPr>
          <p:nvPr>
            <p:ph sz="half" idx="1"/>
          </p:nvPr>
        </p:nvSpPr>
        <p:spPr>
          <a:xfrm>
            <a:off x="2150576" y="1360941"/>
            <a:ext cx="9404215" cy="2337456"/>
          </a:xfrm>
          <a:solidFill>
            <a:srgbClr val="F0F8FA"/>
          </a:solidFill>
          <a:ln>
            <a:solidFill>
              <a:schemeClr val="bg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>
            <a:noAutofit/>
          </a:bodyPr>
          <a:lstStyle/>
          <a:p>
            <a:r>
              <a:rPr lang="ru-RU" sz="1400" dirty="0">
                <a:solidFill>
                  <a:srgbClr val="002060"/>
                </a:solidFill>
                <a:latin typeface="Century Gothic" panose="020B0502020202020204" pitchFamily="34" charset="0"/>
              </a:rPr>
              <a:t>лица, являющиеся победителями профессиональных конкурсов, педагогических олимпиад </a:t>
            </a:r>
            <a:r>
              <a:rPr lang="ru-RU" sz="1400" b="1" dirty="0">
                <a:solidFill>
                  <a:srgbClr val="002060"/>
                </a:solidFill>
                <a:latin typeface="Century Gothic" panose="020B0502020202020204" pitchFamily="34" charset="0"/>
              </a:rPr>
              <a:t>областного уровня</a:t>
            </a:r>
            <a:r>
              <a:rPr lang="ru-RU" sz="1400" dirty="0">
                <a:solidFill>
                  <a:srgbClr val="002060"/>
                </a:solidFill>
                <a:latin typeface="Century Gothic" panose="020B0502020202020204" pitchFamily="34" charset="0"/>
              </a:rPr>
              <a:t> или </a:t>
            </a:r>
            <a:r>
              <a:rPr lang="ru-RU" sz="1400" b="1" dirty="0">
                <a:solidFill>
                  <a:srgbClr val="002060"/>
                </a:solidFill>
                <a:latin typeface="Century Gothic" panose="020B0502020202020204" pitchFamily="34" charset="0"/>
              </a:rPr>
              <a:t>участниками республиканского или международного уровня</a:t>
            </a:r>
            <a:r>
              <a:rPr lang="ru-RU" sz="1400" dirty="0">
                <a:solidFill>
                  <a:srgbClr val="002060"/>
                </a:solidFill>
                <a:latin typeface="Century Gothic" panose="020B0502020202020204" pitchFamily="34" charset="0"/>
              </a:rPr>
              <a:t>, согласно перечню, утвержденному уполномоченным органом; </a:t>
            </a:r>
          </a:p>
          <a:p>
            <a:r>
              <a:rPr lang="ru-RU" sz="1400" dirty="0">
                <a:solidFill>
                  <a:srgbClr val="002060"/>
                </a:solidFill>
                <a:latin typeface="Century Gothic" panose="020B0502020202020204" pitchFamily="34" charset="0"/>
              </a:rPr>
              <a:t>лица, подготовившие победителей предметных олимпиад, творческих, профессиональных конкурсов, научных, спортивных соревнований </a:t>
            </a:r>
            <a:r>
              <a:rPr lang="ru-RU" sz="1400" b="1" dirty="0">
                <a:solidFill>
                  <a:srgbClr val="002060"/>
                </a:solidFill>
                <a:latin typeface="Century Gothic" panose="020B0502020202020204" pitchFamily="34" charset="0"/>
              </a:rPr>
              <a:t>областного уровня</a:t>
            </a:r>
            <a:r>
              <a:rPr lang="ru-RU" sz="1400" dirty="0">
                <a:solidFill>
                  <a:srgbClr val="002060"/>
                </a:solidFill>
                <a:latin typeface="Century Gothic" panose="020B0502020202020204" pitchFamily="34" charset="0"/>
              </a:rPr>
              <a:t> или </a:t>
            </a:r>
            <a:r>
              <a:rPr lang="ru-RU" sz="1400" b="1" dirty="0">
                <a:solidFill>
                  <a:srgbClr val="002060"/>
                </a:solidFill>
                <a:latin typeface="Century Gothic" panose="020B0502020202020204" pitchFamily="34" charset="0"/>
              </a:rPr>
              <a:t>участников республиканского или международного уровня</a:t>
            </a:r>
            <a:r>
              <a:rPr lang="ru-RU" sz="1400" dirty="0">
                <a:solidFill>
                  <a:srgbClr val="002060"/>
                </a:solidFill>
                <a:latin typeface="Century Gothic" panose="020B0502020202020204" pitchFamily="34" charset="0"/>
              </a:rPr>
              <a:t>, согласно перечню, утвержденному уполномоченным органом;</a:t>
            </a:r>
          </a:p>
          <a:p>
            <a:r>
              <a:rPr lang="ru-RU" sz="1400" dirty="0">
                <a:solidFill>
                  <a:srgbClr val="002060"/>
                </a:solidFill>
                <a:latin typeface="Century Gothic" panose="020B0502020202020204" pitchFamily="34" charset="0"/>
              </a:rPr>
              <a:t>лица, обобщившие собственный педагогический опыт </a:t>
            </a:r>
            <a:r>
              <a:rPr lang="ru-RU" sz="1400" b="1" dirty="0">
                <a:solidFill>
                  <a:srgbClr val="002060"/>
                </a:solidFill>
                <a:latin typeface="Century Gothic" panose="020B0502020202020204" pitchFamily="34" charset="0"/>
              </a:rPr>
              <a:t>на республиканском уровне</a:t>
            </a:r>
            <a:r>
              <a:rPr lang="ru-RU" sz="1400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;</a:t>
            </a:r>
          </a:p>
          <a:p>
            <a:r>
              <a:rPr lang="ru-RU" sz="1400" dirty="0">
                <a:solidFill>
                  <a:srgbClr val="002060"/>
                </a:solidFill>
                <a:latin typeface="Century Gothic" panose="020B0502020202020204" pitchFamily="34" charset="0"/>
              </a:rPr>
              <a:t>лица, имеющие ученую степень </a:t>
            </a:r>
            <a:r>
              <a:rPr lang="ru-RU" sz="1400" b="1" dirty="0">
                <a:solidFill>
                  <a:srgbClr val="002060"/>
                </a:solidFill>
                <a:latin typeface="Century Gothic" panose="020B0502020202020204" pitchFamily="34" charset="0"/>
              </a:rPr>
              <a:t>кандидата наук/доктора</a:t>
            </a:r>
            <a:r>
              <a:rPr lang="ru-RU" sz="1400" dirty="0">
                <a:solidFill>
                  <a:srgbClr val="002060"/>
                </a:solidFill>
                <a:latin typeface="Century Gothic" panose="020B0502020202020204" pitchFamily="34" charset="0"/>
              </a:rPr>
              <a:t> и стаж педагогической работы не менее пяти лет;</a:t>
            </a:r>
          </a:p>
          <a:p>
            <a:endParaRPr lang="ru-RU" sz="1400" b="1" dirty="0" smtClean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486031" y="1181729"/>
            <a:ext cx="1615969" cy="233745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200" b="1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«Педагог-исследователь»:</a:t>
            </a:r>
            <a:endParaRPr lang="ru-RU" sz="12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ru-RU" sz="1400" dirty="0">
              <a:latin typeface="Century Gothic" panose="020B0502020202020204" pitchFamily="34" charset="0"/>
            </a:endParaRPr>
          </a:p>
        </p:txBody>
      </p:sp>
      <p:sp>
        <p:nvSpPr>
          <p:cNvPr id="13" name="Объект 6"/>
          <p:cNvSpPr>
            <a:spLocks noGrp="1"/>
          </p:cNvSpPr>
          <p:nvPr>
            <p:ph sz="half" idx="2"/>
          </p:nvPr>
        </p:nvSpPr>
        <p:spPr>
          <a:xfrm>
            <a:off x="2201814" y="4348719"/>
            <a:ext cx="9404215" cy="2353723"/>
          </a:xfrm>
          <a:solidFill>
            <a:srgbClr val="F0F8FA"/>
          </a:solidFill>
          <a:ln>
            <a:solidFill>
              <a:schemeClr val="bg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>
            <a:noAutofit/>
          </a:bodyPr>
          <a:lstStyle/>
          <a:p>
            <a:r>
              <a:rPr lang="ru-RU" sz="14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лица</a:t>
            </a:r>
            <a:r>
              <a:rPr lang="ru-RU" sz="1400" dirty="0">
                <a:solidFill>
                  <a:srgbClr val="002060"/>
                </a:solidFill>
                <a:latin typeface="Century Gothic" panose="020B0502020202020204" pitchFamily="34" charset="0"/>
              </a:rPr>
              <a:t>, подготовившие победителей предметных олимпиад, творческих, профессиональных конкурсов, научных, спортивных соревнований </a:t>
            </a:r>
            <a:r>
              <a:rPr lang="ru-RU" sz="1400" b="1" dirty="0">
                <a:solidFill>
                  <a:srgbClr val="002060"/>
                </a:solidFill>
                <a:latin typeface="Century Gothic" panose="020B0502020202020204" pitchFamily="34" charset="0"/>
              </a:rPr>
              <a:t>республиканского уровня</a:t>
            </a:r>
            <a:r>
              <a:rPr lang="ru-RU" sz="1400" dirty="0">
                <a:solidFill>
                  <a:srgbClr val="002060"/>
                </a:solidFill>
                <a:latin typeface="Century Gothic" panose="020B0502020202020204" pitchFamily="34" charset="0"/>
              </a:rPr>
              <a:t> или </a:t>
            </a:r>
            <a:r>
              <a:rPr lang="ru-RU" sz="1400" b="1" dirty="0">
                <a:solidFill>
                  <a:srgbClr val="002060"/>
                </a:solidFill>
                <a:latin typeface="Century Gothic" panose="020B0502020202020204" pitchFamily="34" charset="0"/>
              </a:rPr>
              <a:t>участников международного уровня</a:t>
            </a:r>
            <a:r>
              <a:rPr lang="ru-RU" sz="1400" dirty="0">
                <a:solidFill>
                  <a:srgbClr val="002060"/>
                </a:solidFill>
                <a:latin typeface="Century Gothic" panose="020B0502020202020204" pitchFamily="34" charset="0"/>
              </a:rPr>
              <a:t>, согласно перечню, утвержденному уполномоченным органом;</a:t>
            </a:r>
          </a:p>
          <a:p>
            <a:r>
              <a:rPr lang="ru-RU" sz="1400" dirty="0">
                <a:solidFill>
                  <a:srgbClr val="002060"/>
                </a:solidFill>
                <a:latin typeface="Century Gothic" panose="020B0502020202020204" pitchFamily="34" charset="0"/>
              </a:rPr>
              <a:t>лица, являющиеся победителями профессиональных конкурсов, педагогических олимпиад </a:t>
            </a:r>
            <a:r>
              <a:rPr lang="ru-RU" sz="1400" b="1" dirty="0">
                <a:solidFill>
                  <a:srgbClr val="002060"/>
                </a:solidFill>
                <a:latin typeface="Century Gothic" panose="020B0502020202020204" pitchFamily="34" charset="0"/>
              </a:rPr>
              <a:t>республиканского уровня</a:t>
            </a:r>
            <a:r>
              <a:rPr lang="ru-RU" sz="1400" dirty="0">
                <a:solidFill>
                  <a:srgbClr val="002060"/>
                </a:solidFill>
                <a:latin typeface="Century Gothic" panose="020B0502020202020204" pitchFamily="34" charset="0"/>
              </a:rPr>
              <a:t> или </a:t>
            </a:r>
            <a:r>
              <a:rPr lang="ru-RU" sz="1400" b="1" dirty="0">
                <a:solidFill>
                  <a:srgbClr val="002060"/>
                </a:solidFill>
                <a:latin typeface="Century Gothic" panose="020B0502020202020204" pitchFamily="34" charset="0"/>
              </a:rPr>
              <a:t>участниками  международного уровня</a:t>
            </a:r>
            <a:r>
              <a:rPr lang="ru-RU" sz="1400" dirty="0">
                <a:solidFill>
                  <a:srgbClr val="002060"/>
                </a:solidFill>
                <a:latin typeface="Century Gothic" panose="020B0502020202020204" pitchFamily="34" charset="0"/>
              </a:rPr>
              <a:t>, согласно перечню, утвержденному уполномоченным органом;</a:t>
            </a:r>
          </a:p>
          <a:p>
            <a:r>
              <a:rPr lang="ru-RU" sz="1400" dirty="0">
                <a:solidFill>
                  <a:srgbClr val="002060"/>
                </a:solidFill>
                <a:latin typeface="Century Gothic" panose="020B0502020202020204" pitchFamily="34" charset="0"/>
              </a:rPr>
              <a:t>лица, обобщившие собственный педагогический опыт </a:t>
            </a:r>
            <a:r>
              <a:rPr lang="ru-RU" sz="1400" b="1" dirty="0">
                <a:solidFill>
                  <a:srgbClr val="002060"/>
                </a:solidFill>
                <a:latin typeface="Century Gothic" panose="020B0502020202020204" pitchFamily="34" charset="0"/>
              </a:rPr>
              <a:t>на</a:t>
            </a:r>
            <a:r>
              <a:rPr lang="ru-RU" sz="1400" dirty="0">
                <a:solidFill>
                  <a:srgbClr val="002060"/>
                </a:solidFill>
                <a:latin typeface="Century Gothic" panose="020B0502020202020204" pitchFamily="34" charset="0"/>
              </a:rPr>
              <a:t> </a:t>
            </a:r>
            <a:r>
              <a:rPr lang="ru-RU" sz="1400" b="1" dirty="0">
                <a:solidFill>
                  <a:srgbClr val="002060"/>
                </a:solidFill>
                <a:latin typeface="Century Gothic" panose="020B0502020202020204" pitchFamily="34" charset="0"/>
              </a:rPr>
              <a:t>международном уровне</a:t>
            </a:r>
            <a:r>
              <a:rPr lang="ru-RU" sz="1400" dirty="0">
                <a:solidFill>
                  <a:srgbClr val="002060"/>
                </a:solidFill>
                <a:latin typeface="Century Gothic" panose="020B0502020202020204" pitchFamily="34" charset="0"/>
              </a:rPr>
              <a:t>, системно использующие в педагогической практике научно обоснованные методы, авторские технологии обучения и воспитания</a:t>
            </a:r>
            <a:r>
              <a:rPr lang="ru-RU" sz="14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.</a:t>
            </a:r>
            <a:endParaRPr lang="ru-RU" sz="1400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486031" y="3698397"/>
            <a:ext cx="1615969" cy="2908349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400" b="1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«Педагог-мастер»:</a:t>
            </a:r>
            <a:endParaRPr lang="ru-RU" sz="14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ru-RU" sz="1400" dirty="0">
              <a:latin typeface="Century Gothic" panose="020B0502020202020204" pitchFamily="34" charset="0"/>
            </a:endParaRPr>
          </a:p>
        </p:txBody>
      </p:sp>
      <p:sp>
        <p:nvSpPr>
          <p:cNvPr id="9" name="Заголовок 1"/>
          <p:cNvSpPr txBox="1">
            <a:spLocks/>
          </p:cNvSpPr>
          <p:nvPr/>
        </p:nvSpPr>
        <p:spPr>
          <a:xfrm>
            <a:off x="2317897" y="233917"/>
            <a:ext cx="9356651" cy="776176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2400" b="1" dirty="0" smtClean="0">
                <a:solidFill>
                  <a:schemeClr val="bg1"/>
                </a:solidFill>
                <a:latin typeface="Century Gothic" panose="020B0502020202020204" pitchFamily="34" charset="0"/>
                <a:ea typeface="+mn-ea"/>
                <a:cs typeface="+mn-cs"/>
              </a:rPr>
              <a:t>ТРЕБОВАНИЯ К КАТЕГОРИИ </a:t>
            </a:r>
            <a:r>
              <a:rPr lang="ru-RU" sz="2400" b="1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«ПЕДАГОГ- ИССЛЕДОВАТЕЛЬ» </a:t>
            </a:r>
            <a:br>
              <a:rPr lang="ru-RU" sz="2400" b="1" dirty="0" smtClean="0">
                <a:solidFill>
                  <a:schemeClr val="bg1"/>
                </a:solidFill>
                <a:latin typeface="Century Gothic" panose="020B0502020202020204" pitchFamily="34" charset="0"/>
              </a:rPr>
            </a:br>
            <a:r>
              <a:rPr lang="ru-RU" sz="1600" b="1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при досрочной аттестации</a:t>
            </a:r>
            <a:endParaRPr lang="ru-RU" sz="2400" b="1" dirty="0">
              <a:solidFill>
                <a:schemeClr val="bg1"/>
              </a:solidFill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10" name="Заголовок 1"/>
          <p:cNvSpPr txBox="1">
            <a:spLocks/>
          </p:cNvSpPr>
          <p:nvPr/>
        </p:nvSpPr>
        <p:spPr>
          <a:xfrm>
            <a:off x="2317897" y="3692856"/>
            <a:ext cx="9356651" cy="776176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2400" b="1" dirty="0" smtClean="0">
                <a:solidFill>
                  <a:schemeClr val="bg1"/>
                </a:solidFill>
                <a:latin typeface="Century Gothic" panose="020B0502020202020204" pitchFamily="34" charset="0"/>
                <a:ea typeface="+mn-ea"/>
                <a:cs typeface="+mn-cs"/>
              </a:rPr>
              <a:t>ТРЕБОВАНИЯ К КАТЕГОРИИ </a:t>
            </a:r>
            <a:r>
              <a:rPr lang="ru-RU" sz="2400" b="1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«ПЕДАГОГ-МАСТЕР» </a:t>
            </a:r>
            <a:br>
              <a:rPr lang="ru-RU" sz="2400" b="1" dirty="0" smtClean="0">
                <a:solidFill>
                  <a:schemeClr val="bg1"/>
                </a:solidFill>
                <a:latin typeface="Century Gothic" panose="020B0502020202020204" pitchFamily="34" charset="0"/>
              </a:rPr>
            </a:br>
            <a:r>
              <a:rPr lang="ru-RU" sz="1600" b="1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при досрочной аттестации</a:t>
            </a:r>
            <a:endParaRPr lang="ru-RU" sz="2400" b="1" dirty="0">
              <a:solidFill>
                <a:schemeClr val="bg1"/>
              </a:solidFill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pic>
        <p:nvPicPr>
          <p:cNvPr id="12" name="Picture 3" descr="E:\copy\СТЭЛЛА\НУЖНОЕ\ЛОГО-МОН (последний)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0666" y="105696"/>
            <a:ext cx="1032617" cy="10326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95429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Прямоугольник 82"/>
          <p:cNvSpPr/>
          <p:nvPr/>
        </p:nvSpPr>
        <p:spPr>
          <a:xfrm>
            <a:off x="1683510" y="864802"/>
            <a:ext cx="8902984" cy="1793345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1" name="Прямоугольник 80"/>
          <p:cNvSpPr/>
          <p:nvPr/>
        </p:nvSpPr>
        <p:spPr>
          <a:xfrm>
            <a:off x="684046" y="2805245"/>
            <a:ext cx="5227675" cy="3806449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7" name="Прямоугольник 66"/>
          <p:cNvSpPr/>
          <p:nvPr/>
        </p:nvSpPr>
        <p:spPr>
          <a:xfrm>
            <a:off x="6400806" y="2803446"/>
            <a:ext cx="5188688" cy="3808248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1683508" y="74428"/>
            <a:ext cx="9905985" cy="591955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СТРУКТУРА АТТЕСТАЦИИ </a:t>
            </a:r>
            <a:endParaRPr lang="ru-RU" sz="2400" b="1"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2381691" y="1010101"/>
            <a:ext cx="7655442" cy="1499192"/>
          </a:xfrm>
          <a:prstGeom prst="rect">
            <a:avLst/>
          </a:prstGeom>
          <a:solidFill>
            <a:schemeClr val="bg1"/>
          </a:solidFill>
          <a:ln w="38100">
            <a:solidFill>
              <a:srgbClr val="00206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ПЕДАГОГ</a:t>
            </a:r>
          </a:p>
          <a:p>
            <a:pPr algn="ctr"/>
            <a:r>
              <a:rPr lang="kk-KZ" sz="16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«ПЕДАГОГ – МОДЕРАТОР»</a:t>
            </a:r>
          </a:p>
          <a:p>
            <a:pPr algn="ctr"/>
            <a:r>
              <a:rPr lang="kk-KZ" sz="16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«ПЕДАГОГ – ЭКСПЕРТ»</a:t>
            </a:r>
          </a:p>
          <a:p>
            <a:pPr algn="ctr"/>
            <a:r>
              <a:rPr lang="kk-KZ" sz="16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«ПЕДАГОГ – ИССЛЕДОВАТЕЛЬ»</a:t>
            </a:r>
          </a:p>
          <a:p>
            <a:pPr algn="ctr"/>
            <a:r>
              <a:rPr lang="kk-KZ" sz="1600" dirty="0">
                <a:solidFill>
                  <a:srgbClr val="002060"/>
                </a:solidFill>
                <a:latin typeface="Century Gothic" panose="020B0502020202020204" pitchFamily="34" charset="0"/>
              </a:rPr>
              <a:t>«ПЕДАГОГ – МАСТЕР</a:t>
            </a:r>
            <a:r>
              <a:rPr lang="kk-KZ" sz="16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»</a:t>
            </a:r>
            <a:endParaRPr lang="kk-KZ" sz="1600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  <p:sp>
        <p:nvSpPr>
          <p:cNvPr id="50" name="Прямоугольник 49"/>
          <p:cNvSpPr/>
          <p:nvPr/>
        </p:nvSpPr>
        <p:spPr>
          <a:xfrm>
            <a:off x="1066819" y="3051551"/>
            <a:ext cx="4419600" cy="1137685"/>
          </a:xfrm>
          <a:prstGeom prst="rect">
            <a:avLst/>
          </a:prstGeom>
          <a:solidFill>
            <a:schemeClr val="bg1"/>
          </a:solidFill>
          <a:ln w="38100">
            <a:solidFill>
              <a:srgbClr val="00206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НАЦИОНАЛЬНОЕ </a:t>
            </a:r>
          </a:p>
          <a:p>
            <a:pPr algn="ctr"/>
            <a:r>
              <a:rPr lang="ru-RU" sz="1400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КВАЛИФИКАЦИОННОЕ ТЕСТИРОВАНИЕ</a:t>
            </a:r>
          </a:p>
          <a:p>
            <a:pPr algn="ctr"/>
            <a:r>
              <a:rPr lang="ru-RU" sz="1400" i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70% - ПРЕДМЕТНЫЕ ЗНАНИЯ</a:t>
            </a:r>
          </a:p>
          <a:p>
            <a:pPr algn="ctr"/>
            <a:r>
              <a:rPr lang="ru-RU" sz="1400" i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30% - ПЕДАГОГИКА, МЕТОДИКА</a:t>
            </a:r>
            <a:endParaRPr lang="kk-KZ" sz="1400" i="1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  <p:sp>
        <p:nvSpPr>
          <p:cNvPr id="56" name="Прямоугольник 55"/>
          <p:cNvSpPr/>
          <p:nvPr/>
        </p:nvSpPr>
        <p:spPr>
          <a:xfrm>
            <a:off x="1066819" y="4793679"/>
            <a:ext cx="4355807" cy="605919"/>
          </a:xfrm>
          <a:prstGeom prst="rect">
            <a:avLst/>
          </a:prstGeom>
          <a:solidFill>
            <a:schemeClr val="bg1"/>
          </a:solidFill>
          <a:ln w="38100">
            <a:solidFill>
              <a:srgbClr val="00206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1400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Независимый центр оценки (НЦТ)_</a:t>
            </a:r>
          </a:p>
          <a:p>
            <a:pPr algn="ctr"/>
            <a:endParaRPr lang="kk-KZ" sz="1400" i="1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  <p:sp>
        <p:nvSpPr>
          <p:cNvPr id="60" name="Прямоугольник 59"/>
          <p:cNvSpPr/>
          <p:nvPr/>
        </p:nvSpPr>
        <p:spPr>
          <a:xfrm>
            <a:off x="1066820" y="6108423"/>
            <a:ext cx="4419599" cy="327813"/>
          </a:xfrm>
          <a:prstGeom prst="rect">
            <a:avLst/>
          </a:prstGeom>
          <a:solidFill>
            <a:schemeClr val="bg1"/>
          </a:solidFill>
          <a:ln w="38100">
            <a:solidFill>
              <a:srgbClr val="00206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k-KZ" sz="1400" b="1" dirty="0" smtClean="0">
              <a:solidFill>
                <a:srgbClr val="002060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kk-KZ" sz="1400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2 раза в год (с 26 мая -5 июня, с 1-10 ноября)</a:t>
            </a:r>
            <a:r>
              <a:rPr lang="kk-KZ" sz="14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 </a:t>
            </a:r>
          </a:p>
          <a:p>
            <a:pPr algn="ctr"/>
            <a:endParaRPr lang="kk-KZ" sz="1400" i="1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  <p:sp>
        <p:nvSpPr>
          <p:cNvPr id="46" name="Стрелка углом вверх 45"/>
          <p:cNvSpPr/>
          <p:nvPr/>
        </p:nvSpPr>
        <p:spPr>
          <a:xfrm rot="10800000">
            <a:off x="684046" y="1594883"/>
            <a:ext cx="999463" cy="1233379"/>
          </a:xfrm>
          <a:prstGeom prst="bentUpArrow">
            <a:avLst>
              <a:gd name="adj1" fmla="val 25000"/>
              <a:gd name="adj2" fmla="val 24412"/>
              <a:gd name="adj3" fmla="val 25000"/>
            </a:avLst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73" name="Прямая со стрелкой 72"/>
          <p:cNvCxnSpPr/>
          <p:nvPr/>
        </p:nvCxnSpPr>
        <p:spPr>
          <a:xfrm>
            <a:off x="3295243" y="4288366"/>
            <a:ext cx="0" cy="368594"/>
          </a:xfrm>
          <a:prstGeom prst="straightConnector1">
            <a:avLst/>
          </a:prstGeom>
          <a:ln w="28575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Стрелка углом вверх 74"/>
          <p:cNvSpPr/>
          <p:nvPr/>
        </p:nvSpPr>
        <p:spPr>
          <a:xfrm rot="10800000" flipH="1">
            <a:off x="10586493" y="1562989"/>
            <a:ext cx="1003001" cy="1233379"/>
          </a:xfrm>
          <a:prstGeom prst="bentUpArrow">
            <a:avLst>
              <a:gd name="adj1" fmla="val 25000"/>
              <a:gd name="adj2" fmla="val 24412"/>
              <a:gd name="adj3" fmla="val 25000"/>
            </a:avLst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6" name="Прямоугольник 75"/>
          <p:cNvSpPr/>
          <p:nvPr/>
        </p:nvSpPr>
        <p:spPr>
          <a:xfrm>
            <a:off x="6727277" y="3051551"/>
            <a:ext cx="4419600" cy="1137685"/>
          </a:xfrm>
          <a:prstGeom prst="rect">
            <a:avLst/>
          </a:prstGeom>
          <a:solidFill>
            <a:schemeClr val="bg1"/>
          </a:solidFill>
          <a:ln w="38100">
            <a:solidFill>
              <a:srgbClr val="00206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КОМПЛЕКСНОЕ АНАЛИТИЧЕСКОЕ </a:t>
            </a:r>
          </a:p>
          <a:p>
            <a:pPr algn="ctr"/>
            <a:r>
              <a:rPr lang="ru-RU" sz="1400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ОБОЩЕНИЕ </a:t>
            </a:r>
          </a:p>
          <a:p>
            <a:pPr algn="ctr"/>
            <a:r>
              <a:rPr lang="ru-RU" sz="1400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ИТОГОВ ДЕЯТЕЛЬНОСТИ</a:t>
            </a:r>
          </a:p>
        </p:txBody>
      </p:sp>
      <p:sp>
        <p:nvSpPr>
          <p:cNvPr id="79" name="Прямоугольник 78"/>
          <p:cNvSpPr/>
          <p:nvPr/>
        </p:nvSpPr>
        <p:spPr>
          <a:xfrm>
            <a:off x="7632426" y="4793679"/>
            <a:ext cx="2779657" cy="669081"/>
          </a:xfrm>
          <a:prstGeom prst="rect">
            <a:avLst/>
          </a:prstGeom>
          <a:solidFill>
            <a:schemeClr val="bg1"/>
          </a:solidFill>
          <a:ln w="38100">
            <a:solidFill>
              <a:srgbClr val="00206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1400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2 раза в год</a:t>
            </a:r>
          </a:p>
          <a:p>
            <a:pPr algn="ctr"/>
            <a:r>
              <a:rPr lang="kk-KZ" sz="1400" i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до 31 июля </a:t>
            </a:r>
          </a:p>
          <a:p>
            <a:pPr algn="ctr"/>
            <a:r>
              <a:rPr lang="kk-KZ" sz="1400" i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до 15 декабря</a:t>
            </a:r>
            <a:endParaRPr lang="kk-KZ" sz="1400" i="1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  <p:cxnSp>
        <p:nvCxnSpPr>
          <p:cNvPr id="80" name="Прямая со стрелкой 79"/>
          <p:cNvCxnSpPr/>
          <p:nvPr/>
        </p:nvCxnSpPr>
        <p:spPr>
          <a:xfrm>
            <a:off x="8868065" y="4145090"/>
            <a:ext cx="0" cy="648589"/>
          </a:xfrm>
          <a:prstGeom prst="straightConnector1">
            <a:avLst/>
          </a:prstGeom>
          <a:ln w="28575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3" name="Picture 3" descr="E:\copy\СТЭЛЛА\НУЖНОЕ\ЛОГО-МОН (последний)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6730" y="0"/>
            <a:ext cx="1332766" cy="13327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4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9258595" y="6524874"/>
            <a:ext cx="2844800" cy="365125"/>
          </a:xfrm>
        </p:spPr>
        <p:txBody>
          <a:bodyPr/>
          <a:lstStyle/>
          <a:p>
            <a:fld id="{290F8FE1-D312-4C01-8616-14340EB4CBE8}" type="slidenum">
              <a:rPr lang="ru-RU" sz="1600" smtClean="0">
                <a:solidFill>
                  <a:prstClr val="black">
                    <a:tint val="75000"/>
                  </a:prstClr>
                </a:solidFill>
                <a:latin typeface="Century Gothic" panose="020B0502020202020204" pitchFamily="34" charset="0"/>
              </a:rPr>
              <a:pPr/>
              <a:t>9</a:t>
            </a:fld>
            <a:endParaRPr lang="ru-RU" sz="1600">
              <a:solidFill>
                <a:prstClr val="black">
                  <a:tint val="75000"/>
                </a:prstClr>
              </a:solidFill>
              <a:latin typeface="Century Gothic" panose="020B0502020202020204" pitchFamily="34" charset="0"/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6757052" y="5643997"/>
            <a:ext cx="4440826" cy="735577"/>
          </a:xfrm>
          <a:prstGeom prst="rect">
            <a:avLst/>
          </a:prstGeom>
          <a:solidFill>
            <a:schemeClr val="bg1"/>
          </a:solidFill>
          <a:ln w="38100">
            <a:solidFill>
              <a:srgbClr val="00206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1400" b="1" i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Доплата за квалификационные категории             с 1 сентября и 1 января</a:t>
            </a:r>
          </a:p>
          <a:p>
            <a:pPr algn="ctr"/>
            <a:r>
              <a:rPr lang="kk-KZ" sz="1200" b="1" i="1" dirty="0">
                <a:solidFill>
                  <a:srgbClr val="FF0000"/>
                </a:solidFill>
                <a:latin typeface="Century Gothic" panose="020B0502020202020204" pitchFamily="34" charset="0"/>
              </a:rPr>
              <a:t>п</a:t>
            </a:r>
            <a:r>
              <a:rPr lang="kk-KZ" sz="1200" b="1" i="1" dirty="0" smtClean="0">
                <a:solidFill>
                  <a:srgbClr val="FF0000"/>
                </a:solidFill>
                <a:latin typeface="Century Gothic" panose="020B0502020202020204" pitchFamily="34" charset="0"/>
              </a:rPr>
              <a:t>ри действующей аттестации – 1 раз с 1 сентября</a:t>
            </a:r>
            <a:endParaRPr lang="kk-KZ" sz="1200" b="1" i="1" dirty="0">
              <a:solidFill>
                <a:srgbClr val="FF0000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394091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5407</TotalTime>
  <Words>1835</Words>
  <Application>Microsoft Office PowerPoint</Application>
  <PresentationFormat>Широкоэкранный</PresentationFormat>
  <Paragraphs>308</Paragraphs>
  <Slides>13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20" baseType="lpstr">
      <vt:lpstr>Arial</vt:lpstr>
      <vt:lpstr>Arial Unicode MS</vt:lpstr>
      <vt:lpstr>Calibri</vt:lpstr>
      <vt:lpstr>Century Gothic</vt:lpstr>
      <vt:lpstr>Times New Roman</vt:lpstr>
      <vt:lpstr>Wingdings</vt:lpstr>
      <vt:lpstr>1_Тема Office</vt:lpstr>
      <vt:lpstr>Презентация PowerPoint</vt:lpstr>
      <vt:lpstr>ЦЕЛИ АТТЕСТАЦИИ</vt:lpstr>
      <vt:lpstr>КВАЛИФИКАЦИОННЫЕ КАТЕГОРИИ</vt:lpstr>
      <vt:lpstr>Презентация PowerPoint</vt:lpstr>
      <vt:lpstr>ТРЕБОВАНИЯ К КВАЛИФИКАЦИОННЫМ КАТЕГОРИЯМ ПРИ ОЧЕРЕДНОЙ АТТЕСТАЦИИ</vt:lpstr>
      <vt:lpstr>ТРЕБОВАНИЯ К КАТЕГОРИИ «ПЕДАГОГ-МОДЕРАТОР»  при досрочной аттестации</vt:lpstr>
      <vt:lpstr>ТРЕБОВАНИЯ К КАТЕГОРИИ «ПЕДАГОГ-ЭКСПЕРТ»  при досрочной аттестации</vt:lpstr>
      <vt:lpstr>Презентация PowerPoint</vt:lpstr>
      <vt:lpstr>Презентация PowerPoint</vt:lpstr>
      <vt:lpstr>СТРУКТУРА НАЦИОНАЛЬНОГО КВАЛИФИКАЦИОННОГО ТЕСТА</vt:lpstr>
      <vt:lpstr>СТРУКТУРА КОМПЛЕКСНОГО АНАЛИТИЧЕСКОГО ОБОБЩЕНИЯ ИТОГОВ ДЕЯТЕЛЬНОСТИ</vt:lpstr>
      <vt:lpstr>Лист оценивания портфолио аттестуемого работника (Комплексное аналитическое обобщение итогов деятельности, II этап)</vt:lpstr>
      <vt:lpstr>РЕШЕНИЕ ПО ИТОГАМ АТТЕСТАЦИИ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Zhanbota</dc:creator>
  <cp:lastModifiedBy>Каринова Шолпан Танатовна</cp:lastModifiedBy>
  <cp:revision>830</cp:revision>
  <cp:lastPrinted>2017-04-04T07:49:53Z</cp:lastPrinted>
  <dcterms:created xsi:type="dcterms:W3CDTF">2015-09-16T09:12:39Z</dcterms:created>
  <dcterms:modified xsi:type="dcterms:W3CDTF">2018-05-15T15:30:33Z</dcterms:modified>
</cp:coreProperties>
</file>