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70" r:id="rId3"/>
    <p:sldId id="271" r:id="rId4"/>
    <p:sldId id="272" r:id="rId5"/>
    <p:sldId id="273" r:id="rId6"/>
    <p:sldId id="27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F4ADE-52D9-479F-B8C5-DB7DAE7831BB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C1DDA2-A99A-4024-BD33-51108A457B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1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B7B4902-9ECD-415B-9192-2E27A27096A9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F5ECF-9E0C-4C0D-9DF5-D5CD9B253177}" type="datetimeFigureOut">
              <a:rPr lang="ru-RU" smtClean="0"/>
              <a:pPr/>
              <a:t>15.05.2018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33022-9B63-498E-B991-B1F99EE88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323528" y="6042774"/>
            <a:ext cx="8496944" cy="33855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ru-RU" alt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2018 </a:t>
            </a:r>
            <a:r>
              <a:rPr lang="ru-RU" alt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год</a:t>
            </a:r>
            <a:endParaRPr lang="ru-RU" alt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323528" y="215702"/>
            <a:ext cx="8496944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k-KZ" alt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Министерство образования и науки Республики Казахстан</a:t>
            </a:r>
            <a:endParaRPr lang="ru-RU" altLang="ru-RU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1947721"/>
            <a:ext cx="8496944" cy="30654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ТИПОВЫЕ ПРАВИЛА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приема </a:t>
            </a:r>
            <a:r>
              <a:rPr lang="ru-RU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на обучение в организации образования, </a:t>
            </a:r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реализующие </a:t>
            </a:r>
            <a:r>
              <a:rPr lang="ru-RU" alt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</a:rPr>
              <a:t>общеобразовательные </a:t>
            </a:r>
            <a:r>
              <a:rPr lang="ru-RU" altLang="ru-RU" sz="2400" b="1" dirty="0">
                <a:solidFill>
                  <a:srgbClr val="002060"/>
                </a:solidFill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</a:rPr>
              <a:t>учебные программы начального, основного среднего </a:t>
            </a:r>
            <a:endParaRPr lang="ru-RU" altLang="ru-RU" sz="2400" b="1" dirty="0" smtClean="0">
              <a:solidFill>
                <a:srgbClr val="002060"/>
              </a:solidFill>
              <a:latin typeface="Century Gothic" panose="020B0502020202020204" pitchFamily="34" charset="0"/>
              <a:ea typeface="Calibri" pitchFamily="34" charset="0"/>
              <a:cs typeface="Times New Roman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alt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</a:rPr>
              <a:t>и </a:t>
            </a:r>
            <a:r>
              <a:rPr lang="ru-RU" altLang="ru-RU" sz="2400" b="1" dirty="0">
                <a:solidFill>
                  <a:srgbClr val="002060"/>
                </a:solidFill>
                <a:latin typeface="Century Gothic" panose="020B0502020202020204" pitchFamily="34" charset="0"/>
                <a:ea typeface="Calibri" pitchFamily="34" charset="0"/>
                <a:cs typeface="Times New Roman" pitchFamily="18" charset="0"/>
              </a:rPr>
              <a:t>общего среднего образования</a:t>
            </a:r>
            <a:r>
              <a:rPr lang="ru-RU" altLang="ru-RU" sz="2400" b="1" dirty="0">
                <a:solidFill>
                  <a:srgbClr val="002060"/>
                </a:solidFill>
                <a:latin typeface="Century Gothic" panose="020B0502020202020204" pitchFamily="34" charset="0"/>
                <a:cs typeface="Arial" pitchFamily="34" charset="0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Century Gothic" panose="020B0502020202020204" pitchFamily="34" charset="0"/>
              <a:ea typeface="Calibri"/>
            </a:endParaRPr>
          </a:p>
        </p:txBody>
      </p:sp>
      <p:pic>
        <p:nvPicPr>
          <p:cNvPr id="12" name="Picture 2" descr="E:\copy\СТЭЛЛА\НУЖНОЕ\ЛОГО-МОН (последний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665" y="701973"/>
            <a:ext cx="1202581" cy="1202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323528" y="5949280"/>
            <a:ext cx="849694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323528" y="5877272"/>
            <a:ext cx="8496944" cy="0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88640"/>
            <a:ext cx="8568952" cy="181588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Постановление Правительства РК от 10 мая 2018 года № 254</a:t>
            </a:r>
          </a:p>
          <a:p>
            <a:pPr algn="ctr"/>
            <a:r>
              <a:rPr lang="ru-RU" sz="1600" i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«О </a:t>
            </a:r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внесении изменения в постановление </a:t>
            </a:r>
            <a:endParaRPr lang="ru-RU" sz="1600" i="1" dirty="0" smtClean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i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Правительства </a:t>
            </a:r>
            <a:r>
              <a:rPr lang="ru-RU" sz="1600" i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Республики Казахстан от 19 января 2012 года № 127  </a:t>
            </a:r>
          </a:p>
          <a:p>
            <a:pPr algn="ctr"/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«Об утверждении Типовых правил приема на обучение в организации образования, реализующие </a:t>
            </a:r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общеобразовательные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учебные программы начального, основного среднего </a:t>
            </a:r>
            <a:endParaRPr lang="ru-RU" sz="16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 </a:t>
            </a:r>
            <a:r>
              <a:rPr lang="ru-RU" sz="1600" dirty="0">
                <a:solidFill>
                  <a:srgbClr val="002060"/>
                </a:solidFill>
                <a:latin typeface="Century Gothic" panose="020B0502020202020204" pitchFamily="34" charset="0"/>
              </a:rPr>
              <a:t>общего среднего образования»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154932"/>
              </p:ext>
            </p:extLst>
          </p:nvPr>
        </p:nvGraphicFramePr>
        <p:xfrm>
          <a:off x="381456" y="2204864"/>
          <a:ext cx="8520190" cy="31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5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91635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Утратившая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силу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600" b="1" dirty="0" smtClean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9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Отсутствует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600" b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При приеме обучающихся в организации образования руководители организаций образования заключают с родителями или иными законными представителями обучающихся </a:t>
                      </a:r>
                      <a:r>
                        <a:rPr lang="ru-RU" sz="1600" b="1" i="1" dirty="0">
                          <a:solidFill>
                            <a:schemeClr val="accent2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договора на оказание образовательных услуг </a:t>
                      </a:r>
                      <a:r>
                        <a:rPr lang="ru-RU" sz="1600" b="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в соответствии с Типовым договором оказания образовательных </a:t>
                      </a:r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услуг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274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662581"/>
              </p:ext>
            </p:extLst>
          </p:nvPr>
        </p:nvGraphicFramePr>
        <p:xfrm>
          <a:off x="251520" y="404664"/>
          <a:ext cx="8520190" cy="602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91635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Утратившая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силу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124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 Прием на обучение в организации образования детей с ограниченными возможностями в развитии для обеспечения условий получения ими образовани</a:t>
                      </a:r>
                      <a:r>
                        <a:rPr lang="ru-RU" sz="1600" strike="sng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я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осуществляется с учетом заключения </a:t>
                      </a:r>
                      <a:r>
                        <a:rPr lang="ru-RU" sz="16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педагого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-медико-психологической комиссии (ПМПК) при согласии законных представителей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7.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 Прием на обучение в организации образования детей </a:t>
                      </a:r>
                      <a:r>
                        <a:rPr lang="ru-RU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 особыми образовательными потребностями</a:t>
                      </a:r>
                      <a:r>
                        <a:rPr lang="ru-RU" sz="1600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осуществляется с учетом заключения  </a:t>
                      </a:r>
                      <a:r>
                        <a:rPr lang="ru-RU" sz="16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педагого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-медико-психологической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консультации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при согласии </a:t>
                      </a:r>
                      <a:r>
                        <a:rPr lang="ru-RU" sz="16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родител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ей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и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ли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ины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х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законны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х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представителей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ребенка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indent="20510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96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Отсутствует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8.  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случае отказа в приеме на обучение в организацию образования, родители и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ли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иные законные представители обучающегося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highlight>
                            <a:srgbClr val="FFFF00"/>
                          </a:highlight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обращаются </a:t>
                      </a:r>
                      <a:r>
                        <a:rPr lang="kk-KZ" sz="16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по месту жительства </a:t>
                      </a:r>
                      <a:r>
                        <a:rPr lang="kk-KZ" sz="16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                   </a:t>
                      </a:r>
                      <a:r>
                        <a:rPr lang="ru-RU" sz="16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местные органы управления образованием</a:t>
                      </a:r>
                      <a:r>
                        <a:rPr lang="kk-KZ" sz="16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 </a:t>
                      </a:r>
                      <a:endParaRPr lang="ru-RU" sz="1600" i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663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429279"/>
              </p:ext>
            </p:extLst>
          </p:nvPr>
        </p:nvGraphicFramePr>
        <p:xfrm>
          <a:off x="179512" y="188600"/>
          <a:ext cx="8736214" cy="6493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1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112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Утратившая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силу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12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50" b="1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11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 Организации начального образования обеспечивают прием в первый класс всех детей, проживающих на территории обслуживания организации образования, </a:t>
                      </a:r>
                      <a:r>
                        <a:rPr lang="ru-RU" sz="115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достигших к 1 сентябрю очередного учебного года шести (семи) лет,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независимо от уровня подготовки.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Для приема детей в первый класс необходимы следующие документы: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  1) заявление от законных представителей ребенка;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  2) копия свидетельства о рождении ребенка;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  3</a:t>
                      </a:r>
                      <a:r>
                        <a:rPr lang="ru-RU" sz="115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) справка о состоянии здоровья (медицинский паспорт);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 4) </a:t>
                      </a:r>
                      <a:r>
                        <a:rPr lang="ru-RU" sz="1150" dirty="0">
                          <a:solidFill>
                            <a:srgbClr val="FF000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справка с места жительства или иной документ, подтверждающий место проживания;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 5) фотографии размером 3х4 см - в количестве 2 штук.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Прием заявлений от законных представителей детей, поступающих в первый класс организаций начального образования, производится с   </a:t>
                      </a:r>
                      <a:r>
                        <a:rPr lang="ru-RU" sz="115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июня по 30 августа текущего года. </a:t>
                      </a:r>
                      <a:endParaRPr lang="ru-RU" sz="115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 </a:t>
                      </a:r>
                      <a:endParaRPr lang="kk-KZ" sz="1150" b="1" u="none" strike="noStrike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5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1150" b="1" u="none" strike="noStrike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1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Организации образования, </a:t>
                      </a:r>
                      <a:r>
                        <a:rPr lang="ru-RU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реализующие общеобразовательные учебные программы начального образования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, обеспечивают прием в первый класс всех детей </a:t>
                      </a:r>
                      <a:r>
                        <a:rPr lang="ru-RU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семи лет и детей, которым исполняется шесть лет в текущем календарном году</a:t>
                      </a:r>
                      <a:r>
                        <a:rPr lang="ru-RU" sz="11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проживающих на территории обслуживания организации образования, независимо от уровня подготовки</a:t>
                      </a:r>
                      <a:r>
                        <a:rPr lang="ru-RU" sz="11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.».</a:t>
                      </a:r>
                      <a:endParaRPr lang="ru-RU" sz="11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50" i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  (Данная редакция части первой пункта 9 действует до 1 января 2019 года)</a:t>
                      </a:r>
                      <a:endParaRPr lang="ru-RU" sz="11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indent="2038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9. Организации образования, </a:t>
                      </a:r>
                      <a:r>
                        <a:rPr lang="ru-RU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реализующие общеобразовательные учебные программы начального образования</a:t>
                      </a:r>
                      <a:r>
                        <a:rPr lang="ru-RU" sz="115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обеспечивают прием в первый класс всех детей, </a:t>
                      </a:r>
                      <a:r>
                        <a:rPr lang="ru-RU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которым исполняется шесть лет в текущем календарном году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, проживающих на территории обслуживания организации образования, независимо от уровня подготовки.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50" i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   (Данная редакция части первой пункта 9 будет действовать с 1 января 2019 года.)</a:t>
                      </a:r>
                      <a:endParaRPr lang="ru-RU" sz="11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indent="2038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При этом родители и</a:t>
                      </a:r>
                      <a:r>
                        <a:rPr lang="kk-KZ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ли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иные законные представители обучающихся имеют право выбора другой организации образования.</a:t>
                      </a:r>
                    </a:p>
                    <a:p>
                      <a:pPr indent="20383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Для приема детей в первый класс необходимы следующие документы:</a:t>
                      </a:r>
                    </a:p>
                    <a:p>
                      <a:pPr indent="2038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1) заявление от родителей </a:t>
                      </a:r>
                      <a:r>
                        <a:rPr lang="ru-RU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и</a:t>
                      </a:r>
                      <a:r>
                        <a:rPr lang="kk-KZ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ли</a:t>
                      </a:r>
                      <a:r>
                        <a:rPr lang="ru-RU" sz="1150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иных законных представителей ребенка;</a:t>
                      </a:r>
                    </a:p>
                    <a:p>
                      <a:pPr indent="2038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2) копия свидетельства о рождении ребенка;</a:t>
                      </a:r>
                    </a:p>
                    <a:p>
                      <a:pPr indent="2038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3) справка о состоянии здоровья </a:t>
                      </a:r>
                      <a:r>
                        <a:rPr lang="ru-RU" sz="1150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форма 026/у-3);</a:t>
                      </a:r>
                      <a:endParaRPr lang="ru-RU" sz="1150" i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indent="20383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4) фотографии размером 3х4 см - в количестве 2 штук.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ru-RU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Прием документов, указанных в настоящем пункте, от родителей и</a:t>
                      </a:r>
                      <a:r>
                        <a:rPr lang="kk-KZ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ли</a:t>
                      </a:r>
                      <a:r>
                        <a:rPr lang="kk-KZ" sz="1150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иных законных представителей детей, поступающих в первый класс организаций образования, </a:t>
                      </a:r>
                      <a:r>
                        <a:rPr lang="ru-RU" sz="1150" b="1" i="1" dirty="0" err="1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реализующи</a:t>
                      </a:r>
                      <a:r>
                        <a:rPr lang="kk-KZ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х</a:t>
                      </a:r>
                      <a:r>
                        <a:rPr lang="ru-RU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общеобразовательные учебные программы начального образования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, производится с 1 июня по 30 августа текущего </a:t>
                      </a:r>
                      <a:r>
                        <a:rPr lang="kk-KZ" sz="115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календарного </a:t>
                      </a:r>
                      <a:r>
                        <a:rPr lang="ru-RU" sz="115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года  </a:t>
                      </a:r>
                      <a:endParaRPr lang="ru-RU" sz="115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5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8037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9701425"/>
              </p:ext>
            </p:extLst>
          </p:nvPr>
        </p:nvGraphicFramePr>
        <p:xfrm>
          <a:off x="251520" y="260648"/>
          <a:ext cx="8712968" cy="6406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6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Утратившая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силу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124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Отсутствует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b="1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11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Прием </a:t>
                      </a:r>
                      <a:r>
                        <a:rPr lang="ru-RU" sz="14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детей в первые и обучающихся во вторые, третьи, четвертые классы</a:t>
                      </a:r>
                      <a:r>
                        <a:rPr lang="ru-RU" sz="1400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организаций образования, </a:t>
                      </a:r>
                      <a:r>
                        <a:rPr lang="ru-RU" sz="14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реализующих общеобразовательные учебные программы начального образования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осуществляется  с обеспечением доступа всех обучающихся, проживающих на территории обслуживания организации образования.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При этом родители или иные законные представители обучающихся имеют право выбора другой организации образования.  </a:t>
                      </a:r>
                      <a:endParaRPr lang="ru-RU" sz="1400" b="1" i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124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k-KZ" sz="14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14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9.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Прием обучающихся в пятые, шестые, седьмые, восьмые, девятые классы организаций образования, реализующих учебные программы основного среднего образования, закончивших уровень начального </a:t>
                      </a:r>
                      <a:r>
                        <a:rPr lang="ru-RU" sz="1400" kern="1200" spc="1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образования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осуществляется по решению комиссии, создаваемой приказом руководителя организации образования, и обеспечивает доступ всех обучающихся, проживающих на территории обслуживания организации образования с учетом интересов законных представителей.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kern="12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1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12.</a:t>
                      </a:r>
                      <a:r>
                        <a:rPr lang="ru-RU" sz="1400" spc="1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 Прием в пятые, шестые, седьмые, восьмые, девятые классы организаций образования, реализующих общеобразовательные учебные программы основного среднего образования, обучающихся, закончивших уровень начального образования, осуществляется </a:t>
                      </a:r>
                      <a:r>
                        <a:rPr lang="ru-RU" sz="1400" b="1" i="1" spc="1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с обеспечением доступа всех обучающихся, проживающих на территории обслуживания организации образования</a:t>
                      </a:r>
                      <a:r>
                        <a:rPr lang="kk-KZ" sz="1400" i="1" spc="1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.</a:t>
                      </a:r>
                      <a:endParaRPr lang="ru-RU" sz="1400" i="1" spc="1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spc="1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При этом родители или иные законные представители обучающихся имеют право выбора другой организации образования</a:t>
                      </a:r>
                      <a:r>
                        <a:rPr lang="ru-RU" sz="1400" b="1" i="1" spc="1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spc="1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908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174786"/>
              </p:ext>
            </p:extLst>
          </p:nvPr>
        </p:nvGraphicFramePr>
        <p:xfrm>
          <a:off x="251520" y="332656"/>
          <a:ext cx="8712968" cy="6158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marL="7620" indent="1797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Утратившая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силу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5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Новая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редакция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12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11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Прием на обучение в десятые или одиннадцатые классы профильной школы осуществляется с учетом интересов, склонностей и способностей обучающихся при выборе профиля обучения на основании личного заявления обучающихся с согласия законных представителей обучающихся и наличия документа государственного образца об уровне основного среднего образования без учета территории проживания обучающихся.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Прием заявлений начинается после вручения документа государственного образца об уровне основного среднего образования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 </a:t>
                      </a:r>
                      <a:endParaRPr lang="kk-KZ" sz="1400" b="1" dirty="0" smtClean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13.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  Прием в десятые, одиннадцатые классы организаций образования, реализующих общеобразовательные учебные программы общего среднего образования, обучающихся осуществляется </a:t>
                      </a:r>
                      <a:r>
                        <a:rPr lang="ru-RU" sz="14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с обеспечением доступа всех обучающихся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проживающих на территории обслуживания организации образования и на основании личного заявления обучающихся либо их родителей или иных законных представителей и наличия документа государственного образца об основном среднем образовании.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Прием заявлений начинается после вручения документа государственного образца об основном среднем образовании.</a:t>
                      </a:r>
                      <a:endParaRPr lang="ru-RU" sz="1400" i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При этом родители и</a:t>
                      </a:r>
                      <a:r>
                        <a:rPr lang="kk-KZ" sz="14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ли</a:t>
                      </a:r>
                      <a:r>
                        <a:rPr lang="ru-RU" sz="1400" b="1" i="1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 иные законные представители обучающихся имеют право выбора другой организации образования.</a:t>
                      </a:r>
                      <a:endParaRPr lang="ru-RU" sz="1400" i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74473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603</TotalTime>
  <Words>366</Words>
  <Application>Microsoft Office PowerPoint</Application>
  <PresentationFormat>Экран (4:3)</PresentationFormat>
  <Paragraphs>68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обучения детей в сельской местности</dc:title>
  <dc:creator>RePack by SPecialiST</dc:creator>
  <cp:lastModifiedBy>Каринова Шолпан Танатовна</cp:lastModifiedBy>
  <cp:revision>64</cp:revision>
  <cp:lastPrinted>2018-01-12T03:11:40Z</cp:lastPrinted>
  <dcterms:created xsi:type="dcterms:W3CDTF">2018-01-10T10:54:50Z</dcterms:created>
  <dcterms:modified xsi:type="dcterms:W3CDTF">2018-05-15T15:29:57Z</dcterms:modified>
</cp:coreProperties>
</file>