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75" r:id="rId2"/>
    <p:sldId id="272" r:id="rId3"/>
    <p:sldId id="269" r:id="rId4"/>
    <p:sldId id="267" r:id="rId5"/>
    <p:sldId id="266" r:id="rId6"/>
    <p:sldId id="268" r:id="rId7"/>
    <p:sldId id="256" r:id="rId8"/>
    <p:sldId id="271" r:id="rId9"/>
    <p:sldId id="274" r:id="rId10"/>
    <p:sldId id="276" r:id="rId11"/>
    <p:sldId id="277" r:id="rId12"/>
    <p:sldId id="278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1" autoAdjust="0"/>
    <p:restoredTop sz="99457" autoAdjust="0"/>
  </p:normalViewPr>
  <p:slideViewPr>
    <p:cSldViewPr>
      <p:cViewPr varScale="1">
        <p:scale>
          <a:sx n="115" d="100"/>
          <a:sy n="115" d="100"/>
        </p:scale>
        <p:origin x="1494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DF4ADE-52D9-479F-B8C5-DB7DAE7831BB}" type="datetimeFigureOut">
              <a:rPr lang="ru-RU" smtClean="0"/>
              <a:pPr/>
              <a:t>16.05.2018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C1DDA2-A99A-4024-BD33-51108A457BD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616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/>
          </a:p>
        </p:txBody>
      </p:sp>
      <p:sp>
        <p:nvSpPr>
          <p:cNvPr id="2355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B7B4902-9ECD-415B-9192-2E27A27096A9}" type="slidenum">
              <a:rPr lang="ru-RU" altLang="ru-RU" smtClean="0"/>
              <a:pPr/>
              <a:t>1</a:t>
            </a:fld>
            <a:endParaRPr lang="ru-RU" alt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F5ECF-9E0C-4C0D-9DF5-D5CD9B253177}" type="datetimeFigureOut">
              <a:rPr lang="ru-RU" smtClean="0"/>
              <a:pPr/>
              <a:t>16.05.2018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33022-9B63-498E-B991-B1F99EE88E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F5ECF-9E0C-4C0D-9DF5-D5CD9B253177}" type="datetimeFigureOut">
              <a:rPr lang="ru-RU" smtClean="0"/>
              <a:pPr/>
              <a:t>16.05.2018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33022-9B63-498E-B991-B1F99EE88E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F5ECF-9E0C-4C0D-9DF5-D5CD9B253177}" type="datetimeFigureOut">
              <a:rPr lang="ru-RU" smtClean="0"/>
              <a:pPr/>
              <a:t>16.05.2018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33022-9B63-498E-B991-B1F99EE88E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F5ECF-9E0C-4C0D-9DF5-D5CD9B253177}" type="datetimeFigureOut">
              <a:rPr lang="ru-RU" smtClean="0"/>
              <a:pPr/>
              <a:t>16.05.2018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33022-9B63-498E-B991-B1F99EE88E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F5ECF-9E0C-4C0D-9DF5-D5CD9B253177}" type="datetimeFigureOut">
              <a:rPr lang="ru-RU" smtClean="0"/>
              <a:pPr/>
              <a:t>16.05.2018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33022-9B63-498E-B991-B1F99EE88E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F5ECF-9E0C-4C0D-9DF5-D5CD9B253177}" type="datetimeFigureOut">
              <a:rPr lang="ru-RU" smtClean="0"/>
              <a:pPr/>
              <a:t>16.05.2018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33022-9B63-498E-B991-B1F99EE88E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F5ECF-9E0C-4C0D-9DF5-D5CD9B253177}" type="datetimeFigureOut">
              <a:rPr lang="ru-RU" smtClean="0"/>
              <a:pPr/>
              <a:t>16.05.2018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33022-9B63-498E-B991-B1F99EE88E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F5ECF-9E0C-4C0D-9DF5-D5CD9B253177}" type="datetimeFigureOut">
              <a:rPr lang="ru-RU" smtClean="0"/>
              <a:pPr/>
              <a:t>16.05.2018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33022-9B63-498E-B991-B1F99EE88E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F5ECF-9E0C-4C0D-9DF5-D5CD9B253177}" type="datetimeFigureOut">
              <a:rPr lang="ru-RU" smtClean="0"/>
              <a:pPr/>
              <a:t>16.05.2018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33022-9B63-498E-B991-B1F99EE88E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F5ECF-9E0C-4C0D-9DF5-D5CD9B253177}" type="datetimeFigureOut">
              <a:rPr lang="ru-RU" smtClean="0"/>
              <a:pPr/>
              <a:t>16.05.2018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33022-9B63-498E-B991-B1F99EE88E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F5ECF-9E0C-4C0D-9DF5-D5CD9B253177}" type="datetimeFigureOut">
              <a:rPr lang="ru-RU" smtClean="0"/>
              <a:pPr/>
              <a:t>16.05.2018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33022-9B63-498E-B991-B1F99EE88E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CF5ECF-9E0C-4C0D-9DF5-D5CD9B253177}" type="datetimeFigureOut">
              <a:rPr lang="ru-RU" smtClean="0"/>
              <a:pPr/>
              <a:t>16.05.2018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B33022-9B63-498E-B991-B1F99EE88EC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extBox 2"/>
          <p:cNvSpPr txBox="1">
            <a:spLocks noChangeArrowheads="1"/>
          </p:cNvSpPr>
          <p:nvPr/>
        </p:nvSpPr>
        <p:spPr bwMode="auto">
          <a:xfrm>
            <a:off x="323528" y="6042774"/>
            <a:ext cx="8496944" cy="338554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  <a:extLst/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fontAlgn="auto" hangingPunct="1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r>
              <a:rPr lang="ru-RU" altLang="ru-RU" sz="1600" b="1" dirty="0">
                <a:solidFill>
                  <a:schemeClr val="bg1"/>
                </a:solidFill>
                <a:latin typeface="Century Gothic" panose="020B0502020202020204" pitchFamily="34" charset="0"/>
              </a:rPr>
              <a:t>2018 </a:t>
            </a:r>
            <a:r>
              <a:rPr lang="ru-RU" altLang="ru-RU" sz="16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год</a:t>
            </a:r>
            <a:endParaRPr lang="ru-RU" altLang="ru-RU" sz="16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6152" name="TextBox 10"/>
          <p:cNvSpPr txBox="1">
            <a:spLocks noChangeArrowheads="1"/>
          </p:cNvSpPr>
          <p:nvPr/>
        </p:nvSpPr>
        <p:spPr bwMode="auto">
          <a:xfrm>
            <a:off x="323528" y="215702"/>
            <a:ext cx="8496944" cy="338554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kk-KZ" altLang="ru-RU" sz="1600" b="1" dirty="0">
                <a:solidFill>
                  <a:schemeClr val="bg1"/>
                </a:solidFill>
                <a:latin typeface="Century Gothic" panose="020B0502020202020204" pitchFamily="34" charset="0"/>
              </a:rPr>
              <a:t>Министерство образования и науки Республики Казахстан</a:t>
            </a:r>
            <a:endParaRPr lang="ru-RU" altLang="ru-RU" sz="16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23528" y="1947721"/>
            <a:ext cx="8496944" cy="306545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endParaRPr lang="ru-RU" sz="2400" b="1" dirty="0" smtClean="0">
              <a:solidFill>
                <a:schemeClr val="accent6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</a:rPr>
              <a:t>ТИПОВЫЕ ПРАВИЛА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проведения </a:t>
            </a:r>
            <a:r>
              <a:rPr lang="ru-RU" sz="2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текущего </a:t>
            </a:r>
            <a:r>
              <a:rPr lang="ru-RU" sz="2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контроля </a:t>
            </a:r>
            <a:r>
              <a:rPr lang="ru-RU" sz="2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успеваемости, промежуточной  и итоговой </a:t>
            </a:r>
            <a:endParaRPr lang="ru-RU" sz="2400" b="1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аттестации </a:t>
            </a:r>
            <a:r>
              <a:rPr lang="ru-RU" sz="2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обучающихся</a:t>
            </a:r>
            <a:r>
              <a:rPr lang="ru-RU" sz="2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 </a:t>
            </a:r>
          </a:p>
          <a:p>
            <a:pPr algn="ctr">
              <a:lnSpc>
                <a:spcPct val="115000"/>
              </a:lnSpc>
            </a:pPr>
            <a:r>
              <a:rPr lang="ru-RU" dirty="0">
                <a:latin typeface="Century Gothic" panose="020B0502020202020204" pitchFamily="34" charset="0"/>
              </a:rPr>
              <a:t>ПРИКАЗ от 9 февраля 2018 года № 47</a:t>
            </a:r>
            <a:endParaRPr lang="ru-RU" b="1" dirty="0">
              <a:solidFill>
                <a:schemeClr val="lt1"/>
              </a:solidFill>
              <a:latin typeface="Century Gothic" panose="020B0502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ru-RU" sz="2400" b="1" dirty="0">
              <a:solidFill>
                <a:srgbClr val="002060"/>
              </a:solidFill>
              <a:latin typeface="Century Gothic" panose="020B0502020202020204" pitchFamily="34" charset="0"/>
              <a:ea typeface="Calibri"/>
            </a:endParaRPr>
          </a:p>
        </p:txBody>
      </p:sp>
      <p:pic>
        <p:nvPicPr>
          <p:cNvPr id="12" name="Picture 2" descr="E:\copy\СТЭЛЛА\НУЖНОЕ\ЛОГО-МОН (последний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7665" y="701973"/>
            <a:ext cx="1202581" cy="12025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1" name="Прямая соединительная линия 10"/>
          <p:cNvCxnSpPr/>
          <p:nvPr/>
        </p:nvCxnSpPr>
        <p:spPr>
          <a:xfrm>
            <a:off x="323528" y="5949280"/>
            <a:ext cx="8496944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323528" y="5877272"/>
            <a:ext cx="8496944" cy="0"/>
          </a:xfrm>
          <a:prstGeom prst="line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92189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260648"/>
            <a:ext cx="7772400" cy="1224136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</a:rPr>
              <a:t> </a:t>
            </a:r>
            <a:endParaRPr lang="ru-RU" sz="3200" b="1" dirty="0">
              <a:solidFill>
                <a:srgbClr val="002060"/>
              </a:solidFill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5534181"/>
              </p:ext>
            </p:extLst>
          </p:nvPr>
        </p:nvGraphicFramePr>
        <p:xfrm>
          <a:off x="683568" y="476672"/>
          <a:ext cx="7848872" cy="56262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44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044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296604">
                <a:tc gridSpan="2">
                  <a:txBody>
                    <a:bodyPr/>
                    <a:lstStyle/>
                    <a:p>
                      <a:pPr marL="7620" indent="17970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В настоящее время вносятся изменения </a:t>
                      </a:r>
                    </a:p>
                    <a:p>
                      <a:pPr marL="7620" indent="17970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в приказ в №125 от 18.03.2008 года </a:t>
                      </a:r>
                    </a:p>
                    <a:p>
                      <a:pPr marL="7620" indent="17970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в следующей редакции</a:t>
                      </a:r>
                      <a:endParaRPr lang="ru-RU" sz="2000" dirty="0"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marL="2159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9620">
                <a:tc>
                  <a:txBody>
                    <a:bodyPr/>
                    <a:lstStyle/>
                    <a:p>
                      <a:pPr marL="7620" marR="0" indent="179705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1" dirty="0" smtClean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  <a:p>
                      <a:pPr marL="7620" marR="0" indent="179705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Действующая редакция</a:t>
                      </a:r>
                      <a:endParaRPr lang="ru-RU" sz="1800" dirty="0" smtClean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  <a:p>
                      <a:pPr marL="7620" indent="1797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2159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1" dirty="0" smtClean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  <a:p>
                      <a:pPr marL="2159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Предлагаемая редакция</a:t>
                      </a:r>
                      <a:endParaRPr lang="ru-RU" sz="1800" dirty="0" smtClean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  <a:p>
                      <a:pPr marL="2159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47086">
                <a:tc>
                  <a:txBody>
                    <a:bodyPr/>
                    <a:lstStyle/>
                    <a:p>
                      <a:pPr marL="0" indent="355600" algn="just"/>
                      <a:r>
                        <a:rPr lang="kk-KZ" sz="18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13-2. </a:t>
                      </a:r>
                      <a:r>
                        <a:rPr lang="ru-RU" sz="18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Результаты </a:t>
                      </a:r>
                      <a:r>
                        <a:rPr lang="ru-RU" sz="1800" kern="1200" dirty="0" err="1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формативного</a:t>
                      </a:r>
                      <a:r>
                        <a:rPr lang="ru-RU" sz="18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оценивания не требу</a:t>
                      </a:r>
                      <a:r>
                        <a:rPr lang="kk-KZ" sz="18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ю</a:t>
                      </a:r>
                      <a:r>
                        <a:rPr lang="ru-RU" sz="18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т</a:t>
                      </a:r>
                      <a:r>
                        <a:rPr lang="kk-KZ" sz="18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р</a:t>
                      </a:r>
                      <a:r>
                        <a:rPr lang="ru-RU" sz="1800" kern="1200" dirty="0" err="1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аспечатыв</a:t>
                      </a:r>
                      <a:r>
                        <a:rPr lang="kk-KZ" sz="18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ания и дальнейшего хранения.</a:t>
                      </a:r>
                      <a:endParaRPr lang="ru-RU" sz="1800" kern="1200" dirty="0" smtClean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algn="just"/>
                      <a:r>
                        <a:rPr lang="ru-RU" sz="18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Предоставление результатов </a:t>
                      </a:r>
                      <a:r>
                        <a:rPr lang="ru-RU" sz="1800" kern="1200" dirty="0" err="1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формативного</a:t>
                      </a:r>
                      <a:r>
                        <a:rPr lang="ru-RU" sz="18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оценивания осуществляется в тетрадях, в которых выполнена оцениваемая работа.</a:t>
                      </a:r>
                      <a:r>
                        <a:rPr lang="kk-KZ" sz="1800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447675" algn="just"/>
                      <a:r>
                        <a:rPr lang="kk-KZ" sz="18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13-2. </a:t>
                      </a:r>
                      <a:r>
                        <a:rPr lang="ru-RU" sz="18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Результаты </a:t>
                      </a:r>
                      <a:r>
                        <a:rPr lang="ru-RU" sz="1800" kern="1200" dirty="0" err="1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формативного</a:t>
                      </a:r>
                      <a:r>
                        <a:rPr lang="ru-RU" sz="18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оценивания не требу</a:t>
                      </a:r>
                      <a:r>
                        <a:rPr lang="kk-KZ" sz="18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ю</a:t>
                      </a:r>
                      <a:r>
                        <a:rPr lang="ru-RU" sz="18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т</a:t>
                      </a:r>
                      <a:r>
                        <a:rPr lang="kk-KZ" sz="18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р</a:t>
                      </a:r>
                      <a:r>
                        <a:rPr lang="ru-RU" sz="1800" kern="1200" dirty="0" err="1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аспечатыв</a:t>
                      </a:r>
                      <a:r>
                        <a:rPr lang="kk-KZ" sz="18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ания и дальнейшего хранения.</a:t>
                      </a:r>
                      <a:endParaRPr lang="ru-RU" sz="1800" kern="1200" dirty="0" smtClean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0" indent="447675" algn="just"/>
                      <a:r>
                        <a:rPr lang="ru-RU" sz="18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Предоставление результатов </a:t>
                      </a:r>
                      <a:r>
                        <a:rPr lang="ru-RU" sz="1800" kern="1200" dirty="0" err="1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формативного</a:t>
                      </a:r>
                      <a:r>
                        <a:rPr lang="ru-RU" sz="18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оценивания </a:t>
                      </a:r>
                      <a:r>
                        <a:rPr lang="ru-RU" sz="1800" b="1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допускается </a:t>
                      </a:r>
                      <a:r>
                        <a:rPr lang="ru-RU" sz="18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осуществлять в тетрадях, в которых выполнена оцениваемая работа.</a:t>
                      </a:r>
                    </a:p>
                    <a:p>
                      <a:pPr marL="0" indent="447675" algn="just"/>
                      <a:endParaRPr lang="ru-RU" sz="1800" kern="1200" dirty="0" smtClean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0" indent="447675" algn="just"/>
                      <a:endParaRPr lang="ru-RU" sz="1800" kern="1200" dirty="0" smtClean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0" indent="447675" algn="just"/>
                      <a:endParaRPr lang="ru-RU" sz="1800" kern="12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70278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260648"/>
            <a:ext cx="7772400" cy="576063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solidFill>
                  <a:srgbClr val="002060"/>
                </a:solidFill>
              </a:rPr>
              <a:t> </a:t>
            </a:r>
            <a:endParaRPr lang="ru-RU" sz="3200" b="1" dirty="0">
              <a:solidFill>
                <a:srgbClr val="002060"/>
              </a:solidFill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7249642"/>
              </p:ext>
            </p:extLst>
          </p:nvPr>
        </p:nvGraphicFramePr>
        <p:xfrm>
          <a:off x="323528" y="404204"/>
          <a:ext cx="8568952" cy="60046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884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805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92548">
                <a:tc>
                  <a:txBody>
                    <a:bodyPr/>
                    <a:lstStyle/>
                    <a:p>
                      <a:pPr marL="7620" indent="1797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Действующая редакция</a:t>
                      </a:r>
                      <a:endParaRPr lang="ru-RU" sz="1800" dirty="0"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2159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Предлагаемая редакция</a:t>
                      </a:r>
                      <a:endParaRPr lang="ru-RU" sz="1800" dirty="0"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47086">
                <a:tc>
                  <a:txBody>
                    <a:bodyPr/>
                    <a:lstStyle/>
                    <a:p>
                      <a:pPr marL="0" marR="0" indent="447675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500" kern="1200" dirty="0" smtClean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indent="447675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kk-KZ" sz="15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14-2. М</a:t>
                      </a:r>
                      <a:r>
                        <a:rPr lang="ru-RU" sz="1500" kern="1200" dirty="0" err="1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аксимальный</a:t>
                      </a:r>
                      <a:r>
                        <a:rPr lang="ru-RU" sz="15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балл за СОР, форм</a:t>
                      </a:r>
                      <a:r>
                        <a:rPr lang="kk-KZ" sz="15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а</a:t>
                      </a:r>
                      <a:r>
                        <a:rPr lang="ru-RU" sz="15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(контрольная, практическая или творческая работа, проект, устный опрос, эссе), урок </a:t>
                      </a:r>
                      <a:r>
                        <a:rPr lang="ru-RU" sz="1500" kern="1200" dirty="0" err="1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пров</a:t>
                      </a:r>
                      <a:r>
                        <a:rPr lang="kk-KZ" sz="15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е</a:t>
                      </a:r>
                      <a:r>
                        <a:rPr lang="ru-RU" sz="15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д</a:t>
                      </a:r>
                      <a:r>
                        <a:rPr lang="kk-KZ" sz="15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ения</a:t>
                      </a:r>
                      <a:r>
                        <a:rPr lang="ru-RU" sz="15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СОР и время на выполнение СОР не регламентируются.</a:t>
                      </a:r>
                    </a:p>
                    <a:p>
                      <a:pPr marL="0" indent="447675" algn="just"/>
                      <a:endParaRPr lang="ru-RU" sz="1500" kern="1200" dirty="0" smtClean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447675" algn="just"/>
                      <a:endParaRPr lang="kk-KZ" sz="1500" kern="1200" dirty="0" smtClean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0" indent="447675" algn="just"/>
                      <a:r>
                        <a:rPr lang="kk-KZ" sz="15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14-2. М</a:t>
                      </a:r>
                      <a:r>
                        <a:rPr lang="ru-RU" sz="1500" kern="1200" dirty="0" err="1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аксимальный</a:t>
                      </a:r>
                      <a:r>
                        <a:rPr lang="ru-RU" sz="15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балл за СОР, форм</a:t>
                      </a:r>
                      <a:r>
                        <a:rPr lang="kk-KZ" sz="15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а</a:t>
                      </a:r>
                      <a:r>
                        <a:rPr lang="ru-RU" sz="15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(контрольная, практическая или творческая работа, проект, устный опрос, эссе), урок </a:t>
                      </a:r>
                      <a:r>
                        <a:rPr lang="ru-RU" sz="1500" kern="1200" dirty="0" err="1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пров</a:t>
                      </a:r>
                      <a:r>
                        <a:rPr lang="kk-KZ" sz="15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е</a:t>
                      </a:r>
                      <a:r>
                        <a:rPr lang="ru-RU" sz="15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д</a:t>
                      </a:r>
                      <a:r>
                        <a:rPr lang="kk-KZ" sz="15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ения</a:t>
                      </a:r>
                      <a:r>
                        <a:rPr lang="ru-RU" sz="15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СОР и время на выполнение СОР </a:t>
                      </a:r>
                      <a:r>
                        <a:rPr lang="ru-RU" sz="1500" b="1" i="1" kern="1200" dirty="0" err="1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определя</a:t>
                      </a:r>
                      <a:r>
                        <a:rPr lang="kk-KZ" sz="1500" b="1" i="1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ют</a:t>
                      </a:r>
                      <a:r>
                        <a:rPr lang="ru-RU" sz="1500" b="1" i="1" kern="1200" dirty="0" err="1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ся</a:t>
                      </a:r>
                      <a:r>
                        <a:rPr lang="ru-RU" sz="1500" b="1" i="1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методическим советом организации образования или учителем самостоятельно</a:t>
                      </a:r>
                      <a:r>
                        <a:rPr lang="kk-KZ" sz="1500" b="1" i="1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.</a:t>
                      </a:r>
                      <a:endParaRPr lang="ru-RU" sz="1500" i="1" kern="1200" dirty="0" smtClean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0" indent="447675" algn="just"/>
                      <a:r>
                        <a:rPr lang="kk-KZ" sz="1500" b="1" i="1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Максимальный балл за СОР должен составлять не менее 7 и не более 15 баллов в 1-4 классах, не менее 7 и не более 20 баллов в 5-11(12) классах.</a:t>
                      </a:r>
                    </a:p>
                    <a:p>
                      <a:pPr marL="0" indent="447675" algn="just"/>
                      <a:endParaRPr lang="kk-KZ" sz="1500" b="1" kern="1200" dirty="0" smtClean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47086">
                <a:tc>
                  <a:txBody>
                    <a:bodyPr/>
                    <a:lstStyle/>
                    <a:p>
                      <a:pPr marL="0" marR="0" indent="447675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5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14-6.</a:t>
                      </a:r>
                      <a:r>
                        <a:rPr lang="kk-KZ" sz="1500" i="1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kk-KZ" sz="15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Допускается проведение </a:t>
                      </a:r>
                      <a:r>
                        <a:rPr lang="ru-RU" sz="1500" kern="1200" dirty="0" err="1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суммативны</a:t>
                      </a:r>
                      <a:r>
                        <a:rPr lang="kk-KZ" sz="15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х</a:t>
                      </a:r>
                      <a:r>
                        <a:rPr lang="en-US" sz="15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 </a:t>
                      </a:r>
                      <a:r>
                        <a:rPr lang="ru-RU" sz="15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работ за четверть</a:t>
                      </a:r>
                      <a:r>
                        <a:rPr lang="kk-KZ" sz="15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по трем предметам в один день с учетом уровня </a:t>
                      </a:r>
                      <a:r>
                        <a:rPr lang="ru-RU" sz="15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сложности учебных предметов</a:t>
                      </a:r>
                      <a:r>
                        <a:rPr lang="kk-KZ" sz="15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. Они</a:t>
                      </a:r>
                      <a:r>
                        <a:rPr lang="en-US" sz="15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не</a:t>
                      </a:r>
                      <a:r>
                        <a:rPr lang="en-US" sz="15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провод</a:t>
                      </a:r>
                      <a:r>
                        <a:rPr lang="kk-KZ" sz="15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я</a:t>
                      </a:r>
                      <a:r>
                        <a:rPr lang="en-US" sz="1500" kern="1200" dirty="0" err="1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тся</a:t>
                      </a:r>
                      <a:r>
                        <a:rPr lang="en-US" sz="15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в </a:t>
                      </a:r>
                      <a:r>
                        <a:rPr lang="en-US" sz="1500" kern="1200" dirty="0" err="1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последний</a:t>
                      </a:r>
                      <a:r>
                        <a:rPr lang="en-US" sz="15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день</a:t>
                      </a:r>
                      <a:r>
                        <a:rPr lang="en-US" sz="15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завершения</a:t>
                      </a:r>
                      <a:r>
                        <a:rPr lang="en-US" sz="15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500" kern="1200" dirty="0" err="1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четверти</a:t>
                      </a:r>
                      <a:r>
                        <a:rPr lang="en-US" sz="15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.</a:t>
                      </a:r>
                      <a:endParaRPr lang="ru-RU" sz="1500" kern="1200" dirty="0" smtClean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indent="447675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500" kern="1200" dirty="0" smtClean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indent="447675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500" kern="1200" dirty="0" smtClean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0" indent="447675" algn="just"/>
                      <a:endParaRPr lang="ru-RU" sz="15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kk-KZ" sz="15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14-6.</a:t>
                      </a:r>
                      <a:r>
                        <a:rPr lang="kk-KZ" sz="1500" i="1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kk-KZ" sz="15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Допускается проведение </a:t>
                      </a:r>
                      <a:r>
                        <a:rPr lang="ru-RU" sz="1500" kern="1200" dirty="0" err="1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суммативны</a:t>
                      </a:r>
                      <a:r>
                        <a:rPr lang="kk-KZ" sz="15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х</a:t>
                      </a:r>
                      <a:r>
                        <a:rPr lang="en-US" sz="15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 </a:t>
                      </a:r>
                      <a:r>
                        <a:rPr lang="ru-RU" sz="15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работ за четверть </a:t>
                      </a:r>
                      <a:r>
                        <a:rPr lang="kk-KZ" sz="1500" b="1" i="1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не более трех</a:t>
                      </a:r>
                      <a:r>
                        <a:rPr lang="kk-KZ" sz="1500" i="1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kk-KZ" sz="15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в один день с учетом уровня </a:t>
                      </a:r>
                      <a:r>
                        <a:rPr lang="ru-RU" sz="15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сложности учебных предметов</a:t>
                      </a:r>
                      <a:r>
                        <a:rPr lang="kk-KZ" sz="15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. Они</a:t>
                      </a:r>
                      <a:r>
                        <a:rPr lang="ru-RU" sz="15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не провод</a:t>
                      </a:r>
                      <a:r>
                        <a:rPr lang="kk-KZ" sz="15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я</a:t>
                      </a:r>
                      <a:r>
                        <a:rPr lang="ru-RU" sz="1500" kern="1200" dirty="0" err="1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тся</a:t>
                      </a:r>
                      <a:r>
                        <a:rPr lang="ru-RU" sz="15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в последний день завершения четверти.</a:t>
                      </a:r>
                    </a:p>
                    <a:p>
                      <a:pPr algn="just"/>
                      <a:endParaRPr lang="ru-RU" sz="1500" kern="12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49526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260648"/>
            <a:ext cx="7772400" cy="576063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solidFill>
                  <a:srgbClr val="002060"/>
                </a:solidFill>
              </a:rPr>
              <a:t> </a:t>
            </a:r>
            <a:endParaRPr lang="ru-RU" sz="3200" b="1" dirty="0">
              <a:solidFill>
                <a:srgbClr val="002060"/>
              </a:solidFill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919913"/>
              </p:ext>
            </p:extLst>
          </p:nvPr>
        </p:nvGraphicFramePr>
        <p:xfrm>
          <a:off x="323528" y="404204"/>
          <a:ext cx="8568952" cy="57760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044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644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92548">
                <a:tc>
                  <a:txBody>
                    <a:bodyPr/>
                    <a:lstStyle/>
                    <a:p>
                      <a:pPr marL="7620" indent="1797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Действующая редакция</a:t>
                      </a:r>
                      <a:endParaRPr lang="ru-RU" sz="1800" dirty="0"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2159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Предлагаемая редакция</a:t>
                      </a:r>
                      <a:endParaRPr lang="ru-RU" sz="1800" dirty="0"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47086">
                <a:tc>
                  <a:txBody>
                    <a:bodyPr/>
                    <a:lstStyle/>
                    <a:p>
                      <a:pPr marL="0" indent="447675" algn="just"/>
                      <a:endParaRPr lang="kk-KZ" sz="1500" kern="1200" dirty="0" smtClean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0" indent="447675" algn="just"/>
                      <a:r>
                        <a:rPr lang="kk-KZ" sz="15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24</a:t>
                      </a:r>
                      <a:r>
                        <a:rPr lang="ru-RU" sz="15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. Информация по итогам </a:t>
                      </a:r>
                      <a:r>
                        <a:rPr lang="ru-RU" sz="1500" b="1" strike="sngStrike" kern="1200" dirty="0" err="1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формативного</a:t>
                      </a:r>
                      <a:r>
                        <a:rPr lang="ru-RU" sz="1500" b="1" strike="sngStrike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kk-KZ" sz="1500" b="1" strike="sngStrike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и</a:t>
                      </a:r>
                      <a:r>
                        <a:rPr lang="kk-KZ" sz="15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5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суммативного оценивания предоставляется обучающимся</a:t>
                      </a:r>
                      <a:r>
                        <a:rPr lang="kk-KZ" sz="15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,</a:t>
                      </a:r>
                      <a:r>
                        <a:rPr lang="ru-RU" sz="15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родителям или законным представителям</a:t>
                      </a:r>
                      <a:r>
                        <a:rPr lang="kk-KZ" sz="15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ребенка</a:t>
                      </a:r>
                      <a:r>
                        <a:rPr lang="ru-RU" sz="15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в бумажном или электронном формате.</a:t>
                      </a:r>
                    </a:p>
                    <a:p>
                      <a:pPr marL="0" indent="447675" algn="just"/>
                      <a:r>
                        <a:rPr lang="ru-RU" sz="1500" b="1" strike="sngStrike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Результаты </a:t>
                      </a:r>
                      <a:r>
                        <a:rPr lang="ru-RU" sz="1500" b="1" strike="sngStrike" kern="1200" dirty="0" err="1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формативного</a:t>
                      </a:r>
                      <a:r>
                        <a:rPr lang="ru-RU" sz="1500" b="1" strike="sngStrike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оценивания  не учитываются при выставлении оценок за четверть и учебный год.</a:t>
                      </a:r>
                    </a:p>
                    <a:p>
                      <a:pPr marL="0" indent="447675" algn="just"/>
                      <a:endParaRPr lang="ru-RU" sz="1500" dirty="0" smtClean="0">
                        <a:solidFill>
                          <a:srgbClr val="00206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447675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500" kern="1200" dirty="0" smtClean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indent="447675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5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24</a:t>
                      </a:r>
                      <a:r>
                        <a:rPr lang="ru-RU" sz="15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. Информация по итогам суммативного оценивания предоставляется обучающимся</a:t>
                      </a:r>
                      <a:r>
                        <a:rPr lang="kk-KZ" sz="15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,</a:t>
                      </a:r>
                      <a:r>
                        <a:rPr lang="ru-RU" sz="15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родителям или законным представителям</a:t>
                      </a:r>
                      <a:r>
                        <a:rPr lang="kk-KZ" sz="15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ребенка</a:t>
                      </a:r>
                      <a:r>
                        <a:rPr lang="ru-RU" sz="15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в бумажном или электронном формате.</a:t>
                      </a:r>
                    </a:p>
                    <a:p>
                      <a:pPr marL="0" indent="447675" algn="just"/>
                      <a:endParaRPr lang="ru-RU" sz="1500" kern="12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47086">
                <a:tc>
                  <a:txBody>
                    <a:bodyPr/>
                    <a:lstStyle/>
                    <a:p>
                      <a:pPr marL="0" marR="0" indent="263525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500" kern="1200" dirty="0" smtClean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indent="263525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5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27. Годовая оценка по учебным предметам обучающимся 2-11 (12) классов выставляется на основании суммы результатов суммативного оценивания за разделы (сквозные темы) и четверти в процентном соотношении 50% на 50% и является итоговой оценкой.</a:t>
                      </a:r>
                      <a:endParaRPr lang="ru-RU" sz="1500" kern="1200" dirty="0" smtClean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447675" algn="just"/>
                      <a:endParaRPr lang="ru-RU" sz="1500" kern="1200" dirty="0" smtClean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0" indent="447675" algn="just"/>
                      <a:r>
                        <a:rPr lang="kk-KZ" sz="15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27. Годовая оценка по учебным предметам обучающимся 2-11 (12) классов выставляется </a:t>
                      </a:r>
                      <a:r>
                        <a:rPr lang="kk-KZ" sz="1500" b="1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как среднее арифметическое значение четвертных оценок с округлением к ближайшему целому,</a:t>
                      </a:r>
                      <a:r>
                        <a:rPr lang="kk-KZ" sz="15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и является итоговой оценкой.</a:t>
                      </a:r>
                      <a:endParaRPr lang="ru-RU" sz="1500" kern="1200" dirty="0" smtClean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0" indent="447675" algn="just"/>
                      <a:r>
                        <a:rPr lang="kk-KZ" sz="1500" b="1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Промежуточная аттестация по итогам учебного года не проводится.</a:t>
                      </a:r>
                      <a:endParaRPr lang="ru-RU" sz="1500" kern="12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74821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260648"/>
            <a:ext cx="7772400" cy="576063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solidFill>
                  <a:srgbClr val="002060"/>
                </a:solidFill>
              </a:rPr>
              <a:t> </a:t>
            </a:r>
            <a:endParaRPr lang="ru-RU" sz="32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5077293"/>
              </p:ext>
            </p:extLst>
          </p:nvPr>
        </p:nvGraphicFramePr>
        <p:xfrm>
          <a:off x="395536" y="188640"/>
          <a:ext cx="8424936" cy="5974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9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368152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Century Gothic" panose="020B0502020202020204" pitchFamily="34" charset="0"/>
                        </a:rPr>
                        <a:t>ПРИКАЗ от 9</a:t>
                      </a:r>
                      <a:r>
                        <a:rPr lang="ru-RU" sz="2000" baseline="0" dirty="0" smtClean="0">
                          <a:latin typeface="Century Gothic" panose="020B0502020202020204" pitchFamily="34" charset="0"/>
                        </a:rPr>
                        <a:t> февраля 2018 года № 47</a:t>
                      </a:r>
                      <a:endParaRPr lang="ru-RU" sz="2000" b="1" kern="1200" dirty="0" smtClean="0">
                        <a:solidFill>
                          <a:schemeClr val="lt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kk-KZ" sz="2000" b="1" kern="1200" dirty="0" smtClean="0">
                          <a:solidFill>
                            <a:schemeClr val="lt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«</a:t>
                      </a:r>
                      <a:r>
                        <a:rPr lang="ru-RU" sz="2000" b="1" kern="1200" dirty="0" smtClean="0">
                          <a:solidFill>
                            <a:schemeClr val="lt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О внесении</a:t>
                      </a:r>
                      <a:r>
                        <a:rPr lang="kk-KZ" sz="2000" b="1" kern="1200" dirty="0" smtClean="0">
                          <a:solidFill>
                            <a:schemeClr val="lt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изменений и дополнений</a:t>
                      </a:r>
                      <a:r>
                        <a:rPr lang="ru-RU" sz="2000" b="1" kern="1200" baseline="0" dirty="0" smtClean="0">
                          <a:solidFill>
                            <a:schemeClr val="lt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000" b="1" kern="1200" dirty="0" smtClean="0">
                          <a:solidFill>
                            <a:schemeClr val="lt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в приказ Министра образования и науки</a:t>
                      </a:r>
                      <a:r>
                        <a:rPr lang="ru-RU" sz="2000" b="1" kern="1200" baseline="0" dirty="0" smtClean="0">
                          <a:solidFill>
                            <a:schemeClr val="lt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000" b="1" kern="1200" dirty="0" smtClean="0">
                          <a:solidFill>
                            <a:schemeClr val="lt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Республики Казахстан от 18 марта</a:t>
                      </a:r>
                      <a:r>
                        <a:rPr lang="ru-RU" sz="2000" b="1" kern="1200" baseline="0" dirty="0" smtClean="0">
                          <a:solidFill>
                            <a:schemeClr val="lt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000" b="1" kern="1200" dirty="0" smtClean="0">
                          <a:solidFill>
                            <a:schemeClr val="lt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2008 года № 125 «Об утверждении Типовых правил проведения текущего </a:t>
                      </a:r>
                      <a:r>
                        <a:rPr lang="ru-RU" sz="2000" b="1" kern="1200" baseline="0" dirty="0" smtClean="0">
                          <a:solidFill>
                            <a:schemeClr val="lt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000" b="1" kern="1200" dirty="0" smtClean="0">
                          <a:solidFill>
                            <a:schemeClr val="lt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контроля успеваемости,</a:t>
                      </a:r>
                      <a:r>
                        <a:rPr lang="ru-RU" sz="2000" b="1" kern="1200" baseline="0" dirty="0" smtClean="0">
                          <a:solidFill>
                            <a:schemeClr val="lt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000" b="1" kern="1200" dirty="0" smtClean="0">
                          <a:solidFill>
                            <a:schemeClr val="lt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промежуточной </a:t>
                      </a:r>
                      <a:r>
                        <a:rPr lang="ru-RU" sz="2000" b="1" kern="1200" baseline="0" dirty="0" smtClean="0">
                          <a:solidFill>
                            <a:schemeClr val="lt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000" b="1" kern="1200" dirty="0" smtClean="0">
                          <a:solidFill>
                            <a:schemeClr val="lt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и итоговой аттестации обучающихся»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53800">
                <a:tc>
                  <a:txBody>
                    <a:bodyPr/>
                    <a:lstStyle/>
                    <a:p>
                      <a:pPr algn="just"/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     </a:t>
                      </a:r>
                      <a:endParaRPr lang="ru-RU" sz="2000" kern="1200" dirty="0" smtClean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342900" marR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ru-RU" sz="2000" b="1" i="1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Регламентирует деятельность </a:t>
                      </a:r>
                      <a:r>
                        <a:rPr lang="ru-RU" sz="20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учителя по организации процедур </a:t>
                      </a:r>
                      <a:r>
                        <a:rPr lang="ru-RU" sz="2000" b="0" i="0" kern="1200" dirty="0" err="1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суммативного</a:t>
                      </a:r>
                      <a:r>
                        <a:rPr lang="ru-RU" sz="2000" b="0" i="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оценивания. </a:t>
                      </a:r>
                    </a:p>
                    <a:p>
                      <a:pPr marL="342900" indent="-342900" algn="just">
                        <a:buAutoNum type="arabicPeriod"/>
                      </a:pPr>
                      <a:r>
                        <a:rPr lang="ru-RU" sz="2000" b="1" i="1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Уточняет этапы проведения </a:t>
                      </a:r>
                      <a:r>
                        <a:rPr lang="ru-RU" sz="20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суммативного оценивания по завершении определенного учебного раздела, сквозной темы  </a:t>
                      </a:r>
                      <a:endParaRPr lang="ru-RU" sz="2000" b="1" kern="1200" dirty="0" smtClean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342900" indent="-342900" algn="just">
                        <a:buAutoNum type="arabicPeriod"/>
                      </a:pPr>
                      <a:r>
                        <a:rPr lang="ru-RU" sz="2000" b="1" i="1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Минимизирует нагрузку </a:t>
                      </a:r>
                      <a:r>
                        <a:rPr lang="ru-RU" sz="20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обучающихся при проведении суммативного оценивания </a:t>
                      </a:r>
                    </a:p>
                    <a:p>
                      <a:pPr marL="342900" indent="-342900" algn="just">
                        <a:buAutoNum type="arabicPeriod"/>
                      </a:pPr>
                      <a:r>
                        <a:rPr lang="ru-RU" sz="2000" b="1" i="1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Уточняет процесс перехода </a:t>
                      </a:r>
                      <a:r>
                        <a:rPr lang="ru-RU" sz="20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обучающегося из одной школы в другую, в контексте передачи результатов за </a:t>
                      </a:r>
                      <a:r>
                        <a:rPr lang="ru-RU" sz="2000" kern="1200" dirty="0" err="1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суммативное</a:t>
                      </a:r>
                      <a:r>
                        <a:rPr lang="ru-RU" sz="20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оценивание  </a:t>
                      </a:r>
                      <a:endParaRPr lang="ru-RU" sz="2000" kern="1200" baseline="0" dirty="0" smtClean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0" indent="0" algn="just">
                        <a:buNone/>
                      </a:pPr>
                      <a:endParaRPr lang="ru-RU" sz="1800" kern="1200" dirty="0" smtClean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40629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260648"/>
            <a:ext cx="7772400" cy="576063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 </a:t>
            </a:r>
            <a:endParaRPr lang="ru-RU" sz="32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3737082"/>
              </p:ext>
            </p:extLst>
          </p:nvPr>
        </p:nvGraphicFramePr>
        <p:xfrm>
          <a:off x="251520" y="196025"/>
          <a:ext cx="8640960" cy="62768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84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624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73369">
                <a:tc>
                  <a:txBody>
                    <a:bodyPr/>
                    <a:lstStyle/>
                    <a:p>
                      <a:pPr marL="7620" indent="17970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Старая  </a:t>
                      </a:r>
                      <a:r>
                        <a:rPr lang="ru-RU" sz="1800" b="1" dirty="0"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редакция</a:t>
                      </a:r>
                      <a:endParaRPr lang="ru-RU" sz="1800" dirty="0"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2159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Новая  </a:t>
                      </a:r>
                      <a:r>
                        <a:rPr lang="ru-RU" sz="1800" b="1" dirty="0"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редакция</a:t>
                      </a:r>
                      <a:endParaRPr lang="ru-RU" sz="1800" dirty="0"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47086">
                <a:tc>
                  <a:txBody>
                    <a:bodyPr/>
                    <a:lstStyle/>
                    <a:p>
                      <a:pPr algn="ctr"/>
                      <a:r>
                        <a:rPr lang="kk-KZ" sz="1600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algn="ctr"/>
                      <a:r>
                        <a:rPr lang="kk-KZ" sz="1600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отсутствует </a:t>
                      </a:r>
                      <a:endParaRPr lang="ru-RU" sz="16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     </a:t>
                      </a:r>
                    </a:p>
                    <a:p>
                      <a:pPr marL="0" indent="442913" algn="just"/>
                      <a:r>
                        <a:rPr lang="ru-RU" sz="18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13. </a:t>
                      </a:r>
                      <a:r>
                        <a:rPr lang="ru-RU" sz="1800" b="1" i="1" kern="1200" dirty="0" err="1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Формативное</a:t>
                      </a:r>
                      <a:r>
                        <a:rPr lang="ru-RU" sz="1800" b="1" i="1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оценивание проводится для мониторинга достижений </a:t>
                      </a:r>
                      <a:r>
                        <a:rPr lang="ru-RU" sz="18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обучающимися целей обучения и дальнейшего выстраивания дифференцированной работы на уроке, включая итоги выполненной домашней работы и рекомендации педагога в письменной форме (в тетрадях или дневниках) или устно.</a:t>
                      </a:r>
                    </a:p>
                    <a:p>
                      <a:pPr marL="0" indent="442913" algn="just"/>
                      <a:endParaRPr lang="ru-RU" sz="1800" kern="1200" dirty="0" smtClean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0" indent="442913" algn="just"/>
                      <a:r>
                        <a:rPr lang="ru-RU" sz="18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13-1. При </a:t>
                      </a:r>
                      <a:r>
                        <a:rPr lang="ru-RU" sz="1800" kern="1200" dirty="0" err="1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формативном</a:t>
                      </a:r>
                      <a:r>
                        <a:rPr lang="ru-RU" sz="18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оценивании </a:t>
                      </a:r>
                      <a:r>
                        <a:rPr lang="ru-RU" sz="1800" b="1" i="1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педагог самостоятельно определяет количество обучающихся </a:t>
                      </a:r>
                      <a:r>
                        <a:rPr lang="ru-RU" sz="18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и частоту предоставления обратной связи.</a:t>
                      </a:r>
                    </a:p>
                    <a:p>
                      <a:pPr marL="0" indent="442913" algn="just"/>
                      <a:endParaRPr lang="ru-RU" sz="1800" kern="1200" dirty="0" smtClean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0" indent="442913" algn="just"/>
                      <a:r>
                        <a:rPr lang="ru-RU" sz="18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13-2. Результаты </a:t>
                      </a:r>
                      <a:r>
                        <a:rPr lang="ru-RU" sz="1800" b="1" i="1" kern="1200" dirty="0" err="1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формативного</a:t>
                      </a:r>
                      <a:r>
                        <a:rPr lang="ru-RU" sz="1800" b="1" i="1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оценивания не требуют распечатывания </a:t>
                      </a:r>
                      <a:r>
                        <a:rPr lang="ru-RU" sz="18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и дальнейшего хранения.</a:t>
                      </a:r>
                    </a:p>
                    <a:p>
                      <a:pPr marL="0" indent="442913" algn="just"/>
                      <a:r>
                        <a:rPr lang="ru-RU" sz="18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Предоставление результатов </a:t>
                      </a:r>
                      <a:r>
                        <a:rPr lang="ru-RU" sz="1800" kern="1200" dirty="0" err="1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формативного</a:t>
                      </a:r>
                      <a:r>
                        <a:rPr lang="ru-RU" sz="18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оценивания </a:t>
                      </a:r>
                      <a:r>
                        <a:rPr lang="ru-RU" sz="1800" b="1" i="1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осуществляется в тетрадях</a:t>
                      </a:r>
                      <a:r>
                        <a:rPr lang="ru-RU" sz="18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, в которых выполнена оцениваемая работа.</a:t>
                      </a:r>
                    </a:p>
                    <a:p>
                      <a:pPr algn="just"/>
                      <a:endParaRPr lang="ru-RU" sz="1800" kern="12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260648"/>
            <a:ext cx="7772400" cy="576063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 </a:t>
            </a:r>
            <a:endParaRPr lang="ru-RU" sz="32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0263278"/>
              </p:ext>
            </p:extLst>
          </p:nvPr>
        </p:nvGraphicFramePr>
        <p:xfrm>
          <a:off x="323528" y="404204"/>
          <a:ext cx="8568952" cy="60940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81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407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73369">
                <a:tc>
                  <a:txBody>
                    <a:bodyPr/>
                    <a:lstStyle/>
                    <a:p>
                      <a:pPr marL="7620" indent="17970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Старая  </a:t>
                      </a:r>
                      <a:r>
                        <a:rPr lang="ru-RU" sz="1800" b="1" dirty="0"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редакция</a:t>
                      </a:r>
                      <a:endParaRPr lang="ru-RU" sz="1800" dirty="0"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2159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Новая редакция</a:t>
                      </a:r>
                      <a:endParaRPr lang="ru-RU" sz="1800" dirty="0"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47086">
                <a:tc>
                  <a:txBody>
                    <a:bodyPr/>
                    <a:lstStyle/>
                    <a:p>
                      <a:pPr algn="ctr"/>
                      <a:r>
                        <a:rPr lang="kk-KZ" sz="1500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отсутствует </a:t>
                      </a:r>
                      <a:endParaRPr lang="ru-RU" sz="15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5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14. </a:t>
                      </a:r>
                      <a:r>
                        <a:rPr lang="ru-RU" sz="1500" b="1" i="1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Текущий контроль успеваемости обучающихся проводится педагогами в форме суммативного оценивания </a:t>
                      </a:r>
                      <a:r>
                        <a:rPr lang="ru-RU" sz="15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для определения и фиксирования уровня усвоения содержания учебного материала по завершении четверти, изучения разделов (сквозных тем). </a:t>
                      </a:r>
                    </a:p>
                    <a:p>
                      <a:pPr algn="just"/>
                      <a:r>
                        <a:rPr lang="ru-RU" sz="1500" kern="1200" dirty="0" err="1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Суммативное</a:t>
                      </a:r>
                      <a:r>
                        <a:rPr lang="ru-RU" sz="15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оценивание проводится с третьей четверти в 1 классе, с первой четверти учебного года во 2-11 (12) классах.</a:t>
                      </a:r>
                    </a:p>
                    <a:p>
                      <a:pPr algn="just"/>
                      <a:endParaRPr lang="ru-RU" sz="1500" kern="1200" dirty="0" smtClean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algn="just"/>
                      <a:r>
                        <a:rPr lang="ru-RU" sz="15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14-1. По результатам суммативного оценивания за раздел/сквозную тему (далее - СОР) обучающимся </a:t>
                      </a:r>
                      <a:r>
                        <a:rPr lang="ru-RU" sz="1500" b="1" i="1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выставляются баллы</a:t>
                      </a:r>
                      <a:r>
                        <a:rPr lang="ru-RU" sz="15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, которые учитываются при оценивании учебных достижений за четверть.</a:t>
                      </a:r>
                    </a:p>
                    <a:p>
                      <a:pPr algn="just"/>
                      <a:endParaRPr lang="ru-RU" sz="1500" kern="1200" dirty="0" smtClean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algn="just"/>
                      <a:r>
                        <a:rPr lang="ru-RU" sz="15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14-2. </a:t>
                      </a:r>
                      <a:r>
                        <a:rPr lang="ru-RU" sz="1500" b="1" i="1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Максимальный балл за СОР</a:t>
                      </a:r>
                      <a:r>
                        <a:rPr lang="ru-RU" sz="15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, форма (контрольная, практическая или творческая работа, проект, устный опрос, эссе), урок проведения СОР и время на выполнение СОР не регламентируются.</a:t>
                      </a:r>
                    </a:p>
                    <a:p>
                      <a:pPr algn="just"/>
                      <a:endParaRPr lang="ru-RU" sz="1500" kern="1200" dirty="0" smtClean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algn="just"/>
                      <a:r>
                        <a:rPr lang="ru-RU" sz="15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14-3. При выставлении итогового балла за СОР и </a:t>
                      </a:r>
                      <a:r>
                        <a:rPr lang="ru-RU" sz="1500" kern="1200" dirty="0" err="1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суммативные</a:t>
                      </a:r>
                      <a:r>
                        <a:rPr lang="ru-RU" sz="15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работы за четверть </a:t>
                      </a:r>
                      <a:r>
                        <a:rPr lang="ru-RU" sz="1500" b="1" i="1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не учитываются помарки</a:t>
                      </a:r>
                      <a:r>
                        <a:rPr lang="ru-RU" sz="15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, а также качество оформления условий учебных заданий и задач.</a:t>
                      </a:r>
                    </a:p>
                    <a:p>
                      <a:pPr algn="just"/>
                      <a:endParaRPr lang="ru-RU" sz="1500" kern="1200" dirty="0" smtClean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algn="just"/>
                      <a:r>
                        <a:rPr lang="ru-RU" sz="15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14-4. При учебной нагрузке </a:t>
                      </a:r>
                      <a:r>
                        <a:rPr lang="ru-RU" sz="1500" b="1" i="1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 час в неделю СОР </a:t>
                      </a:r>
                      <a:r>
                        <a:rPr lang="ru-RU" sz="15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проводится не более двух раз в четверти.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260648"/>
            <a:ext cx="7772400" cy="576063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 </a:t>
            </a:r>
            <a:endParaRPr lang="ru-RU" sz="32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0375728"/>
              </p:ext>
            </p:extLst>
          </p:nvPr>
        </p:nvGraphicFramePr>
        <p:xfrm>
          <a:off x="323528" y="404204"/>
          <a:ext cx="8640960" cy="59416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81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127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73369">
                <a:tc>
                  <a:txBody>
                    <a:bodyPr/>
                    <a:lstStyle/>
                    <a:p>
                      <a:pPr marL="7620" indent="17970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Старая  </a:t>
                      </a:r>
                      <a:r>
                        <a:rPr lang="ru-RU" sz="1800" b="1" dirty="0"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редакция</a:t>
                      </a:r>
                      <a:endParaRPr lang="ru-RU" sz="1800" dirty="0"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2159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Новая  </a:t>
                      </a:r>
                      <a:r>
                        <a:rPr lang="ru-RU" sz="1800" b="1" dirty="0"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редакция</a:t>
                      </a:r>
                      <a:endParaRPr lang="ru-RU" sz="1800" dirty="0"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47086">
                <a:tc>
                  <a:txBody>
                    <a:bodyPr/>
                    <a:lstStyle/>
                    <a:p>
                      <a:pPr algn="ctr"/>
                      <a:r>
                        <a:rPr lang="kk-KZ" sz="1600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отсутствует </a:t>
                      </a:r>
                      <a:endParaRPr lang="ru-RU" sz="16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14-5. </a:t>
                      </a:r>
                      <a:r>
                        <a:rPr lang="ru-RU" sz="1600" b="1" i="1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Разделы/сквозные темы объеди</a:t>
                      </a:r>
                      <a:r>
                        <a:rPr lang="ru-RU" sz="16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няются с учетом специфики тем и количества целей обучения при изучении трех и более разделов/сквозных тем в четверти.</a:t>
                      </a:r>
                    </a:p>
                    <a:p>
                      <a:pPr algn="just"/>
                      <a:r>
                        <a:rPr lang="ru-RU" sz="16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СОР проводится один раз во второй половине четверти, не менее чем за две недели до ее завершения, при изучении одного раздела (сквозной темы) в четверти. Разрешается его проведение в два этапа.</a:t>
                      </a:r>
                    </a:p>
                    <a:p>
                      <a:pPr algn="just"/>
                      <a:r>
                        <a:rPr lang="ru-RU" sz="16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14-6. Допускается </a:t>
                      </a:r>
                      <a:r>
                        <a:rPr lang="ru-RU" sz="1600" b="1" i="1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проведение </a:t>
                      </a:r>
                      <a:r>
                        <a:rPr lang="ru-RU" sz="1600" b="1" i="1" kern="1200" dirty="0" err="1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суммативных</a:t>
                      </a:r>
                      <a:r>
                        <a:rPr lang="ru-RU" sz="1600" b="1" i="1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работ за четверть по трем предметам </a:t>
                      </a:r>
                      <a:r>
                        <a:rPr lang="ru-RU" sz="16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в один день с учетом уровня сложности учебных предметов. Они не проводятся в последний день завершения </a:t>
                      </a:r>
                      <a:r>
                        <a:rPr lang="ru-RU" sz="16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четверти</a:t>
                      </a:r>
                      <a:endParaRPr lang="ru-RU" sz="1600" kern="1200" dirty="0" smtClean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algn="just"/>
                      <a:r>
                        <a:rPr lang="ru-RU" sz="16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14-7. При оценивании обучающихся на дому учитель </a:t>
                      </a:r>
                      <a:r>
                        <a:rPr lang="ru-RU" sz="1600" b="1" i="1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разрабатывает дифференцированные и/или индивидуальные задания </a:t>
                      </a:r>
                      <a:r>
                        <a:rPr lang="ru-RU" sz="16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с учетом учебной нагрузки обучающегося на дому и изученного им учебного материала.</a:t>
                      </a:r>
                    </a:p>
                    <a:p>
                      <a:pPr algn="just"/>
                      <a:r>
                        <a:rPr lang="ru-RU" sz="16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14-8. При оценивании обучающихся с особыми образовательными потребностями </a:t>
                      </a:r>
                      <a:r>
                        <a:rPr lang="ru-RU" sz="1600" b="1" i="1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учитель использует дифференцированные и/или индивидуальные задания</a:t>
                      </a:r>
                      <a:r>
                        <a:rPr lang="ru-RU" sz="16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, а также вносит изменения в критерии оценивания с учетом особенностей обучающегося.</a:t>
                      </a:r>
                      <a:endParaRPr lang="ru-RU" sz="1600" kern="12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260648"/>
            <a:ext cx="7772400" cy="576063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 </a:t>
            </a:r>
            <a:endParaRPr lang="ru-RU" sz="32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3317115"/>
              </p:ext>
            </p:extLst>
          </p:nvPr>
        </p:nvGraphicFramePr>
        <p:xfrm>
          <a:off x="323528" y="404204"/>
          <a:ext cx="8568952" cy="58606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4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484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48532">
                <a:tc>
                  <a:txBody>
                    <a:bodyPr/>
                    <a:lstStyle/>
                    <a:p>
                      <a:pPr marL="7620" indent="17970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Старая  </a:t>
                      </a:r>
                      <a:r>
                        <a:rPr lang="ru-RU" sz="1800" b="1" dirty="0"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редакция</a:t>
                      </a:r>
                      <a:endParaRPr lang="ru-RU" sz="1800" dirty="0"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2159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Новая  </a:t>
                      </a:r>
                      <a:r>
                        <a:rPr lang="ru-RU" sz="1800" b="1" dirty="0"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редакция</a:t>
                      </a:r>
                      <a:endParaRPr lang="ru-RU" sz="1800" dirty="0"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47086">
                <a:tc>
                  <a:txBody>
                    <a:bodyPr/>
                    <a:lstStyle/>
                    <a:p>
                      <a:pPr algn="just"/>
                      <a:endParaRPr lang="kk-KZ" sz="1500" kern="1200" dirty="0" smtClean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algn="just"/>
                      <a:r>
                        <a:rPr lang="kk-KZ" sz="1500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kk-KZ" sz="15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20. </a:t>
                      </a:r>
                      <a:r>
                        <a:rPr lang="ru-RU" sz="15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В случае отсутствия обучающегося </a:t>
                      </a:r>
                      <a:r>
                        <a:rPr lang="ru-RU" sz="1500" b="1" i="1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до двух недель</a:t>
                      </a:r>
                      <a:r>
                        <a:rPr lang="ru-RU" sz="1500" i="1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5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по уважительной причине (по состоянию здоровья, смерть близких родственников, участие в конференциях, олимпиадах и конкурсах научных проектов (научных соревнованиях)), обучающийся проходит </a:t>
                      </a:r>
                      <a:r>
                        <a:rPr lang="ru-RU" sz="1500" kern="1200" dirty="0" err="1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суммативное</a:t>
                      </a:r>
                      <a:r>
                        <a:rPr lang="ru-RU" sz="15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оценивание </a:t>
                      </a:r>
                      <a:r>
                        <a:rPr lang="ru-RU" sz="1500" b="1" i="1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после прибытия в организацию среднего образования (далее – школа)</a:t>
                      </a:r>
                      <a:r>
                        <a:rPr lang="ru-RU" sz="1500" i="1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500" b="1" i="1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в течение двух недель</a:t>
                      </a:r>
                      <a:r>
                        <a:rPr lang="ru-RU" sz="1500" i="1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5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по индивидуальному графику, составленному школой.</a:t>
                      </a:r>
                    </a:p>
                    <a:p>
                      <a:pPr algn="just"/>
                      <a:endParaRPr lang="ru-RU" sz="1500" kern="1200" dirty="0" smtClean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180975" algn="just"/>
                      <a:endParaRPr lang="ru-RU" sz="1500" kern="1200" dirty="0" smtClean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0" indent="180975" algn="just"/>
                      <a:r>
                        <a:rPr lang="ru-RU" sz="15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20. Обучающийся при отсутствии (по состоянию здоровья, смерть близких родственников, участие в конференциях, олимпиадах и конкурсах научных проектов (научных соревнованиях)) </a:t>
                      </a:r>
                      <a:r>
                        <a:rPr lang="ru-RU" sz="1500" b="1" i="1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проходит </a:t>
                      </a:r>
                      <a:r>
                        <a:rPr lang="ru-RU" sz="1500" b="1" i="1" kern="1200" dirty="0" err="1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суммативное</a:t>
                      </a:r>
                      <a:r>
                        <a:rPr lang="ru-RU" sz="1500" b="1" i="1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оценивание по индивидуальному графику.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47086">
                <a:tc>
                  <a:txBody>
                    <a:bodyPr/>
                    <a:lstStyle/>
                    <a:p>
                      <a:pPr algn="just"/>
                      <a:endParaRPr lang="kk-KZ" sz="1500" kern="1200" dirty="0" smtClean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algn="just"/>
                      <a:r>
                        <a:rPr lang="kk-KZ" sz="15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23</a:t>
                      </a:r>
                      <a:r>
                        <a:rPr lang="ru-RU" sz="15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. Результаты суммативного оценивания обучающихся в виде баллов </a:t>
                      </a:r>
                      <a:r>
                        <a:rPr lang="ru-RU" sz="1500" b="1" i="1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переводятся в четвертную и годовую оценки по </a:t>
                      </a:r>
                      <a:r>
                        <a:rPr lang="kk-KZ" sz="1500" b="1" i="1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ш</a:t>
                      </a:r>
                      <a:r>
                        <a:rPr lang="ru-RU" sz="1500" b="1" i="1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кале перевода баллов </a:t>
                      </a:r>
                      <a:r>
                        <a:rPr lang="ru-RU" sz="15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в </a:t>
                      </a:r>
                      <a:r>
                        <a:rPr lang="ru-RU" sz="15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оценки. </a:t>
                      </a:r>
                      <a:endParaRPr lang="ru-RU" sz="15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2667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kk-KZ" sz="15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marR="0" indent="2667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23. Результаты суммативного оценивания обучающихся в виде баллов </a:t>
                      </a:r>
                      <a:r>
                        <a:rPr lang="ru-RU" sz="1500" b="1" i="1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выставляются в журнал</a:t>
                      </a:r>
                      <a:r>
                        <a:rPr lang="ru-RU" sz="1500" i="1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500" b="1" i="1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(бумажный/электронный)</a:t>
                      </a:r>
                      <a:r>
                        <a:rPr lang="ru-RU" sz="1500" i="1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500" b="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и</a:t>
                      </a:r>
                      <a:r>
                        <a:rPr lang="ru-RU" sz="1500" b="1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5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переводятся в четвертную и годовую оценки по шкале перевода </a:t>
                      </a:r>
                      <a:r>
                        <a:rPr lang="ru-RU" sz="15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баллов.</a:t>
                      </a:r>
                      <a:endParaRPr lang="ru-RU" sz="1500" kern="1200" dirty="0" smtClean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indent="2667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500" kern="1200" dirty="0" smtClean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260648"/>
            <a:ext cx="7772400" cy="576063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 </a:t>
            </a:r>
            <a:endParaRPr lang="ru-RU" sz="32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3758286"/>
              </p:ext>
            </p:extLst>
          </p:nvPr>
        </p:nvGraphicFramePr>
        <p:xfrm>
          <a:off x="251520" y="167025"/>
          <a:ext cx="8640960" cy="60977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4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204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85711">
                <a:tc>
                  <a:txBody>
                    <a:bodyPr/>
                    <a:lstStyle/>
                    <a:p>
                      <a:pPr marL="7620" indent="17970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Старая </a:t>
                      </a:r>
                      <a:r>
                        <a:rPr lang="ru-RU" sz="1800" b="1" dirty="0"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редакция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2159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Новая  </a:t>
                      </a:r>
                      <a:r>
                        <a:rPr lang="ru-RU" sz="1800" b="1" dirty="0"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редакция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47086">
                <a:tc>
                  <a:txBody>
                    <a:bodyPr/>
                    <a:lstStyle/>
                    <a:p>
                      <a:pPr algn="just"/>
                      <a:r>
                        <a:rPr lang="ru-RU" sz="1500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      </a:t>
                      </a:r>
                      <a:r>
                        <a:rPr lang="kk-KZ" sz="15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27. Годовая оценка по предметам обучающихся 2-11 (12) классов выставляется на основании суммы результатов суммативного оценивания за разделы (сквозные темы) и четверти в процентном соотношении 50% на 50%.</a:t>
                      </a:r>
                      <a:endParaRPr lang="ru-RU" sz="1500" kern="1200" dirty="0" smtClean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algn="just"/>
                      <a:r>
                        <a:rPr lang="ru-RU" sz="1500" b="1" i="1" u="none" strike="noStrike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Итоговая оценка обучающегося по учебным предметам в 5-11</a:t>
                      </a:r>
                      <a:r>
                        <a:rPr lang="kk-KZ" sz="1500" b="1" i="1" u="none" strike="noStrike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</a:t>
                      </a:r>
                      <a:br>
                        <a:rPr lang="kk-KZ" sz="1500" b="1" i="1" u="none" strike="noStrike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</a:br>
                      <a:r>
                        <a:rPr lang="ru-RU" sz="1500" b="1" i="1" u="none" strike="noStrike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(12) класс</a:t>
                      </a:r>
                      <a:r>
                        <a:rPr lang="kk-KZ" sz="1500" b="1" i="1" u="none" strike="noStrike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ах </a:t>
                      </a:r>
                      <a:r>
                        <a:rPr lang="ru-RU" sz="1500" b="1" i="1" u="none" strike="noStrike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выставляется на основании годовых и экзаменационных оценок.</a:t>
                      </a:r>
                    </a:p>
                    <a:p>
                      <a:pPr algn="just"/>
                      <a:endParaRPr lang="ru-RU" sz="1500" kern="1200" dirty="0" smtClean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266700" algn="just"/>
                      <a:r>
                        <a:rPr lang="ru-RU" sz="1500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kk-KZ" sz="15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27. Годовая оценка по </a:t>
                      </a:r>
                      <a:r>
                        <a:rPr lang="kk-KZ" sz="1500" b="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учебным</a:t>
                      </a:r>
                      <a:r>
                        <a:rPr lang="kk-KZ" sz="15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предметам обучающимся 2-11 (12) классов выставляется на основании </a:t>
                      </a:r>
                      <a:r>
                        <a:rPr lang="kk-KZ" sz="1500" b="1" i="1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суммы результатов суммативного оценивания </a:t>
                      </a:r>
                      <a:r>
                        <a:rPr lang="kk-KZ" sz="15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за разделы (сквозные темы) и четверти в процентном соотношении 50% на 50% и </a:t>
                      </a:r>
                      <a:r>
                        <a:rPr lang="kk-KZ" sz="1500" b="1" i="1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является итоговой оценкой</a:t>
                      </a:r>
                      <a:r>
                        <a:rPr lang="kk-KZ" sz="1500" b="1" i="1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marL="0" indent="266700" algn="just"/>
                      <a:endParaRPr lang="ru-RU" sz="1500" i="1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47086">
                <a:tc>
                  <a:txBody>
                    <a:bodyPr/>
                    <a:lstStyle/>
                    <a:p>
                      <a:pPr algn="just"/>
                      <a:r>
                        <a:rPr lang="ru-RU" sz="1500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      </a:t>
                      </a:r>
                      <a:r>
                        <a:rPr lang="kk-KZ" sz="15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31. </a:t>
                      </a:r>
                      <a:r>
                        <a:rPr lang="ru-RU" sz="15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При переводе обучающегося из одной школы в другую его результаты за </a:t>
                      </a:r>
                      <a:r>
                        <a:rPr lang="ru-RU" sz="1500" kern="1200" dirty="0" err="1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суммативное</a:t>
                      </a:r>
                      <a:r>
                        <a:rPr lang="ru-RU" sz="15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оценивание (максимальные баллы суммативного оценивания за разделы (сквозные темы) и четверть) оформляются выпиской из электронного (бумажного) журнала, заверяются подписью директора, печатью школы и выдаются вместе с личным делом ученика.</a:t>
                      </a:r>
                    </a:p>
                    <a:p>
                      <a:pPr algn="just"/>
                      <a:endParaRPr lang="ru-RU" sz="15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266700" algn="just"/>
                      <a:r>
                        <a:rPr lang="kk-KZ" sz="15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31. </a:t>
                      </a:r>
                      <a:r>
                        <a:rPr lang="ru-RU" sz="15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При переводе обучающегося из одной школы в другую </a:t>
                      </a:r>
                      <a:r>
                        <a:rPr lang="ru-RU" sz="1500" b="1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в течение учебного года</a:t>
                      </a:r>
                      <a:r>
                        <a:rPr lang="ru-RU" sz="15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его результаты суммативного оценивания (максимальные баллы суммативного оценивания за разделы (сквозные темы) и четверть)  оформляются выпиской из электронного (бумажного) журнала, заверяются подписью директора, печатью школы и выдаются вместе с личным делом обучающегося</a:t>
                      </a:r>
                      <a:r>
                        <a:rPr lang="kk-KZ" sz="15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.</a:t>
                      </a:r>
                      <a:endParaRPr lang="ru-RU" sz="15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260648"/>
            <a:ext cx="7772400" cy="576063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 </a:t>
            </a:r>
            <a:endParaRPr lang="ru-RU" sz="32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4589095"/>
              </p:ext>
            </p:extLst>
          </p:nvPr>
        </p:nvGraphicFramePr>
        <p:xfrm>
          <a:off x="323528" y="404204"/>
          <a:ext cx="8280920" cy="60960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63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446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92548">
                <a:tc>
                  <a:txBody>
                    <a:bodyPr/>
                    <a:lstStyle/>
                    <a:p>
                      <a:pPr marL="7620" indent="17970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Старая</a:t>
                      </a:r>
                      <a:r>
                        <a:rPr lang="ru-RU" sz="1800" b="1" baseline="0" dirty="0" smtClean="0"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 редакция</a:t>
                      </a:r>
                      <a:endParaRPr lang="ru-RU" sz="1800" dirty="0"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2159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Новая редакция</a:t>
                      </a:r>
                      <a:endParaRPr lang="ru-RU" sz="1800" dirty="0"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47086">
                <a:tc>
                  <a:txBody>
                    <a:bodyPr/>
                    <a:lstStyle/>
                    <a:p>
                      <a:pPr algn="ctr"/>
                      <a:r>
                        <a:rPr lang="kk-KZ" sz="1600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отсутствует </a:t>
                      </a:r>
                      <a:endParaRPr lang="ru-RU" sz="16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kk-KZ" sz="16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39-1. </a:t>
                      </a:r>
                      <a:r>
                        <a:rPr lang="ru-RU" sz="1600" b="1" i="1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Итоговая аттестация для обучающихся </a:t>
                      </a:r>
                      <a:r>
                        <a:rPr lang="kk-KZ" sz="1600" b="1" i="1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11 класса специализированных музыкальных школ-интернатов </a:t>
                      </a:r>
                      <a:r>
                        <a:rPr lang="ru-RU" sz="16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проводится в форме</a:t>
                      </a:r>
                      <a:r>
                        <a:rPr lang="kk-KZ" sz="16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:</a:t>
                      </a:r>
                      <a:endParaRPr lang="ru-RU" sz="1600" kern="1200" dirty="0" smtClean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algn="just"/>
                      <a:r>
                        <a:rPr lang="ru-RU" sz="16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1) письменного экзамена по родному языку и литературе (язык обучения) в форме эссе;</a:t>
                      </a:r>
                    </a:p>
                    <a:p>
                      <a:pPr algn="just"/>
                      <a:r>
                        <a:rPr lang="ru-RU" sz="16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2) письменного экзамена по алгебре и началам анализа</a:t>
                      </a:r>
                      <a:r>
                        <a:rPr lang="kk-KZ" sz="16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algn="just"/>
                      <a:endParaRPr lang="ru-RU" sz="1600" kern="1200" dirty="0" smtClean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47086">
                <a:tc>
                  <a:txBody>
                    <a:bodyPr/>
                    <a:lstStyle/>
                    <a:p>
                      <a:pPr algn="ctr"/>
                      <a:endParaRPr lang="ru-RU" sz="16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kk-KZ" sz="16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39-2. </a:t>
                      </a:r>
                      <a:r>
                        <a:rPr lang="kk-KZ" sz="1600" b="1" i="1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Итоговая аттестация для обучающихся </a:t>
                      </a:r>
                      <a:r>
                        <a:rPr lang="ru-RU" sz="1600" b="1" i="1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</a:t>
                      </a:r>
                      <a:r>
                        <a:rPr lang="kk-KZ" sz="1600" b="1" i="1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</a:t>
                      </a:r>
                      <a:r>
                        <a:rPr lang="ru-RU" sz="1600" b="1" i="1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класс</a:t>
                      </a:r>
                      <a:r>
                        <a:rPr lang="kk-KZ" sz="1600" b="1" i="1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а специализированных музыкальных школ-интернатов</a:t>
                      </a:r>
                      <a:r>
                        <a:rPr lang="kk-KZ" sz="16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проводится в форме</a:t>
                      </a:r>
                      <a:r>
                        <a:rPr lang="ru-RU" sz="16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:</a:t>
                      </a:r>
                    </a:p>
                    <a:p>
                      <a:pPr algn="just"/>
                      <a:r>
                        <a:rPr lang="kk-KZ" sz="16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</a:t>
                      </a:r>
                      <a:r>
                        <a:rPr lang="ru-RU" sz="16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) устного экзамена по истории Казахстана;</a:t>
                      </a:r>
                    </a:p>
                    <a:p>
                      <a:pPr algn="just"/>
                      <a:r>
                        <a:rPr lang="kk-KZ" sz="16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</a:t>
                      </a:r>
                      <a:r>
                        <a:rPr lang="ru-RU" sz="16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) тестирования по казахскому языку в школах с русским язык</a:t>
                      </a:r>
                      <a:r>
                        <a:rPr lang="kk-KZ" sz="16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о</a:t>
                      </a:r>
                      <a:r>
                        <a:rPr lang="ru-RU" sz="16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м обучения и тестирования по русскому языку в школах с казахским языком обучения;</a:t>
                      </a:r>
                    </a:p>
                    <a:p>
                      <a:pPr algn="just"/>
                      <a:r>
                        <a:rPr lang="kk-KZ" sz="16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</a:t>
                      </a:r>
                      <a:r>
                        <a:rPr lang="ru-RU" sz="16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) </a:t>
                      </a:r>
                      <a:r>
                        <a:rPr lang="ru-RU" sz="1600" kern="1200" dirty="0" err="1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тестировани</a:t>
                      </a:r>
                      <a:r>
                        <a:rPr lang="kk-KZ" sz="16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я </a:t>
                      </a:r>
                      <a:r>
                        <a:rPr lang="ru-RU" sz="16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по выбору</a:t>
                      </a:r>
                      <a:r>
                        <a:rPr lang="kk-KZ" sz="16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предмета (</a:t>
                      </a:r>
                      <a:r>
                        <a:rPr lang="ru-RU" sz="1600" b="0" i="0" u="none" strike="noStrike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физика, химия, биология, география, геометрия, всемирная история, литература, иностранный язык (английский, французский, немецкий), информатика</a:t>
                      </a:r>
                      <a:r>
                        <a:rPr lang="kk-KZ" sz="1600" b="0" i="0" u="none" strike="noStrike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).</a:t>
                      </a:r>
                      <a:endParaRPr lang="ru-RU" sz="1600" kern="1200" dirty="0" smtClean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98087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260648"/>
            <a:ext cx="7772400" cy="576063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 </a:t>
            </a:r>
            <a:endParaRPr lang="ru-RU" sz="32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503055"/>
              </p:ext>
            </p:extLst>
          </p:nvPr>
        </p:nvGraphicFramePr>
        <p:xfrm>
          <a:off x="611560" y="404204"/>
          <a:ext cx="7776864" cy="58217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193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574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92548">
                <a:tc>
                  <a:txBody>
                    <a:bodyPr/>
                    <a:lstStyle/>
                    <a:p>
                      <a:pPr marL="7620" indent="17970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Старая </a:t>
                      </a:r>
                      <a:r>
                        <a:rPr lang="ru-RU" sz="1800" b="1" dirty="0"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редакция</a:t>
                      </a:r>
                      <a:endParaRPr lang="ru-RU" sz="1800" dirty="0"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2159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Новая </a:t>
                      </a:r>
                      <a:r>
                        <a:rPr lang="ru-RU" sz="1800" b="1" dirty="0"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редакция</a:t>
                      </a:r>
                      <a:endParaRPr lang="ru-RU" sz="1800" dirty="0"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47086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k-KZ" sz="1800" kern="1200" dirty="0" smtClean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42</a:t>
                      </a:r>
                      <a:r>
                        <a:rPr lang="ru-RU" sz="18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. Освобождение обучающихся </a:t>
                      </a:r>
                      <a:r>
                        <a:rPr lang="ru-RU" sz="1800" b="1" i="1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по состоянию здоровья </a:t>
                      </a:r>
                      <a:r>
                        <a:rPr lang="ru-RU" sz="18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от </a:t>
                      </a:r>
                      <a:r>
                        <a:rPr lang="kk-KZ" sz="18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учебных предметов «Т</a:t>
                      </a:r>
                      <a:r>
                        <a:rPr lang="ru-RU" sz="1800" kern="1200" dirty="0" err="1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ехнологи</a:t>
                      </a:r>
                      <a:r>
                        <a:rPr lang="kk-KZ" sz="18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я» (Художественный труд), «Начальная военная подготовка»</a:t>
                      </a:r>
                      <a:r>
                        <a:rPr lang="kk-KZ" sz="1800" b="1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kk-KZ" sz="18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(«Начальная военная и технологическая подготовка») и (</a:t>
                      </a:r>
                      <a:r>
                        <a:rPr lang="ru-RU" sz="18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и</a:t>
                      </a:r>
                      <a:r>
                        <a:rPr lang="kk-KZ" sz="18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ли) </a:t>
                      </a:r>
                      <a:r>
                        <a:rPr lang="ru-RU" sz="18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«</a:t>
                      </a:r>
                      <a:r>
                        <a:rPr lang="ru-RU" sz="1800" kern="1200" dirty="0" err="1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Физическ</a:t>
                      </a:r>
                      <a:r>
                        <a:rPr lang="kk-KZ" sz="18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ая</a:t>
                      </a:r>
                      <a:r>
                        <a:rPr lang="ru-RU" sz="18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культур</a:t>
                      </a:r>
                      <a:r>
                        <a:rPr lang="kk-KZ" sz="18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а»</a:t>
                      </a:r>
                      <a:r>
                        <a:rPr lang="ru-RU" sz="18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не влияет на их перевод в следующие классы и допуск к итоговой аттестации.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kern="1200" dirty="0" smtClean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kern="1200" dirty="0" smtClean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kern="1200" dirty="0" smtClean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355600" algn="just"/>
                      <a:endParaRPr lang="kk-KZ" sz="1800" kern="1200" dirty="0" smtClean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0" indent="355600" algn="just"/>
                      <a:endParaRPr lang="kk-KZ" sz="1800" kern="1200" dirty="0" smtClean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0" indent="355600" algn="just"/>
                      <a:r>
                        <a:rPr lang="kk-KZ" sz="18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42</a:t>
                      </a:r>
                      <a:r>
                        <a:rPr lang="ru-RU" sz="18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. Освобождение обучающихся от </a:t>
                      </a:r>
                      <a:r>
                        <a:rPr lang="kk-KZ" sz="18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учебных предметов «Т</a:t>
                      </a:r>
                      <a:r>
                        <a:rPr lang="ru-RU" sz="1800" kern="1200" dirty="0" err="1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ехнологи</a:t>
                      </a:r>
                      <a:r>
                        <a:rPr lang="kk-KZ" sz="18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я», (Художественный труд), «Начальная военная подготовка»</a:t>
                      </a:r>
                      <a:r>
                        <a:rPr lang="kk-KZ" sz="1800" b="1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kk-KZ" sz="18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(«Начальная военная и технологическая подготовка») и </a:t>
                      </a:r>
                      <a:r>
                        <a:rPr lang="ru-RU" sz="18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«</a:t>
                      </a:r>
                      <a:r>
                        <a:rPr lang="ru-RU" sz="1800" kern="1200" dirty="0" err="1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Физическ</a:t>
                      </a:r>
                      <a:r>
                        <a:rPr lang="kk-KZ" sz="18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ая</a:t>
                      </a:r>
                      <a:r>
                        <a:rPr lang="ru-RU" sz="18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культур</a:t>
                      </a:r>
                      <a:r>
                        <a:rPr lang="kk-KZ" sz="18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а», </a:t>
                      </a:r>
                      <a:r>
                        <a:rPr lang="ru-RU" sz="1800" b="1" i="1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в </a:t>
                      </a:r>
                      <a:r>
                        <a:rPr lang="kk-KZ" sz="1800" b="1" i="1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порядке, установленном законодательством Республики Казахстан, </a:t>
                      </a:r>
                      <a:r>
                        <a:rPr lang="ru-RU" sz="1800" b="1" i="1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не влияет на </a:t>
                      </a:r>
                      <a:r>
                        <a:rPr lang="kk-KZ" sz="1800" b="1" i="1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успеваемость</a:t>
                      </a:r>
                      <a:r>
                        <a:rPr lang="ru-RU" sz="1800" b="1" i="1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, допуск к итоговой аттестации, перевод в следующие классы</a:t>
                      </a:r>
                      <a:r>
                        <a:rPr lang="kk-KZ" sz="1800" b="1" i="1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.</a:t>
                      </a:r>
                      <a:endParaRPr lang="ru-RU" sz="1800" i="1" kern="1200" dirty="0" smtClean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191207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677</TotalTime>
  <Words>1411</Words>
  <Application>Microsoft Office PowerPoint</Application>
  <PresentationFormat>Экран (4:3)</PresentationFormat>
  <Paragraphs>128</Paragraphs>
  <Slides>12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Calibri</vt:lpstr>
      <vt:lpstr>Century Gothic</vt:lpstr>
      <vt:lpstr>Times New Roman</vt:lpstr>
      <vt:lpstr>Тема Office</vt:lpstr>
      <vt:lpstr>Презентация PowerPoint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Организация обучения детей в сельской местности</dc:title>
  <dc:creator>RePack by SPecialiST</dc:creator>
  <cp:lastModifiedBy>Каринова Шолпан Танатовна</cp:lastModifiedBy>
  <cp:revision>64</cp:revision>
  <cp:lastPrinted>2018-01-12T03:11:40Z</cp:lastPrinted>
  <dcterms:created xsi:type="dcterms:W3CDTF">2018-01-10T10:54:50Z</dcterms:created>
  <dcterms:modified xsi:type="dcterms:W3CDTF">2018-05-16T04:22:02Z</dcterms:modified>
</cp:coreProperties>
</file>