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5" r:id="rId2"/>
    <p:sldId id="272" r:id="rId3"/>
    <p:sldId id="269" r:id="rId4"/>
    <p:sldId id="267" r:id="rId5"/>
    <p:sldId id="266" r:id="rId6"/>
    <p:sldId id="268" r:id="rId7"/>
    <p:sldId id="256" r:id="rId8"/>
    <p:sldId id="271" r:id="rId9"/>
    <p:sldId id="274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9457" autoAdjust="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F4ADE-52D9-479F-B8C5-DB7DAE7831BB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1DDA2-A99A-4024-BD33-51108A457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7B4902-9ECD-415B-9192-2E27A27096A9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23528" y="6042774"/>
            <a:ext cx="8496944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2018 </a:t>
            </a:r>
            <a:r>
              <a:rPr lang="ru-RU" alt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год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323528" y="215702"/>
            <a:ext cx="8496944" cy="33855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Министерство образования и науки Республики Казахстан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947721"/>
            <a:ext cx="8496944" cy="3065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ТИПОВЫЕ ПРАВИЛА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проведения </a:t>
            </a: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текущего </a:t>
            </a: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контроля </a:t>
            </a: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успеваемости, промежуточной  и итоговой </a:t>
            </a:r>
            <a:endParaRPr lang="ru-RU" sz="2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аттестации </a:t>
            </a: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обучающихся</a:t>
            </a: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>
              <a:lnSpc>
                <a:spcPct val="115000"/>
              </a:lnSpc>
            </a:pPr>
            <a:r>
              <a:rPr lang="ru-RU" dirty="0">
                <a:latin typeface="Century Gothic" panose="020B0502020202020204" pitchFamily="34" charset="0"/>
              </a:rPr>
              <a:t>ПРИКАЗ от 9 февраля 2018 года № 47</a:t>
            </a:r>
            <a:endParaRPr lang="ru-RU" b="1" dirty="0">
              <a:solidFill>
                <a:schemeClr val="lt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ea typeface="Calibri"/>
            </a:endParaRPr>
          </a:p>
        </p:txBody>
      </p:sp>
      <p:pic>
        <p:nvPicPr>
          <p:cNvPr id="12" name="Picture 2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665" y="701973"/>
            <a:ext cx="1202581" cy="120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23528" y="5949280"/>
            <a:ext cx="84969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3528" y="5877272"/>
            <a:ext cx="849694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218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534181"/>
              </p:ext>
            </p:extLst>
          </p:nvPr>
        </p:nvGraphicFramePr>
        <p:xfrm>
          <a:off x="683568" y="476672"/>
          <a:ext cx="7848872" cy="562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6604">
                <a:tc gridSpan="2"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В настоящее время вносятся изменения </a:t>
                      </a:r>
                    </a:p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в приказ в №125 от 18.03.2008 года </a:t>
                      </a:r>
                    </a:p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в следующей редакции</a:t>
                      </a:r>
                      <a:endParaRPr lang="ru-RU" sz="20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620">
                <a:tc>
                  <a:txBody>
                    <a:bodyPr/>
                    <a:lstStyle/>
                    <a:p>
                      <a:pPr marL="7620" marR="0" indent="17970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7620" marR="0" indent="17970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Действующая редакция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762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2159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Предлагаемая редакция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marL="0" indent="355600" algn="just"/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13-2.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Результаты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не требу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ю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аспечатыв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ания и дальнейшего хранения.</a:t>
                      </a: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Предоставление результатов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осуществляется в тетрадях, в которых выполнена оцениваемая работа.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447675" algn="just"/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13-2.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Результаты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не требу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ю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аспечатыв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ания и дальнейшего хранения.</a:t>
                      </a: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Предоставление результатов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допускается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осуществлять в тетрадях, в которых выполнена оцениваемая работа.</a:t>
                      </a:r>
                    </a:p>
                    <a:p>
                      <a:pPr marL="0" indent="447675" algn="just"/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endParaRPr lang="ru-RU" sz="1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02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249642"/>
              </p:ext>
            </p:extLst>
          </p:nvPr>
        </p:nvGraphicFramePr>
        <p:xfrm>
          <a:off x="323528" y="404204"/>
          <a:ext cx="8568952" cy="6004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548">
                <a:tc>
                  <a:txBody>
                    <a:bodyPr/>
                    <a:lstStyle/>
                    <a:p>
                      <a:pPr marL="762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Действующая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Предлагаемая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14-2. М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аксимальный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балл за СОР, форм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(контрольная, практическая или творческая работа, проект, устный опрос, эссе), урок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ения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СОР и время на выполнение СОР не регламентируются.</a:t>
                      </a:r>
                    </a:p>
                    <a:p>
                      <a:pPr marL="0" indent="447675"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447675" algn="just"/>
                      <a:endParaRPr lang="kk-KZ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14-2. М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аксимальный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балл за СОР, форм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(контрольная, практическая или творческая работа, проект, устный опрос, эссе), урок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ения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СОР и время на выполнение СОР </a:t>
                      </a:r>
                      <a:r>
                        <a:rPr lang="ru-RU" sz="1500" b="1" i="1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определя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ют</a:t>
                      </a:r>
                      <a:r>
                        <a:rPr lang="ru-RU" sz="1500" b="1" i="1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ся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методическим советом организации образования или учителем самостоятельно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500" i="1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Максимальный балл за СОР должен составлять не менее 7 и не более 15 баллов в 1-4 классах, не менее 7 и не более 20 баллов в 5-11(12) классах.</a:t>
                      </a:r>
                    </a:p>
                    <a:p>
                      <a:pPr marL="0" indent="447675" algn="just"/>
                      <a:endParaRPr lang="kk-KZ" sz="1500" b="1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14-6.</a:t>
                      </a:r>
                      <a:r>
                        <a:rPr lang="kk-KZ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Допускается проведение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суммативны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х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работ за четверть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по трем предметам в один день с учетом уровня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сложности учебных предметов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Они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провод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тся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в 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последний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день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завершения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четверти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endParaRPr lang="ru-RU" sz="15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14-6.</a:t>
                      </a:r>
                      <a:r>
                        <a:rPr lang="kk-KZ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Допускается проведение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суммативны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х</a:t>
                      </a:r>
                      <a:r>
                        <a:rPr lang="en-US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работ за четверть 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 более трех</a:t>
                      </a:r>
                      <a:r>
                        <a:rPr lang="kk-KZ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один день с учетом уровня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сложности учебных предметов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Они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не провод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тся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в последний день завершения четверти.</a:t>
                      </a:r>
                    </a:p>
                    <a:p>
                      <a:pPr algn="just"/>
                      <a:endParaRPr lang="ru-RU" sz="15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952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9913"/>
              </p:ext>
            </p:extLst>
          </p:nvPr>
        </p:nvGraphicFramePr>
        <p:xfrm>
          <a:off x="323528" y="404204"/>
          <a:ext cx="8568952" cy="5776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548">
                <a:tc>
                  <a:txBody>
                    <a:bodyPr/>
                    <a:lstStyle/>
                    <a:p>
                      <a:pPr marL="762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Действующая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Предлагаемая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marL="0" indent="447675" algn="just"/>
                      <a:endParaRPr lang="kk-KZ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Информация по итогам </a:t>
                      </a:r>
                      <a:r>
                        <a:rPr lang="ru-RU" sz="1500" b="1" strike="sngStrike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500" b="1" strike="sng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b="1" strike="sng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суммативного оценивания предоставляется обучающимся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родителям или законным представителям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ребенка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в бумажном или электронном формате.</a:t>
                      </a:r>
                    </a:p>
                    <a:p>
                      <a:pPr marL="0" indent="447675" algn="just"/>
                      <a:r>
                        <a:rPr lang="ru-RU" sz="1500" b="1" strike="sng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Результаты </a:t>
                      </a:r>
                      <a:r>
                        <a:rPr lang="ru-RU" sz="1500" b="1" strike="sngStrike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500" b="1" strike="sng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 не учитываются при выставлении оценок за четверть и учебный год.</a:t>
                      </a:r>
                    </a:p>
                    <a:p>
                      <a:pPr marL="0" indent="447675" algn="just"/>
                      <a:endParaRPr lang="ru-RU" sz="15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Информация по итогам суммативного оценивания предоставляется обучающимся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родителям или законным представителям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ребенка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в бумажном или электронном формате.</a:t>
                      </a:r>
                    </a:p>
                    <a:p>
                      <a:pPr marL="0" indent="447675" algn="just"/>
                      <a:endParaRPr lang="ru-RU" sz="15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marL="0" marR="0" indent="2635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2635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 Годовая оценка по учебным предметам обучающимся 2-11 (12) классов выставляется на основании суммы результатов суммативного оценивания за разделы (сквозные темы) и четверти в процентном соотношении 50% на 50% и является итоговой оценкой.</a:t>
                      </a: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447675"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 Годовая оценка по учебным предметам обучающимся 2-11 (12) классов выставляется </a:t>
                      </a:r>
                      <a:r>
                        <a:rPr lang="kk-KZ" sz="15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как среднее арифметическое значение четвертных оценок с округлением к ближайшему целому,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и является итоговой оценкой.</a:t>
                      </a: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7675" algn="just"/>
                      <a:r>
                        <a:rPr lang="kk-KZ" sz="15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Промежуточная аттестация по итогам учебного года не проводится.</a:t>
                      </a:r>
                      <a:endParaRPr lang="ru-RU" sz="15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48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077293"/>
              </p:ext>
            </p:extLst>
          </p:nvPr>
        </p:nvGraphicFramePr>
        <p:xfrm>
          <a:off x="395536" y="188640"/>
          <a:ext cx="8424936" cy="597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entury Gothic" panose="020B0502020202020204" pitchFamily="34" charset="0"/>
                        </a:rPr>
                        <a:t>ПРИКАЗ от 9</a:t>
                      </a:r>
                      <a:r>
                        <a:rPr lang="ru-RU" sz="2000" baseline="0" dirty="0" smtClean="0">
                          <a:latin typeface="Century Gothic" panose="020B0502020202020204" pitchFamily="34" charset="0"/>
                        </a:rPr>
                        <a:t> февраля 2018 года № 47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 внесении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изменений и дополнений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приказ Министра образования и науки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Республики Казахстан от 18 марта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2008 года № 125 «Об утверждении Типовых правил проведения текущего 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контроля успеваемости,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промежуточной 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 итоговой аттестации обучающихся»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3800">
                <a:tc>
                  <a:txBody>
                    <a:bodyPr/>
                    <a:lstStyle/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</a:t>
                      </a:r>
                      <a:endParaRPr lang="ru-RU" sz="20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Регламентирует деятельность 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учителя по организации процедур </a:t>
                      </a:r>
                      <a:r>
                        <a:rPr lang="ru-RU" sz="2000" b="0" i="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lang="ru-RU" sz="2000" b="0" i="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оценивания.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Уточняет этапы проведения 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суммативного оценивания по завершении определенного учебного раздела, сквозной темы  </a:t>
                      </a:r>
                      <a:endParaRPr lang="ru-RU" sz="2000" b="1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Минимизирует нагрузку 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обучающихся при проведении суммативного оценивания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Уточняет процесс перехода 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обучающегося из одной школы в другую, в контексте передачи результатов за </a:t>
                      </a: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оценивание  </a:t>
                      </a:r>
                      <a:endParaRPr lang="ru-RU" sz="2000" kern="1200" baseline="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buNone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06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737082"/>
              </p:ext>
            </p:extLst>
          </p:nvPr>
        </p:nvGraphicFramePr>
        <p:xfrm>
          <a:off x="251520" y="196025"/>
          <a:ext cx="8640960" cy="627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2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3369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ctr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отсутствует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    </a:t>
                      </a:r>
                    </a:p>
                    <a:p>
                      <a:pPr marL="0" indent="442913"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13. </a:t>
                      </a:r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Формативное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оценивание проводится для мониторинга достижений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обучающимися целей обучения и дальнейшего выстраивания дифференцированной работы на уроке, включая итоги выполненной домашней работы и рекомендации педагога в письменной форме (в тетрадях или дневниках) или устно.</a:t>
                      </a:r>
                    </a:p>
                    <a:p>
                      <a:pPr marL="0" indent="442913" algn="just"/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2913"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13-1. При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формативном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оценивании 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педагог самостоятельно определяет количество обучающихся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 частоту предоставления обратной связи.</a:t>
                      </a:r>
                    </a:p>
                    <a:p>
                      <a:pPr marL="0" indent="442913" algn="just"/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442913"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13-2. Результаты </a:t>
                      </a:r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не требуют распечатывания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 дальнейшего хранения.</a:t>
                      </a:r>
                    </a:p>
                    <a:p>
                      <a:pPr marL="0" indent="442913"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Предоставление результатов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формативного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оценивания 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осуществляется в тетрадях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в которых выполнена оцениваемая работа.</a:t>
                      </a:r>
                    </a:p>
                    <a:p>
                      <a:pPr algn="just"/>
                      <a:endParaRPr lang="ru-RU" sz="18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263278"/>
              </p:ext>
            </p:extLst>
          </p:nvPr>
        </p:nvGraphicFramePr>
        <p:xfrm>
          <a:off x="323528" y="404204"/>
          <a:ext cx="8568952" cy="609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3369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ctr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отсутствует </a:t>
                      </a:r>
                      <a:endParaRPr lang="ru-RU" sz="15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14.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Текущий контроль успеваемости обучающихся проводится педагогами в форме суммативного оценивания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для определения и фиксирования уровня усвоения содержания учебного материала по завершении четверти, изучения разделов (сквозных тем). </a:t>
                      </a:r>
                    </a:p>
                    <a:p>
                      <a:pPr algn="just"/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оценивание проводится с третьей четверти в 1 классе, с первой четверти учебного года во 2-11 (12) классах.</a:t>
                      </a:r>
                    </a:p>
                    <a:p>
                      <a:pPr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14-1. По результатам суммативного оценивания за раздел/сквозную тему (далее - СОР) обучающимся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выставляются баллы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которые учитываются при оценивании учебных достижений за четверть.</a:t>
                      </a:r>
                    </a:p>
                    <a:p>
                      <a:pPr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14-2.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Максимальный балл за СОР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форма (контрольная, практическая или творческая работа, проект, устный опрос, эссе), урок проведения СОР и время на выполнение СОР не регламентируются.</a:t>
                      </a:r>
                    </a:p>
                    <a:p>
                      <a:pPr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14-3. При выставлении итогового балла за СОР и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суммативные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работы за четверть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 учитываются помарки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а также качество оформления условий учебных заданий и задач.</a:t>
                      </a:r>
                    </a:p>
                    <a:p>
                      <a:pPr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14-4. При учебной нагрузке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 час в неделю СОР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проводится не более двух раз в четверти.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375728"/>
              </p:ext>
            </p:extLst>
          </p:nvPr>
        </p:nvGraphicFramePr>
        <p:xfrm>
          <a:off x="323528" y="404204"/>
          <a:ext cx="8640960" cy="594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3369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ctr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отсутствует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14-5.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Разделы/сквозные темы объеди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няются с учетом специфики тем и количества целей обучения при изучении трех и более разделов/сквозных тем в четверти.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СОР проводится один раз во второй половине четверти, не менее чем за две недели до ее завершения, при изучении одного раздела (сквозной темы) в четверти. Разрешается его проведение в два этапа.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14-6. Допускается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проведение </a:t>
                      </a:r>
                      <a:r>
                        <a:rPr lang="ru-RU" sz="1600" b="1" i="1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суммативных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работ за четверть по трем предметам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один день с учетом уровня сложности учебных предметов. Они не проводятся в последний день завершения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четверти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14-7. При оценивании обучающихся на дому учитель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разрабатывает дифференцированные и/или индивидуальные задания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 учетом учебной нагрузки обучающегося на дому и изученного им учебного материала.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14-8. При оценивании обучающихся с особыми образовательными потребностями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учитель использует дифференцированные и/или индивидуальные задания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а также вносит изменения в критерии оценивания с учетом особенностей обучающегося.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317115"/>
              </p:ext>
            </p:extLst>
          </p:nvPr>
        </p:nvGraphicFramePr>
        <p:xfrm>
          <a:off x="323528" y="404204"/>
          <a:ext cx="8568952" cy="5860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532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just"/>
                      <a:endParaRPr lang="kk-KZ" sz="1500" kern="12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случае отсутствия обучающегося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 двух недель</a:t>
                      </a:r>
                      <a:r>
                        <a:rPr lang="ru-RU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 уважительной причине (по состоянию здоровья, смерть близких родственников, участие в конференциях, олимпиадах и конкурсах научных проектов (научных соревнованиях)), обучающийся проходит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оценивание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после прибытия в организацию среднего образования (далее – школа)</a:t>
                      </a:r>
                      <a:r>
                        <a:rPr lang="ru-RU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течение двух недель</a:t>
                      </a:r>
                      <a:r>
                        <a:rPr lang="ru-RU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 индивидуальному графику, составленному школой.</a:t>
                      </a:r>
                    </a:p>
                    <a:p>
                      <a:pPr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180975"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 Обучающийся при отсутствии (по состоянию здоровья, смерть близких родственников, участие в конференциях, олимпиадах и конкурсах научных проектов (научных соревнованиях))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проходит </a:t>
                      </a:r>
                      <a:r>
                        <a:rPr lang="ru-RU" sz="1500" b="1" i="1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оценивание по индивидуальному графику.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just"/>
                      <a:endParaRPr lang="kk-KZ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Результаты суммативного оценивания обучающихся в виде баллов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переводятся в четвертную и годовую оценки по 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ш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кале перевода баллов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оценки. </a:t>
                      </a:r>
                      <a:endParaRPr lang="ru-RU" sz="15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23. Результаты суммативного оценивания обучающихся в виде баллов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выставляются в журнал</a:t>
                      </a:r>
                      <a:r>
                        <a:rPr lang="ru-RU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(бумажный/электронный)</a:t>
                      </a:r>
                      <a:r>
                        <a:rPr lang="ru-RU" sz="15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b="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5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переводятся в четвертную и годовую оценки по шкале перевода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баллов.</a:t>
                      </a: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58286"/>
              </p:ext>
            </p:extLst>
          </p:nvPr>
        </p:nvGraphicFramePr>
        <p:xfrm>
          <a:off x="251520" y="167025"/>
          <a:ext cx="8640960" cy="6097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5711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 Годовая оценка по предметам обучающихся 2-11 (12) классов выставляется на основании суммы результатов суммативного оценивания за разделы (сквозные темы) и четверти в процентном соотношении 50% на 50%.</a:t>
                      </a:r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5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Итоговая оценка обучающегося по учебным предметам в 5-11</a:t>
                      </a:r>
                      <a:r>
                        <a:rPr lang="kk-KZ" sz="15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br>
                        <a:rPr lang="kk-KZ" sz="15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ru-RU" sz="15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(12) класс</a:t>
                      </a:r>
                      <a:r>
                        <a:rPr lang="kk-KZ" sz="15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ах </a:t>
                      </a:r>
                      <a:r>
                        <a:rPr lang="ru-RU" sz="15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выставляется на основании годовых и экзаменационных оценок.</a:t>
                      </a:r>
                    </a:p>
                    <a:p>
                      <a:pPr algn="just"/>
                      <a:endParaRPr lang="ru-RU" sz="15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6700"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27. Годовая оценка по </a:t>
                      </a:r>
                      <a:r>
                        <a:rPr lang="kk-KZ" sz="1500" b="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учебным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предметам обучающимся 2-11 (12) классов выставляется на основании 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суммы результатов суммативного оценивания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за разделы (сквозные темы) и четверти в процентном соотношении 50% на 50% и 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является итоговой оценкой</a:t>
                      </a:r>
                      <a:r>
                        <a:rPr lang="kk-KZ" sz="15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6700" algn="just"/>
                      <a:endParaRPr lang="ru-RU" sz="1500" i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just"/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31.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 переводе обучающегося из одной школы в другую его результаты за </a:t>
                      </a:r>
                      <a:r>
                        <a:rPr lang="ru-RU" sz="15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оценивание (максимальные баллы суммативного оценивания за разделы (сквозные темы) и четверть) оформляются выпиской из электронного (бумажного) журнала, заверяются подписью директора, печатью школы и выдаются вместе с личным делом ученика.</a:t>
                      </a:r>
                    </a:p>
                    <a:p>
                      <a:pPr algn="just"/>
                      <a:endParaRPr lang="ru-RU" sz="15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6700" algn="just"/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31. 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 переводе обучающегося из одной школы в другую </a:t>
                      </a:r>
                      <a:r>
                        <a:rPr lang="ru-RU" sz="15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течение учебного года</a:t>
                      </a:r>
                      <a:r>
                        <a:rPr lang="ru-RU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его результаты суммативного оценивания (максимальные баллы суммативного оценивания за разделы (сквозные темы) и четверть)  оформляются выпиской из электронного (бумажного) журнала, заверяются подписью директора, печатью школы и выдаются вместе с личным делом обучающегося</a:t>
                      </a:r>
                      <a:r>
                        <a:rPr lang="kk-KZ" sz="15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5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89095"/>
              </p:ext>
            </p:extLst>
          </p:nvPr>
        </p:nvGraphicFramePr>
        <p:xfrm>
          <a:off x="323528" y="404204"/>
          <a:ext cx="8280920" cy="609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548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</a:t>
                      </a:r>
                      <a:r>
                        <a:rPr lang="ru-RU" sz="1800" b="1" baseline="0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ctr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отсутствует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39-1.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Итоговая аттестация для обучающихся </a:t>
                      </a:r>
                      <a:r>
                        <a:rPr lang="kk-KZ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 класса специализированных музыкальных школ-интернатов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проводится в форме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1) письменного экзамена по родному языку и литературе (язык обучения) в форме эссе;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2) письменного экзамена по алгебре и началам анализа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endParaRPr lang="ru-RU" sz="1600" kern="12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39-2. </a:t>
                      </a:r>
                      <a:r>
                        <a:rPr lang="kk-KZ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Итоговая аттестация для обучающихся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kk-KZ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класс</a:t>
                      </a:r>
                      <a:r>
                        <a:rPr lang="kk-KZ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 специализированных музыкальных школ-интернатов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проводится в форме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just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 устного экзамена по истории Казахстана;</a:t>
                      </a:r>
                    </a:p>
                    <a:p>
                      <a:pPr algn="just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 тестирования по казахскому языку в школах с русским язык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 обучения и тестирования по русскому языку в школах с казахским языком обучения;</a:t>
                      </a:r>
                    </a:p>
                    <a:p>
                      <a:pPr algn="just"/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тестировани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 выбору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предмета (</a:t>
                      </a: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физика, химия, биология, география, геометрия, всемирная история, литература, иностранный язык (английский, французский, немецкий), информатика</a:t>
                      </a:r>
                      <a:r>
                        <a:rPr lang="kk-KZ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).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80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03055"/>
              </p:ext>
            </p:extLst>
          </p:nvPr>
        </p:nvGraphicFramePr>
        <p:xfrm>
          <a:off x="611560" y="404204"/>
          <a:ext cx="7776864" cy="5821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548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Старая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 </a:t>
                      </a:r>
                      <a:r>
                        <a:rPr lang="ru-RU" sz="1800" b="1" dirty="0"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800" dirty="0"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0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Освобождение обучающихся 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 состоянию здоровья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учебных предметов «Т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ехнологи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я» (Художественный труд), «Начальная военная подготовка»</a:t>
                      </a:r>
                      <a:r>
                        <a:rPr lang="kk-KZ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(«Начальная военная и технологическая подготовка») и (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ли)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Физическ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ая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культур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а»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не влияет на их перевод в следующие классы и допуск к итоговой аттестации.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55600" algn="just"/>
                      <a:endParaRPr lang="kk-KZ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355600" algn="just"/>
                      <a:endParaRPr lang="kk-KZ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355600" algn="just"/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Освобождение обучающихся от 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учебных предметов «Т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ехнологи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я», (Художественный труд), «Начальная военная подготовка»</a:t>
                      </a:r>
                      <a:r>
                        <a:rPr lang="kk-KZ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(«Начальная военная и технологическая подготовка») и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Физическ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ая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культур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а», 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 </a:t>
                      </a:r>
                      <a:r>
                        <a:rPr lang="kk-KZ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порядке, установленном законодательством Республики Казахстан, 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 влияет на </a:t>
                      </a:r>
                      <a:r>
                        <a:rPr lang="kk-KZ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успеваемость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допуск к итоговой аттестации, перевод в следующие классы</a:t>
                      </a:r>
                      <a:r>
                        <a:rPr lang="kk-KZ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800" i="1" kern="120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12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677</TotalTime>
  <Words>1411</Words>
  <Application>Microsoft Office PowerPoint</Application>
  <PresentationFormat>Экран (4:3)</PresentationFormat>
  <Paragraphs>128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детей в сельской местности</dc:title>
  <dc:creator>RePack by SPecialiST</dc:creator>
  <cp:lastModifiedBy>Каринова Шолпан Танатовна</cp:lastModifiedBy>
  <cp:revision>64</cp:revision>
  <cp:lastPrinted>2018-01-12T03:11:40Z</cp:lastPrinted>
  <dcterms:created xsi:type="dcterms:W3CDTF">2018-01-10T10:54:50Z</dcterms:created>
  <dcterms:modified xsi:type="dcterms:W3CDTF">2018-05-16T04:22:02Z</dcterms:modified>
</cp:coreProperties>
</file>