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72" r:id="rId5"/>
    <p:sldId id="294" r:id="rId6"/>
    <p:sldId id="258" r:id="rId7"/>
    <p:sldId id="270" r:id="rId8"/>
    <p:sldId id="259" r:id="rId9"/>
    <p:sldId id="278" r:id="rId10"/>
    <p:sldId id="271" r:id="rId11"/>
    <p:sldId id="273" r:id="rId12"/>
    <p:sldId id="304" r:id="rId13"/>
    <p:sldId id="303" r:id="rId14"/>
    <p:sldId id="297" r:id="rId15"/>
    <p:sldId id="300" r:id="rId16"/>
    <p:sldId id="261" r:id="rId17"/>
    <p:sldId id="295" r:id="rId18"/>
    <p:sldId id="282" r:id="rId19"/>
    <p:sldId id="281" r:id="rId20"/>
    <p:sldId id="283" r:id="rId21"/>
    <p:sldId id="262" r:id="rId22"/>
    <p:sldId id="274" r:id="rId23"/>
    <p:sldId id="286" r:id="rId24"/>
    <p:sldId id="263" r:id="rId25"/>
    <p:sldId id="287" r:id="rId26"/>
    <p:sldId id="285" r:id="rId27"/>
    <p:sldId id="288" r:id="rId28"/>
    <p:sldId id="289" r:id="rId29"/>
    <p:sldId id="264" r:id="rId30"/>
    <p:sldId id="267" r:id="rId31"/>
    <p:sldId id="265" r:id="rId32"/>
    <p:sldId id="268" r:id="rId33"/>
    <p:sldId id="26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p:scale>
          <a:sx n="69" d="100"/>
          <a:sy n="69" d="100"/>
        </p:scale>
        <p:origin x="-576" y="5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1/31/2018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 Id="rId5" Type="http://schemas.openxmlformats.org/officeDocument/2006/relationships/image" Target="../media/image72.jpeg"/><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4.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7.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4.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4.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01.jpeg"/><Relationship Id="rId13" Type="http://schemas.openxmlformats.org/officeDocument/2006/relationships/image" Target="../media/image106.jpeg"/><Relationship Id="rId3" Type="http://schemas.openxmlformats.org/officeDocument/2006/relationships/image" Target="../media/image96.jpeg"/><Relationship Id="rId7" Type="http://schemas.openxmlformats.org/officeDocument/2006/relationships/image" Target="../media/image100.jpeg"/><Relationship Id="rId12" Type="http://schemas.openxmlformats.org/officeDocument/2006/relationships/image" Target="../media/image105.jpeg"/><Relationship Id="rId2" Type="http://schemas.openxmlformats.org/officeDocument/2006/relationships/image" Target="../media/image95.jpeg"/><Relationship Id="rId16"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99.jpeg"/><Relationship Id="rId11" Type="http://schemas.openxmlformats.org/officeDocument/2006/relationships/image" Target="../media/image104.jpeg"/><Relationship Id="rId5" Type="http://schemas.openxmlformats.org/officeDocument/2006/relationships/image" Target="../media/image98.jpeg"/><Relationship Id="rId15" Type="http://schemas.openxmlformats.org/officeDocument/2006/relationships/image" Target="../media/image108.jpeg"/><Relationship Id="rId10" Type="http://schemas.openxmlformats.org/officeDocument/2006/relationships/image" Target="../media/image103.jpeg"/><Relationship Id="rId4" Type="http://schemas.openxmlformats.org/officeDocument/2006/relationships/image" Target="../media/image97.jpeg"/><Relationship Id="rId9" Type="http://schemas.openxmlformats.org/officeDocument/2006/relationships/image" Target="../media/image102.jpeg"/><Relationship Id="rId14" Type="http://schemas.openxmlformats.org/officeDocument/2006/relationships/image" Target="../media/image107.jpeg"/></Relationships>
</file>

<file path=ppt/slides/_rels/slide31.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3737" y="2209774"/>
            <a:ext cx="10176731" cy="2616199"/>
          </a:xfrm>
        </p:spPr>
        <p:txBody>
          <a:bodyPr>
            <a:normAutofit fontScale="90000"/>
          </a:bodyPr>
          <a:lstStyle/>
          <a:p>
            <a:pPr lvl="0" indent="449263" defTabSz="914400" eaLnBrk="0" fontAlgn="base" hangingPunct="0">
              <a:spcAft>
                <a:spcPct val="0"/>
              </a:spcAft>
            </a:pPr>
            <a:r>
              <a:rPr lang="ru-RU" sz="4000" b="1" dirty="0" smtClean="0">
                <a:ln>
                  <a:noFill/>
                </a:ln>
                <a:solidFill>
                  <a:schemeClr val="bg2">
                    <a:lumMod val="50000"/>
                  </a:schemeClr>
                </a:solidFill>
                <a:latin typeface="Arial" pitchFamily="34" charset="0"/>
              </a:rPr>
              <a:t/>
            </a:r>
            <a:br>
              <a:rPr lang="ru-RU" sz="4000" b="1" dirty="0" smtClean="0">
                <a:ln>
                  <a:noFill/>
                </a:ln>
                <a:solidFill>
                  <a:schemeClr val="bg2">
                    <a:lumMod val="50000"/>
                  </a:schemeClr>
                </a:solidFill>
                <a:latin typeface="Arial" pitchFamily="34" charset="0"/>
              </a:rPr>
            </a:br>
            <a:r>
              <a:rPr lang="ru-RU" sz="4000" b="1" dirty="0" smtClean="0">
                <a:ln>
                  <a:noFill/>
                </a:ln>
                <a:solidFill>
                  <a:schemeClr val="bg2">
                    <a:lumMod val="50000"/>
                  </a:schemeClr>
                </a:solidFill>
                <a:latin typeface="Arial" pitchFamily="34" charset="0"/>
              </a:rPr>
              <a:t/>
            </a:r>
            <a:br>
              <a:rPr lang="ru-RU" sz="4000" b="1" dirty="0" smtClean="0">
                <a:ln>
                  <a:noFill/>
                </a:ln>
                <a:solidFill>
                  <a:schemeClr val="bg2">
                    <a:lumMod val="50000"/>
                  </a:schemeClr>
                </a:solidFill>
                <a:latin typeface="Arial" pitchFamily="34" charset="0"/>
              </a:rPr>
            </a:br>
            <a:r>
              <a:rPr lang="ru-RU" sz="4000" b="1" dirty="0" smtClean="0">
                <a:ln>
                  <a:noFill/>
                </a:ln>
                <a:solidFill>
                  <a:schemeClr val="bg2">
                    <a:lumMod val="50000"/>
                  </a:schemeClr>
                </a:solidFill>
                <a:latin typeface="Arial" pitchFamily="34" charset="0"/>
              </a:rPr>
              <a:t/>
            </a:r>
            <a:br>
              <a:rPr lang="ru-RU" sz="4000" b="1" dirty="0" smtClean="0">
                <a:ln>
                  <a:noFill/>
                </a:ln>
                <a:solidFill>
                  <a:schemeClr val="bg2">
                    <a:lumMod val="50000"/>
                  </a:schemeClr>
                </a:solidFill>
                <a:latin typeface="Arial" pitchFamily="34" charset="0"/>
              </a:rPr>
            </a:br>
            <a:r>
              <a:rPr lang="ru-RU" sz="4000" b="1" dirty="0" smtClean="0">
                <a:ln>
                  <a:noFill/>
                </a:ln>
                <a:solidFill>
                  <a:schemeClr val="bg2">
                    <a:lumMod val="50000"/>
                  </a:schemeClr>
                </a:solidFill>
                <a:latin typeface="Arial" pitchFamily="34" charset="0"/>
              </a:rPr>
              <a:t/>
            </a:r>
            <a:br>
              <a:rPr lang="ru-RU" sz="4000" b="1" dirty="0" smtClean="0">
                <a:ln>
                  <a:noFill/>
                </a:ln>
                <a:solidFill>
                  <a:schemeClr val="bg2">
                    <a:lumMod val="50000"/>
                  </a:schemeClr>
                </a:solidFill>
                <a:latin typeface="Arial" pitchFamily="34" charset="0"/>
              </a:rPr>
            </a:br>
            <a:r>
              <a:rPr lang="ru-RU" sz="4000" b="1" dirty="0" smtClean="0">
                <a:ln>
                  <a:noFill/>
                </a:ln>
                <a:solidFill>
                  <a:schemeClr val="bg2">
                    <a:lumMod val="50000"/>
                  </a:schemeClr>
                </a:solidFill>
                <a:latin typeface="Arial" pitchFamily="34" charset="0"/>
              </a:rPr>
              <a:t/>
            </a:r>
            <a:br>
              <a:rPr lang="ru-RU" sz="4000" b="1" dirty="0" smtClean="0">
                <a:ln>
                  <a:noFill/>
                </a:ln>
                <a:solidFill>
                  <a:schemeClr val="bg2">
                    <a:lumMod val="50000"/>
                  </a:schemeClr>
                </a:solidFill>
                <a:latin typeface="Arial" pitchFamily="34" charset="0"/>
              </a:rPr>
            </a:br>
            <a:r>
              <a:rPr lang="ru-RU" sz="5300" b="1" dirty="0" smtClean="0">
                <a:ln>
                  <a:noFill/>
                </a:ln>
                <a:solidFill>
                  <a:srgbClr val="0070C0"/>
                </a:solidFill>
                <a:latin typeface="Arial" pitchFamily="34" charset="0"/>
              </a:rPr>
              <a:t>МУЗЕЙ ИСТОРИИ ШКОЛЫ  №1</a:t>
            </a:r>
            <a:br>
              <a:rPr lang="ru-RU" sz="5300" b="1" dirty="0" smtClean="0">
                <a:ln>
                  <a:noFill/>
                </a:ln>
                <a:solidFill>
                  <a:srgbClr val="0070C0"/>
                </a:solidFill>
                <a:latin typeface="Arial" pitchFamily="34" charset="0"/>
              </a:rPr>
            </a:br>
            <a:r>
              <a:rPr lang="ru-RU" sz="5300" b="1" dirty="0" smtClean="0">
                <a:ln>
                  <a:noFill/>
                </a:ln>
                <a:solidFill>
                  <a:srgbClr val="0070C0"/>
                </a:solidFill>
                <a:latin typeface="Arial" pitchFamily="34" charset="0"/>
              </a:rPr>
              <a:t> имени М.Горького</a:t>
            </a:r>
            <a:r>
              <a:rPr lang="ru-RU" sz="2200" b="1" dirty="0" smtClean="0">
                <a:ln>
                  <a:noFill/>
                </a:ln>
                <a:solidFill>
                  <a:srgbClr val="0070C0"/>
                </a:solidFill>
                <a:latin typeface="Arial" pitchFamily="34" charset="0"/>
              </a:rPr>
              <a:t/>
            </a:r>
            <a:br>
              <a:rPr lang="ru-RU" sz="2200" b="1" dirty="0" smtClean="0">
                <a:ln>
                  <a:noFill/>
                </a:ln>
                <a:solidFill>
                  <a:srgbClr val="0070C0"/>
                </a:solidFill>
                <a:latin typeface="Arial" pitchFamily="34" charset="0"/>
              </a:rPr>
            </a:br>
            <a:r>
              <a:rPr lang="ru-RU" b="1" dirty="0" smtClean="0">
                <a:ln>
                  <a:noFill/>
                </a:ln>
                <a:solidFill>
                  <a:srgbClr val="0070C0"/>
                </a:solidFill>
                <a:latin typeface="Arial" pitchFamily="34" charset="0"/>
              </a:rPr>
              <a:t/>
            </a:r>
            <a:br>
              <a:rPr lang="ru-RU" b="1" dirty="0" smtClean="0">
                <a:ln>
                  <a:noFill/>
                </a:ln>
                <a:solidFill>
                  <a:srgbClr val="0070C0"/>
                </a:solidFill>
                <a:latin typeface="Arial" pitchFamily="34" charset="0"/>
              </a:rPr>
            </a:br>
            <a:endParaRPr lang="en-US" sz="8000" b="1" dirty="0">
              <a:solidFill>
                <a:srgbClr val="0070C0"/>
              </a:solidFill>
            </a:endParaRPr>
          </a:p>
        </p:txBody>
      </p:sp>
      <p:sp>
        <p:nvSpPr>
          <p:cNvPr id="3" name="Subtitle 2"/>
          <p:cNvSpPr>
            <a:spLocks noGrp="1"/>
          </p:cNvSpPr>
          <p:nvPr>
            <p:ph type="subTitle" idx="1"/>
          </p:nvPr>
        </p:nvSpPr>
        <p:spPr>
          <a:xfrm>
            <a:off x="5001409" y="4927143"/>
            <a:ext cx="6987645" cy="1388534"/>
          </a:xfrm>
        </p:spPr>
        <p:txBody>
          <a:bodyPr>
            <a:normAutofit/>
          </a:bodyPr>
          <a:lstStyle/>
          <a:p>
            <a:endParaRPr lang="en-US" dirty="0">
              <a:solidFill>
                <a:srgbClr val="0070C0"/>
              </a:solidFill>
            </a:endParaRPr>
          </a:p>
        </p:txBody>
      </p:sp>
      <p:pic>
        <p:nvPicPr>
          <p:cNvPr id="4" name="Рисунок 3" descr="C:\Users\Admin\Pictures\logo.png"/>
          <p:cNvPicPr/>
          <p:nvPr/>
        </p:nvPicPr>
        <p:blipFill>
          <a:blip r:embed="rId2">
            <a:extLst>
              <a:ext uri="{28A0092B-C50C-407E-A947-70E740481C1C}">
                <a14:useLocalDpi xmlns:a14="http://schemas.microsoft.com/office/drawing/2010/main"/>
              </a:ext>
            </a:extLst>
          </a:blip>
          <a:srcRect/>
          <a:stretch>
            <a:fillRect/>
          </a:stretch>
        </p:blipFill>
        <p:spPr bwMode="auto">
          <a:xfrm>
            <a:off x="4408226" y="2975212"/>
            <a:ext cx="7478973" cy="3128539"/>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val="1642343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692322" y="218364"/>
            <a:ext cx="10165245" cy="1697749"/>
          </a:xfrm>
        </p:spPr>
        <p:txBody>
          <a:bodyPr>
            <a:normAutofit fontScale="90000"/>
          </a:bodyPr>
          <a:lstStyle/>
          <a:p>
            <a:pPr algn="l"/>
            <a:r>
              <a:rPr lang="ru-RU" sz="1800" b="1" dirty="0" smtClean="0">
                <a:solidFill>
                  <a:srgbClr val="0070C0"/>
                </a:solidFill>
                <a:latin typeface="Arial" pitchFamily="34" charset="0"/>
                <a:ea typeface="Arial Unicode MS" pitchFamily="34" charset="-128"/>
                <a:cs typeface="Arial" pitchFamily="34" charset="0"/>
              </a:rPr>
              <a:t>	Музей истории средней школы №1 имени А.М.Горького создан в 2006 году.  Первым его руководителем была Журба Галина Анатольевна, учитель истории, ныне ветеран образования.</a:t>
            </a:r>
            <a:br>
              <a:rPr lang="ru-RU" sz="1800" b="1" dirty="0" smtClean="0">
                <a:solidFill>
                  <a:srgbClr val="0070C0"/>
                </a:solidFill>
                <a:latin typeface="Arial" pitchFamily="34" charset="0"/>
                <a:ea typeface="Arial Unicode MS" pitchFamily="34" charset="-128"/>
                <a:cs typeface="Arial" pitchFamily="34" charset="0"/>
              </a:rPr>
            </a:br>
            <a:r>
              <a:rPr lang="ru-RU" sz="1800" b="1" dirty="0" smtClean="0">
                <a:solidFill>
                  <a:srgbClr val="0070C0"/>
                </a:solidFill>
                <a:latin typeface="Arial" pitchFamily="34" charset="0"/>
                <a:ea typeface="Arial Unicode MS" pitchFamily="34" charset="-128"/>
                <a:cs typeface="Arial" pitchFamily="34" charset="0"/>
              </a:rPr>
              <a:t> С 2011 года возглавляет поисковую работу Лось  Татьяна Николаевна , учитель русского языка и литературы.  Поисковые отряды действуют в каждом классе, наиболее активными его участниками являются учащиеся 7-10 классов.</a:t>
            </a:r>
            <a:br>
              <a:rPr lang="ru-RU" sz="1800" b="1" dirty="0" smtClean="0">
                <a:solidFill>
                  <a:srgbClr val="0070C0"/>
                </a:solidFill>
                <a:latin typeface="Arial" pitchFamily="34" charset="0"/>
                <a:ea typeface="Arial Unicode MS" pitchFamily="34" charset="-128"/>
                <a:cs typeface="Arial" pitchFamily="34" charset="0"/>
              </a:rPr>
            </a:br>
            <a:endParaRPr lang="ru-RU" sz="1800" b="1" dirty="0" smtClean="0">
              <a:solidFill>
                <a:srgbClr val="0070C0"/>
              </a:solidFill>
              <a:latin typeface="Arial" pitchFamily="34" charset="0"/>
              <a:ea typeface="Arial Unicode MS" pitchFamily="34" charset="-128"/>
              <a:cs typeface="Arial" pitchFamily="34" charset="0"/>
            </a:endParaRPr>
          </a:p>
        </p:txBody>
      </p:sp>
      <p:pic>
        <p:nvPicPr>
          <p:cNvPr id="6147" name="Picture 5" descr="D:\фотографии 2011\вечной памятью живы 5,6 мая 2011г\CIMG648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027215" y="1820579"/>
            <a:ext cx="5714062" cy="3788651"/>
          </a:xfrm>
          <a:noFill/>
          <a:effectLst>
            <a:softEdge rad="317500"/>
          </a:effectLst>
        </p:spPr>
      </p:pic>
      <p:pic>
        <p:nvPicPr>
          <p:cNvPr id="2050" name="Picture 2" descr="F:\ШКОЛА\музей\8мая2015 открытие досок подсаднику и щербакову\CIMG85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2823" y="1629011"/>
            <a:ext cx="3657601" cy="4876801"/>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ctrTitle"/>
          </p:nvPr>
        </p:nvSpPr>
        <p:spPr>
          <a:xfrm>
            <a:off x="2238233" y="2975211"/>
            <a:ext cx="9953767" cy="2317561"/>
          </a:xfrm>
        </p:spPr>
        <p:txBody>
          <a:bodyPr>
            <a:normAutofit fontScale="90000"/>
          </a:bodyPr>
          <a:lstStyle/>
          <a:p>
            <a:pPr algn="l"/>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t>
            </a:r>
            <a:r>
              <a:rPr lang="ru-RU" sz="1800" dirty="0" smtClean="0">
                <a:solidFill>
                  <a:srgbClr val="0070C0"/>
                </a:solidFill>
                <a:latin typeface="Arial" pitchFamily="34" charset="0"/>
                <a:cs typeface="Arial" pitchFamily="34" charset="0"/>
              </a:rPr>
              <a:t>С момента создания музея в 2006 году активом были намечены основные разделы экспозиций, по которым ведется сбор материала.</a:t>
            </a:r>
            <a:br>
              <a:rPr lang="ru-RU" sz="1800" dirty="0" smtClean="0">
                <a:solidFill>
                  <a:srgbClr val="0070C0"/>
                </a:solidFill>
                <a:latin typeface="Arial" pitchFamily="34" charset="0"/>
                <a:cs typeface="Arial" pitchFamily="34" charset="0"/>
              </a:rPr>
            </a:br>
            <a:r>
              <a:rPr lang="ru-RU" sz="1800" dirty="0" smtClean="0">
                <a:solidFill>
                  <a:srgbClr val="0070C0"/>
                </a:solidFill>
                <a:latin typeface="Arial" pitchFamily="34" charset="0"/>
                <a:cs typeface="Arial" pitchFamily="34" charset="0"/>
              </a:rPr>
              <a:t>1. </a:t>
            </a:r>
            <a:r>
              <a:rPr lang="ru-RU" sz="1800" b="1" dirty="0" smtClean="0">
                <a:solidFill>
                  <a:srgbClr val="0070C0"/>
                </a:solidFill>
                <a:latin typeface="Arial" pitchFamily="34" charset="0"/>
                <a:cs typeface="Arial" pitchFamily="34" charset="0"/>
              </a:rPr>
              <a:t>Организация школы.</a:t>
            </a:r>
            <a:r>
              <a:rPr lang="ru-RU" sz="1800" dirty="0" smtClean="0">
                <a:solidFill>
                  <a:srgbClr val="0070C0"/>
                </a:solidFill>
                <a:latin typeface="Arial" pitchFamily="34" charset="0"/>
                <a:cs typeface="Arial" pitchFamily="34" charset="0"/>
              </a:rPr>
              <a:t/>
            </a:r>
            <a:br>
              <a:rPr lang="ru-RU" sz="1800" dirty="0" smtClean="0">
                <a:solidFill>
                  <a:srgbClr val="0070C0"/>
                </a:solidFill>
                <a:latin typeface="Arial" pitchFamily="34" charset="0"/>
                <a:cs typeface="Arial" pitchFamily="34" charset="0"/>
              </a:rPr>
            </a:br>
            <a:r>
              <a:rPr lang="ru-RU" sz="1800" dirty="0" smtClean="0">
                <a:solidFill>
                  <a:srgbClr val="0070C0"/>
                </a:solidFill>
                <a:latin typeface="Arial" pitchFamily="34" charset="0"/>
                <a:cs typeface="Arial" pitchFamily="34" charset="0"/>
              </a:rPr>
              <a:t>2. </a:t>
            </a:r>
            <a:r>
              <a:rPr lang="ru-RU" sz="1800" b="1" dirty="0" smtClean="0">
                <a:solidFill>
                  <a:srgbClr val="0070C0"/>
                </a:solidFill>
                <a:latin typeface="Arial" pitchFamily="34" charset="0"/>
                <a:cs typeface="Arial" pitchFamily="34" charset="0"/>
              </a:rPr>
              <a:t>История школы с 1932 по 1941 годы.</a:t>
            </a:r>
            <a:r>
              <a:rPr lang="ru-RU" sz="1800" dirty="0" smtClean="0">
                <a:solidFill>
                  <a:srgbClr val="0070C0"/>
                </a:solidFill>
                <a:latin typeface="Arial" pitchFamily="34" charset="0"/>
                <a:cs typeface="Arial" pitchFamily="34" charset="0"/>
              </a:rPr>
              <a:t/>
            </a:r>
            <a:br>
              <a:rPr lang="ru-RU" sz="1800" dirty="0" smtClean="0">
                <a:solidFill>
                  <a:srgbClr val="0070C0"/>
                </a:solidFill>
                <a:latin typeface="Arial" pitchFamily="34" charset="0"/>
                <a:cs typeface="Arial" pitchFamily="34" charset="0"/>
              </a:rPr>
            </a:br>
            <a:r>
              <a:rPr lang="ru-RU" sz="1800" dirty="0" smtClean="0">
                <a:solidFill>
                  <a:srgbClr val="0070C0"/>
                </a:solidFill>
                <a:latin typeface="Arial" pitchFamily="34" charset="0"/>
                <a:cs typeface="Arial" pitchFamily="34" charset="0"/>
              </a:rPr>
              <a:t>3. </a:t>
            </a:r>
            <a:r>
              <a:rPr lang="ru-RU" sz="1800" b="1" dirty="0" smtClean="0">
                <a:solidFill>
                  <a:srgbClr val="0070C0"/>
                </a:solidFill>
                <a:latin typeface="Arial" pitchFamily="34" charset="0"/>
                <a:cs typeface="Arial" pitchFamily="34" charset="0"/>
              </a:rPr>
              <a:t>Школа в годы ВОВ</a:t>
            </a:r>
            <a:r>
              <a:rPr lang="ru-RU" sz="1800" dirty="0" smtClean="0">
                <a:solidFill>
                  <a:srgbClr val="0070C0"/>
                </a:solidFill>
                <a:latin typeface="Arial" pitchFamily="34" charset="0"/>
                <a:cs typeface="Arial" pitchFamily="34" charset="0"/>
              </a:rPr>
              <a:t> (фотографии учащихся-участников войны, героев Советского Союза – Щербакова О.Н., </a:t>
            </a:r>
            <a:r>
              <a:rPr lang="ru-RU" sz="1800" dirty="0" err="1" smtClean="0">
                <a:solidFill>
                  <a:srgbClr val="0070C0"/>
                </a:solidFill>
                <a:latin typeface="Arial" pitchFamily="34" charset="0"/>
                <a:cs typeface="Arial" pitchFamily="34" charset="0"/>
              </a:rPr>
              <a:t>Подсадника</a:t>
            </a:r>
            <a:r>
              <a:rPr lang="ru-RU" sz="1800" dirty="0" smtClean="0">
                <a:solidFill>
                  <a:srgbClr val="0070C0"/>
                </a:solidFill>
                <a:latin typeface="Arial" pitchFamily="34" charset="0"/>
                <a:cs typeface="Arial" pitchFamily="34" charset="0"/>
              </a:rPr>
              <a:t> Н.Г., которые учились в нашей школе, информация о первых руководителях в этот период,  об общественной работе в школе, помощи фронту)</a:t>
            </a:r>
            <a:br>
              <a:rPr lang="ru-RU" sz="1800" dirty="0" smtClean="0">
                <a:solidFill>
                  <a:srgbClr val="0070C0"/>
                </a:solidFill>
                <a:latin typeface="Arial" pitchFamily="34" charset="0"/>
                <a:cs typeface="Arial" pitchFamily="34" charset="0"/>
              </a:rPr>
            </a:br>
            <a:r>
              <a:rPr lang="ru-RU" sz="1800" dirty="0" smtClean="0">
                <a:solidFill>
                  <a:srgbClr val="0070C0"/>
                </a:solidFill>
                <a:latin typeface="Arial" pitchFamily="34" charset="0"/>
                <a:cs typeface="Arial" pitchFamily="34" charset="0"/>
              </a:rPr>
              <a:t>4. </a:t>
            </a:r>
            <a:r>
              <a:rPr lang="ru-RU" sz="1800" b="1" dirty="0" smtClean="0">
                <a:solidFill>
                  <a:srgbClr val="0070C0"/>
                </a:solidFill>
                <a:latin typeface="Arial" pitchFamily="34" charset="0"/>
                <a:cs typeface="Arial" pitchFamily="34" charset="0"/>
              </a:rPr>
              <a:t>Школы в послевоенные годы</a:t>
            </a:r>
            <a:r>
              <a:rPr lang="ru-RU" sz="1800" dirty="0" smtClean="0">
                <a:solidFill>
                  <a:srgbClr val="0070C0"/>
                </a:solidFill>
                <a:latin typeface="Arial" pitchFamily="34" charset="0"/>
                <a:cs typeface="Arial" pitchFamily="34" charset="0"/>
              </a:rPr>
              <a:t> (материал о политехнизации, связь с производственным трудом, с шефами, фото с выставок, школьных мастерских, живого уголка, Книги почета с записями о лучших учащихся и легендарных учителях, культурно просветительской работе, традициях старейшей школы города.</a:t>
            </a:r>
            <a:br>
              <a:rPr lang="ru-RU" sz="1800" dirty="0" smtClean="0">
                <a:solidFill>
                  <a:srgbClr val="0070C0"/>
                </a:solidFill>
                <a:latin typeface="Arial" pitchFamily="34" charset="0"/>
                <a:cs typeface="Arial" pitchFamily="34" charset="0"/>
              </a:rPr>
            </a:br>
            <a:r>
              <a:rPr lang="ru-RU" sz="1800" dirty="0" smtClean="0">
                <a:solidFill>
                  <a:srgbClr val="0070C0"/>
                </a:solidFill>
                <a:latin typeface="Arial" pitchFamily="34" charset="0"/>
                <a:cs typeface="Arial" pitchFamily="34" charset="0"/>
              </a:rPr>
              <a:t>5. </a:t>
            </a:r>
            <a:r>
              <a:rPr lang="ru-RU" sz="1800" b="1" dirty="0" smtClean="0">
                <a:solidFill>
                  <a:srgbClr val="0070C0"/>
                </a:solidFill>
                <a:latin typeface="Arial" pitchFamily="34" charset="0"/>
                <a:cs typeface="Arial" pitchFamily="34" charset="0"/>
              </a:rPr>
              <a:t>Школа сегодня – день за днем.</a:t>
            </a:r>
            <a:r>
              <a:rPr lang="ru-RU" sz="1800" dirty="0" smtClean="0">
                <a:solidFill>
                  <a:srgbClr val="0070C0"/>
                </a:solidFill>
                <a:latin typeface="Arial" pitchFamily="34" charset="0"/>
                <a:cs typeface="Arial" pitchFamily="34" charset="0"/>
              </a:rPr>
              <a:t> Современные технологии позволяют широко представить собранный материал и разнообразить его. Это репортажи, интервью, статьи о наших победах, талантливых учениках, выдающихся учителях. Видеоархив в школе ведется с 1997 года. Это записи выпускных вечеров разных лет, Последних звонков, концертов для родителей и учителей, школьных праздников и Дней школы, классных часов, съемки уроков. В этом году видеоархив пополнился работами поисковых отрядов о наших учителях-ветеранах.</a:t>
            </a:r>
            <a:r>
              <a:rPr lang="ru-RU" dirty="0" smtClean="0">
                <a:solidFill>
                  <a:srgbClr val="0070C0"/>
                </a:solidFill>
                <a:latin typeface="Arial" pitchFamily="34" charset="0"/>
                <a:cs typeface="Arial" pitchFamily="34" charset="0"/>
              </a:rPr>
              <a:t/>
            </a:r>
            <a:br>
              <a:rPr lang="ru-RU" dirty="0" smtClean="0">
                <a:solidFill>
                  <a:srgbClr val="0070C0"/>
                </a:solidFill>
                <a:latin typeface="Arial" pitchFamily="34" charset="0"/>
                <a:cs typeface="Arial" pitchFamily="34" charset="0"/>
              </a:rPr>
            </a:br>
            <a:endParaRPr lang="ru-RU" dirty="0" smtClean="0">
              <a:solidFill>
                <a:srgbClr val="0070C0"/>
              </a:solidFill>
              <a:latin typeface="Arial" pitchFamily="34" charset="0"/>
              <a:cs typeface="Arial" pitchFamily="34" charset="0"/>
            </a:endParaRPr>
          </a:p>
        </p:txBody>
      </p:sp>
      <p:sp>
        <p:nvSpPr>
          <p:cNvPr id="3" name="Подзаголовок 2"/>
          <p:cNvSpPr>
            <a:spLocks noGrp="1"/>
          </p:cNvSpPr>
          <p:nvPr>
            <p:ph type="subTitle" idx="1"/>
          </p:nvPr>
        </p:nvSpPr>
        <p:spPr/>
        <p:txBody>
          <a:bodyPr/>
          <a:lstStyle/>
          <a:p>
            <a:pPr>
              <a:defRPr/>
            </a:pPr>
            <a:endParaRPr lang="ru-RU" dirty="0"/>
          </a:p>
        </p:txBody>
      </p:sp>
      <p:pic>
        <p:nvPicPr>
          <p:cNvPr id="9220" name="Picture 8" descr="C:\Documents and Settings\Loner\Мои документы\видеоархив\мероприятия кабинеты\создание школы\Scan0002.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964327"/>
            <a:ext cx="12192000" cy="127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581293" y="-1634835"/>
            <a:ext cx="10018713" cy="1634836"/>
          </a:xfrm>
        </p:spPr>
        <p:txBody>
          <a:bodyPr/>
          <a:lstStyle/>
          <a:p>
            <a:endParaRPr lang="ru-RU" dirty="0"/>
          </a:p>
        </p:txBody>
      </p:sp>
      <p:sp>
        <p:nvSpPr>
          <p:cNvPr id="3" name="Содержимое 2"/>
          <p:cNvSpPr>
            <a:spLocks noGrp="1"/>
          </p:cNvSpPr>
          <p:nvPr>
            <p:ph idx="1"/>
          </p:nvPr>
        </p:nvSpPr>
        <p:spPr>
          <a:xfrm>
            <a:off x="2173287" y="207819"/>
            <a:ext cx="10018713" cy="1884218"/>
          </a:xfrm>
        </p:spPr>
        <p:txBody>
          <a:bodyPr/>
          <a:lstStyle/>
          <a:p>
            <a:pPr>
              <a:buNone/>
            </a:pPr>
            <a:r>
              <a:rPr lang="ru-RU" b="1" i="1" dirty="0" smtClean="0">
                <a:solidFill>
                  <a:srgbClr val="0070C0"/>
                </a:solidFill>
              </a:rPr>
              <a:t>			Е</a:t>
            </a:r>
            <a:r>
              <a:rPr lang="ru-RU" b="1" dirty="0" smtClean="0">
                <a:solidFill>
                  <a:srgbClr val="0070C0"/>
                </a:solidFill>
              </a:rPr>
              <a:t>сли история нашей школы, как старый альбом, хранит в себе духовные ценности, то это позволит нам при исследовании прикоснуться к ним и вспомнить, что история нашей школы – это история не только города Балхаша, но и целой страны.</a:t>
            </a:r>
            <a:endParaRPr lang="ru-RU" dirty="0" smtClean="0">
              <a:solidFill>
                <a:srgbClr val="0070C0"/>
              </a:solidFill>
            </a:endParaRPr>
          </a:p>
          <a:p>
            <a:endParaRPr lang="ru-RU" dirty="0"/>
          </a:p>
        </p:txBody>
      </p:sp>
      <p:sp>
        <p:nvSpPr>
          <p:cNvPr id="58369" name="Rectangle 1"/>
          <p:cNvSpPr>
            <a:spLocks noChangeArrowheads="1"/>
          </p:cNvSpPr>
          <p:nvPr/>
        </p:nvSpPr>
        <p:spPr bwMode="auto">
          <a:xfrm>
            <a:off x="2119744" y="1705071"/>
            <a:ext cx="10072255"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Трудным представляется писать историю.</a:t>
            </a:r>
            <a:endParaRPr kumimoji="0" lang="ru-RU" sz="1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449263" algn="r"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Саллюстий</a:t>
            </a:r>
            <a:endParaRPr kumimoji="0" lang="ru-RU" sz="12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Постепенно уходят в прошлое события, лица, факты… Мы не замечаем, как летит время… Но воспоминания — записки современников, повествующие о событиях, в которых автор принимал участие или которые известны ему от очевидцев, часто помогают в сохранении и восстановлении истины. История средней школы №1 г. Балхаша интересна и по-своему даже уникальна. Ведь начиналась она 85 лет назад. Но многие страницы ее утрачены. </a:t>
            </a:r>
            <a:endParaRPr kumimoji="0" lang="ru-RU" sz="16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Воспоминания</a:t>
            </a:r>
            <a:r>
              <a:rPr kumimoji="0" lang="ru-RU" b="0" i="0" u="none" strike="noStrike" cap="none" normalizeH="0" dirty="0" smtClean="0">
                <a:ln>
                  <a:noFill/>
                </a:ln>
                <a:solidFill>
                  <a:srgbClr val="C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особенно ценны тем, что память людская сохранила интересные факты из жизни известных </a:t>
            </a:r>
            <a:r>
              <a:rPr kumimoji="0" lang="ru-RU" b="0"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балхашцев</a:t>
            </a:r>
            <a:r>
              <a:rPr kumimoji="0" lang="ru-RU"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которые поднимали город в далекие 30-40-е, строили нашу первую школу.  Именно благодаря этим воспоминаниям, хронология событий восстановилась. Собрались как бы растерянные части большой испорченной мозаики, ведь не все сохранило время в наших архивах: что-то было утрачено, испорчено, есть фотографии школы разных лет, которые, к сожалению, не подписаны, а сегодня, "кто на них и что", мы не знаем, потому что время уходит, а с ними и люди, которые нас связывают с прошлым.</a:t>
            </a:r>
            <a:endParaRPr kumimoji="0" lang="ru-RU" sz="16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В музее нашей школы есть экспозиция "Школа. Как все начиналось". И поэтому представленные материалы - еще один вклад в копилку истории нашей школы, а значит города и страны.</a:t>
            </a:r>
            <a:endParaRPr kumimoji="0" lang="ru-RU" sz="16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620981" y="-307777"/>
            <a:ext cx="10404764" cy="7755679"/>
          </a:xfrm>
          <a:prstGeom prst="rect">
            <a:avLst/>
          </a:prstGeom>
          <a:noFill/>
          <a:ln w="9525">
            <a:noFill/>
            <a:miter lim="800000"/>
            <a:headEnd/>
            <a:tailEnd/>
          </a:ln>
          <a:effectLst/>
        </p:spPr>
        <p:txBody>
          <a:bodyPr vert="horz" wrap="square" lIns="457056" tIns="457056" rIns="457056" bIns="457056"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Музей в нашей школе собрал экспонаты,</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Что память хранят о минувших годах:</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Как дети учились, чего достигали,</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Какие события были тогда.</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Мы изучаем историю школы,</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Листаем страницы альбомов тех лет,</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Здесь взгляд остановим...</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Год 41 - </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Вспомним  героев, которых уж нет!</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В том 41 выпускались ребята,</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Экзамен на зрелость готовились сдать,</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Но жизнь приготовила им испытанья:</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Со школьной скамьи все ушли воевать.</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Подсадник</a:t>
            </a: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 стал летчиком - возвратился героем,</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Танкист Щербаков не вернулся с войны.</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Мы ими гордимся, и знает вся школа.</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И память о них навсегда сохраним.</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Ученик и учитель их всех призывали,</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Чтоб Родину нашу могли защитить.</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И сколько безусых парней провожали!</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Вернулись? Не все! Жизнь не смогли сохранить.</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Но есть имена, что остались в альбомах.</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На фронт все ушли - не вернулись с войны.</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Мы  назовем их Вам сейчас поименно,</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Чтоб подвиги знать их потомки могли:</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Гельманов</a:t>
            </a: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 и Плотников, </a:t>
            </a:r>
            <a:r>
              <a:rPr kumimoji="0" lang="ru-RU" sz="1200"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Ланкин</a:t>
            </a: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kumimoji="0" lang="ru-RU" sz="1200"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Седенко</a:t>
            </a: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Дружинин, Лифанов, </a:t>
            </a:r>
            <a:r>
              <a:rPr kumimoji="0" lang="ru-RU" sz="1200"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Науменко</a:t>
            </a: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kumimoji="0" lang="ru-RU" sz="1200"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Зверс</a:t>
            </a: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Иванов, Макаров, </a:t>
            </a:r>
            <a:r>
              <a:rPr kumimoji="0" lang="ru-RU" sz="1200"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Почепцов</a:t>
            </a: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 Родионов -</a:t>
            </a: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Они заслужили, чтоб помнили их.</a:t>
            </a:r>
          </a:p>
          <a:p>
            <a:pPr marL="0" marR="0" lvl="0" indent="228600"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
            </a:r>
            <a:br>
              <a:rPr kumimoji="0" lang="ru-RU" sz="1200" b="1" i="0" u="none" strike="noStrike" cap="none" normalizeH="0" baseline="0" dirty="0" smtClean="0">
                <a:ln>
                  <a:noFill/>
                </a:ln>
                <a:solidFill>
                  <a:srgbClr val="C00000"/>
                </a:solidFill>
                <a:effectLst/>
                <a:latin typeface="Arial" pitchFamily="34" charset="0"/>
                <a:ea typeface="Calibri" pitchFamily="34" charset="0"/>
                <a:cs typeface="Arial" pitchFamily="34" charset="0"/>
              </a:rPr>
            </a:br>
            <a:endParaRPr kumimoji="0" lang="ru-RU" sz="1200"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rgbClr val="C00000"/>
              </a:solidFill>
              <a:effectLst/>
              <a:latin typeface="Arial" pitchFamily="34" charset="0"/>
              <a:cs typeface="Arial" pitchFamily="34" charset="0"/>
            </a:endParaRPr>
          </a:p>
        </p:txBody>
      </p:sp>
      <p:pic>
        <p:nvPicPr>
          <p:cNvPr id="3" name="Picture 2" descr="C:\Users\Admin\Desktop\33333333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3230" y="332508"/>
            <a:ext cx="5451845" cy="3075710"/>
          </a:xfrm>
          <a:prstGeom prst="rect">
            <a:avLst/>
          </a:prstGeom>
          <a:noFill/>
          <a:effectLst>
            <a:softEdge rad="317500"/>
          </a:effectLst>
        </p:spPr>
      </p:pic>
      <p:pic>
        <p:nvPicPr>
          <p:cNvPr id="4" name="Picture 2" descr="C:\Users\Admin\Desktop\обычный размер фото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6218" y="3443713"/>
            <a:ext cx="5275730" cy="2998649"/>
          </a:xfrm>
          <a:prstGeom prst="rect">
            <a:avLst/>
          </a:prstGeom>
          <a:noFill/>
          <a:effectLst>
            <a:softEdge rad="317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9458" name="Picture 2" descr="C:\Users\Admin\Desktop\Снимок.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3902" y="3376318"/>
            <a:ext cx="5470413" cy="3287718"/>
          </a:xfrm>
          <a:prstGeom prst="rect">
            <a:avLst/>
          </a:prstGeom>
          <a:noFill/>
          <a:effectLst>
            <a:softEdge rad="127000"/>
          </a:effectLst>
        </p:spPr>
      </p:pic>
      <p:pic>
        <p:nvPicPr>
          <p:cNvPr id="19459" name="Picture 3" descr="C:\Users\Admin\Desktop\Снимок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3855" y="3445589"/>
            <a:ext cx="5376597" cy="3412411"/>
          </a:xfrm>
          <a:prstGeom prst="rect">
            <a:avLst/>
          </a:prstGeom>
          <a:noFill/>
          <a:effectLst>
            <a:softEdge rad="127000"/>
          </a:effectLst>
        </p:spPr>
      </p:pic>
      <p:pic>
        <p:nvPicPr>
          <p:cNvPr id="19460" name="Picture 4" descr="C:\Users\Admin\Desktop\33333.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8437" y="263236"/>
            <a:ext cx="5419940" cy="3063312"/>
          </a:xfrm>
          <a:prstGeom prst="rect">
            <a:avLst/>
          </a:prstGeom>
          <a:noFill/>
          <a:effectLst>
            <a:softEdge rad="127000"/>
          </a:effectLst>
        </p:spPr>
      </p:pic>
      <p:pic>
        <p:nvPicPr>
          <p:cNvPr id="19461" name="Picture 5" descr="C:\Users\Admin\Desktop\4444.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70073" y="221673"/>
            <a:ext cx="5446424" cy="3063311"/>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645484"/>
            <a:ext cx="10972800" cy="1143000"/>
          </a:xfrm>
        </p:spPr>
        <p:txBody>
          <a:bodyPr>
            <a:noAutofit/>
          </a:bodyPr>
          <a:lstStyle/>
          <a:p>
            <a:pPr algn="ctr"/>
            <a:r>
              <a:rPr lang="ru-RU" sz="3200" b="1" dirty="0" smtClean="0">
                <a:solidFill>
                  <a:srgbClr val="C00000"/>
                </a:solidFill>
              </a:rPr>
              <a:t>Открытие Мемориальных досок на фасаде школы выпускникам, Героям Советского Союза </a:t>
            </a:r>
            <a:br>
              <a:rPr lang="ru-RU" sz="3200" b="1" dirty="0" smtClean="0">
                <a:solidFill>
                  <a:srgbClr val="C00000"/>
                </a:solidFill>
              </a:rPr>
            </a:br>
            <a:r>
              <a:rPr lang="ru-RU" sz="3200" b="1" dirty="0" smtClean="0">
                <a:solidFill>
                  <a:srgbClr val="C00000"/>
                </a:solidFill>
              </a:rPr>
              <a:t>Щербакову О. и </a:t>
            </a:r>
            <a:r>
              <a:rPr lang="ru-RU" sz="3200" b="1" dirty="0" err="1" smtClean="0">
                <a:solidFill>
                  <a:srgbClr val="C00000"/>
                </a:solidFill>
              </a:rPr>
              <a:t>Подсаднику</a:t>
            </a:r>
            <a:r>
              <a:rPr lang="ru-RU" sz="3200" b="1" dirty="0" smtClean="0">
                <a:solidFill>
                  <a:srgbClr val="C00000"/>
                </a:solidFill>
              </a:rPr>
              <a:t> Н.</a:t>
            </a:r>
            <a:br>
              <a:rPr lang="ru-RU" sz="3200" b="1" dirty="0" smtClean="0">
                <a:solidFill>
                  <a:srgbClr val="C00000"/>
                </a:solidFill>
              </a:rPr>
            </a:br>
            <a:r>
              <a:rPr lang="ru-RU" sz="3200" b="1" dirty="0" smtClean="0">
                <a:solidFill>
                  <a:srgbClr val="C00000"/>
                </a:solidFill>
              </a:rPr>
              <a:t>8 мая 2015 года</a:t>
            </a:r>
            <a:endParaRPr lang="ru-RU" sz="3200" b="1" dirty="0">
              <a:solidFill>
                <a:srgbClr val="C00000"/>
              </a:solidFill>
            </a:endParaRPr>
          </a:p>
        </p:txBody>
      </p:sp>
      <p:sp>
        <p:nvSpPr>
          <p:cNvPr id="3" name="Содержимое 2"/>
          <p:cNvSpPr>
            <a:spLocks noGrp="1"/>
          </p:cNvSpPr>
          <p:nvPr>
            <p:ph idx="1"/>
          </p:nvPr>
        </p:nvSpPr>
        <p:spPr/>
        <p:txBody>
          <a:bodyPr/>
          <a:lstStyle/>
          <a:p>
            <a:endParaRPr lang="ru-RU" dirty="0"/>
          </a:p>
        </p:txBody>
      </p:sp>
      <p:pic>
        <p:nvPicPr>
          <p:cNvPr id="1026" name="Picture 2" descr="F:\ШКОЛА\музей\8мая2015 открытие досок подсаднику и щербакову\CIMG852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2111" y="1842654"/>
            <a:ext cx="2666481" cy="3546764"/>
          </a:xfrm>
          <a:prstGeom prst="rect">
            <a:avLst/>
          </a:prstGeom>
          <a:noFill/>
        </p:spPr>
      </p:pic>
      <p:pic>
        <p:nvPicPr>
          <p:cNvPr id="1028" name="Picture 4" descr="F:\ШКОЛА\музей\8мая2015 открытие досок подсаднику и щербакову\CIMG85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1683" y="4079986"/>
            <a:ext cx="4933355" cy="2348113"/>
          </a:xfrm>
          <a:prstGeom prst="rect">
            <a:avLst/>
          </a:prstGeom>
          <a:noFill/>
        </p:spPr>
      </p:pic>
      <p:pic>
        <p:nvPicPr>
          <p:cNvPr id="1027" name="Picture 3" descr="F:\ШКОЛА\музей\8мая2015 открытие досок подсаднику и щербакову\CIMG852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75491" y="4553744"/>
            <a:ext cx="4426255" cy="2304256"/>
          </a:xfrm>
          <a:prstGeom prst="rect">
            <a:avLst/>
          </a:prstGeom>
          <a:noFill/>
        </p:spPr>
      </p:pic>
      <p:pic>
        <p:nvPicPr>
          <p:cNvPr id="1029" name="Picture 5" descr="F:\ШКОЛА\музей\8мая2015 открытие досок подсаднику и щербакову\CIMG852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84675" y="2520872"/>
            <a:ext cx="4271797" cy="240288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3456244" y="345989"/>
            <a:ext cx="4895055" cy="701246"/>
          </a:xfrm>
        </p:spPr>
        <p:txBody>
          <a:bodyPr>
            <a:normAutofit fontScale="92500"/>
          </a:bodyPr>
          <a:lstStyle/>
          <a:p>
            <a:pPr algn="ctr">
              <a:buNone/>
            </a:pPr>
            <a:r>
              <a:rPr lang="ru-RU" sz="2800" b="1" dirty="0" smtClean="0">
                <a:solidFill>
                  <a:schemeClr val="accent1">
                    <a:lumMod val="50000"/>
                  </a:schemeClr>
                </a:solidFill>
              </a:rPr>
              <a:t>Поисковые отряды разных лет</a:t>
            </a:r>
          </a:p>
          <a:p>
            <a:endParaRPr lang="ru-RU" dirty="0"/>
          </a:p>
        </p:txBody>
      </p:sp>
      <p:sp>
        <p:nvSpPr>
          <p:cNvPr id="4" name="Содержимое 3"/>
          <p:cNvSpPr>
            <a:spLocks noGrp="1"/>
          </p:cNvSpPr>
          <p:nvPr>
            <p:ph sz="half" idx="2"/>
          </p:nvPr>
        </p:nvSpPr>
        <p:spPr/>
        <p:txBody>
          <a:bodyPr>
            <a:normAutofit fontScale="92500"/>
          </a:bodyPr>
          <a:lstStyle/>
          <a:p>
            <a:endParaRPr lang="ru-RU" dirty="0"/>
          </a:p>
        </p:txBody>
      </p:sp>
      <p:pic>
        <p:nvPicPr>
          <p:cNvPr id="5" name="Picture 3" descr="D:\фотографии 2011\день школы\CIMG5932.JPG"/>
          <p:cNvPicPr>
            <a:picLocks noChangeAspect="1" noChangeArrowheads="1"/>
          </p:cNvPicPr>
          <p:nvPr/>
        </p:nvPicPr>
        <p:blipFill>
          <a:blip r:embed="rId2" cstate="email">
            <a:extLst>
              <a:ext uri="{28A0092B-C50C-407E-A947-70E740481C1C}">
                <a14:useLocalDpi xmlns:a14="http://schemas.microsoft.com/office/drawing/2010/main"/>
              </a:ext>
            </a:extLst>
          </a:blip>
          <a:srcRect t="-3168"/>
          <a:stretch>
            <a:fillRect/>
          </a:stretch>
        </p:blipFill>
        <p:spPr bwMode="auto">
          <a:xfrm>
            <a:off x="1525332" y="703163"/>
            <a:ext cx="2965986" cy="2583220"/>
          </a:xfrm>
          <a:prstGeom prst="rect">
            <a:avLst/>
          </a:prstGeom>
          <a:ln>
            <a:noFill/>
          </a:ln>
          <a:effectLst>
            <a:outerShdw blurRad="292100" dist="139700" dir="2700000" algn="tl" rotWithShape="0">
              <a:srgbClr val="333333">
                <a:alpha val="65000"/>
              </a:srgbClr>
            </a:outerShdw>
          </a:effectLst>
        </p:spPr>
      </p:pic>
      <p:pic>
        <p:nvPicPr>
          <p:cNvPr id="9" name="Picture 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9044" y="1264023"/>
            <a:ext cx="3312642" cy="2485425"/>
          </a:xfrm>
          <a:prstGeom prst="rect">
            <a:avLst/>
          </a:prstGeom>
          <a:ln>
            <a:noFill/>
          </a:ln>
          <a:effectLst>
            <a:outerShdw blurRad="292100" dist="139700" dir="2700000" algn="tl" rotWithShape="0">
              <a:srgbClr val="333333">
                <a:alpha val="65000"/>
              </a:srgbClr>
            </a:outerShdw>
          </a:effectLst>
        </p:spPr>
      </p:pic>
      <p:pic>
        <p:nvPicPr>
          <p:cNvPr id="10" name="Picture 7" descr="D:\ШКОЛА\музей\стар\фото музей\Защита проектов, посвященных 65-летию Победы. (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94297" y="793376"/>
            <a:ext cx="3299646" cy="2474259"/>
          </a:xfrm>
          <a:prstGeom prst="rect">
            <a:avLst/>
          </a:prstGeom>
          <a:ln>
            <a:noFill/>
          </a:ln>
          <a:effectLst>
            <a:outerShdw blurRad="292100" dist="139700" dir="2700000" algn="tl" rotWithShape="0">
              <a:srgbClr val="333333">
                <a:alpha val="65000"/>
              </a:srgbClr>
            </a:outerShdw>
          </a:effectLst>
        </p:spPr>
      </p:pic>
      <p:pic>
        <p:nvPicPr>
          <p:cNvPr id="1026" name="Picture 2" descr="F:\ШКОЛА\музей\фото и видео с моей сотки\20170504_1228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05324" y="3442448"/>
            <a:ext cx="3356195" cy="2517146"/>
          </a:xfrm>
          <a:prstGeom prst="rect">
            <a:avLst/>
          </a:prstGeom>
          <a:ln>
            <a:noFill/>
          </a:ln>
          <a:effectLst>
            <a:outerShdw blurRad="292100" dist="139700" dir="2700000" algn="tl" rotWithShape="0">
              <a:srgbClr val="333333">
                <a:alpha val="65000"/>
              </a:srgbClr>
            </a:outerShdw>
          </a:effectLst>
        </p:spPr>
      </p:pic>
      <p:pic>
        <p:nvPicPr>
          <p:cNvPr id="1027" name="Picture 3" descr="F:\ШКОЛА\музей\фото и видео с моей сотки\IMG-20160520-WA00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06072" y="3375211"/>
            <a:ext cx="3082104" cy="2344500"/>
          </a:xfrm>
          <a:prstGeom prst="rect">
            <a:avLst/>
          </a:prstGeom>
          <a:ln>
            <a:noFill/>
          </a:ln>
          <a:effectLst>
            <a:outerShdw blurRad="292100" dist="139700" dir="2700000" algn="tl" rotWithShape="0">
              <a:srgbClr val="333333">
                <a:alpha val="65000"/>
              </a:srgbClr>
            </a:outerShdw>
          </a:effectLst>
        </p:spPr>
      </p:pic>
      <p:pic>
        <p:nvPicPr>
          <p:cNvPr id="1028" name="Picture 4" descr="F:\ШКОЛА\музей\фото и видео с моей сотки\IMG-20160520-WA000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72870" y="-1731414"/>
            <a:ext cx="2384128" cy="1434202"/>
          </a:xfrm>
          <a:prstGeom prst="rect">
            <a:avLst/>
          </a:prstGeom>
          <a:noFill/>
        </p:spPr>
      </p:pic>
      <p:pic>
        <p:nvPicPr>
          <p:cNvPr id="1029" name="Picture 5" descr="F:\ШКОЛА\музей\Юный летописец музей 15.05.2015\20150515_13371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4448" y="3622088"/>
            <a:ext cx="2198048" cy="2930731"/>
          </a:xfrm>
          <a:prstGeom prst="rect">
            <a:avLst/>
          </a:prstGeom>
          <a:ln>
            <a:noFill/>
          </a:ln>
          <a:effectLst>
            <a:outerShdw blurRad="292100" dist="139700" dir="2700000" algn="tl" rotWithShape="0">
              <a:srgbClr val="333333">
                <a:alpha val="65000"/>
              </a:srgbClr>
            </a:outerShdw>
          </a:effectLst>
        </p:spPr>
      </p:pic>
      <p:pic>
        <p:nvPicPr>
          <p:cNvPr id="8"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44203" y="4824563"/>
            <a:ext cx="2348619" cy="17388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4561" y="180832"/>
            <a:ext cx="10018713" cy="1752599"/>
          </a:xfrm>
        </p:spPr>
        <p:txBody>
          <a:bodyPr>
            <a:normAutofit fontScale="90000"/>
          </a:bodyPr>
          <a:lstStyle/>
          <a:p>
            <a:r>
              <a:rPr lang="ru-RU" b="1" dirty="0" smtClean="0">
                <a:solidFill>
                  <a:srgbClr val="C00000"/>
                </a:solidFill>
                <a:latin typeface="Arial" pitchFamily="34" charset="0"/>
                <a:cs typeface="Arial" pitchFamily="34" charset="0"/>
              </a:rPr>
              <a:t>Мероприятия по плану проводятся систематически в разных группах классов</a:t>
            </a:r>
            <a:br>
              <a:rPr lang="ru-RU" b="1" dirty="0" smtClean="0">
                <a:solidFill>
                  <a:srgbClr val="C00000"/>
                </a:solidFill>
                <a:latin typeface="Arial" pitchFamily="34" charset="0"/>
                <a:cs typeface="Arial" pitchFamily="34" charset="0"/>
              </a:rPr>
            </a:br>
            <a:endParaRPr lang="ru-RU" b="1" dirty="0">
              <a:solidFill>
                <a:srgbClr val="C00000"/>
              </a:solidFill>
              <a:latin typeface="Arial" pitchFamily="34" charset="0"/>
              <a:cs typeface="Arial" pitchFamily="34" charset="0"/>
            </a:endParaRPr>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txBody>
          <a:bodyPr/>
          <a:lstStyle/>
          <a:p>
            <a:endParaRPr lang="ru-RU"/>
          </a:p>
        </p:txBody>
      </p:sp>
      <p:pic>
        <p:nvPicPr>
          <p:cNvPr id="5" name="Picture 2" descr="F:\ШКОЛА\музей\стан. незав Каз 5кл 15.12.2014\CIMG756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02176" y="1464575"/>
            <a:ext cx="3225800" cy="2419350"/>
          </a:xfrm>
          <a:prstGeom prst="rect">
            <a:avLst/>
          </a:prstGeom>
          <a:noFill/>
        </p:spPr>
      </p:pic>
      <p:pic>
        <p:nvPicPr>
          <p:cNvPr id="6" name="Picture 3" descr="F:\ШКОЛА\музей\стан. незав Каз 5кл 15.12.2014\CIMG75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8011" y="1512343"/>
            <a:ext cx="3225800" cy="2419350"/>
          </a:xfrm>
          <a:prstGeom prst="rect">
            <a:avLst/>
          </a:prstGeom>
          <a:noFill/>
        </p:spPr>
      </p:pic>
      <p:pic>
        <p:nvPicPr>
          <p:cNvPr id="7" name="Picture 4" descr="F:\ШКОЛА\музей\стан. незав Каз 5кл 15.12.2014\CIMG758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42742" y="1528643"/>
            <a:ext cx="3225800" cy="2419350"/>
          </a:xfrm>
          <a:prstGeom prst="rect">
            <a:avLst/>
          </a:prstGeom>
          <a:noFill/>
        </p:spPr>
      </p:pic>
      <p:pic>
        <p:nvPicPr>
          <p:cNvPr id="9" name="Picture 6" descr="F:\ШКОЛА\музей\стан. незав Каз 5кл 15.12.2014\CIMG754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43122" y="4092149"/>
            <a:ext cx="3225800" cy="2419350"/>
          </a:xfrm>
          <a:prstGeom prst="rect">
            <a:avLst/>
          </a:prstGeom>
          <a:noFill/>
        </p:spPr>
      </p:pic>
      <p:pic>
        <p:nvPicPr>
          <p:cNvPr id="5122" name="Picture 2" descr="F:\ШКОЛА\музей\фото и видео с моей сотки\20160118_13442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67899" y="4084615"/>
            <a:ext cx="3273777" cy="2455333"/>
          </a:xfrm>
          <a:prstGeom prst="rect">
            <a:avLst/>
          </a:prstGeom>
          <a:noFill/>
        </p:spPr>
      </p:pic>
      <p:pic>
        <p:nvPicPr>
          <p:cNvPr id="5123" name="Picture 3" descr="F:\ШКОЛА\музей\музей 20,29.04.2016\CIMG146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39138" y="4114799"/>
            <a:ext cx="3313045" cy="248478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chemeClr val="accent1">
                    <a:lumMod val="75000"/>
                  </a:schemeClr>
                </a:solidFill>
                <a:latin typeface="Arial Unicode MS" pitchFamily="34" charset="-128"/>
                <a:ea typeface="Arial Unicode MS" pitchFamily="34" charset="-128"/>
                <a:cs typeface="Arial Unicode MS" pitchFamily="34" charset="-128"/>
              </a:rPr>
              <a:t>Гости нашего музея – Ветераны ВОВ, ветераны образования, Совет Ветеранов, известные люди города, выпускники школы разных лет</a:t>
            </a:r>
            <a:endParaRPr lang="ru-RU" sz="2800" b="1" dirty="0">
              <a:solidFill>
                <a:schemeClr val="accent1">
                  <a:lumMod val="75000"/>
                </a:schemeClr>
              </a:solidFill>
              <a:latin typeface="Arial Unicode MS" pitchFamily="34" charset="-128"/>
              <a:ea typeface="Arial Unicode MS" pitchFamily="34" charset="-128"/>
              <a:cs typeface="Arial Unicode MS" pitchFamily="34" charset="-128"/>
            </a:endParaRPr>
          </a:p>
        </p:txBody>
      </p:sp>
      <p:pic>
        <p:nvPicPr>
          <p:cNvPr id="3" name="Picture 4" descr="D:\ШКОЛА\музей\стар\фото музей\Защита проектов, посвященных 65-летию Победы.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2266" y="2619628"/>
            <a:ext cx="3750643" cy="2812983"/>
          </a:xfrm>
          <a:prstGeom prst="rect">
            <a:avLst/>
          </a:prstGeom>
          <a:ln>
            <a:noFill/>
          </a:ln>
          <a:effectLst>
            <a:outerShdw blurRad="292100" dist="139700" dir="2700000" algn="tl" rotWithShape="0">
              <a:srgbClr val="333333">
                <a:alpha val="65000"/>
              </a:srgbClr>
            </a:outerShdw>
          </a:effectLst>
        </p:spPr>
      </p:pic>
      <p:pic>
        <p:nvPicPr>
          <p:cNvPr id="4" name="Picture 9" descr="D:\ШКОЛА\музей\стар\фото музей\Защита проектов, посвященных 65-летию Победы. (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4669" y="2711706"/>
            <a:ext cx="3741084" cy="2805813"/>
          </a:xfrm>
          <a:prstGeom prst="rect">
            <a:avLst/>
          </a:prstGeom>
          <a:ln>
            <a:noFill/>
          </a:ln>
          <a:effectLst>
            <a:outerShdw blurRad="292100" dist="139700" dir="2700000" algn="tl" rotWithShape="0">
              <a:srgbClr val="333333">
                <a:alpha val="65000"/>
              </a:srgbClr>
            </a:outerShdw>
          </a:effectLst>
        </p:spPr>
      </p:pic>
      <p:pic>
        <p:nvPicPr>
          <p:cNvPr id="5" name="Picture 2" descr="D:\ШКОЛА\музей\гости музея\CIMG816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5828" y="3083299"/>
            <a:ext cx="4537075" cy="34020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F:\ШКОЛА\музей\фото и видео с моей сотки\20160426_1448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4931" y="2851865"/>
            <a:ext cx="5736832" cy="3758930"/>
          </a:xfrm>
          <a:prstGeom prst="rect">
            <a:avLst/>
          </a:prstGeom>
          <a:noFill/>
          <a:effectLst>
            <a:softEdge rad="317500"/>
          </a:effectLst>
        </p:spPr>
      </p:pic>
      <p:pic>
        <p:nvPicPr>
          <p:cNvPr id="29703" name="Picture 7" descr="F:\ШКОЛА\музей\фото и видео с моей сотки\20160426_14485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0473" y="0"/>
            <a:ext cx="6331527" cy="4424413"/>
          </a:xfrm>
          <a:prstGeom prst="rect">
            <a:avLst/>
          </a:prstGeom>
          <a:noFill/>
          <a:effectLst>
            <a:softEdge rad="317500"/>
          </a:effectLst>
        </p:spPr>
      </p:pic>
      <p:sp>
        <p:nvSpPr>
          <p:cNvPr id="10" name="Прямоугольник 9"/>
          <p:cNvSpPr/>
          <p:nvPr/>
        </p:nvSpPr>
        <p:spPr>
          <a:xfrm>
            <a:off x="2419938" y="482083"/>
            <a:ext cx="3676062" cy="523220"/>
          </a:xfrm>
          <a:prstGeom prst="rect">
            <a:avLst/>
          </a:prstGeom>
        </p:spPr>
        <p:txBody>
          <a:bodyPr wrap="square">
            <a:spAutoFit/>
          </a:bodyPr>
          <a:lstStyle/>
          <a:p>
            <a:r>
              <a:rPr lang="ru-RU" sz="2800" b="1" dirty="0" smtClean="0">
                <a:solidFill>
                  <a:srgbClr val="0070C0"/>
                </a:solidFill>
                <a:latin typeface="Arial Narrow" pitchFamily="34" charset="0"/>
              </a:rPr>
              <a:t>Хор "Живая память"</a:t>
            </a:r>
            <a:endParaRPr lang="ru-RU" sz="2800" b="1" dirty="0">
              <a:solidFill>
                <a:srgbClr val="0070C0"/>
              </a:solidFill>
              <a:latin typeface="Arial Narrow"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2794001" y="508000"/>
            <a:ext cx="9397999" cy="4440652"/>
          </a:xfrm>
        </p:spPr>
        <p:txBody>
          <a:bodyPr>
            <a:normAutofit/>
          </a:bodyPr>
          <a:lstStyle/>
          <a:p>
            <a:pPr algn="l"/>
            <a:r>
              <a:rPr lang="ru-RU" b="1" dirty="0" smtClean="0">
                <a:solidFill>
                  <a:schemeClr val="bg2">
                    <a:lumMod val="50000"/>
                  </a:schemeClr>
                </a:solidFill>
              </a:rPr>
              <a:t>	</a:t>
            </a:r>
            <a:r>
              <a:rPr lang="ru-RU" sz="3200" b="1" dirty="0" smtClean="0">
                <a:solidFill>
                  <a:srgbClr val="0070C0"/>
                </a:solidFill>
              </a:rPr>
              <a:t>«Патриотизм начинается с любви к своей земле, к своему аулу, городу, региону, с любви к малой родине... Особое отношение к родной земле, ее культуре, обычаям, традициям – это важнейшая черта патриотизма. Это основа того культурно-генетического кода, который любую нацию делает нацией, а не собранием индивидов…»</a:t>
            </a:r>
          </a:p>
          <a:p>
            <a:pPr algn="l"/>
            <a:endParaRPr lang="ru-RU" sz="3200" dirty="0">
              <a:solidFill>
                <a:srgbClr val="0070C0"/>
              </a:solidFill>
            </a:endParaRPr>
          </a:p>
        </p:txBody>
      </p:sp>
      <p:sp>
        <p:nvSpPr>
          <p:cNvPr id="4" name="Прямоугольник 3"/>
          <p:cNvSpPr/>
          <p:nvPr/>
        </p:nvSpPr>
        <p:spPr>
          <a:xfrm>
            <a:off x="3327401" y="4110851"/>
            <a:ext cx="8180860" cy="1200329"/>
          </a:xfrm>
          <a:prstGeom prst="rect">
            <a:avLst/>
          </a:prstGeom>
        </p:spPr>
        <p:txBody>
          <a:bodyPr wrap="square">
            <a:spAutoFit/>
          </a:bodyPr>
          <a:lstStyle/>
          <a:p>
            <a:pPr algn="r"/>
            <a:r>
              <a:rPr lang="ru-RU" sz="2400" b="1" dirty="0" smtClean="0">
                <a:solidFill>
                  <a:srgbClr val="0070C0"/>
                </a:solidFill>
              </a:rPr>
              <a:t>Н.А.Назарбаев</a:t>
            </a:r>
          </a:p>
          <a:p>
            <a:pPr algn="r"/>
            <a:r>
              <a:rPr lang="ru-RU" sz="2400" dirty="0" smtClean="0">
                <a:solidFill>
                  <a:srgbClr val="0070C0"/>
                </a:solidFill>
              </a:rPr>
              <a:t>Из статьи "Взгляд в будущее: </a:t>
            </a:r>
          </a:p>
          <a:p>
            <a:pPr algn="r"/>
            <a:r>
              <a:rPr lang="ru-RU" sz="2400" dirty="0" smtClean="0">
                <a:solidFill>
                  <a:srgbClr val="0070C0"/>
                </a:solidFill>
              </a:rPr>
              <a:t>модернизация общественного сознания</a:t>
            </a:r>
            <a:r>
              <a:rPr lang="ru-RU" sz="2400" b="1" dirty="0" smtClean="0">
                <a:solidFill>
                  <a:srgbClr val="0070C0"/>
                </a:solidFill>
              </a:rPr>
              <a:t>" </a:t>
            </a:r>
            <a:endParaRPr lang="ru-RU" sz="2400"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descr="F:\ШКОЛА\музей\фото и видео с моей сотки\20170428_15485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483" y="0"/>
            <a:ext cx="6076517" cy="4211782"/>
          </a:xfrm>
          <a:prstGeom prst="rect">
            <a:avLst/>
          </a:prstGeom>
          <a:noFill/>
          <a:effectLst>
            <a:softEdge rad="317500"/>
          </a:effectLst>
        </p:spPr>
      </p:pic>
      <p:pic>
        <p:nvPicPr>
          <p:cNvPr id="3" name="Picture 4" descr="F:\ШКОЛА\музей\фото и видео с моей сотки\20170420_10355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0265" y="1676401"/>
            <a:ext cx="6507207" cy="4270652"/>
          </a:xfrm>
          <a:prstGeom prst="rect">
            <a:avLst/>
          </a:prstGeom>
          <a:noFill/>
          <a:effectLst>
            <a:softEdge rad="317500"/>
          </a:effectLst>
        </p:spPr>
      </p:pic>
      <p:sp>
        <p:nvSpPr>
          <p:cNvPr id="2049" name="Rectangle 1"/>
          <p:cNvSpPr>
            <a:spLocks noChangeArrowheads="1"/>
          </p:cNvSpPr>
          <p:nvPr/>
        </p:nvSpPr>
        <p:spPr bwMode="auto">
          <a:xfrm>
            <a:off x="8005864" y="4253700"/>
            <a:ext cx="37743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4">
                    <a:lumMod val="75000"/>
                  </a:schemeClr>
                </a:solidFill>
                <a:effectLst/>
                <a:latin typeface="Arial Narrow" pitchFamily="34" charset="0"/>
                <a:ea typeface="Calibri" pitchFamily="34" charset="0"/>
                <a:cs typeface="Times New Roman" pitchFamily="18" charset="0"/>
              </a:rPr>
              <a:t>Ирина Мирошина - корреспондент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4">
                    <a:lumMod val="75000"/>
                  </a:schemeClr>
                </a:solidFill>
                <a:effectLst/>
                <a:latin typeface="Arial Narrow" pitchFamily="34" charset="0"/>
                <a:ea typeface="Calibri" pitchFamily="34" charset="0"/>
                <a:cs typeface="Times New Roman" pitchFamily="18" charset="0"/>
              </a:rPr>
              <a:t>газеты "Северное </a:t>
            </a:r>
            <a:r>
              <a:rPr kumimoji="0" lang="ru-RU" b="1" i="0" u="none" strike="noStrike" cap="none" normalizeH="0" baseline="0" dirty="0" err="1" smtClean="0">
                <a:ln>
                  <a:noFill/>
                </a:ln>
                <a:solidFill>
                  <a:schemeClr val="accent4">
                    <a:lumMod val="75000"/>
                  </a:schemeClr>
                </a:solidFill>
                <a:effectLst/>
                <a:latin typeface="Arial Narrow" pitchFamily="34" charset="0"/>
                <a:ea typeface="Calibri" pitchFamily="34" charset="0"/>
                <a:cs typeface="Times New Roman" pitchFamily="18" charset="0"/>
              </a:rPr>
              <a:t>Прибалхашье</a:t>
            </a:r>
            <a:r>
              <a:rPr kumimoji="0" lang="ru-RU" b="1" i="0" u="none" strike="noStrike" cap="none" normalizeH="0" baseline="0" dirty="0" smtClean="0">
                <a:ln>
                  <a:noFill/>
                </a:ln>
                <a:solidFill>
                  <a:schemeClr val="accent4">
                    <a:lumMod val="75000"/>
                  </a:schemeClr>
                </a:solidFill>
                <a:effectLst/>
                <a:latin typeface="Arial Narrow" pitchFamily="34" charset="0"/>
                <a:ea typeface="Calibri" pitchFamily="34" charset="0"/>
                <a:cs typeface="Times New Roman" pitchFamily="18" charset="0"/>
              </a:rPr>
              <a:t>"</a:t>
            </a:r>
            <a:endParaRPr kumimoji="0" lang="ru-RU" sz="1100" b="1" i="0" u="none" strike="noStrike" cap="none" normalizeH="0" baseline="0" dirty="0" smtClean="0">
              <a:ln>
                <a:noFill/>
              </a:ln>
              <a:solidFill>
                <a:schemeClr val="accent4">
                  <a:lumMod val="75000"/>
                </a:schemeClr>
              </a:solidFill>
              <a:effectLst/>
              <a:latin typeface="Arial Narrow" pitchFamily="34" charset="0"/>
              <a:cs typeface="Arial" pitchFamily="34" charset="0"/>
            </a:endParaRPr>
          </a:p>
        </p:txBody>
      </p:sp>
      <p:sp>
        <p:nvSpPr>
          <p:cNvPr id="6" name="Прямоугольник 5"/>
          <p:cNvSpPr/>
          <p:nvPr/>
        </p:nvSpPr>
        <p:spPr>
          <a:xfrm>
            <a:off x="2418577" y="6325279"/>
            <a:ext cx="5489067" cy="369332"/>
          </a:xfrm>
          <a:prstGeom prst="rect">
            <a:avLst/>
          </a:prstGeom>
        </p:spPr>
        <p:txBody>
          <a:bodyPr wrap="none">
            <a:spAutoFit/>
          </a:bodyPr>
          <a:lstStyle/>
          <a:p>
            <a:pPr lvl="0" defTabSz="914400" eaLnBrk="0" fontAlgn="base" hangingPunct="0">
              <a:spcBef>
                <a:spcPct val="0"/>
              </a:spcBef>
              <a:spcAft>
                <a:spcPct val="0"/>
              </a:spcAft>
            </a:pPr>
            <a:r>
              <a:rPr lang="ru-RU" b="1" dirty="0" smtClean="0">
                <a:solidFill>
                  <a:schemeClr val="accent4">
                    <a:lumMod val="75000"/>
                  </a:schemeClr>
                </a:solidFill>
                <a:latin typeface="Arial" pitchFamily="34" charset="0"/>
                <a:ea typeface="Calibri" pitchFamily="34" charset="0"/>
                <a:cs typeface="Arial" pitchFamily="34" charset="0"/>
              </a:rPr>
              <a:t>Тамара Тимофеевна Григорьевна - журналист</a:t>
            </a:r>
            <a:endParaRPr lang="ru-RU" sz="3200" b="1" dirty="0" smtClean="0">
              <a:solidFill>
                <a:schemeClr val="accent4">
                  <a:lumMod val="75000"/>
                </a:schemeClr>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5310" y="2455853"/>
            <a:ext cx="4366394" cy="3274086"/>
          </a:xfrm>
          <a:prstGeom prst="rect">
            <a:avLst/>
          </a:prstGeom>
          <a:noFill/>
          <a:ln w="9525">
            <a:solidFill>
              <a:schemeClr val="tx1"/>
            </a:solidFill>
            <a:miter lim="800000"/>
            <a:headEnd/>
            <a:tailEnd/>
          </a:ln>
          <a:effectLst>
            <a:softEdge rad="317500"/>
          </a:effectLst>
        </p:spPr>
      </p:pic>
      <p:pic>
        <p:nvPicPr>
          <p:cNvPr id="4" name="Picture 6" descr="D:\ШКОЛА\музей\стар\фото музей\Защита проектов, посвященных 65-летию Победы. (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3048" y="229569"/>
            <a:ext cx="3498547" cy="2624467"/>
          </a:xfrm>
          <a:prstGeom prst="rect">
            <a:avLst/>
          </a:prstGeom>
          <a:noFill/>
          <a:ln w="9525">
            <a:solidFill>
              <a:schemeClr val="tx1"/>
            </a:solidFill>
            <a:miter lim="800000"/>
            <a:headEnd/>
            <a:tailEnd/>
          </a:ln>
          <a:effectLst>
            <a:softEdge rad="317500"/>
          </a:effectLst>
        </p:spPr>
      </p:pic>
      <p:pic>
        <p:nvPicPr>
          <p:cNvPr id="7" name="Picture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0256" y="2590401"/>
            <a:ext cx="4393198" cy="3294246"/>
          </a:xfrm>
          <a:prstGeom prst="rect">
            <a:avLst/>
          </a:prstGeom>
          <a:noFill/>
          <a:ln w="9525">
            <a:solidFill>
              <a:srgbClr val="FFFF00"/>
            </a:solidFill>
            <a:miter lim="800000"/>
            <a:headEnd/>
            <a:tailEnd/>
          </a:ln>
          <a:effectLst>
            <a:softEdge rad="317500"/>
          </a:effec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7663" y="228496"/>
            <a:ext cx="4164208" cy="3124303"/>
          </a:xfrm>
          <a:prstGeom prst="rect">
            <a:avLst/>
          </a:prstGeom>
          <a:noFill/>
          <a:ln w="9525">
            <a:solidFill>
              <a:srgbClr val="FFFF00"/>
            </a:solidFill>
            <a:miter lim="800000"/>
            <a:headEnd/>
            <a:tailEnd/>
          </a:ln>
          <a:effectLst>
            <a:softEdge rad="317500"/>
          </a:effectLst>
        </p:spPr>
      </p:pic>
      <p:pic>
        <p:nvPicPr>
          <p:cNvPr id="10"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77555" y="222321"/>
            <a:ext cx="3584199" cy="2687134"/>
          </a:xfrm>
          <a:prstGeom prst="rect">
            <a:avLst/>
          </a:prstGeom>
          <a:noFill/>
          <a:ln w="9525">
            <a:solidFill>
              <a:srgbClr val="FFFF00"/>
            </a:solidFill>
            <a:miter lim="800000"/>
            <a:headEnd/>
            <a:tailEnd/>
          </a:ln>
          <a:effectLst>
            <a:softEdge rad="317500"/>
          </a:effectLst>
        </p:spPr>
      </p:pic>
      <p:sp>
        <p:nvSpPr>
          <p:cNvPr id="12" name="Прямоугольник 11"/>
          <p:cNvSpPr/>
          <p:nvPr/>
        </p:nvSpPr>
        <p:spPr>
          <a:xfrm>
            <a:off x="2488441" y="5546762"/>
            <a:ext cx="9330519" cy="646331"/>
          </a:xfrm>
          <a:prstGeom prst="rect">
            <a:avLst/>
          </a:prstGeom>
        </p:spPr>
        <p:txBody>
          <a:bodyPr wrap="square">
            <a:spAutoFit/>
          </a:bodyPr>
          <a:lstStyle/>
          <a:p>
            <a:pPr algn="ctr"/>
            <a:r>
              <a:rPr lang="ru-RU" b="1" dirty="0" smtClean="0">
                <a:solidFill>
                  <a:srgbClr val="0070C0"/>
                </a:solidFill>
              </a:rPr>
              <a:t>Тематические выставки, встречи, посвященные знаменательным событиям, организуются в школе, городском краеведческом музее, во Дворце школьников</a:t>
            </a:r>
            <a:endParaRPr lang="ru-RU" b="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endParaRPr lang="ru-RU" smtClean="0"/>
          </a:p>
        </p:txBody>
      </p:sp>
      <p:sp>
        <p:nvSpPr>
          <p:cNvPr id="10243" name="Содержимое 2"/>
          <p:cNvSpPr>
            <a:spLocks noGrp="1"/>
          </p:cNvSpPr>
          <p:nvPr>
            <p:ph sz="half" idx="1"/>
          </p:nvPr>
        </p:nvSpPr>
        <p:spPr>
          <a:xfrm>
            <a:off x="1419367" y="0"/>
            <a:ext cx="5745708" cy="3807725"/>
          </a:xfrm>
        </p:spPr>
        <p:txBody>
          <a:bodyPr/>
          <a:lstStyle/>
          <a:p>
            <a:pPr>
              <a:buNone/>
            </a:pPr>
            <a:r>
              <a:rPr lang="ru-RU" sz="2000" dirty="0" smtClean="0">
                <a:solidFill>
                  <a:srgbClr val="0070C0"/>
                </a:solidFill>
                <a:latin typeface="Arial" pitchFamily="34" charset="0"/>
                <a:cs typeface="Arial" pitchFamily="34" charset="0"/>
              </a:rPr>
              <a:t>			</a:t>
            </a:r>
            <a:r>
              <a:rPr lang="ru-RU" sz="2000" b="1" dirty="0" smtClean="0">
                <a:solidFill>
                  <a:srgbClr val="0070C0"/>
                </a:solidFill>
                <a:latin typeface="Arial" pitchFamily="34" charset="0"/>
                <a:cs typeface="Arial" pitchFamily="34" charset="0"/>
              </a:rPr>
              <a:t>Ветераны образования – желанные  гости в нашем музее. </a:t>
            </a:r>
          </a:p>
          <a:p>
            <a:pPr>
              <a:buNone/>
            </a:pPr>
            <a:r>
              <a:rPr lang="ru-RU" sz="2000" b="1" dirty="0" smtClean="0">
                <a:solidFill>
                  <a:srgbClr val="0070C0"/>
                </a:solidFill>
                <a:latin typeface="Arial" pitchFamily="34" charset="0"/>
                <a:cs typeface="Arial" pitchFamily="34" charset="0"/>
              </a:rPr>
              <a:t>			К сожалению, сегодня нет с нами некоторых из них, но память хранят школьные альбомы и фотографии разных лет.</a:t>
            </a:r>
          </a:p>
          <a:p>
            <a:pPr>
              <a:buNone/>
            </a:pPr>
            <a:endParaRPr lang="ru-RU" sz="2000" b="1" dirty="0" smtClean="0">
              <a:solidFill>
                <a:srgbClr val="0070C0"/>
              </a:solidFill>
              <a:latin typeface="Arial" pitchFamily="34" charset="0"/>
              <a:cs typeface="Arial" pitchFamily="34" charset="0"/>
            </a:endParaRPr>
          </a:p>
          <a:p>
            <a:pPr>
              <a:buNone/>
            </a:pPr>
            <a:endParaRPr lang="ru-RU" sz="2000" dirty="0" smtClean="0">
              <a:solidFill>
                <a:srgbClr val="0070C0"/>
              </a:solidFill>
              <a:latin typeface="Arial" pitchFamily="34" charset="0"/>
              <a:cs typeface="Arial" pitchFamily="34" charset="0"/>
            </a:endParaRPr>
          </a:p>
          <a:p>
            <a:endParaRPr lang="ru-RU" dirty="0" smtClean="0"/>
          </a:p>
        </p:txBody>
      </p:sp>
      <p:pic>
        <p:nvPicPr>
          <p:cNvPr id="6" name="Picture 6" descr="D:\ШКОЛА\музей\Новая папка\учителя\последние фото\1 (29).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9835" y="2524457"/>
            <a:ext cx="4884011" cy="2921000"/>
          </a:xfrm>
          <a:prstGeom prst="rect">
            <a:avLst/>
          </a:prstGeom>
          <a:noFill/>
          <a:ln w="9525">
            <a:noFill/>
            <a:miter lim="800000"/>
            <a:headEnd/>
            <a:tailEnd/>
          </a:ln>
          <a:effectLst>
            <a:outerShdw blurRad="50800" dist="38100" dir="16200000" rotWithShape="0">
              <a:prstClr val="black">
                <a:alpha val="40000"/>
              </a:prstClr>
            </a:outerShdw>
            <a:softEdge rad="317500"/>
          </a:effectLst>
        </p:spPr>
      </p:pic>
      <p:pic>
        <p:nvPicPr>
          <p:cNvPr id="7" name="Picture 3" descr="D:\ШКОЛА\музей\стар\фото музей\Защита проектов, посвященных 65-летию Победы.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1864" y="328020"/>
            <a:ext cx="4184475" cy="2353767"/>
          </a:xfrm>
          <a:prstGeom prst="rect">
            <a:avLst/>
          </a:prstGeom>
          <a:noFill/>
          <a:ln w="9525">
            <a:noFill/>
            <a:miter lim="800000"/>
            <a:headEnd/>
            <a:tailEnd/>
          </a:ln>
          <a:effectLst>
            <a:innerShdw blurRad="63500" dist="50800" dir="16200000">
              <a:prstClr val="black">
                <a:alpha val="50000"/>
              </a:prstClr>
            </a:innerShdw>
            <a:softEdge rad="127000"/>
          </a:effectLst>
        </p:spPr>
      </p:pic>
      <p:pic>
        <p:nvPicPr>
          <p:cNvPr id="10244" name="Picture 4" descr="D:\ШКОЛА\музей\Новая папка\учителя\последние фото\2 (32).jpg"/>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6264322" y="3118969"/>
            <a:ext cx="5724037" cy="3463374"/>
          </a:xfr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2711" y="0"/>
            <a:ext cx="10018713" cy="1752599"/>
          </a:xfrm>
        </p:spPr>
        <p:txBody>
          <a:bodyPr/>
          <a:lstStyle/>
          <a:p>
            <a:endParaRPr lang="ru-RU" dirty="0"/>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49154" name="Picture 2" descr="F:\ШКОЛА\музей\встреча светеранами образования\Встреча с ветеранами школы (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3868" y="1744165"/>
            <a:ext cx="3987799" cy="2990849"/>
          </a:xfrm>
          <a:prstGeom prst="rect">
            <a:avLst/>
          </a:prstGeom>
          <a:noFill/>
          <a:effectLst>
            <a:softEdge rad="317500"/>
          </a:effectLst>
        </p:spPr>
      </p:pic>
      <p:pic>
        <p:nvPicPr>
          <p:cNvPr id="49155" name="Picture 3" descr="F:\ШКОЛА\музей\встреча светеранами образования\SDC1157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9917" y="3507759"/>
            <a:ext cx="4360838" cy="3270628"/>
          </a:xfrm>
          <a:prstGeom prst="rect">
            <a:avLst/>
          </a:prstGeom>
          <a:noFill/>
          <a:effectLst>
            <a:softEdge rad="317500"/>
          </a:effectLst>
        </p:spPr>
      </p:pic>
      <p:pic>
        <p:nvPicPr>
          <p:cNvPr id="49156" name="Picture 4" descr="F:\ШКОЛА\музей\встреча светеранами образования\SDC1157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9470" y="543544"/>
            <a:ext cx="3987799" cy="2990849"/>
          </a:xfrm>
          <a:prstGeom prst="rect">
            <a:avLst/>
          </a:prstGeom>
          <a:noFill/>
          <a:effectLst>
            <a:softEdge rad="317500"/>
          </a:effectLst>
        </p:spPr>
      </p:pic>
      <p:pic>
        <p:nvPicPr>
          <p:cNvPr id="49158" name="Picture 6" descr="F:\ШКОЛА\музей\встреча светеранами образования\Встреча с ветеранами школы (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08630" y="270181"/>
            <a:ext cx="3552116" cy="2664087"/>
          </a:xfrm>
          <a:prstGeom prst="rect">
            <a:avLst/>
          </a:prstGeom>
          <a:noFill/>
          <a:effectLst>
            <a:softEdge rad="317500"/>
          </a:effectLst>
        </p:spPr>
      </p:pic>
      <p:pic>
        <p:nvPicPr>
          <p:cNvPr id="49159" name="Picture 7" descr="F:\ШКОЛА\музей\встреча светеранами образования\Встреча с ветеранами школы (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92870" y="3607844"/>
            <a:ext cx="4333542" cy="3250156"/>
          </a:xfrm>
          <a:prstGeom prst="rect">
            <a:avLst/>
          </a:prstGeom>
          <a:noFill/>
          <a:effectLst>
            <a:softEdge rad="317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ее.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06700" y="1487486"/>
            <a:ext cx="8712200" cy="4900613"/>
          </a:xfrm>
          <a:prstGeom prst="rect">
            <a:avLst/>
          </a:prstGeom>
          <a:noFill/>
        </p:spPr>
      </p:pic>
      <p:sp>
        <p:nvSpPr>
          <p:cNvPr id="3" name="Прямоугольник 2"/>
          <p:cNvSpPr/>
          <p:nvPr/>
        </p:nvSpPr>
        <p:spPr>
          <a:xfrm>
            <a:off x="1612900" y="211435"/>
            <a:ext cx="10134600" cy="1200329"/>
          </a:xfrm>
          <a:prstGeom prst="rect">
            <a:avLst/>
          </a:prstGeom>
        </p:spPr>
        <p:txBody>
          <a:bodyPr wrap="square">
            <a:spAutoFit/>
          </a:bodyPr>
          <a:lstStyle/>
          <a:p>
            <a:r>
              <a:rPr lang="ru-RU" b="1" dirty="0" smtClean="0">
                <a:solidFill>
                  <a:schemeClr val="accent1">
                    <a:lumMod val="75000"/>
                  </a:schemeClr>
                </a:solidFill>
                <a:latin typeface="Arial Unicode MS" pitchFamily="34" charset="-128"/>
                <a:ea typeface="Arial Unicode MS" pitchFamily="34" charset="-128"/>
                <a:cs typeface="Arial Unicode MS" pitchFamily="34" charset="-128"/>
              </a:rPr>
              <a:t>	Поисковая работа ведется постоянно. Так  силами педагогического коллектива, учащихся, выпускников школы в 2015 году был разработан и представлен Виртуальный музей школы, в который вошли видео, фото разных лет, информация о выдающихся учителях и учащихся, летопись школы и многое другое. </a:t>
            </a:r>
            <a:endParaRPr lang="ru-RU" b="1"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70C0"/>
                </a:solidFill>
              </a:rPr>
              <a:t>Презентация проектов </a:t>
            </a:r>
            <a:br>
              <a:rPr lang="ru-RU" b="1" dirty="0" smtClean="0">
                <a:solidFill>
                  <a:srgbClr val="0070C0"/>
                </a:solidFill>
              </a:rPr>
            </a:br>
            <a:r>
              <a:rPr lang="ru-RU" b="1" dirty="0" smtClean="0">
                <a:solidFill>
                  <a:srgbClr val="0070C0"/>
                </a:solidFill>
              </a:rPr>
              <a:t>«Виртуальный музей»</a:t>
            </a:r>
            <a:br>
              <a:rPr lang="ru-RU" b="1" dirty="0" smtClean="0">
                <a:solidFill>
                  <a:srgbClr val="0070C0"/>
                </a:solidFill>
              </a:rPr>
            </a:br>
            <a:r>
              <a:rPr lang="ru-RU" b="1" dirty="0" smtClean="0">
                <a:solidFill>
                  <a:srgbClr val="0070C0"/>
                </a:solidFill>
              </a:rPr>
              <a:t>«Школа будущего»</a:t>
            </a:r>
            <a:br>
              <a:rPr lang="ru-RU" b="1" dirty="0" smtClean="0">
                <a:solidFill>
                  <a:srgbClr val="0070C0"/>
                </a:solidFill>
              </a:rPr>
            </a:br>
            <a:r>
              <a:rPr lang="ru-RU" b="1" dirty="0" smtClean="0">
                <a:solidFill>
                  <a:srgbClr val="0070C0"/>
                </a:solidFill>
              </a:rPr>
              <a:t>« Электронный справочник  Балхаша»</a:t>
            </a:r>
            <a:endParaRPr lang="ru-RU" b="1" dirty="0">
              <a:solidFill>
                <a:srgbClr val="0070C0"/>
              </a:solidFill>
            </a:endParaRPr>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txBody>
          <a:bodyPr/>
          <a:lstStyle/>
          <a:p>
            <a:endParaRPr lang="ru-RU" dirty="0"/>
          </a:p>
        </p:txBody>
      </p:sp>
      <p:pic>
        <p:nvPicPr>
          <p:cNvPr id="50178" name="Picture 2" descr="F:\ШКОЛА\музей\музей 20,29.04.2016\CIMG137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5884" y="2823381"/>
            <a:ext cx="3302000" cy="2476500"/>
          </a:xfrm>
          <a:prstGeom prst="rect">
            <a:avLst/>
          </a:prstGeom>
          <a:noFill/>
          <a:effectLst>
            <a:softEdge rad="127000"/>
          </a:effectLst>
        </p:spPr>
      </p:pic>
      <p:pic>
        <p:nvPicPr>
          <p:cNvPr id="50179" name="Picture 3" descr="F:\ШКОЛА\музей\музей 20,29.04.2016\CIMG14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66328" y="4169959"/>
            <a:ext cx="3220113" cy="2415085"/>
          </a:xfrm>
          <a:prstGeom prst="rect">
            <a:avLst/>
          </a:prstGeom>
          <a:noFill/>
          <a:effectLst>
            <a:softEdge rad="127000"/>
          </a:effectLst>
        </p:spPr>
      </p:pic>
      <p:pic>
        <p:nvPicPr>
          <p:cNvPr id="50180" name="Picture 4" descr="F:\ШКОЛА\музей\музей 20,29.04.2016\CIMG146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35784" y="4220189"/>
            <a:ext cx="3287595" cy="2465697"/>
          </a:xfrm>
          <a:prstGeom prst="rect">
            <a:avLst/>
          </a:prstGeom>
          <a:noFill/>
          <a:effectLst>
            <a:softEdge rad="127000"/>
          </a:effectLst>
        </p:spPr>
      </p:pic>
      <p:pic>
        <p:nvPicPr>
          <p:cNvPr id="50181" name="Picture 5" descr="F:\ШКОЛА\музей\музей 20,29.04.2016\CIMG137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0818" y="2602931"/>
            <a:ext cx="3149600" cy="2362200"/>
          </a:xfrm>
          <a:prstGeom prst="rect">
            <a:avLst/>
          </a:prstGeom>
          <a:noFill/>
          <a:effectLst>
            <a:softEdge rad="1270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9027" y="0"/>
            <a:ext cx="10018713" cy="1752599"/>
          </a:xfrm>
        </p:spPr>
        <p:txBody>
          <a:bodyPr>
            <a:normAutofit fontScale="90000"/>
          </a:bodyPr>
          <a:lstStyle/>
          <a:p>
            <a:r>
              <a:rPr lang="ru-RU" b="1" dirty="0" smtClean="0">
                <a:solidFill>
                  <a:srgbClr val="C00000"/>
                </a:solidFill>
              </a:rPr>
              <a:t>Защита проектных работ в рамках ежегодного городского конкурса «Юный летописец»</a:t>
            </a:r>
            <a:endParaRPr lang="ru-RU" b="1" dirty="0">
              <a:solidFill>
                <a:srgbClr val="C00000"/>
              </a:solidFill>
            </a:endParaRPr>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txBody>
          <a:bodyPr/>
          <a:lstStyle/>
          <a:p>
            <a:endParaRPr lang="ru-RU"/>
          </a:p>
        </p:txBody>
      </p:sp>
      <p:pic>
        <p:nvPicPr>
          <p:cNvPr id="48130" name="Picture 2" descr="F:\ШКОЛА\музей\защита юный летописец 2017\CIMG50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5411" y="3764981"/>
            <a:ext cx="3276599" cy="2457450"/>
          </a:xfrm>
          <a:prstGeom prst="rect">
            <a:avLst/>
          </a:prstGeom>
          <a:noFill/>
        </p:spPr>
      </p:pic>
      <p:pic>
        <p:nvPicPr>
          <p:cNvPr id="48131" name="Picture 3" descr="F:\ШКОЛА\музей\защита юный летописец 2017\DSCN097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434" y="1534794"/>
            <a:ext cx="3285334" cy="2075182"/>
          </a:xfrm>
          <a:prstGeom prst="rect">
            <a:avLst/>
          </a:prstGeom>
          <a:noFill/>
        </p:spPr>
      </p:pic>
      <p:pic>
        <p:nvPicPr>
          <p:cNvPr id="48132" name="Picture 4" descr="F:\ШКОЛА\музей\музей с флешки что не надо удали!!!!\музТ.Н 19.12.13\CIMG506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08621" y="1572906"/>
            <a:ext cx="3234518" cy="2425888"/>
          </a:xfrm>
          <a:prstGeom prst="rect">
            <a:avLst/>
          </a:prstGeom>
          <a:noFill/>
        </p:spPr>
      </p:pic>
      <p:pic>
        <p:nvPicPr>
          <p:cNvPr id="48135" name="Picture 7" descr="F:\ШКОЛА\музей\юный летописец 2017\DSCN096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29010" y="4166869"/>
            <a:ext cx="3254375" cy="2440781"/>
          </a:xfrm>
          <a:prstGeom prst="rect">
            <a:avLst/>
          </a:prstGeom>
          <a:noFill/>
        </p:spPr>
      </p:pic>
      <p:pic>
        <p:nvPicPr>
          <p:cNvPr id="12" name="Picture 10" descr="F:\ШКОЛА\музей\об оформлении музея и наших героях\PB264105 — копия.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45368" y="4000603"/>
            <a:ext cx="3241964" cy="2431473"/>
          </a:xfrm>
          <a:prstGeom prst="rect">
            <a:avLst/>
          </a:prstGeom>
          <a:noFill/>
        </p:spPr>
      </p:pic>
      <p:pic>
        <p:nvPicPr>
          <p:cNvPr id="3074" name="Picture 2" descr="F:\ШКОЛА\музей\Юный летописец музей 15.05.2015\IMG_271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56396" y="1533525"/>
            <a:ext cx="3204552" cy="2133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0255" y="0"/>
            <a:ext cx="10501745" cy="1752599"/>
          </a:xfrm>
        </p:spPr>
        <p:txBody>
          <a:bodyPr>
            <a:noAutofit/>
          </a:bodyPr>
          <a:lstStyle/>
          <a:p>
            <a:r>
              <a:rPr lang="ru-RU" sz="2000" b="1" dirty="0" smtClean="0">
                <a:solidFill>
                  <a:srgbClr val="0070C0"/>
                </a:solidFill>
              </a:rPr>
              <a:t>Активное сотрудничество с работниками городского историко-краеведческого музея и городскими библиотеками позволяет спланировать, направить и разнообразить работу школьного музея. Мы активные участники всех конкурсов, Дней музеев, проектов, организованных  для школьников специалистами этих </a:t>
            </a:r>
            <a:r>
              <a:rPr lang="ru-RU" sz="2000" b="1" dirty="0" err="1" smtClean="0">
                <a:solidFill>
                  <a:srgbClr val="0070C0"/>
                </a:solidFill>
              </a:rPr>
              <a:t>организациЙ</a:t>
            </a:r>
            <a:endParaRPr lang="ru-RU" sz="2000" b="1" dirty="0">
              <a:solidFill>
                <a:srgbClr val="0070C0"/>
              </a:solidFill>
            </a:endParaRPr>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txBody>
          <a:bodyPr/>
          <a:lstStyle/>
          <a:p>
            <a:endParaRPr lang="ru-RU" dirty="0"/>
          </a:p>
        </p:txBody>
      </p:sp>
      <p:pic>
        <p:nvPicPr>
          <p:cNvPr id="51202" name="Picture 2" descr="F:\ШКОЛА\музей\музей 20,29.04.2016\CIMG147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04754" y="1553918"/>
            <a:ext cx="3077646" cy="2308235"/>
          </a:xfrm>
          <a:prstGeom prst="rect">
            <a:avLst/>
          </a:prstGeom>
          <a:noFill/>
        </p:spPr>
      </p:pic>
      <p:pic>
        <p:nvPicPr>
          <p:cNvPr id="51204" name="Picture 4" descr="F:\ШКОЛА\музей\музей 20,29.04.2016\CIMG147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8219" y="4077755"/>
            <a:ext cx="2846272" cy="2134704"/>
          </a:xfrm>
          <a:prstGeom prst="rect">
            <a:avLst/>
          </a:prstGeom>
          <a:noFill/>
        </p:spPr>
      </p:pic>
      <p:pic>
        <p:nvPicPr>
          <p:cNvPr id="6146" name="Picture 2" descr="F:\ШКОЛА\музей\Юный летописец музей 15.05.2015\20150403_1515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27200" y="1593273"/>
            <a:ext cx="2844800" cy="2133600"/>
          </a:xfrm>
          <a:prstGeom prst="rect">
            <a:avLst/>
          </a:prstGeom>
          <a:noFill/>
        </p:spPr>
      </p:pic>
      <p:pic>
        <p:nvPicPr>
          <p:cNvPr id="6147" name="Picture 3" descr="F:\ШКОЛА\музей\Юный летописец музей 15.05.2015\IMG_272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92837" y="4025427"/>
            <a:ext cx="3463636" cy="2306100"/>
          </a:xfrm>
          <a:prstGeom prst="rect">
            <a:avLst/>
          </a:prstGeom>
          <a:noFill/>
        </p:spPr>
      </p:pic>
      <p:pic>
        <p:nvPicPr>
          <p:cNvPr id="6148" name="Picture 4" descr="F:\ШКОЛА\музей\Юный летописец музей 15.05.2015\IMG_280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55456" y="4055888"/>
            <a:ext cx="3309551" cy="2206367"/>
          </a:xfrm>
          <a:prstGeom prst="rect">
            <a:avLst/>
          </a:prstGeom>
          <a:noFill/>
        </p:spPr>
      </p:pic>
      <p:pic>
        <p:nvPicPr>
          <p:cNvPr id="6149" name="Picture 5" descr="F:\фотографии\11 КЛАСС В БИБЛИОТЕКЕ04-04-2017_13-28-50\DSC_045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98566" y="1579993"/>
            <a:ext cx="3241756" cy="214688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8084" y="0"/>
            <a:ext cx="10018713" cy="1752599"/>
          </a:xfrm>
        </p:spPr>
        <p:txBody>
          <a:bodyPr>
            <a:normAutofit/>
          </a:bodyPr>
          <a:lstStyle/>
          <a:p>
            <a:r>
              <a:rPr lang="ru-RU" sz="2800" b="1" dirty="0" smtClean="0">
                <a:solidFill>
                  <a:srgbClr val="0070C0"/>
                </a:solidFill>
                <a:latin typeface="Arial" pitchFamily="34" charset="0"/>
                <a:cs typeface="Arial" pitchFamily="34" charset="0"/>
              </a:rPr>
              <a:t>Строгие , но справедливые </a:t>
            </a:r>
            <a:br>
              <a:rPr lang="ru-RU" sz="2800" b="1" dirty="0" smtClean="0">
                <a:solidFill>
                  <a:srgbClr val="0070C0"/>
                </a:solidFill>
                <a:latin typeface="Arial" pitchFamily="34" charset="0"/>
                <a:cs typeface="Arial" pitchFamily="34" charset="0"/>
              </a:rPr>
            </a:br>
            <a:r>
              <a:rPr lang="ru-RU" sz="2800" b="1" dirty="0" smtClean="0">
                <a:solidFill>
                  <a:srgbClr val="0070C0"/>
                </a:solidFill>
                <a:latin typeface="Arial" pitchFamily="34" charset="0"/>
                <a:cs typeface="Arial" pitchFamily="34" charset="0"/>
              </a:rPr>
              <a:t>судьи – члены жюри </a:t>
            </a:r>
            <a:br>
              <a:rPr lang="ru-RU" sz="2800" b="1" dirty="0" smtClean="0">
                <a:solidFill>
                  <a:srgbClr val="0070C0"/>
                </a:solidFill>
                <a:latin typeface="Arial" pitchFamily="34" charset="0"/>
                <a:cs typeface="Arial" pitchFamily="34" charset="0"/>
              </a:rPr>
            </a:br>
            <a:r>
              <a:rPr lang="ru-RU" sz="2800" b="1" dirty="0" smtClean="0">
                <a:solidFill>
                  <a:srgbClr val="0070C0"/>
                </a:solidFill>
                <a:latin typeface="Arial" pitchFamily="34" charset="0"/>
                <a:cs typeface="Arial" pitchFamily="34" charset="0"/>
              </a:rPr>
              <a:t>конкурсов школьных музеев разных лет</a:t>
            </a:r>
            <a:endParaRPr lang="ru-RU" sz="2800" b="1" dirty="0">
              <a:solidFill>
                <a:srgbClr val="0070C0"/>
              </a:solidFill>
              <a:latin typeface="Arial" pitchFamily="34" charset="0"/>
              <a:cs typeface="Arial" pitchFamily="34" charset="0"/>
            </a:endParaRPr>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dirty="0"/>
          </a:p>
        </p:txBody>
      </p:sp>
      <p:pic>
        <p:nvPicPr>
          <p:cNvPr id="52226" name="Picture 2" descr="F:\ШКОЛА\музей\музей с флешки что не надо удали!!!!\музТ.Н 19.12.13\CIMG507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52682" y="1526273"/>
            <a:ext cx="3307308" cy="2480481"/>
          </a:xfrm>
          <a:prstGeom prst="rect">
            <a:avLst/>
          </a:prstGeom>
          <a:noFill/>
        </p:spPr>
      </p:pic>
      <p:pic>
        <p:nvPicPr>
          <p:cNvPr id="52228" name="Picture 4" descr="F:\ШКОЛА\музей\музей с флешки что не надо удали!!!!\музТ.Н 19.12.13\CIMG50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6272" y="3889610"/>
            <a:ext cx="3430138" cy="2572603"/>
          </a:xfrm>
          <a:prstGeom prst="rect">
            <a:avLst/>
          </a:prstGeom>
          <a:noFill/>
        </p:spPr>
      </p:pic>
      <p:pic>
        <p:nvPicPr>
          <p:cNvPr id="9" name="Picture 8" descr="F:\ШКОЛА\музей\юный летописец 2017\DSCN096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8031" y="3760468"/>
            <a:ext cx="3611428" cy="2708571"/>
          </a:xfrm>
          <a:prstGeom prst="rect">
            <a:avLst/>
          </a:prstGeom>
          <a:noFill/>
        </p:spPr>
      </p:pic>
      <p:pic>
        <p:nvPicPr>
          <p:cNvPr id="52229" name="Picture 5" descr="F:\ШКОЛА\музей\юный летописец 2017\DSCN09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36166" y="1583139"/>
            <a:ext cx="3647231" cy="2415653"/>
          </a:xfrm>
          <a:prstGeom prst="rect">
            <a:avLst/>
          </a:prstGeom>
          <a:noFill/>
        </p:spPr>
      </p:pic>
      <p:pic>
        <p:nvPicPr>
          <p:cNvPr id="10" name="Picture 4" descr="F:\ШКОЛА\музей\музей 20,29.04.2016\CIMG147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31809" y="2063562"/>
            <a:ext cx="3095387" cy="232154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ШКОЛА\Scan0008.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590581" y="-1"/>
            <a:ext cx="2378328" cy="3217837"/>
          </a:xfrm>
          <a:prstGeom prst="rect">
            <a:avLst/>
          </a:prstGeom>
          <a:noFill/>
        </p:spPr>
      </p:pic>
      <p:sp>
        <p:nvSpPr>
          <p:cNvPr id="2" name="Прямоугольник 1"/>
          <p:cNvSpPr/>
          <p:nvPr/>
        </p:nvSpPr>
        <p:spPr>
          <a:xfrm>
            <a:off x="1655180" y="4867172"/>
            <a:ext cx="10301467" cy="1631216"/>
          </a:xfrm>
          <a:prstGeom prst="rect">
            <a:avLst/>
          </a:prstGeom>
        </p:spPr>
        <p:txBody>
          <a:bodyPr wrap="square">
            <a:spAutoFit/>
          </a:bodyPr>
          <a:lstStyle/>
          <a:p>
            <a:pPr algn="just"/>
            <a:r>
              <a:rPr lang="ru-RU" sz="2000" dirty="0" smtClean="0">
                <a:latin typeface="Arial" pitchFamily="34" charset="0"/>
                <a:cs typeface="Arial" pitchFamily="34" charset="0"/>
              </a:rPr>
              <a:t>	</a:t>
            </a:r>
            <a:r>
              <a:rPr lang="ru-RU" sz="2000" b="1" dirty="0" smtClean="0">
                <a:solidFill>
                  <a:srgbClr val="0070C0"/>
                </a:solidFill>
                <a:latin typeface="Arial" pitchFamily="34" charset="0"/>
                <a:cs typeface="Arial" pitchFamily="34" charset="0"/>
              </a:rPr>
              <a:t>О деятельности нашего школьного музея в системе патриотического воспитания постоянно появляются статьи в местных газетах «Северное </a:t>
            </a:r>
            <a:r>
              <a:rPr lang="ru-RU" sz="2000" b="1" dirty="0" err="1" smtClean="0">
                <a:solidFill>
                  <a:srgbClr val="0070C0"/>
                </a:solidFill>
                <a:latin typeface="Arial" pitchFamily="34" charset="0"/>
                <a:cs typeface="Arial" pitchFamily="34" charset="0"/>
              </a:rPr>
              <a:t>Прибалхашье</a:t>
            </a:r>
            <a:r>
              <a:rPr lang="ru-RU" sz="2000" b="1" dirty="0" smtClean="0">
                <a:solidFill>
                  <a:srgbClr val="0070C0"/>
                </a:solidFill>
                <a:latin typeface="Arial" pitchFamily="34" charset="0"/>
                <a:cs typeface="Arial" pitchFamily="34" charset="0"/>
              </a:rPr>
              <a:t>», «</a:t>
            </a:r>
            <a:r>
              <a:rPr lang="ru-RU" sz="2000" b="1" dirty="0" err="1" smtClean="0">
                <a:solidFill>
                  <a:srgbClr val="0070C0"/>
                </a:solidFill>
                <a:latin typeface="Arial" pitchFamily="34" charset="0"/>
                <a:cs typeface="Arial" pitchFamily="34" charset="0"/>
              </a:rPr>
              <a:t>Балхашский</a:t>
            </a:r>
            <a:r>
              <a:rPr lang="ru-RU" sz="2000" b="1" dirty="0" smtClean="0">
                <a:solidFill>
                  <a:srgbClr val="0070C0"/>
                </a:solidFill>
                <a:latin typeface="Arial" pitchFamily="34" charset="0"/>
                <a:cs typeface="Arial" pitchFamily="34" charset="0"/>
              </a:rPr>
              <a:t> рабочий», а также в республиканских журналах "Воспитание школьников" и «Самопознание», в которых рассматриваются основные аспекты этого направления работы.</a:t>
            </a:r>
            <a:endParaRPr lang="ru-RU" sz="2000" b="1" dirty="0">
              <a:solidFill>
                <a:srgbClr val="0070C0"/>
              </a:solidFill>
              <a:latin typeface="Arial" pitchFamily="34" charset="0"/>
              <a:cs typeface="Arial" pitchFamily="34" charset="0"/>
            </a:endParaRPr>
          </a:p>
        </p:txBody>
      </p:sp>
      <p:pic>
        <p:nvPicPr>
          <p:cNvPr id="1026" name="Picture 2" descr="C:\Users\admin\Desktop\фотографии статей музея и журналов\20171113_0822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7429" y="1454232"/>
            <a:ext cx="4204970" cy="3153728"/>
          </a:xfrm>
          <a:prstGeom prst="rect">
            <a:avLst/>
          </a:prstGeom>
          <a:noFill/>
          <a:effectLst>
            <a:softEdge rad="317500"/>
          </a:effectLst>
        </p:spPr>
      </p:pic>
      <p:pic>
        <p:nvPicPr>
          <p:cNvPr id="1027" name="Picture 3" descr="C:\Users\admin\Desktop\фотографии статей музея и журналов\20171113_08224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85677" y="0"/>
            <a:ext cx="3517621" cy="2638216"/>
          </a:xfrm>
          <a:prstGeom prst="rect">
            <a:avLst/>
          </a:prstGeom>
          <a:noFill/>
          <a:effectLst>
            <a:softEdge rad="127000"/>
          </a:effectLst>
        </p:spPr>
      </p:pic>
      <p:pic>
        <p:nvPicPr>
          <p:cNvPr id="1029" name="Picture 5" descr="C:\Users\admin\Desktop\фотографии статей музея и журналов\20171113_08231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8317829" y="553453"/>
            <a:ext cx="4427624" cy="3320718"/>
          </a:xfrm>
          <a:prstGeom prst="rect">
            <a:avLst/>
          </a:prstGeom>
          <a:noFill/>
          <a:effectLst>
            <a:softEdge rad="127000"/>
          </a:effectLst>
        </p:spPr>
      </p:pic>
      <p:pic>
        <p:nvPicPr>
          <p:cNvPr id="1030" name="Picture 6" descr="C:\Users\admin\Desktop\фотографии статей музея и журналов\20171113_08220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290422" y="1641895"/>
            <a:ext cx="3887637" cy="2915728"/>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1085850" y="436728"/>
            <a:ext cx="4581525" cy="6097423"/>
          </a:xfrm>
        </p:spPr>
        <p:txBody>
          <a:bodyPr>
            <a:normAutofit/>
          </a:bodyPr>
          <a:lstStyle/>
          <a:p>
            <a:pPr>
              <a:buNone/>
            </a:pPr>
            <a:r>
              <a:rPr lang="ru-RU" b="1" dirty="0" smtClean="0">
                <a:solidFill>
                  <a:srgbClr val="0070C0"/>
                </a:solidFill>
                <a:latin typeface="Arial" pitchFamily="34" charset="0"/>
                <a:cs typeface="Arial" pitchFamily="34" charset="0"/>
              </a:rPr>
              <a:t>  </a:t>
            </a:r>
            <a:r>
              <a:rPr lang="ru-RU" sz="2000" b="1" dirty="0" smtClean="0">
                <a:solidFill>
                  <a:srgbClr val="0070C0"/>
                </a:solidFill>
                <a:latin typeface="Arial" pitchFamily="34" charset="0"/>
                <a:cs typeface="Arial" pitchFamily="34" charset="0"/>
              </a:rPr>
              <a:t>   Основная цель :</a:t>
            </a:r>
            <a:endParaRPr lang="ru-RU" b="1" dirty="0" smtClean="0">
              <a:solidFill>
                <a:srgbClr val="0070C0"/>
              </a:solidFill>
              <a:latin typeface="Arial" pitchFamily="34" charset="0"/>
              <a:cs typeface="Arial" pitchFamily="34" charset="0"/>
            </a:endParaRPr>
          </a:p>
          <a:p>
            <a:pPr>
              <a:buNone/>
            </a:pPr>
            <a:r>
              <a:rPr lang="ru-RU" b="1" dirty="0" smtClean="0">
                <a:solidFill>
                  <a:srgbClr val="0070C0"/>
                </a:solidFill>
                <a:latin typeface="Arial" pitchFamily="34" charset="0"/>
                <a:cs typeface="Arial" pitchFamily="34" charset="0"/>
              </a:rPr>
              <a:t>	формирование у учащихся чувство любви к школе, малой Родине и уважение к прошлому.</a:t>
            </a:r>
          </a:p>
          <a:p>
            <a:pPr>
              <a:buNone/>
            </a:pPr>
            <a:r>
              <a:rPr lang="ru-RU" b="1" dirty="0" smtClean="0">
                <a:solidFill>
                  <a:srgbClr val="0070C0"/>
                </a:solidFill>
                <a:latin typeface="Arial" pitchFamily="34" charset="0"/>
                <a:cs typeface="Arial" pitchFamily="34" charset="0"/>
              </a:rPr>
              <a:t>    </a:t>
            </a:r>
          </a:p>
          <a:p>
            <a:pPr>
              <a:buNone/>
            </a:pPr>
            <a:r>
              <a:rPr lang="ru-RU" sz="2000" b="1" dirty="0" smtClean="0">
                <a:solidFill>
                  <a:srgbClr val="0070C0"/>
                </a:solidFill>
                <a:latin typeface="Arial" pitchFamily="34" charset="0"/>
                <a:cs typeface="Arial" pitchFamily="34" charset="0"/>
              </a:rPr>
              <a:t>      Задачи </a:t>
            </a:r>
          </a:p>
          <a:p>
            <a:pPr algn="ctr">
              <a:buNone/>
            </a:pPr>
            <a:r>
              <a:rPr lang="ru-RU" sz="2000" b="1" dirty="0" smtClean="0">
                <a:solidFill>
                  <a:srgbClr val="0070C0"/>
                </a:solidFill>
                <a:latin typeface="Arial" pitchFamily="34" charset="0"/>
                <a:cs typeface="Arial" pitchFamily="34" charset="0"/>
              </a:rPr>
              <a:t>поисково-краеведческой работы :</a:t>
            </a:r>
          </a:p>
          <a:p>
            <a:pPr>
              <a:buNone/>
            </a:pPr>
            <a:r>
              <a:rPr lang="ru-RU" b="1" dirty="0" smtClean="0">
                <a:solidFill>
                  <a:srgbClr val="0070C0"/>
                </a:solidFill>
                <a:latin typeface="Arial" pitchFamily="34" charset="0"/>
                <a:cs typeface="Arial" pitchFamily="34" charset="0"/>
              </a:rPr>
              <a:t>- сбор материала о старейшей школе города;</a:t>
            </a:r>
          </a:p>
          <a:p>
            <a:pPr>
              <a:buNone/>
            </a:pPr>
            <a:r>
              <a:rPr lang="ru-RU" b="1" dirty="0" smtClean="0">
                <a:solidFill>
                  <a:srgbClr val="0070C0"/>
                </a:solidFill>
                <a:latin typeface="Arial" pitchFamily="34" charset="0"/>
                <a:cs typeface="Arial" pitchFamily="34" charset="0"/>
              </a:rPr>
              <a:t>- выявление новых и оценка в новой интерпретации уже известных источников;</a:t>
            </a:r>
          </a:p>
          <a:p>
            <a:pPr>
              <a:buNone/>
            </a:pPr>
            <a:r>
              <a:rPr lang="ru-RU" b="1" dirty="0" smtClean="0">
                <a:solidFill>
                  <a:srgbClr val="0070C0"/>
                </a:solidFill>
                <a:latin typeface="Arial" pitchFamily="34" charset="0"/>
                <a:cs typeface="Arial" pitchFamily="34" charset="0"/>
              </a:rPr>
              <a:t>- накопление и сохранение материалов о школе, городе, стране.</a:t>
            </a:r>
          </a:p>
          <a:p>
            <a:endParaRPr lang="ru-RU" dirty="0"/>
          </a:p>
        </p:txBody>
      </p:sp>
      <p:sp>
        <p:nvSpPr>
          <p:cNvPr id="4" name="Содержимое 3"/>
          <p:cNvSpPr>
            <a:spLocks noGrp="1"/>
          </p:cNvSpPr>
          <p:nvPr>
            <p:ph sz="half" idx="2"/>
          </p:nvPr>
        </p:nvSpPr>
        <p:spPr/>
        <p:txBody>
          <a:bodyPr>
            <a:normAutofit/>
          </a:bodyPr>
          <a:lstStyle/>
          <a:p>
            <a:endParaRPr lang="ru-RU"/>
          </a:p>
        </p:txBody>
      </p:sp>
      <p:pic>
        <p:nvPicPr>
          <p:cNvPr id="2050" name="Picture 2" descr="C:\Users\Admin\Desktop\CIMG146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74294" y="649747"/>
            <a:ext cx="6717706" cy="5484833"/>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фотографии статей музея и журналов\20171113_0820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736106">
            <a:off x="-361801" y="3469426"/>
            <a:ext cx="3779520" cy="2834640"/>
          </a:xfrm>
          <a:prstGeom prst="rect">
            <a:avLst/>
          </a:prstGeom>
          <a:noFill/>
        </p:spPr>
      </p:pic>
      <p:pic>
        <p:nvPicPr>
          <p:cNvPr id="2051" name="Picture 3" descr="C:\Users\admin\Desktop\фотографии статей музея и журналов\20171113_0821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736106">
            <a:off x="-361801" y="3469426"/>
            <a:ext cx="3779520" cy="2834640"/>
          </a:xfrm>
          <a:prstGeom prst="rect">
            <a:avLst/>
          </a:prstGeom>
          <a:noFill/>
        </p:spPr>
      </p:pic>
      <p:pic>
        <p:nvPicPr>
          <p:cNvPr id="2052" name="Picture 4" descr="C:\Users\admin\Desktop\фотографии статей музея и журналов\20171113_0822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736106">
            <a:off x="-361801" y="3469426"/>
            <a:ext cx="3779520" cy="2834640"/>
          </a:xfrm>
          <a:prstGeom prst="rect">
            <a:avLst/>
          </a:prstGeom>
          <a:noFill/>
        </p:spPr>
      </p:pic>
      <p:pic>
        <p:nvPicPr>
          <p:cNvPr id="2053" name="Picture 5" descr="C:\Users\admin\Desktop\фотографии статей музея и журналов\20171113_0822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736106">
            <a:off x="-361801" y="3469426"/>
            <a:ext cx="3779520" cy="2834640"/>
          </a:xfrm>
          <a:prstGeom prst="rect">
            <a:avLst/>
          </a:prstGeom>
          <a:noFill/>
        </p:spPr>
      </p:pic>
      <p:pic>
        <p:nvPicPr>
          <p:cNvPr id="2054" name="Picture 6" descr="C:\Users\admin\Desktop\фотографии статей музея и журналов\20171113_08224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736106">
            <a:off x="-361801" y="3469426"/>
            <a:ext cx="3779520" cy="2834640"/>
          </a:xfrm>
          <a:prstGeom prst="rect">
            <a:avLst/>
          </a:prstGeom>
          <a:noFill/>
        </p:spPr>
      </p:pic>
      <p:pic>
        <p:nvPicPr>
          <p:cNvPr id="2055" name="Picture 7" descr="C:\Users\admin\Desktop\фотографии статей музея и журналов\20171113_08230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736106">
            <a:off x="-361801" y="3469426"/>
            <a:ext cx="3779520" cy="2834640"/>
          </a:xfrm>
          <a:prstGeom prst="rect">
            <a:avLst/>
          </a:prstGeom>
          <a:noFill/>
        </p:spPr>
      </p:pic>
      <p:pic>
        <p:nvPicPr>
          <p:cNvPr id="2056" name="Picture 8" descr="C:\Users\admin\Desktop\фотографии статей музея и журналов\20171113_08231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5736106">
            <a:off x="-361801" y="3469426"/>
            <a:ext cx="3779520" cy="2834640"/>
          </a:xfrm>
          <a:prstGeom prst="rect">
            <a:avLst/>
          </a:prstGeom>
          <a:noFill/>
        </p:spPr>
      </p:pic>
      <p:pic>
        <p:nvPicPr>
          <p:cNvPr id="2057" name="Picture 9" descr="C:\Users\admin\Desktop\фотографии статей музея и журналов\20171113_08165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5400000">
            <a:off x="-545306" y="3040856"/>
            <a:ext cx="4362450" cy="3271838"/>
          </a:xfrm>
          <a:prstGeom prst="rect">
            <a:avLst/>
          </a:prstGeom>
          <a:noFill/>
        </p:spPr>
      </p:pic>
      <p:pic>
        <p:nvPicPr>
          <p:cNvPr id="2058" name="Picture 10" descr="C:\Users\admin\Desktop\фотографии статей музея и журналов\20171113_081715.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5400000">
            <a:off x="8884920" y="-22860"/>
            <a:ext cx="3779520" cy="2834640"/>
          </a:xfrm>
          <a:prstGeom prst="rect">
            <a:avLst/>
          </a:prstGeom>
          <a:noFill/>
          <a:effectLst>
            <a:softEdge rad="317500"/>
          </a:effectLst>
        </p:spPr>
      </p:pic>
      <p:pic>
        <p:nvPicPr>
          <p:cNvPr id="2059" name="Picture 11" descr="C:\Users\admin\Desktop\фотографии статей музея и журналов\20171113_081735.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5400000">
            <a:off x="2952899" y="129540"/>
            <a:ext cx="3779520" cy="2834640"/>
          </a:xfrm>
          <a:prstGeom prst="rect">
            <a:avLst/>
          </a:prstGeom>
          <a:noFill/>
          <a:effectLst>
            <a:softEdge rad="317500"/>
          </a:effectLst>
        </p:spPr>
      </p:pic>
      <p:pic>
        <p:nvPicPr>
          <p:cNvPr id="2060" name="Picture 12" descr="C:\Users\admin\Desktop\фотографии статей музея и журналов\20171113_081804.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5400000">
            <a:off x="6115199" y="472440"/>
            <a:ext cx="3779520" cy="2834640"/>
          </a:xfrm>
          <a:prstGeom prst="rect">
            <a:avLst/>
          </a:prstGeom>
          <a:noFill/>
        </p:spPr>
      </p:pic>
      <p:pic>
        <p:nvPicPr>
          <p:cNvPr id="2061" name="Picture 13" descr="C:\Users\admin\Desktop\фотографии статей музея и журналов\20171113_081836.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5400000">
            <a:off x="2552849" y="3550920"/>
            <a:ext cx="3779520" cy="2834640"/>
          </a:xfrm>
          <a:prstGeom prst="rect">
            <a:avLst/>
          </a:prstGeom>
          <a:noFill/>
          <a:effectLst>
            <a:softEdge rad="127000"/>
          </a:effectLst>
        </p:spPr>
      </p:pic>
      <p:pic>
        <p:nvPicPr>
          <p:cNvPr id="2062" name="Picture 14" descr="C:\Users\admin\Desktop\фотографии статей музея и журналов\20171113_081842.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3779520" cy="2834640"/>
          </a:xfrm>
          <a:prstGeom prst="rect">
            <a:avLst/>
          </a:prstGeom>
          <a:noFill/>
          <a:effectLst>
            <a:softEdge rad="127000"/>
          </a:effectLst>
        </p:spPr>
      </p:pic>
      <p:pic>
        <p:nvPicPr>
          <p:cNvPr id="2063" name="Picture 15" descr="C:\Users\admin\Desktop\фотографии статей музея и журналов\20171113_081915.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435749" y="3337560"/>
            <a:ext cx="4287520" cy="3215640"/>
          </a:xfrm>
          <a:prstGeom prst="rect">
            <a:avLst/>
          </a:prstGeom>
          <a:noFill/>
          <a:effectLst>
            <a:softEdge rad="127000"/>
          </a:effectLst>
        </p:spPr>
      </p:pic>
      <p:pic>
        <p:nvPicPr>
          <p:cNvPr id="2064" name="Picture 16" descr="C:\Users\admin\Desktop\фотографии статей музея и журналов\20171113_081948.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rot="5400000">
            <a:off x="8884920" y="3550920"/>
            <a:ext cx="3779520" cy="283464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5889" y="224928"/>
            <a:ext cx="10274460" cy="1200329"/>
          </a:xfrm>
          <a:prstGeom prst="rect">
            <a:avLst/>
          </a:prstGeom>
        </p:spPr>
        <p:txBody>
          <a:bodyPr wrap="square">
            <a:spAutoFit/>
          </a:bodyPr>
          <a:lstStyle/>
          <a:p>
            <a:r>
              <a:rPr lang="ru-RU" b="1" dirty="0" smtClean="0">
                <a:solidFill>
                  <a:srgbClr val="0070C0"/>
                </a:solidFill>
                <a:latin typeface="Arial" pitchFamily="34" charset="0"/>
                <a:cs typeface="Arial" pitchFamily="34" charset="0"/>
              </a:rPr>
              <a:t>	В рамках подготовки к 85-летию школы  в 2017 году была создана книга "Первая школа в Балхаше", в которую вошли исследовательские материалы, а также письма учителей, выпускников, родителей - рассказы о том, как создавалась школа, ее традиции и т.д. </a:t>
            </a:r>
            <a:endParaRPr lang="ru-RU" b="1" dirty="0">
              <a:solidFill>
                <a:srgbClr val="0070C0"/>
              </a:solidFill>
              <a:latin typeface="Arial" pitchFamily="34" charset="0"/>
              <a:cs typeface="Arial" pitchFamily="34" charset="0"/>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3731" y="971348"/>
            <a:ext cx="7168269" cy="5376202"/>
          </a:xfrm>
          <a:prstGeom prst="rect">
            <a:avLst/>
          </a:prstGeom>
          <a:noFill/>
          <a:ln w="9525">
            <a:noFill/>
            <a:miter lim="800000"/>
            <a:headEnd/>
            <a:tailEnd/>
          </a:ln>
          <a:effectLst>
            <a:softEdge rad="635000"/>
          </a:effectLst>
        </p:spPr>
      </p:pic>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579477">
            <a:off x="1153400" y="2077679"/>
            <a:ext cx="4566964" cy="34252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Desktop\фотографии статей музея и журналов\20171113_0824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4545" y="3140160"/>
            <a:ext cx="4690667" cy="3518000"/>
          </a:xfrm>
          <a:prstGeom prst="rect">
            <a:avLst/>
          </a:prstGeom>
          <a:noFill/>
        </p:spPr>
      </p:pic>
      <p:pic>
        <p:nvPicPr>
          <p:cNvPr id="3076" name="Picture 4" descr="C:\Users\admin\Desktop\фотографии статей музея и журналов\20171113_0824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07164" y="3120886"/>
            <a:ext cx="4452732" cy="3339549"/>
          </a:xfrm>
          <a:prstGeom prst="rect">
            <a:avLst/>
          </a:prstGeom>
          <a:noFill/>
        </p:spPr>
      </p:pic>
      <p:pic>
        <p:nvPicPr>
          <p:cNvPr id="5"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8626" y="278295"/>
            <a:ext cx="3402426" cy="2550570"/>
          </a:xfrm>
          <a:prstGeom prst="rect">
            <a:avLst/>
          </a:prstGeom>
          <a:noFill/>
          <a:ln w="9525">
            <a:solidFill>
              <a:schemeClr val="tx1"/>
            </a:solidFill>
            <a:miter lim="800000"/>
            <a:headEnd/>
            <a:tailEnd/>
          </a:ln>
        </p:spPr>
      </p:pic>
      <p:pic>
        <p:nvPicPr>
          <p:cNvPr id="6" name="Picture 2" descr="C:\Users\Admin\Desktop\CIMG506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76401" y="177699"/>
            <a:ext cx="3684120" cy="2763090"/>
          </a:xfrm>
          <a:prstGeom prst="rect">
            <a:avLst/>
          </a:prstGeom>
          <a:noFill/>
        </p:spPr>
      </p:pic>
      <p:pic>
        <p:nvPicPr>
          <p:cNvPr id="7"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62895" y="1798066"/>
            <a:ext cx="3432758" cy="2574242"/>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latin typeface="+mn-lt"/>
              </a:rPr>
              <a:t>Спасибо за внимание</a:t>
            </a:r>
            <a:endParaRPr lang="ru-RU" b="1" dirty="0">
              <a:solidFill>
                <a:srgbClr val="0070C0"/>
              </a:solidFill>
              <a:latin typeface="+mn-lt"/>
            </a:endParaRPr>
          </a:p>
        </p:txBody>
      </p:sp>
      <p:sp>
        <p:nvSpPr>
          <p:cNvPr id="3" name="Текст 2"/>
          <p:cNvSpPr>
            <a:spLocks noGrp="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51940" y="0"/>
            <a:ext cx="4612216" cy="2593975"/>
          </a:xfrm>
          <a:prstGeom prst="rect">
            <a:avLst/>
          </a:prstGeom>
          <a:noFill/>
          <a:ln w="38100">
            <a:noFill/>
            <a:miter lim="800000"/>
            <a:headEnd/>
            <a:tailEnd/>
          </a:ln>
          <a:effectLst>
            <a:softEdge rad="317500"/>
          </a:effectLst>
        </p:spPr>
      </p:pic>
      <p:sp>
        <p:nvSpPr>
          <p:cNvPr id="7171" name="Заголовок 1"/>
          <p:cNvSpPr>
            <a:spLocks noGrp="1"/>
          </p:cNvSpPr>
          <p:nvPr>
            <p:ph type="title"/>
          </p:nvPr>
        </p:nvSpPr>
        <p:spPr/>
        <p:txBody>
          <a:bodyPr/>
          <a:lstStyle/>
          <a:p>
            <a:endParaRPr lang="ru-RU" dirty="0" smtClean="0"/>
          </a:p>
        </p:txBody>
      </p:sp>
      <p:pic>
        <p:nvPicPr>
          <p:cNvPr id="7172" name="Picture 6"/>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2839525" y="2002786"/>
            <a:ext cx="4578349" cy="2576512"/>
          </a:xfrm>
          <a:noFill/>
          <a:ln w="57150">
            <a:noFill/>
          </a:ln>
          <a:effectLst>
            <a:softEdge rad="317500"/>
          </a:effectLst>
        </p:spPr>
      </p:pic>
      <p:sp>
        <p:nvSpPr>
          <p:cNvPr id="7173" name="Содержимое 2"/>
          <p:cNvSpPr>
            <a:spLocks noGrp="1"/>
          </p:cNvSpPr>
          <p:nvPr>
            <p:ph sz="half" idx="1"/>
          </p:nvPr>
        </p:nvSpPr>
        <p:spPr>
          <a:xfrm>
            <a:off x="7165074" y="311742"/>
            <a:ext cx="4752453" cy="6546258"/>
          </a:xfrm>
        </p:spPr>
        <p:txBody>
          <a:bodyPr>
            <a:normAutofit/>
          </a:bodyPr>
          <a:lstStyle/>
          <a:p>
            <a:pPr>
              <a:buNone/>
            </a:pPr>
            <a:r>
              <a:rPr lang="ru-RU" sz="1800" b="1" dirty="0" smtClean="0">
                <a:solidFill>
                  <a:schemeClr val="accent4">
                    <a:lumMod val="75000"/>
                  </a:schemeClr>
                </a:solidFill>
                <a:latin typeface="Arial" pitchFamily="34" charset="0"/>
                <a:cs typeface="Arial" pitchFamily="34" charset="0"/>
              </a:rPr>
              <a:t>			</a:t>
            </a:r>
            <a:r>
              <a:rPr lang="ru-RU" sz="2000" b="1" dirty="0" smtClean="0">
                <a:solidFill>
                  <a:schemeClr val="accent4">
                    <a:lumMod val="75000"/>
                  </a:schemeClr>
                </a:solidFill>
                <a:latin typeface="Arial" pitchFamily="34" charset="0"/>
                <a:cs typeface="Arial" pitchFamily="34" charset="0"/>
              </a:rPr>
              <a:t>В музее представлены материалы исторического значения. Значительная часть экспозиции посвящена историческим вехам: создание школы, переезд в новое здание, строительство спортивного зала,  юбилейные даты и т.д.</a:t>
            </a:r>
          </a:p>
          <a:p>
            <a:pPr>
              <a:buNone/>
            </a:pPr>
            <a:r>
              <a:rPr lang="ru-RU" sz="2000" b="1" dirty="0" smtClean="0">
                <a:solidFill>
                  <a:schemeClr val="accent4">
                    <a:lumMod val="75000"/>
                  </a:schemeClr>
                </a:solidFill>
                <a:latin typeface="Arial" pitchFamily="34" charset="0"/>
                <a:cs typeface="Arial" pitchFamily="34" charset="0"/>
              </a:rPr>
              <a:t>		</a:t>
            </a:r>
            <a:endParaRPr lang="ru-RU" sz="2000" b="1" dirty="0" smtClean="0">
              <a:solidFill>
                <a:srgbClr val="0070C0"/>
              </a:solidFill>
              <a:latin typeface="Arial" pitchFamily="34" charset="0"/>
              <a:cs typeface="Arial" pitchFamily="34" charset="0"/>
            </a:endParaRPr>
          </a:p>
          <a:p>
            <a:pPr>
              <a:buNone/>
            </a:pPr>
            <a:r>
              <a:rPr lang="ru-RU" sz="1800" b="1" dirty="0" smtClean="0">
                <a:solidFill>
                  <a:schemeClr val="accent4">
                    <a:lumMod val="75000"/>
                  </a:schemeClr>
                </a:solidFill>
                <a:latin typeface="Arial" pitchFamily="34" charset="0"/>
                <a:cs typeface="Arial" pitchFamily="34" charset="0"/>
              </a:rPr>
              <a:t>			</a:t>
            </a:r>
            <a:r>
              <a:rPr lang="ru-RU" sz="2000" b="1" dirty="0" smtClean="0">
                <a:solidFill>
                  <a:schemeClr val="accent4">
                    <a:lumMod val="75000"/>
                  </a:schemeClr>
                </a:solidFill>
                <a:latin typeface="Arial" pitchFamily="34" charset="0"/>
                <a:cs typeface="Arial" pitchFamily="34" charset="0"/>
              </a:rPr>
              <a:t>В какой-то степени музей истории выполняет функцию архива. Именно учителя и ученики составляют ее полноценную летопись.</a:t>
            </a:r>
            <a:endParaRPr lang="ru-RU" sz="1800" b="1" dirty="0" smtClean="0">
              <a:solidFill>
                <a:schemeClr val="accent4">
                  <a:lumMod val="75000"/>
                </a:schemeClr>
              </a:solidFill>
              <a:latin typeface="Arial" pitchFamily="34" charset="0"/>
              <a:cs typeface="Arial" pitchFamily="34" charset="0"/>
            </a:endParaRPr>
          </a:p>
          <a:p>
            <a:endParaRPr lang="ru-RU" sz="1800" b="1" dirty="0" smtClean="0">
              <a:solidFill>
                <a:schemeClr val="accent4">
                  <a:lumMod val="75000"/>
                </a:schemeClr>
              </a:solidFill>
              <a:latin typeface="Arial" pitchFamily="34" charset="0"/>
              <a:cs typeface="Arial" pitchFamily="34" charset="0"/>
            </a:endParaRPr>
          </a:p>
        </p:txBody>
      </p:sp>
      <p:pic>
        <p:nvPicPr>
          <p:cNvPr id="7174" name="Picture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1315" y="4264025"/>
            <a:ext cx="4612216" cy="2593975"/>
          </a:xfrm>
          <a:prstGeom prst="rect">
            <a:avLst/>
          </a:prstGeom>
          <a:noFill/>
          <a:ln w="57150">
            <a:noFill/>
            <a:miter lim="800000"/>
            <a:headEnd/>
            <a:tailEnd/>
          </a:ln>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1484312" y="581891"/>
            <a:ext cx="4895055" cy="5209309"/>
          </a:xfrm>
        </p:spPr>
        <p:txBody>
          <a:bodyPr>
            <a:normAutofit fontScale="92500"/>
          </a:bodyPr>
          <a:lstStyle/>
          <a:p>
            <a:pPr>
              <a:buNone/>
            </a:pPr>
            <a:r>
              <a:rPr lang="ru-RU" dirty="0" smtClean="0">
                <a:solidFill>
                  <a:srgbClr val="0070C0"/>
                </a:solidFill>
                <a:latin typeface="Arial" pitchFamily="34" charset="0"/>
                <a:cs typeface="Arial" pitchFamily="34" charset="0"/>
              </a:rPr>
              <a:t>			</a:t>
            </a:r>
            <a:r>
              <a:rPr lang="ru-RU" sz="2200" b="1" dirty="0" smtClean="0">
                <a:solidFill>
                  <a:srgbClr val="FF0000"/>
                </a:solidFill>
                <a:latin typeface="Arial" pitchFamily="34" charset="0"/>
                <a:cs typeface="Arial" pitchFamily="34" charset="0"/>
              </a:rPr>
              <a:t>В зале музея находится большая коллекция грамот, наград. И хотя предназначены они были больше для детей, все равно притягивают взор взрослых. Эта самая любимая экспозиция наших посетителей. Здесь широко представлены спортивные кубки, альбомы по истории школы. Одним из важных экспонатов руководители музея считают книгу о выпусках нашей школы, ведь здесь есть фотографии и информация о выпускниках с 1932 по 2011 год.</a:t>
            </a:r>
          </a:p>
          <a:p>
            <a:endParaRPr lang="ru-RU" sz="2200" b="1" dirty="0">
              <a:solidFill>
                <a:srgbClr val="FF0000"/>
              </a:solidFill>
            </a:endParaRPr>
          </a:p>
        </p:txBody>
      </p:sp>
      <p:sp>
        <p:nvSpPr>
          <p:cNvPr id="4" name="Содержимое 3"/>
          <p:cNvSpPr>
            <a:spLocks noGrp="1"/>
          </p:cNvSpPr>
          <p:nvPr>
            <p:ph sz="half" idx="2"/>
          </p:nvPr>
        </p:nvSpPr>
        <p:spPr/>
        <p:txBody>
          <a:bodyPr>
            <a:normAutofit fontScale="92500"/>
          </a:bodyPr>
          <a:lstStyle/>
          <a:p>
            <a:endParaRPr lang="ru-RU"/>
          </a:p>
        </p:txBody>
      </p:sp>
      <p:pic>
        <p:nvPicPr>
          <p:cNvPr id="5"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0242" y="429492"/>
            <a:ext cx="5821758" cy="4364180"/>
          </a:xfrm>
          <a:prstGeom prst="rect">
            <a:avLst/>
          </a:prstGeom>
          <a:noFill/>
          <a:ln w="9525">
            <a:solidFill>
              <a:schemeClr val="tx1"/>
            </a:solidFill>
            <a:miter lim="800000"/>
            <a:headEnd/>
            <a:tailEnd/>
          </a:ln>
          <a:effectLst>
            <a:softEdge rad="317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4260" y="7422291"/>
            <a:ext cx="3805881" cy="3410465"/>
          </a:xfrm>
        </p:spPr>
        <p:txBody>
          <a:bodyPr>
            <a:normAutofit/>
          </a:bodyPr>
          <a:lstStyle/>
          <a:p>
            <a:endParaRPr lang="ru-RU" sz="2000" dirty="0"/>
          </a:p>
        </p:txBody>
      </p:sp>
      <p:sp>
        <p:nvSpPr>
          <p:cNvPr id="4" name="Содержимое 3"/>
          <p:cNvSpPr>
            <a:spLocks noGrp="1"/>
          </p:cNvSpPr>
          <p:nvPr>
            <p:ph sz="half" idx="2"/>
          </p:nvPr>
        </p:nvSpPr>
        <p:spPr>
          <a:xfrm>
            <a:off x="2192487" y="6858000"/>
            <a:ext cx="4895056" cy="3124200"/>
          </a:xfrm>
        </p:spPr>
        <p:txBody>
          <a:bodyPr/>
          <a:lstStyle/>
          <a:p>
            <a:pPr>
              <a:buNone/>
            </a:pPr>
            <a:endParaRPr lang="ru-RU" dirty="0"/>
          </a:p>
        </p:txBody>
      </p:sp>
      <p:pic>
        <p:nvPicPr>
          <p:cNvPr id="5" name="Picture 6" descr="Рисунок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759352" y="1126002"/>
            <a:ext cx="10202384" cy="5537261"/>
          </a:xfrm>
          <a:prstGeom prst="rect">
            <a:avLst/>
          </a:prstGeom>
          <a:noFill/>
          <a:ln w="9525">
            <a:noFill/>
            <a:miter lim="800000"/>
            <a:headEnd/>
            <a:tailEnd/>
          </a:ln>
          <a:effectLst>
            <a:softEdge rad="317500"/>
          </a:effectLst>
        </p:spPr>
      </p:pic>
      <p:sp>
        <p:nvSpPr>
          <p:cNvPr id="6" name="Прямоугольник 5"/>
          <p:cNvSpPr/>
          <p:nvPr/>
        </p:nvSpPr>
        <p:spPr>
          <a:xfrm>
            <a:off x="1573427" y="194269"/>
            <a:ext cx="10453816" cy="1569660"/>
          </a:xfrm>
          <a:prstGeom prst="rect">
            <a:avLst/>
          </a:prstGeom>
        </p:spPr>
        <p:txBody>
          <a:bodyPr wrap="square">
            <a:spAutoFit/>
          </a:bodyPr>
          <a:lstStyle/>
          <a:p>
            <a:pPr algn="ctr"/>
            <a:r>
              <a:rPr lang="ru-RU" sz="2400" b="1" dirty="0" smtClean="0">
                <a:solidFill>
                  <a:srgbClr val="0070C0"/>
                </a:solidFill>
                <a:latin typeface="Arial" pitchFamily="34" charset="0"/>
                <a:cs typeface="Arial" pitchFamily="34" charset="0"/>
              </a:rPr>
              <a:t>Средняя школа №1 имени Горького одна из старейших </a:t>
            </a:r>
          </a:p>
          <a:p>
            <a:pPr algn="ctr"/>
            <a:r>
              <a:rPr lang="ru-RU" sz="2400" b="1" dirty="0" smtClean="0">
                <a:solidFill>
                  <a:srgbClr val="0070C0"/>
                </a:solidFill>
                <a:latin typeface="Arial" pitchFamily="34" charset="0"/>
                <a:cs typeface="Arial" pitchFamily="34" charset="0"/>
              </a:rPr>
              <a:t>в городе Балхаш.</a:t>
            </a:r>
          </a:p>
          <a:p>
            <a:pPr algn="ctr"/>
            <a:r>
              <a:rPr lang="ru-RU" sz="2400" b="1" dirty="0" smtClean="0">
                <a:solidFill>
                  <a:srgbClr val="C00000"/>
                </a:solidFill>
                <a:latin typeface="Arial" pitchFamily="34" charset="0"/>
                <a:cs typeface="Arial" pitchFamily="34" charset="0"/>
              </a:rPr>
              <a:t>9 ноября 2017 года ей исполнилось 85 лет.</a:t>
            </a:r>
          </a:p>
          <a:p>
            <a:r>
              <a:rPr lang="ru-RU" sz="2400" b="1" dirty="0" smtClean="0">
                <a:solidFill>
                  <a:srgbClr val="0070C0"/>
                </a:solidFill>
                <a:latin typeface="Arial" pitchFamily="34" charset="0"/>
                <a:cs typeface="Arial" pitchFamily="34" charset="0"/>
              </a:rPr>
              <a:t> </a:t>
            </a:r>
            <a:endParaRPr lang="ru-RU" sz="1400" b="1" dirty="0" smtClean="0">
              <a:solidFill>
                <a:srgbClr val="0070C0"/>
              </a:solidFill>
              <a:latin typeface="Arial" pitchFamily="34" charset="0"/>
              <a:cs typeface="Arial" pitchFamily="34" charset="0"/>
            </a:endParaRPr>
          </a:p>
        </p:txBody>
      </p:sp>
      <p:pic>
        <p:nvPicPr>
          <p:cNvPr id="7" name="Picture 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84789"/>
            <a:ext cx="3527402" cy="4699322"/>
          </a:xfrm>
          <a:prstGeom prst="rect">
            <a:avLst/>
          </a:prstGeom>
          <a:noFill/>
          <a:ln w="28575">
            <a:solidFill>
              <a:srgbClr val="FFFF00"/>
            </a:solidFill>
            <a:miter lim="800000"/>
            <a:headEnd/>
            <a:tailEnd/>
          </a:ln>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638300" y="603250"/>
            <a:ext cx="10553700" cy="1728788"/>
          </a:xfrm>
        </p:spPr>
        <p:txBody>
          <a:bodyPr>
            <a:normAutofit fontScale="90000"/>
          </a:bodyPr>
          <a:lstStyle/>
          <a:p>
            <a:pPr algn="l"/>
            <a:r>
              <a:rPr lang="ru-RU" sz="2200" b="1" dirty="0" smtClean="0">
                <a:solidFill>
                  <a:schemeClr val="accent1">
                    <a:lumMod val="75000"/>
                  </a:schemeClr>
                </a:solidFill>
                <a:latin typeface="Arial Unicode MS" pitchFamily="34" charset="-128"/>
                <a:ea typeface="Arial Unicode MS" pitchFamily="34" charset="-128"/>
                <a:cs typeface="Arial Unicode MS" pitchFamily="34" charset="-128"/>
              </a:rPr>
              <a:t>	Когда-то наша школа была не одной из нескольких десятилеток на Балхаше, а единственной в городе. Не всегда здание её было таким светлым и просторным, а ученический и учительский коллективы такими большими. Не сразу после возникновения получила она право носить имя М. Горького. Постепенно накапливались те традиции, которые мы теперь храним и передаём от одного школьного поколения другому.</a:t>
            </a:r>
            <a:r>
              <a:rPr lang="ru-RU" sz="2200" dirty="0" smtClean="0">
                <a:solidFill>
                  <a:schemeClr val="accent1">
                    <a:lumMod val="75000"/>
                  </a:schemeClr>
                </a:solidFill>
                <a:latin typeface="Arial Unicode MS" pitchFamily="34" charset="-128"/>
                <a:ea typeface="Arial Unicode MS" pitchFamily="34" charset="-128"/>
                <a:cs typeface="Arial Unicode MS" pitchFamily="34" charset="-128"/>
              </a:rPr>
              <a:t/>
            </a:r>
            <a:br>
              <a:rPr lang="ru-RU" sz="2200" dirty="0" smtClean="0">
                <a:solidFill>
                  <a:schemeClr val="accent1">
                    <a:lumMod val="75000"/>
                  </a:schemeClr>
                </a:solidFill>
                <a:latin typeface="Arial Unicode MS" pitchFamily="34" charset="-128"/>
                <a:ea typeface="Arial Unicode MS" pitchFamily="34" charset="-128"/>
                <a:cs typeface="Arial Unicode MS" pitchFamily="34" charset="-128"/>
              </a:rPr>
            </a:br>
            <a:r>
              <a:rPr lang="ru-RU" sz="2200" b="1" dirty="0" smtClean="0">
                <a:solidFill>
                  <a:schemeClr val="accent1">
                    <a:lumMod val="75000"/>
                  </a:schemeClr>
                </a:solidFill>
                <a:latin typeface="Arial Unicode MS" pitchFamily="34" charset="-128"/>
                <a:ea typeface="Arial Unicode MS" pitchFamily="34" charset="-128"/>
                <a:cs typeface="Arial Unicode MS" pitchFamily="34" charset="-128"/>
              </a:rPr>
              <a:t>        Чтобы любить настоящее, надо ценить прошлое.</a:t>
            </a:r>
            <a:r>
              <a:rPr lang="ru-RU" sz="2200" dirty="0" smtClean="0">
                <a:latin typeface="Arial Unicode MS" pitchFamily="34" charset="-128"/>
                <a:ea typeface="Arial Unicode MS" pitchFamily="34" charset="-128"/>
                <a:cs typeface="Arial Unicode MS" pitchFamily="34" charset="-128"/>
              </a:rPr>
              <a:t/>
            </a:r>
            <a:br>
              <a:rPr lang="ru-RU" sz="2200" dirty="0" smtClean="0">
                <a:latin typeface="Arial Unicode MS" pitchFamily="34" charset="-128"/>
                <a:ea typeface="Arial Unicode MS" pitchFamily="34" charset="-128"/>
                <a:cs typeface="Arial Unicode MS" pitchFamily="34" charset="-128"/>
              </a:rPr>
            </a:br>
            <a:r>
              <a:rPr lang="ru-RU" sz="2200" dirty="0" smtClean="0">
                <a:latin typeface="Arial Unicode MS" pitchFamily="34" charset="-128"/>
                <a:ea typeface="Arial Unicode MS" pitchFamily="34" charset="-128"/>
                <a:cs typeface="Arial Unicode MS" pitchFamily="34" charset="-128"/>
              </a:rPr>
              <a:t>	</a:t>
            </a:r>
            <a:r>
              <a:rPr lang="ru-RU" sz="1600" dirty="0" smtClean="0"/>
              <a:t/>
            </a:r>
            <a:br>
              <a:rPr lang="ru-RU" sz="1600" dirty="0" smtClean="0"/>
            </a:br>
            <a:endParaRPr lang="ru-RU" sz="1600" dirty="0" smtClean="0"/>
          </a:p>
        </p:txBody>
      </p:sp>
      <p:pic>
        <p:nvPicPr>
          <p:cNvPr id="1026" name="Picture 2" descr="Scan011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7250" y="2520032"/>
            <a:ext cx="2766575" cy="1587944"/>
          </a:xfrm>
          <a:prstGeom prst="rect">
            <a:avLst/>
          </a:prstGeom>
          <a:noFill/>
          <a:ln w="9525">
            <a:noFill/>
            <a:miter lim="800000"/>
            <a:headEnd/>
            <a:tailEnd/>
          </a:ln>
        </p:spPr>
      </p:pic>
      <p:sp>
        <p:nvSpPr>
          <p:cNvPr id="5" name="Содержимое 4"/>
          <p:cNvSpPr>
            <a:spLocks noGrp="1"/>
          </p:cNvSpPr>
          <p:nvPr>
            <p:ph idx="1"/>
          </p:nvPr>
        </p:nvSpPr>
        <p:spPr>
          <a:xfrm>
            <a:off x="1458910" y="2743199"/>
            <a:ext cx="10018713" cy="3124201"/>
          </a:xfrm>
        </p:spPr>
        <p:txBody>
          <a:bodyPr/>
          <a:lstStyle/>
          <a:p>
            <a:endParaRPr lang="ru-RU" dirty="0"/>
          </a:p>
        </p:txBody>
      </p:sp>
      <p:pic>
        <p:nvPicPr>
          <p:cNvPr id="7" name="Рисунок 6"/>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1199" y="3708400"/>
            <a:ext cx="2489201" cy="1778000"/>
          </a:xfrm>
          <a:prstGeom prst="rect">
            <a:avLst/>
          </a:prstGeom>
          <a:noFill/>
          <a:ln w="9525">
            <a:noFill/>
            <a:miter lim="800000"/>
            <a:headEnd/>
            <a:tailEnd/>
          </a:ln>
        </p:spPr>
      </p:pic>
      <p:pic>
        <p:nvPicPr>
          <p:cNvPr id="1028" name="Picture 4" descr="Scan014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6033" y="3802668"/>
            <a:ext cx="2306638" cy="1481835"/>
          </a:xfrm>
          <a:prstGeom prst="rect">
            <a:avLst/>
          </a:prstGeom>
          <a:noFill/>
          <a:ln w="9525">
            <a:noFill/>
            <a:miter lim="800000"/>
            <a:headEnd/>
            <a:tailEnd/>
          </a:ln>
        </p:spPr>
      </p:pic>
      <p:pic>
        <p:nvPicPr>
          <p:cNvPr id="6" name="Рисунок 5" descr="Scan0185"/>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5475" y="4788642"/>
            <a:ext cx="2302192" cy="1905585"/>
          </a:xfrm>
          <a:prstGeom prst="rect">
            <a:avLst/>
          </a:prstGeom>
          <a:noFill/>
          <a:ln w="9525">
            <a:noFill/>
            <a:miter lim="800000"/>
            <a:headEnd/>
            <a:tailEnd/>
          </a:ln>
        </p:spPr>
      </p:pic>
      <p:pic>
        <p:nvPicPr>
          <p:cNvPr id="1027" name="Picture 3" descr="Scan019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75700" y="2590800"/>
            <a:ext cx="2146375" cy="1535113"/>
          </a:xfrm>
          <a:prstGeom prst="rect">
            <a:avLst/>
          </a:prstGeom>
          <a:noFill/>
          <a:ln w="9525">
            <a:noFill/>
            <a:miter lim="800000"/>
            <a:headEnd/>
            <a:tailEnd/>
          </a:ln>
        </p:spPr>
      </p:pic>
      <p:pic>
        <p:nvPicPr>
          <p:cNvPr id="10" name="Рисунок 9" descr="C:\Users\Admin\Desktop\кавалевский\Ковалевский Ю.Г..cdr_Страница_03.jpg"/>
          <p:cNvPicPr/>
          <p:nvPr/>
        </p:nvPicPr>
        <p:blipFill>
          <a:blip r:embed="rId7" cstate="email">
            <a:extLst>
              <a:ext uri="{28A0092B-C50C-407E-A947-70E740481C1C}">
                <a14:useLocalDpi xmlns:a14="http://schemas.microsoft.com/office/drawing/2010/main"/>
              </a:ext>
            </a:extLst>
          </a:blip>
          <a:srcRect l="12254" t="8706" r="11543" b="56943"/>
          <a:stretch>
            <a:fillRect/>
          </a:stretch>
        </p:blipFill>
        <p:spPr bwMode="auto">
          <a:xfrm>
            <a:off x="5384800" y="2540000"/>
            <a:ext cx="2586037"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sz="half" idx="2"/>
          </p:nvPr>
        </p:nvSpPr>
        <p:spPr>
          <a:xfrm>
            <a:off x="1607342" y="0"/>
            <a:ext cx="5155408" cy="3124200"/>
          </a:xfrm>
        </p:spPr>
        <p:txBody>
          <a:bodyPr/>
          <a:lstStyle/>
          <a:p>
            <a:pPr>
              <a:buNone/>
            </a:pPr>
            <a:r>
              <a:rPr lang="ru-RU" b="1" dirty="0" smtClean="0">
                <a:solidFill>
                  <a:srgbClr val="0070C0"/>
                </a:solidFill>
                <a:latin typeface="Arial" pitchFamily="34" charset="0"/>
                <a:cs typeface="Arial" pitchFamily="34" charset="0"/>
              </a:rPr>
              <a:t>Музей истории школы создан в 2006 году. </a:t>
            </a:r>
          </a:p>
          <a:p>
            <a:pPr>
              <a:buNone/>
            </a:pPr>
            <a:r>
              <a:rPr lang="ru-RU" b="1" dirty="0" smtClean="0">
                <a:solidFill>
                  <a:srgbClr val="0070C0"/>
                </a:solidFill>
                <a:latin typeface="Arial" pitchFamily="34" charset="0"/>
                <a:cs typeface="Arial" pitchFamily="34" charset="0"/>
              </a:rPr>
              <a:t>В 2010 году музей паспортизирован.</a:t>
            </a:r>
          </a:p>
          <a:p>
            <a:pPr>
              <a:buNone/>
            </a:pPr>
            <a:r>
              <a:rPr lang="ru-RU" b="1" dirty="0" smtClean="0">
                <a:solidFill>
                  <a:srgbClr val="0070C0"/>
                </a:solidFill>
                <a:latin typeface="Arial" pitchFamily="34" charset="0"/>
                <a:cs typeface="Arial" pitchFamily="34" charset="0"/>
              </a:rPr>
              <a:t>С 3 февраля 2011 года действует в новом отремонтированном помещении</a:t>
            </a:r>
            <a:r>
              <a:rPr lang="ru-RU" b="1" dirty="0" smtClean="0">
                <a:latin typeface="Arial" pitchFamily="34" charset="0"/>
                <a:cs typeface="Arial" pitchFamily="34" charset="0"/>
              </a:rPr>
              <a:t>.</a:t>
            </a:r>
          </a:p>
          <a:p>
            <a:endParaRPr lang="ru-RU" dirty="0"/>
          </a:p>
        </p:txBody>
      </p:sp>
      <p:pic>
        <p:nvPicPr>
          <p:cNvPr id="1026" name="Picture 2" descr="C:\Users\Admin\Desktop\20160426_1800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57950" y="0"/>
            <a:ext cx="5734050" cy="4300538"/>
          </a:xfrm>
          <a:prstGeom prst="rect">
            <a:avLst/>
          </a:prstGeom>
          <a:noFill/>
          <a:effectLst>
            <a:softEdge rad="317500"/>
          </a:effectLst>
        </p:spPr>
      </p:pic>
      <p:pic>
        <p:nvPicPr>
          <p:cNvPr id="1027" name="Picture 3" descr="C:\Users\Admin\Desktop\20170207_10525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882" y="1863525"/>
            <a:ext cx="8608870" cy="4842490"/>
          </a:xfrm>
          <a:prstGeom prst="rect">
            <a:avLst/>
          </a:prstGeom>
          <a:noFill/>
          <a:effectLst>
            <a:softEdge rad="317500"/>
          </a:effectLst>
        </p:spPr>
      </p:pic>
      <p:sp>
        <p:nvSpPr>
          <p:cNvPr id="8" name="Содержимое 7"/>
          <p:cNvSpPr>
            <a:spLocks noGrp="1"/>
          </p:cNvSpPr>
          <p:nvPr>
            <p:ph sz="half" idx="1"/>
          </p:nvPr>
        </p:nvSpPr>
        <p:spPr/>
        <p:txBody>
          <a:bodyPr/>
          <a:lstStyle/>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341912" y="427039"/>
            <a:ext cx="6923313" cy="2744786"/>
          </a:xfrm>
        </p:spPr>
        <p:txBody>
          <a:bodyPr>
            <a:normAutofit fontScale="90000"/>
          </a:bodyPr>
          <a:lstStyle/>
          <a:p>
            <a:pPr algn="l"/>
            <a:r>
              <a:rPr lang="ru-RU" sz="2000" b="1" dirty="0" smtClean="0">
                <a:solidFill>
                  <a:srgbClr val="0070C0"/>
                </a:solidFill>
                <a:latin typeface="Arial" pitchFamily="34" charset="0"/>
                <a:cs typeface="Arial" pitchFamily="34" charset="0"/>
              </a:rPr>
              <a:t>	</a:t>
            </a:r>
            <a:br>
              <a:rPr lang="ru-RU" sz="2000" b="1" dirty="0" smtClean="0">
                <a:solidFill>
                  <a:srgbClr val="0070C0"/>
                </a:solidFill>
                <a:latin typeface="Arial" pitchFamily="34" charset="0"/>
                <a:cs typeface="Arial" pitchFamily="34" charset="0"/>
              </a:rPr>
            </a:br>
            <a:r>
              <a:rPr lang="ru-RU" sz="2000" b="1" dirty="0" smtClean="0">
                <a:solidFill>
                  <a:srgbClr val="0070C0"/>
                </a:solidFill>
                <a:latin typeface="Arial" pitchFamily="34" charset="0"/>
                <a:cs typeface="Arial" pitchFamily="34" charset="0"/>
              </a:rPr>
              <a:t>	 3 февраля 2011 года - открытие нового помещения музея истории школы №1 имени Горького.</a:t>
            </a:r>
            <a:br>
              <a:rPr lang="ru-RU" sz="2000" b="1" dirty="0" smtClean="0">
                <a:solidFill>
                  <a:srgbClr val="0070C0"/>
                </a:solidFill>
                <a:latin typeface="Arial" pitchFamily="34" charset="0"/>
                <a:cs typeface="Arial" pitchFamily="34" charset="0"/>
              </a:rPr>
            </a:br>
            <a:r>
              <a:rPr lang="ru-RU" sz="2000" b="1" dirty="0" smtClean="0">
                <a:solidFill>
                  <a:srgbClr val="0070C0"/>
                </a:solidFill>
                <a:latin typeface="Arial" pitchFamily="34" charset="0"/>
                <a:cs typeface="Arial" pitchFamily="34" charset="0"/>
              </a:rPr>
              <a:t>	Сторожко Ирина Дмитриевна – директор школы с1993 по 2007 год – разрезает ленточку.</a:t>
            </a:r>
            <a:br>
              <a:rPr lang="ru-RU" sz="2000" b="1" dirty="0" smtClean="0">
                <a:solidFill>
                  <a:srgbClr val="0070C0"/>
                </a:solidFill>
                <a:latin typeface="Arial" pitchFamily="34" charset="0"/>
                <a:cs typeface="Arial" pitchFamily="34" charset="0"/>
              </a:rPr>
            </a:br>
            <a:r>
              <a:rPr lang="ru-RU" sz="2000" b="1" dirty="0" smtClean="0">
                <a:solidFill>
                  <a:srgbClr val="0070C0"/>
                </a:solidFill>
                <a:latin typeface="Arial" pitchFamily="34" charset="0"/>
                <a:cs typeface="Arial" pitchFamily="34" charset="0"/>
              </a:rPr>
              <a:t/>
            </a:r>
            <a:br>
              <a:rPr lang="ru-RU" sz="2000" b="1" dirty="0" smtClean="0">
                <a:solidFill>
                  <a:srgbClr val="0070C0"/>
                </a:solidFill>
                <a:latin typeface="Arial" pitchFamily="34" charset="0"/>
                <a:cs typeface="Arial" pitchFamily="34" charset="0"/>
              </a:rPr>
            </a:br>
            <a:r>
              <a:rPr lang="ru-RU" sz="2000" b="1" dirty="0" smtClean="0">
                <a:solidFill>
                  <a:srgbClr val="0070C0"/>
                </a:solidFill>
                <a:latin typeface="Arial" pitchFamily="34" charset="0"/>
                <a:cs typeface="Arial" pitchFamily="34" charset="0"/>
              </a:rPr>
              <a:t>Хочется верить, что в будущем школьные музеи займут достойное место в системе работы каждой казахстанской школы, ведь это одно из важнейших средств воспитания подрастающего поколения, будущего нашей страны. </a:t>
            </a:r>
            <a:br>
              <a:rPr lang="ru-RU" sz="2000" b="1" dirty="0" smtClean="0">
                <a:solidFill>
                  <a:srgbClr val="0070C0"/>
                </a:solidFill>
                <a:latin typeface="Arial" pitchFamily="34" charset="0"/>
                <a:cs typeface="Arial" pitchFamily="34" charset="0"/>
              </a:rPr>
            </a:br>
            <a:r>
              <a:rPr lang="ru-RU" sz="2000" b="1" dirty="0" smtClean="0">
                <a:solidFill>
                  <a:srgbClr val="0070C0"/>
                </a:solidFill>
                <a:latin typeface="Arial" pitchFamily="34" charset="0"/>
                <a:cs typeface="Arial" pitchFamily="34" charset="0"/>
              </a:rPr>
              <a:t>	</a:t>
            </a:r>
          </a:p>
        </p:txBody>
      </p:sp>
      <p:pic>
        <p:nvPicPr>
          <p:cNvPr id="14339" name="Picture 2" descr="D:\фотографии 2011\день школы\CIMG594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003829" y="3135087"/>
            <a:ext cx="2979848" cy="3722914"/>
          </a:xfrm>
          <a:noFill/>
          <a:ln w="38100">
            <a:solidFill>
              <a:srgbClr val="FFFF00"/>
            </a:solidFill>
          </a:ln>
          <a:effectLst>
            <a:softEdge rad="317500"/>
          </a:effectLst>
        </p:spPr>
      </p:pic>
      <p:sp>
        <p:nvSpPr>
          <p:cNvPr id="14341" name="Прямоугольник 9"/>
          <p:cNvSpPr>
            <a:spLocks noChangeArrowheads="1"/>
          </p:cNvSpPr>
          <p:nvPr/>
        </p:nvSpPr>
        <p:spPr bwMode="auto">
          <a:xfrm>
            <a:off x="334434" y="6381751"/>
            <a:ext cx="4512733" cy="461665"/>
          </a:xfrm>
          <a:prstGeom prst="rect">
            <a:avLst/>
          </a:prstGeom>
          <a:noFill/>
          <a:ln w="9525">
            <a:noFill/>
            <a:miter lim="800000"/>
            <a:headEnd/>
            <a:tailEnd/>
          </a:ln>
        </p:spPr>
        <p:txBody>
          <a:bodyPr>
            <a:spAutoFit/>
          </a:bodyPr>
          <a:lstStyle/>
          <a:p>
            <a:r>
              <a:rPr lang="ru-RU" sz="1200" b="1" i="1" dirty="0">
                <a:solidFill>
                  <a:srgbClr val="FFFF00"/>
                </a:solidFill>
              </a:rPr>
              <a:t/>
            </a:r>
            <a:br>
              <a:rPr lang="ru-RU" sz="1200" b="1" i="1" dirty="0">
                <a:solidFill>
                  <a:srgbClr val="FFFF00"/>
                </a:solidFill>
              </a:rPr>
            </a:br>
            <a:endParaRPr lang="ru-RU" sz="1200" dirty="0"/>
          </a:p>
        </p:txBody>
      </p:sp>
      <p:sp>
        <p:nvSpPr>
          <p:cNvPr id="14342" name="Прямоугольник 10"/>
          <p:cNvSpPr>
            <a:spLocks noChangeArrowheads="1"/>
          </p:cNvSpPr>
          <p:nvPr/>
        </p:nvSpPr>
        <p:spPr bwMode="auto">
          <a:xfrm>
            <a:off x="5520267" y="5516564"/>
            <a:ext cx="6144684" cy="523220"/>
          </a:xfrm>
          <a:prstGeom prst="rect">
            <a:avLst/>
          </a:prstGeom>
          <a:noFill/>
          <a:ln w="9525">
            <a:noFill/>
            <a:miter lim="800000"/>
            <a:headEnd/>
            <a:tailEnd/>
          </a:ln>
        </p:spPr>
        <p:txBody>
          <a:bodyPr>
            <a:spAutoFit/>
          </a:bodyPr>
          <a:lstStyle/>
          <a:p>
            <a:pPr algn="ctr"/>
            <a:r>
              <a:rPr lang="ru-RU" sz="1400" b="1" i="1" dirty="0" smtClean="0">
                <a:solidFill>
                  <a:srgbClr val="FFFF00"/>
                </a:solidFill>
              </a:rPr>
              <a:t>а</a:t>
            </a:r>
            <a:r>
              <a:rPr lang="ru-RU" sz="1400" b="1" i="1" dirty="0">
                <a:solidFill>
                  <a:srgbClr val="FFFF00"/>
                </a:solidFill>
              </a:rPr>
              <a:t/>
            </a:r>
            <a:br>
              <a:rPr lang="ru-RU" sz="1400" b="1" i="1" dirty="0">
                <a:solidFill>
                  <a:srgbClr val="FFFF00"/>
                </a:solidFill>
              </a:rPr>
            </a:br>
            <a:endParaRPr lang="ru-RU" sz="1400" dirty="0"/>
          </a:p>
        </p:txBody>
      </p:sp>
      <p:pic>
        <p:nvPicPr>
          <p:cNvPr id="4098" name="Picture 2" descr="F:\ШКОЛА\музей\фото и видео с моей сотки\20170207_1055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4809360" y="3622124"/>
            <a:ext cx="3722912" cy="2748841"/>
          </a:xfrm>
          <a:prstGeom prst="rect">
            <a:avLst/>
          </a:prstGeom>
          <a:noFill/>
          <a:effectLst>
            <a:softEdge rad="317500"/>
          </a:effectLst>
        </p:spPr>
      </p:pic>
      <p:pic>
        <p:nvPicPr>
          <p:cNvPr id="4099" name="Picture 3" descr="F:\ШКОЛА\музей\фото и видео с моей сотки\20160426_1759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6637020" y="1303020"/>
            <a:ext cx="6858000" cy="4251960"/>
          </a:xfrm>
          <a:prstGeom prst="rect">
            <a:avLst/>
          </a:prstGeom>
          <a:noFill/>
          <a:effectLst>
            <a:softEdge rad="317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382</TotalTime>
  <Words>626</Words>
  <Application>Microsoft Office PowerPoint</Application>
  <PresentationFormat>Произвольный</PresentationFormat>
  <Paragraphs>89</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Parallax</vt:lpstr>
      <vt:lpstr>     МУЗЕЙ ИСТОРИИ ШКОЛЫ  №1  имени М.Горького  </vt:lpstr>
      <vt:lpstr>Презентация PowerPoint</vt:lpstr>
      <vt:lpstr>Презентация PowerPoint</vt:lpstr>
      <vt:lpstr>Презентация PowerPoint</vt:lpstr>
      <vt:lpstr>Презентация PowerPoint</vt:lpstr>
      <vt:lpstr>Презентация PowerPoint</vt:lpstr>
      <vt:lpstr> Когда-то наша школа была не одной из нескольких десятилеток на Балхаше, а единственной в городе. Не всегда здание её было таким светлым и просторным, а ученический и учительский коллективы такими большими. Не сразу после возникновения получила она право носить имя М. Горького. Постепенно накапливались те традиции, которые мы теперь храним и передаём от одного школьного поколения другому.         Чтобы любить настоящее, надо ценить прошлое.   </vt:lpstr>
      <vt:lpstr>Презентация PowerPoint</vt:lpstr>
      <vt:lpstr>    3 февраля 2011 года - открытие нового помещения музея истории школы №1 имени Горького.  Сторожко Ирина Дмитриевна – директор школы с1993 по 2007 год – разрезает ленточку.  Хочется верить, что в будущем школьные музеи займут достойное место в системе работы каждой казахстанской школы, ведь это одно из важнейших средств воспитания подрастающего поколения, будущего нашей страны.   </vt:lpstr>
      <vt:lpstr> Музей истории средней школы №1 имени А.М.Горького создан в 2006 году.  Первым его руководителем была Журба Галина Анатольевна, учитель истории, ныне ветеран образования.  С 2011 года возглавляет поисковую работу Лось  Татьяна Николаевна , учитель русского языка и литературы.  Поисковые отряды действуют в каждом классе, наиболее активными его участниками являются учащиеся 7-10 классов. </vt:lpstr>
      <vt:lpstr>      С момента создания музея в 2006 году активом были намечены основные разделы экспозиций, по которым ведется сбор материала. 1. Организация школы. 2. История школы с 1932 по 1941 годы. 3. Школа в годы ВОВ (фотографии учащихся-участников войны, героев Советского Союза – Щербакова О.Н., Подсадника Н.Г., которые учились в нашей школе, информация о первых руководителях в этот период,  об общественной работе в школе, помощи фронту) 4. Школы в послевоенные годы (материал о политехнизации, связь с производственным трудом, с шефами, фото с выставок, школьных мастерских, живого уголка, Книги почета с записями о лучших учащихся и легендарных учителях, культурно просветительской работе, традициях старейшей школы города. 5. Школа сегодня – день за днем. Современные технологии позволяют широко представить собранный материал и разнообразить его. Это репортажи, интервью, статьи о наших победах, талантливых учениках, выдающихся учителях. Видеоархив в школе ведется с 1997 года. Это записи выпускных вечеров разных лет, Последних звонков, концертов для родителей и учителей, школьных праздников и Дней школы, классных часов, съемки уроков. В этом году видеоархив пополнился работами поисковых отрядов о наших учителях-ветеранах. </vt:lpstr>
      <vt:lpstr>Презентация PowerPoint</vt:lpstr>
      <vt:lpstr>Презентация PowerPoint</vt:lpstr>
      <vt:lpstr>Презентация PowerPoint</vt:lpstr>
      <vt:lpstr>Открытие Мемориальных досок на фасаде школы выпускникам, Героям Советского Союза  Щербакову О. и Подсаднику Н. 8 мая 2015 года</vt:lpstr>
      <vt:lpstr>Презентация PowerPoint</vt:lpstr>
      <vt:lpstr>Мероприятия по плану проводятся систематически в разных группах классов </vt:lpstr>
      <vt:lpstr>Гости нашего музея – Ветераны ВОВ, ветераны образования, Совет Ветеранов, известные люди города, выпускники школы разных лет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проектов  «Виртуальный музей» «Школа будущего» « Электронный справочник  Балхаша»</vt:lpstr>
      <vt:lpstr>Защита проектных работ в рамках ежегодного городского конкурса «Юный летописец»</vt:lpstr>
      <vt:lpstr>Активное сотрудничество с работниками городского историко-краеведческого музея и городскими библиотеками позволяет спланировать, направить и разнообразить работу школьного музея. Мы активные участники всех конкурсов, Дней музеев, проектов, организованных  для школьников специалистами этих организациЙ</vt:lpstr>
      <vt:lpstr>Строгие , но справедливые  судьи – члены жюри  конкурсов школьных музеев разных лет</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АДМИН 19</cp:lastModifiedBy>
  <cp:revision>42</cp:revision>
  <dcterms:created xsi:type="dcterms:W3CDTF">2014-09-12T02:11:33Z</dcterms:created>
  <dcterms:modified xsi:type="dcterms:W3CDTF">2018-01-31T04:08:24Z</dcterms:modified>
</cp:coreProperties>
</file>